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239" r:id="rId2"/>
    <p:sldId id="2057" r:id="rId3"/>
    <p:sldId id="891" r:id="rId4"/>
    <p:sldId id="2227" r:id="rId5"/>
    <p:sldId id="1432" r:id="rId6"/>
    <p:sldId id="260" r:id="rId7"/>
    <p:sldId id="2190" r:id="rId8"/>
    <p:sldId id="2228" r:id="rId9"/>
    <p:sldId id="2229" r:id="rId10"/>
    <p:sldId id="2231" r:id="rId11"/>
    <p:sldId id="2183" r:id="rId12"/>
    <p:sldId id="2140" r:id="rId13"/>
    <p:sldId id="2237" r:id="rId14"/>
    <p:sldId id="2240" r:id="rId15"/>
    <p:sldId id="1433" r:id="rId16"/>
    <p:sldId id="544" r:id="rId17"/>
    <p:sldId id="2137" r:id="rId18"/>
    <p:sldId id="915" r:id="rId19"/>
    <p:sldId id="765" r:id="rId20"/>
    <p:sldId id="766" r:id="rId21"/>
    <p:sldId id="2242" r:id="rId22"/>
    <p:sldId id="2241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ny Farget" initials="FF" lastIdx="7" clrIdx="0">
    <p:extLst>
      <p:ext uri="{19B8F6BF-5375-455C-9EA6-DF929625EA0E}">
        <p15:presenceInfo xmlns:p15="http://schemas.microsoft.com/office/powerpoint/2012/main" userId="080a1e382ac5ee39" providerId="Windows Live"/>
      </p:ext>
    </p:extLst>
  </p:cmAuthor>
  <p:cmAuthor id="2" name="Clement Emmanuel" initials="CE" lastIdx="3" clrIdx="1">
    <p:extLst>
      <p:ext uri="{19B8F6BF-5375-455C-9EA6-DF929625EA0E}">
        <p15:presenceInfo xmlns:p15="http://schemas.microsoft.com/office/powerpoint/2012/main" userId="S-1-5-21-4214520284-2192796274-1834499735-19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6" autoAdjust="0"/>
    <p:restoredTop sz="95788" autoAdjust="0"/>
  </p:normalViewPr>
  <p:slideViewPr>
    <p:cSldViewPr snapToGrid="0">
      <p:cViewPr>
        <p:scale>
          <a:sx n="98" d="100"/>
          <a:sy n="98" d="100"/>
        </p:scale>
        <p:origin x="8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9T23:44:17.214" idx="6">
    <p:pos x="10" y="10"/>
    <p:text>Je préfère ce slide au suivant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D1846C6-624D-17C6-8C39-388EB22B53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39A6A3-7760-F4A5-DB7B-D60E28E50B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A2DAF-8A9B-2C4A-87C3-8DAA3F657D6B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39D3C6-6C67-38E7-B6CB-B6FECE97C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63722D-88F4-9C60-69E7-16628CD777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D336D-7A37-4D46-90D0-DA0518E82D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740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7E53-21B4-4693-B330-A4DF4B0831DB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62ADD-F8C8-4B72-BE4D-C0C241464E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50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2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937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721">
              <a:defRPr/>
            </a:pPr>
            <a:fld id="{73EFEDE3-464D-4A87-B49A-A7EF1C302456}" type="slidenum">
              <a:rPr lang="fr-FR">
                <a:solidFill>
                  <a:srgbClr val="000000"/>
                </a:solidFill>
              </a:rPr>
              <a:pPr defTabSz="875721">
                <a:defRPr/>
              </a:pPr>
              <a:t>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2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593E7F4-6508-4AC2-8BBE-AE30D2D236F2}" type="slidenum">
              <a:rPr lang="en-GB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10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5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81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11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9456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293E-6BFE-4AC5-8AEE-0F065DF98C2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125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16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6825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024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6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32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84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533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72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69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fld id="{22A146E4-C4DA-4041-BFC4-8C6E22CEE1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96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 userDrawn="1"/>
        </p:nvSpPr>
        <p:spPr bwMode="auto">
          <a:xfrm>
            <a:off x="239187" y="6567488"/>
            <a:ext cx="387674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fr-FR" sz="825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M-H </a:t>
            </a:r>
            <a:r>
              <a:rPr lang="fr-FR" sz="825" dirty="0" err="1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Moscatello</a:t>
            </a:r>
            <a:endParaRPr lang="fr-FR" sz="825" dirty="0">
              <a:solidFill>
                <a:srgbClr val="3B25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4165604" y="6543675"/>
            <a:ext cx="553296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GB" sz="900">
              <a:solidFill>
                <a:srgbClr val="4040FF"/>
              </a:solidFill>
              <a:latin typeface="Arial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10378017" y="6555542"/>
            <a:ext cx="1572683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GB" sz="825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A4463BA7-BFB6-46D5-8527-C91FA42DCB1C}" type="slidenum">
              <a:rPr lang="en-GB" sz="825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0" hangingPunct="0">
                <a:defRPr/>
              </a:pPr>
              <a:t>‹#›</a:t>
            </a:fld>
            <a:r>
              <a:rPr lang="en-GB" sz="825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/12</a:t>
            </a:r>
          </a:p>
        </p:txBody>
      </p:sp>
      <p:sp>
        <p:nvSpPr>
          <p:cNvPr id="5" name="Line 14"/>
          <p:cNvSpPr>
            <a:spLocks noChangeShapeType="1"/>
          </p:cNvSpPr>
          <p:nvPr userDrawn="1"/>
        </p:nvSpPr>
        <p:spPr bwMode="auto">
          <a:xfrm flipV="1">
            <a:off x="239185" y="6524627"/>
            <a:ext cx="11717867" cy="24917"/>
          </a:xfrm>
          <a:prstGeom prst="line">
            <a:avLst/>
          </a:prstGeom>
          <a:noFill/>
          <a:ln w="3175">
            <a:solidFill>
              <a:srgbClr val="3B2568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350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0AF51368-B31E-5F4C-858B-FA6E9D8ADED2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222252" y="606424"/>
            <a:ext cx="11717867" cy="0"/>
          </a:xfrm>
          <a:prstGeom prst="line">
            <a:avLst/>
          </a:prstGeom>
          <a:noFill/>
          <a:ln w="3175">
            <a:solidFill>
              <a:srgbClr val="3B2568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350" dirty="0"/>
          </a:p>
        </p:txBody>
      </p:sp>
      <p:sp>
        <p:nvSpPr>
          <p:cNvPr id="1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22255" y="1217467"/>
            <a:ext cx="114629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071563" indent="-381000">
              <a:buFont typeface="Wingdings" pitchFamily="2" charset="2"/>
              <a:buChar char="§"/>
              <a:defRPr lang="fr-FR" sz="1500" b="1" baseline="0" smtClean="0">
                <a:solidFill>
                  <a:srgbClr val="3B2568"/>
                </a:solidFill>
              </a:defRPr>
            </a:lvl1pPr>
            <a:lvl2pPr marL="557199" indent="0">
              <a:buNone/>
              <a:defRPr/>
            </a:lvl2pPr>
            <a:lvl4pPr marL="120012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1500" b="1" dirty="0">
                <a:solidFill>
                  <a:srgbClr val="3B2568"/>
                </a:solidFill>
                <a:latin typeface="+mn-lt"/>
              </a:rPr>
              <a:t>Premier Niveau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1500" b="1" dirty="0">
                <a:solidFill>
                  <a:srgbClr val="3B2568"/>
                </a:solidFill>
                <a:latin typeface="+mn-lt"/>
              </a:rPr>
              <a:t>Premier Niveau</a:t>
            </a:r>
          </a:p>
          <a:p>
            <a:pPr marL="1071563" indent="-381000">
              <a:buFont typeface="Wingdings" pitchFamily="2" charset="2"/>
              <a:buChar char="§"/>
            </a:pPr>
            <a:r>
              <a:rPr lang="fr-FR" b="1" dirty="0">
                <a:solidFill>
                  <a:srgbClr val="3B2568"/>
                </a:solidFill>
                <a:latin typeface="+mn-lt"/>
              </a:rPr>
              <a:t>Deuxième Niveau</a:t>
            </a:r>
          </a:p>
          <a:p>
            <a:pPr marL="1485863" lvl="3" indent="-285743">
              <a:buFont typeface="Wingdings" pitchFamily="2" charset="2"/>
              <a:buChar char="§"/>
            </a:pPr>
            <a:endParaRPr lang="fr-FR" b="1" dirty="0">
              <a:solidFill>
                <a:srgbClr val="3B2568"/>
              </a:solidFill>
              <a:latin typeface="+mn-lt"/>
            </a:endParaRPr>
          </a:p>
          <a:p>
            <a:pPr marL="1071563" indent="-381000">
              <a:buFont typeface="Wingdings" pitchFamily="2" charset="2"/>
              <a:buChar char="§"/>
            </a:pPr>
            <a:endParaRPr lang="fr-FR" b="1" dirty="0">
              <a:solidFill>
                <a:srgbClr val="3B2568"/>
              </a:solidFill>
              <a:latin typeface="+mn-lt"/>
            </a:endParaRPr>
          </a:p>
          <a:p>
            <a:pPr lvl="4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1ABDD6-CFEB-F14C-8D28-52720B03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10" y="146683"/>
            <a:ext cx="1611631" cy="400051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61EF5508-CEE3-D741-B054-D9B56AE84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20902" y="6555542"/>
            <a:ext cx="5465655" cy="37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fr-FR" sz="825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Partenaires Scientifiques du GANIL – 21 Septembre 2023 – CANIL, Caen	</a:t>
            </a:r>
          </a:p>
        </p:txBody>
      </p:sp>
    </p:spTree>
    <p:extLst>
      <p:ext uri="{BB962C8B-B14F-4D97-AF65-F5344CB8AC3E}">
        <p14:creationId xmlns:p14="http://schemas.microsoft.com/office/powerpoint/2010/main" val="196383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54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21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78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25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0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53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54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47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94372" y="631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BD0E1-CE8A-4705-95E2-6212B803037C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79595D4E-39A5-A3AE-4CFE-4266D7ACB884}"/>
              </a:ext>
            </a:extLst>
          </p:cNvPr>
          <p:cNvSpPr/>
          <p:nvPr userDrawn="1"/>
        </p:nvSpPr>
        <p:spPr>
          <a:xfrm>
            <a:off x="7580244" y="533520"/>
            <a:ext cx="4317480" cy="36000"/>
          </a:xfrm>
          <a:prstGeom prst="rect">
            <a:avLst/>
          </a:prstGeom>
          <a:gradFill rotWithShape="0">
            <a:gsLst>
              <a:gs pos="0">
                <a:srgbClr val="A6A6A6"/>
              </a:gs>
              <a:gs pos="100000">
                <a:srgbClr val="FFFFFF"/>
              </a:gs>
            </a:gsLst>
            <a:lin ang="108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B393FD4C-560B-C15C-A566-60E18B0872C1}"/>
              </a:ext>
            </a:extLst>
          </p:cNvPr>
          <p:cNvSpPr/>
          <p:nvPr userDrawn="1"/>
        </p:nvSpPr>
        <p:spPr>
          <a:xfrm>
            <a:off x="7580244" y="577800"/>
            <a:ext cx="4317480" cy="3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502185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08424D6E-D2FF-B6D7-38DC-DB73F6DE9114}"/>
              </a:ext>
            </a:extLst>
          </p:cNvPr>
          <p:cNvSpPr/>
          <p:nvPr userDrawn="1"/>
        </p:nvSpPr>
        <p:spPr>
          <a:xfrm>
            <a:off x="0" y="6546960"/>
            <a:ext cx="4317480" cy="36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FFFFFF"/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C5C5B417-4340-D89B-BEF5-5474068E32AE}"/>
              </a:ext>
            </a:extLst>
          </p:cNvPr>
          <p:cNvSpPr/>
          <p:nvPr userDrawn="1"/>
        </p:nvSpPr>
        <p:spPr>
          <a:xfrm>
            <a:off x="0" y="6593040"/>
            <a:ext cx="4317480" cy="36000"/>
          </a:xfrm>
          <a:prstGeom prst="rect">
            <a:avLst/>
          </a:prstGeom>
          <a:gradFill rotWithShape="0">
            <a:gsLst>
              <a:gs pos="0">
                <a:srgbClr val="502185"/>
              </a:gs>
              <a:gs pos="100000">
                <a:srgbClr val="FFFFFF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Image 2">
            <a:extLst>
              <a:ext uri="{FF2B5EF4-FFF2-40B4-BE49-F238E27FC236}">
                <a16:creationId xmlns:a16="http://schemas.microsoft.com/office/drawing/2014/main" id="{2BC367F2-5AAE-5968-732E-D3746F8514C8}"/>
              </a:ext>
            </a:extLst>
          </p:cNvPr>
          <p:cNvPicPr/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062804" y="115920"/>
            <a:ext cx="1757160" cy="396360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5050105-00AB-2511-72E9-923C15A02389}"/>
              </a:ext>
            </a:extLst>
          </p:cNvPr>
          <p:cNvSpPr txBox="1"/>
          <p:nvPr userDrawn="1"/>
        </p:nvSpPr>
        <p:spPr>
          <a:xfrm>
            <a:off x="264405" y="6588085"/>
            <a:ext cx="12046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Patricia Roussel-</a:t>
            </a:r>
            <a:r>
              <a:rPr lang="fr-FR" sz="1200" dirty="0" err="1"/>
              <a:t>Chomaz</a:t>
            </a:r>
            <a:r>
              <a:rPr lang="fr-FR" sz="1200" dirty="0"/>
              <a:t>                      			</a:t>
            </a:r>
            <a:r>
              <a:rPr lang="fr-FR" sz="1200" dirty="0" err="1"/>
              <a:t>Opportunities</a:t>
            </a:r>
            <a:r>
              <a:rPr lang="fr-FR" sz="1200" dirty="0"/>
              <a:t> for UK </a:t>
            </a:r>
            <a:r>
              <a:rPr lang="fr-FR" sz="1200" dirty="0" err="1"/>
              <a:t>physicists</a:t>
            </a:r>
            <a:r>
              <a:rPr lang="fr-FR" sz="1200" dirty="0"/>
              <a:t> at GANIL		         			 26/10/2023</a:t>
            </a:r>
          </a:p>
        </p:txBody>
      </p:sp>
    </p:spTree>
    <p:extLst>
      <p:ext uri="{BB962C8B-B14F-4D97-AF65-F5344CB8AC3E}">
        <p14:creationId xmlns:p14="http://schemas.microsoft.com/office/powerpoint/2010/main" val="66015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emf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55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gif"/><Relationship Id="rId1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ganil-spiral2.eu/scientists/running-an-experiment-in-ganil/proposing-an-experiment/call-for-proposals-xpgan/" TargetMode="Externa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 actuel+desir+newgain">
            <a:extLst>
              <a:ext uri="{FF2B5EF4-FFF2-40B4-BE49-F238E27FC236}">
                <a16:creationId xmlns:a16="http://schemas.microsoft.com/office/drawing/2014/main" id="{63AEEA3B-ADC9-2A43-B2AC-F935D9117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656" y="688704"/>
            <a:ext cx="8611869" cy="532447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977A2D-380E-0543-8C78-1D7257B920CD}"/>
              </a:ext>
            </a:extLst>
          </p:cNvPr>
          <p:cNvSpPr txBox="1">
            <a:spLocks/>
          </p:cNvSpPr>
          <p:nvPr/>
        </p:nvSpPr>
        <p:spPr>
          <a:xfrm>
            <a:off x="1466502" y="4627452"/>
            <a:ext cx="8344239" cy="1447801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3600" b="1" i="1" kern="0" dirty="0" err="1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Welcome</a:t>
            </a: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 to </a:t>
            </a:r>
          </a:p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GANIL-UK</a:t>
            </a:r>
          </a:p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2023 Workshop </a:t>
            </a:r>
          </a:p>
        </p:txBody>
      </p:sp>
    </p:spTree>
    <p:extLst>
      <p:ext uri="{BB962C8B-B14F-4D97-AF65-F5344CB8AC3E}">
        <p14:creationId xmlns:p14="http://schemas.microsoft.com/office/powerpoint/2010/main" val="2944930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C13C827C-675C-3540-93C8-E940E0BC8B3E}"/>
              </a:ext>
            </a:extLst>
          </p:cNvPr>
          <p:cNvSpPr txBox="1"/>
          <p:nvPr/>
        </p:nvSpPr>
        <p:spPr>
          <a:xfrm>
            <a:off x="1533669" y="6073745"/>
            <a:ext cx="563348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                                                              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BF0FE3-C281-5D47-90E0-559312F1B88F}"/>
              </a:ext>
            </a:extLst>
          </p:cNvPr>
          <p:cNvSpPr txBox="1"/>
          <p:nvPr/>
        </p:nvSpPr>
        <p:spPr>
          <a:xfrm>
            <a:off x="1520605" y="5969879"/>
            <a:ext cx="343892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                                                                </a:t>
            </a: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D7CE2DE9-8163-4F44-ACAE-5A22FA240742}"/>
              </a:ext>
            </a:extLst>
          </p:cNvPr>
          <p:cNvSpPr/>
          <p:nvPr/>
        </p:nvSpPr>
        <p:spPr>
          <a:xfrm>
            <a:off x="2653405" y="118077"/>
            <a:ext cx="666162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spc="-1" dirty="0">
                <a:solidFill>
                  <a:srgbClr val="7030A0"/>
                </a:solidFill>
                <a:ea typeface="ＭＳ Ｐゴシック"/>
              </a:rPr>
              <a:t>INDRA/FAZIA : hot </a:t>
            </a:r>
            <a:r>
              <a:rPr lang="fr-FR" sz="2400" spc="-1" dirty="0" err="1">
                <a:solidFill>
                  <a:srgbClr val="7030A0"/>
                </a:solidFill>
                <a:ea typeface="ＭＳ Ｐゴシック"/>
              </a:rPr>
              <a:t>nuclear</a:t>
            </a:r>
            <a:r>
              <a:rPr lang="fr-FR" sz="2400" spc="-1" dirty="0">
                <a:solidFill>
                  <a:srgbClr val="7030A0"/>
                </a:solidFill>
                <a:ea typeface="ＭＳ Ｐゴシック"/>
              </a:rPr>
              <a:t> </a:t>
            </a:r>
            <a:r>
              <a:rPr lang="fr-FR" sz="2400" spc="-1" dirty="0" err="1">
                <a:solidFill>
                  <a:srgbClr val="7030A0"/>
                </a:solidFill>
                <a:ea typeface="ＭＳ Ｐゴシック"/>
              </a:rPr>
              <a:t>matter</a:t>
            </a:r>
            <a:endParaRPr lang="fr-FR" sz="2400" spc="-1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F74CFD-40EF-2488-B156-C3E820D00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5" y="186373"/>
            <a:ext cx="2482154" cy="181388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45C3C1B-87D7-BD85-47B1-893FE85000B6}"/>
              </a:ext>
            </a:extLst>
          </p:cNvPr>
          <p:cNvGrpSpPr/>
          <p:nvPr/>
        </p:nvGrpSpPr>
        <p:grpSpPr>
          <a:xfrm>
            <a:off x="2306643" y="810570"/>
            <a:ext cx="9747151" cy="5411139"/>
            <a:chOff x="1141905" y="1328784"/>
            <a:chExt cx="9747151" cy="541113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E1121C-9380-FEAE-61CE-64144CD0D995}"/>
                </a:ext>
              </a:extLst>
            </p:cNvPr>
            <p:cNvGrpSpPr/>
            <p:nvPr/>
          </p:nvGrpSpPr>
          <p:grpSpPr>
            <a:xfrm>
              <a:off x="1141905" y="1328784"/>
              <a:ext cx="9747151" cy="5411139"/>
              <a:chOff x="-99172" y="3633641"/>
              <a:chExt cx="9747151" cy="541113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BA59730-8248-52AC-704F-BA65305C552B}"/>
                  </a:ext>
                </a:extLst>
              </p:cNvPr>
              <p:cNvGrpSpPr/>
              <p:nvPr/>
            </p:nvGrpSpPr>
            <p:grpSpPr>
              <a:xfrm>
                <a:off x="-99172" y="3633641"/>
                <a:ext cx="9747151" cy="5411139"/>
                <a:chOff x="1167573" y="1031938"/>
                <a:chExt cx="9747151" cy="5411139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336D8E52-9D0F-6A45-A870-95976C57D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7573" y="1031938"/>
                  <a:ext cx="9633284" cy="5411139"/>
                </a:xfrm>
                <a:prstGeom prst="rect">
                  <a:avLst/>
                </a:prstGeom>
              </p:spPr>
            </p:pic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C4DE37F0-B2E6-6841-8595-9855EDBB252A}"/>
                    </a:ext>
                  </a:extLst>
                </p:cNvPr>
                <p:cNvSpPr txBox="1"/>
                <p:nvPr/>
              </p:nvSpPr>
              <p:spPr>
                <a:xfrm>
                  <a:off x="8337545" y="1080977"/>
                  <a:ext cx="2577179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                                                                                              </a:t>
                  </a:r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B57AD3DF-4418-5779-929F-0F5157DA07E9}"/>
                    </a:ext>
                  </a:extLst>
                </p:cNvPr>
                <p:cNvSpPr/>
                <p:nvPr/>
              </p:nvSpPr>
              <p:spPr>
                <a:xfrm>
                  <a:off x="1285985" y="1450309"/>
                  <a:ext cx="5306600" cy="3640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153062C8-EF06-5C4A-81EA-F7C3878C0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65308" y="4880694"/>
                <a:ext cx="2628000" cy="1449391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EFA5EC26-6858-DF45-BFBC-07354BE08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2565" y="5886071"/>
                <a:ext cx="2124000" cy="957270"/>
              </a:xfrm>
              <a:prstGeom prst="rect">
                <a:avLst/>
              </a:prstGeom>
            </p:spPr>
          </p:pic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C2618C1-B3CD-1A75-EBF5-713F6F5EEC3A}"/>
                </a:ext>
              </a:extLst>
            </p:cNvPr>
            <p:cNvSpPr txBox="1"/>
            <p:nvPr/>
          </p:nvSpPr>
          <p:spPr>
            <a:xfrm>
              <a:off x="7996640" y="1426862"/>
              <a:ext cx="2482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N. Le Neindre et al, E818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445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22A8274B-8C33-AD3B-8EDB-47DD2B7E040A}"/>
              </a:ext>
            </a:extLst>
          </p:cNvPr>
          <p:cNvSpPr/>
          <p:nvPr/>
        </p:nvSpPr>
        <p:spPr>
          <a:xfrm>
            <a:off x="1606080" y="76320"/>
            <a:ext cx="3842953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Fission </a:t>
            </a:r>
            <a:r>
              <a:rPr lang="fr-FR" sz="2800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studies</a:t>
            </a:r>
            <a:r>
              <a:rPr lang="fr-FR" sz="2800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at VAMOS</a:t>
            </a:r>
            <a:endParaRPr lang="fr-FR" sz="2800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56985482-BCF0-49B5-A6E9-16260F0E0557_1" descr="52A63BFA-33C7-46C5-83AF-C0608ABDFA3F">
            <a:extLst>
              <a:ext uri="{FF2B5EF4-FFF2-40B4-BE49-F238E27FC236}">
                <a16:creationId xmlns:a16="http://schemas.microsoft.com/office/drawing/2014/main" id="{38A47A55-F187-4432-AB6A-7DA941847A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24931" y="662806"/>
            <a:ext cx="3291358" cy="1569660"/>
          </a:xfrm>
          <a:prstGeom prst="rect">
            <a:avLst/>
          </a:prstGeom>
          <a:ln w="936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0D56C4-4E92-6BB5-C91A-F7DA70CF299A}"/>
              </a:ext>
            </a:extLst>
          </p:cNvPr>
          <p:cNvSpPr txBox="1"/>
          <p:nvPr/>
        </p:nvSpPr>
        <p:spPr>
          <a:xfrm>
            <a:off x="548825" y="622529"/>
            <a:ext cx="5957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inverse </a:t>
            </a:r>
            <a:r>
              <a:rPr lang="fr-FR" sz="1600" dirty="0" err="1"/>
              <a:t>kinematics</a:t>
            </a:r>
            <a:r>
              <a:rPr lang="fr-FR" sz="1600" dirty="0"/>
              <a:t> : </a:t>
            </a:r>
            <a:r>
              <a:rPr lang="fr-FR" sz="1600" baseline="30000" dirty="0"/>
              <a:t>238</a:t>
            </a:r>
            <a:r>
              <a:rPr lang="fr-FR" sz="1600" dirty="0"/>
              <a:t>U +</a:t>
            </a:r>
            <a:r>
              <a:rPr lang="fr-FR" sz="1600" baseline="30000" dirty="0"/>
              <a:t>12</a:t>
            </a:r>
            <a:r>
              <a:rPr lang="fr-FR" sz="1600" dirty="0"/>
              <a:t>C</a:t>
            </a:r>
          </a:p>
          <a:p>
            <a:r>
              <a:rPr lang="fr-FR" sz="1600" dirty="0" err="1"/>
              <a:t>Fissioning</a:t>
            </a:r>
            <a:r>
              <a:rPr lang="fr-FR" sz="1600" dirty="0"/>
              <a:t> system </a:t>
            </a:r>
            <a:r>
              <a:rPr lang="fr-FR" sz="1600" dirty="0" err="1"/>
              <a:t>identified</a:t>
            </a:r>
            <a:r>
              <a:rPr lang="fr-FR" sz="1600" dirty="0"/>
              <a:t> at the </a:t>
            </a:r>
            <a:r>
              <a:rPr lang="fr-FR" sz="1600" dirty="0" err="1"/>
              <a:t>target</a:t>
            </a:r>
            <a:endParaRPr lang="fr-FR" sz="1600" dirty="0"/>
          </a:p>
          <a:p>
            <a:r>
              <a:rPr lang="fr-FR" sz="1600" dirty="0" err="1"/>
              <a:t>Measurement</a:t>
            </a:r>
            <a:r>
              <a:rPr lang="fr-FR" sz="1600" dirty="0"/>
              <a:t> of </a:t>
            </a:r>
            <a:r>
              <a:rPr lang="fr-FR" sz="1600" dirty="0" err="1"/>
              <a:t>isotopic</a:t>
            </a:r>
            <a:r>
              <a:rPr lang="fr-FR" sz="1600" dirty="0"/>
              <a:t> </a:t>
            </a:r>
            <a:r>
              <a:rPr lang="fr-FR" sz="1600" dirty="0" err="1"/>
              <a:t>yields</a:t>
            </a:r>
            <a:r>
              <a:rPr lang="fr-FR" sz="1600" dirty="0"/>
              <a:t> as a </a:t>
            </a:r>
            <a:r>
              <a:rPr lang="fr-FR" sz="1600" dirty="0" err="1"/>
              <a:t>function</a:t>
            </a:r>
            <a:r>
              <a:rPr lang="fr-FR" sz="1600" dirty="0"/>
              <a:t> of E* </a:t>
            </a:r>
            <a:r>
              <a:rPr lang="fr-FR" sz="1600" dirty="0" err="1"/>
              <a:t>with</a:t>
            </a:r>
            <a:r>
              <a:rPr lang="fr-FR" sz="1600" dirty="0"/>
              <a:t> the new PISTA </a:t>
            </a:r>
            <a:r>
              <a:rPr lang="fr-FR" sz="1600" dirty="0" err="1"/>
              <a:t>array</a:t>
            </a:r>
            <a:r>
              <a:rPr lang="fr-FR" sz="1600" dirty="0"/>
              <a:t> </a:t>
            </a:r>
            <a:r>
              <a:rPr lang="fr-FR" sz="1600" dirty="0" err="1"/>
              <a:t>Damping</a:t>
            </a:r>
            <a:r>
              <a:rPr lang="fr-FR" sz="1600" dirty="0"/>
              <a:t> of </a:t>
            </a:r>
            <a:r>
              <a:rPr lang="fr-FR" sz="1600" dirty="0" err="1"/>
              <a:t>shell</a:t>
            </a:r>
            <a:r>
              <a:rPr lang="fr-FR" sz="1600" dirty="0"/>
              <a:t> </a:t>
            </a:r>
            <a:r>
              <a:rPr lang="fr-FR" sz="1600" dirty="0" err="1"/>
              <a:t>effects</a:t>
            </a:r>
            <a:r>
              <a:rPr lang="fr-FR" sz="1600" dirty="0"/>
              <a:t> in </a:t>
            </a:r>
            <a:r>
              <a:rPr lang="fr-FR" sz="1600" dirty="0" err="1"/>
              <a:t>nuclear</a:t>
            </a:r>
            <a:r>
              <a:rPr lang="fr-FR" sz="1600" dirty="0"/>
              <a:t> fission  </a:t>
            </a:r>
          </a:p>
          <a:p>
            <a:r>
              <a:rPr lang="fr-FR" sz="1600" dirty="0" err="1"/>
              <a:t>Spokesperson</a:t>
            </a:r>
            <a:r>
              <a:rPr lang="fr-FR" sz="1600" dirty="0"/>
              <a:t>: J. Taieb, CEA/DAM</a:t>
            </a:r>
          </a:p>
        </p:txBody>
      </p:sp>
      <p:sp>
        <p:nvSpPr>
          <p:cNvPr id="8" name="CustomShape 31">
            <a:extLst>
              <a:ext uri="{FF2B5EF4-FFF2-40B4-BE49-F238E27FC236}">
                <a16:creationId xmlns:a16="http://schemas.microsoft.com/office/drawing/2014/main" id="{B8ECB853-6CF8-B47D-24AD-879311E472E8}"/>
              </a:ext>
            </a:extLst>
          </p:cNvPr>
          <p:cNvSpPr/>
          <p:nvPr/>
        </p:nvSpPr>
        <p:spPr>
          <a:xfrm>
            <a:off x="8772513" y="4845585"/>
            <a:ext cx="2742123" cy="3639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4994" rIns="89988" bIns="44994" anchor="ctr">
            <a:noAutofit/>
          </a:bodyPr>
          <a:lstStyle/>
          <a:p>
            <a:pPr algn="r">
              <a:tabLst>
                <a:tab pos="0" algn="l"/>
              </a:tabLst>
            </a:pPr>
            <a:fld id="{25288AE9-7D4E-416D-B779-4172206A2847}" type="slidenum">
              <a:rPr lang="fr-FR" sz="1200" spc="-1">
                <a:solidFill>
                  <a:srgbClr val="FFFFFF"/>
                </a:solidFill>
                <a:latin typeface="Candara"/>
                <a:ea typeface="DejaVu Sans"/>
              </a:rPr>
              <a:pPr algn="r">
                <a:tabLst>
                  <a:tab pos="0" algn="l"/>
                </a:tabLst>
              </a:pPr>
              <a:t>11</a:t>
            </a:fld>
            <a:endParaRPr lang="fr-FR" sz="1200" spc="-1">
              <a:latin typeface="Arial"/>
            </a:endParaRPr>
          </a:p>
        </p:txBody>
      </p:sp>
      <p:pic>
        <p:nvPicPr>
          <p:cNvPr id="9" name="Image 8" descr="Une image contenant machine, acier, ingénierie, métal&#10;&#10;Description générée automatiquement">
            <a:extLst>
              <a:ext uri="{FF2B5EF4-FFF2-40B4-BE49-F238E27FC236}">
                <a16:creationId xmlns:a16="http://schemas.microsoft.com/office/drawing/2014/main" id="{1C0BF0E5-75CC-B711-0D4D-509856A695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5" y="2178419"/>
            <a:ext cx="1959734" cy="2468050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DED9EC8F-5F03-12A0-FF3F-644DADD8413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766629" y="2216633"/>
            <a:ext cx="3951464" cy="2468050"/>
          </a:xfrm>
          <a:prstGeom prst="rect">
            <a:avLst/>
          </a:prstGeom>
          <a:ln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64A4D71-8BE8-25E6-5745-9B7476A2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711" y="2082642"/>
            <a:ext cx="803564" cy="521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F8FF4A-CDE3-9DA6-0BC9-2D16E270FF42}"/>
              </a:ext>
            </a:extLst>
          </p:cNvPr>
          <p:cNvSpPr txBox="1"/>
          <p:nvPr/>
        </p:nvSpPr>
        <p:spPr>
          <a:xfrm>
            <a:off x="2159791" y="4646469"/>
            <a:ext cx="308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Antoine Lemasson, GANIL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320670-6282-C0EE-D162-2245D575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5" y="4927480"/>
            <a:ext cx="101600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FE2D8A-B6D0-D03C-CB82-EA94FD5E6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63" y="2216633"/>
            <a:ext cx="4003881" cy="27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4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32775-62F9-86BB-89E5-7FA0A294B4F2}"/>
              </a:ext>
            </a:extLst>
          </p:cNvPr>
          <p:cNvSpPr txBox="1">
            <a:spLocks/>
          </p:cNvSpPr>
          <p:nvPr/>
        </p:nvSpPr>
        <p:spPr>
          <a:xfrm>
            <a:off x="1698950" y="556254"/>
            <a:ext cx="7073016" cy="43653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350" dirty="0">
                <a:solidFill>
                  <a:schemeClr val="tx1"/>
                </a:solidFill>
              </a:rPr>
              <a:t>Last 10 years : Cyclotrons maintenance and refurbishment reduced to the strict minimum. GANIL manpower dedicated to  SPIRAL2 building then commissioning. </a:t>
            </a: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Aging ↗ Reliability ↘ Manpower for curative maintenance ↗</a:t>
            </a:r>
          </a:p>
          <a:p>
            <a:pPr algn="l"/>
            <a:endParaRPr lang="en-GB" sz="1350" b="1" dirty="0">
              <a:solidFill>
                <a:schemeClr val="tx1"/>
              </a:solidFill>
            </a:endParaRP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Launch of the pre project CYREN : march 2022</a:t>
            </a:r>
            <a:endParaRPr lang="en-GB" sz="1350" b="1" dirty="0">
              <a:solidFill>
                <a:schemeClr val="tx1"/>
              </a:solidFill>
            </a:endParaRP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1: </a:t>
            </a:r>
            <a:r>
              <a:rPr lang="en-GB" sz="1350" dirty="0">
                <a:solidFill>
                  <a:schemeClr val="tx1"/>
                </a:solidFill>
              </a:rPr>
              <a:t>keep the facility in operational conditions for at least 20 years </a:t>
            </a: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2 : </a:t>
            </a:r>
            <a:r>
              <a:rPr lang="en-GB" sz="1350" dirty="0">
                <a:solidFill>
                  <a:schemeClr val="tx1"/>
                </a:solidFill>
              </a:rPr>
              <a:t>optimize manpower needed for maintenance after refurbishment</a:t>
            </a:r>
          </a:p>
          <a:p>
            <a:pPr algn="l"/>
            <a:endParaRPr lang="en-GB" sz="1350" dirty="0">
              <a:solidFill>
                <a:schemeClr val="tx1"/>
              </a:solidFill>
            </a:endParaRP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Scope : full installation</a:t>
            </a:r>
            <a:endParaRPr lang="en-GB" sz="1350" b="1" dirty="0">
              <a:solidFill>
                <a:schemeClr val="tx1"/>
              </a:solidFill>
            </a:endParaRPr>
          </a:p>
          <a:p>
            <a:pPr algn="l"/>
            <a:r>
              <a:rPr lang="en-GB" sz="1500" dirty="0">
                <a:solidFill>
                  <a:schemeClr val="tx1"/>
                </a:solidFill>
              </a:rPr>
              <a:t>Cyclotrons and experimental areas, infrastructure and utilities, safety, security, radioprotection</a:t>
            </a:r>
            <a:endParaRPr lang="en-GB" sz="1350" dirty="0">
              <a:solidFill>
                <a:schemeClr val="tx1"/>
              </a:solidFill>
            </a:endParaRPr>
          </a:p>
          <a:p>
            <a:pPr algn="l"/>
            <a:endParaRPr lang="en-GB" sz="1350" dirty="0">
              <a:solidFill>
                <a:schemeClr val="tx1"/>
              </a:solidFill>
            </a:endParaRPr>
          </a:p>
          <a:p>
            <a:pPr algn="l"/>
            <a:endParaRPr lang="en-GB" sz="1400" dirty="0">
              <a:solidFill>
                <a:schemeClr val="tx1"/>
              </a:solidFill>
            </a:endParaRPr>
          </a:p>
          <a:p>
            <a:pPr algn="l"/>
            <a:r>
              <a:rPr lang="en-GB" sz="1400" b="1" dirty="0">
                <a:solidFill>
                  <a:schemeClr val="tx1"/>
                </a:solidFill>
              </a:rPr>
              <a:t>Implementation: </a:t>
            </a:r>
          </a:p>
          <a:p>
            <a:pPr algn="l"/>
            <a:r>
              <a:rPr lang="en-GB" sz="1400" dirty="0">
                <a:solidFill>
                  <a:schemeClr val="tx1"/>
                </a:solidFill>
              </a:rPr>
              <a:t>Funding under discussion, 2024-2030, facility available during renovations with </a:t>
            </a:r>
          </a:p>
          <a:p>
            <a:pPr algn="l"/>
            <a:r>
              <a:rPr lang="en-GB" sz="1400" dirty="0">
                <a:solidFill>
                  <a:schemeClr val="tx1"/>
                </a:solidFill>
              </a:rPr>
              <a:t>possible shutdowns during some phases</a:t>
            </a:r>
          </a:p>
          <a:p>
            <a:pPr algn="l"/>
            <a:endParaRPr lang="en-GB" dirty="0">
              <a:solidFill>
                <a:schemeClr val="tx1"/>
              </a:solidFill>
            </a:endParaRPr>
          </a:p>
          <a:p>
            <a:pPr algn="l"/>
            <a:endParaRPr lang="en-GB" sz="135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4B8752-DFE2-C0BC-0C9F-007DBC4A6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79448" y="4850687"/>
            <a:ext cx="1863388" cy="14882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B92E5A-ED3A-39B1-A3E6-E2F6F08C16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03850" y="4663542"/>
            <a:ext cx="1876833" cy="1822248"/>
          </a:xfrm>
          <a:prstGeom prst="rect">
            <a:avLst/>
          </a:prstGeom>
        </p:spPr>
      </p:pic>
      <p:pic>
        <p:nvPicPr>
          <p:cNvPr id="6" name="Espace réservé du contenu 8">
            <a:extLst>
              <a:ext uri="{FF2B5EF4-FFF2-40B4-BE49-F238E27FC236}">
                <a16:creationId xmlns:a16="http://schemas.microsoft.com/office/drawing/2014/main" id="{5EADC038-79BE-CBFF-D89D-B2143B46DD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68149" y="4622800"/>
            <a:ext cx="2895600" cy="1876834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</p:spPr>
      </p:pic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C10EC532-77DF-9136-109C-91EDFD24915E}"/>
              </a:ext>
            </a:extLst>
          </p:cNvPr>
          <p:cNvSpPr txBox="1">
            <a:spLocks/>
          </p:cNvSpPr>
          <p:nvPr/>
        </p:nvSpPr>
        <p:spPr>
          <a:xfrm>
            <a:off x="1582289" y="-47509"/>
            <a:ext cx="5630418" cy="7809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0" i="0" u="none" strike="noStrike" cap="none" dirty="0" smtClean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1" i="0" u="none" strike="noStrike" cap="none" dirty="0" smtClean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1" i="0" u="none" strike="noStrike" cap="none" dirty="0" smtClean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1" i="0" u="none" strike="noStrike" cap="none" dirty="0" smtClean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1" i="0" u="none" strike="noStrike" cap="none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GB" sz="3000" kern="0" dirty="0">
                <a:solidFill>
                  <a:srgbClr val="7030A0"/>
                </a:solidFill>
              </a:rPr>
              <a:t>CYREN – </a:t>
            </a:r>
            <a:r>
              <a:rPr lang="en-GB" sz="3000" u="sng" kern="0" dirty="0">
                <a:solidFill>
                  <a:srgbClr val="7030A0"/>
                </a:solidFill>
              </a:rPr>
              <a:t>Cy</a:t>
            </a:r>
            <a:r>
              <a:rPr lang="en-GB" sz="3000" kern="0" dirty="0">
                <a:solidFill>
                  <a:srgbClr val="7030A0"/>
                </a:solidFill>
              </a:rPr>
              <a:t>clotron </a:t>
            </a:r>
            <a:r>
              <a:rPr lang="en-GB" sz="3000" u="sng" kern="0" dirty="0">
                <a:solidFill>
                  <a:srgbClr val="7030A0"/>
                </a:solidFill>
              </a:rPr>
              <a:t>Ren</a:t>
            </a:r>
            <a:r>
              <a:rPr lang="en-GB" sz="3000" kern="0" dirty="0">
                <a:solidFill>
                  <a:srgbClr val="7030A0"/>
                </a:solidFill>
              </a:rPr>
              <a:t>ovation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0824FE-2F02-D4B9-8BF0-D27D18CCDD83}"/>
              </a:ext>
            </a:extLst>
          </p:cNvPr>
          <p:cNvSpPr/>
          <p:nvPr/>
        </p:nvSpPr>
        <p:spPr>
          <a:xfrm>
            <a:off x="8403838" y="966787"/>
            <a:ext cx="2013155" cy="1938992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Cyclotrons et experimental rooms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Power Supplies and Magnets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RF cavities and systems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Remote control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PLCs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Vacuum systems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Diagnostics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Production targets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Ions Sources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DF83A8-A5D2-4606-8EAA-1551115FDCA5}"/>
              </a:ext>
            </a:extLst>
          </p:cNvPr>
          <p:cNvSpPr/>
          <p:nvPr/>
        </p:nvSpPr>
        <p:spPr>
          <a:xfrm>
            <a:off x="8396980" y="3066033"/>
            <a:ext cx="2020013" cy="1569660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Infrastructures and utilities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Electricity Distribution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Cooling systems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HVAC 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Buildings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Various networks (water, air, gas)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Computer Infrastructures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E164CF-4D3C-973B-026F-D52648E08E8F}"/>
              </a:ext>
            </a:extLst>
          </p:cNvPr>
          <p:cNvSpPr/>
          <p:nvPr/>
        </p:nvSpPr>
        <p:spPr>
          <a:xfrm>
            <a:off x="8403839" y="4860867"/>
            <a:ext cx="2020013" cy="1787669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Safety / Security / Radioprotection Systems</a:t>
            </a:r>
          </a:p>
          <a:p>
            <a:pPr>
              <a:spcBef>
                <a:spcPts val="900"/>
              </a:spcBef>
              <a:spcAft>
                <a:spcPts val="225"/>
              </a:spcAft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Radioprotection devices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(radiation detectors, active dosimeters, gamma spectrometers, …)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Access Management System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Fire Safety System</a:t>
            </a:r>
          </a:p>
        </p:txBody>
      </p:sp>
    </p:spTree>
    <p:extLst>
      <p:ext uri="{BB962C8B-B14F-4D97-AF65-F5344CB8AC3E}">
        <p14:creationId xmlns:p14="http://schemas.microsoft.com/office/powerpoint/2010/main" val="159299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2">
            <a:extLst>
              <a:ext uri="{FF2B5EF4-FFF2-40B4-BE49-F238E27FC236}">
                <a16:creationId xmlns:a16="http://schemas.microsoft.com/office/drawing/2014/main" id="{EA959680-8B27-8CE3-5B49-5A5F0A9445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7" t="4140" r="3178" b="8121"/>
          <a:stretch>
            <a:fillRect/>
          </a:stretch>
        </p:blipFill>
        <p:spPr bwMode="auto">
          <a:xfrm>
            <a:off x="7135257" y="4763580"/>
            <a:ext cx="3467737" cy="184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648433" y="1348940"/>
            <a:ext cx="2476210" cy="340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/>
          <p:cNvSpPr txBox="1">
            <a:spLocks/>
          </p:cNvSpPr>
          <p:nvPr/>
        </p:nvSpPr>
        <p:spPr>
          <a:xfrm>
            <a:off x="1293755" y="-10902"/>
            <a:ext cx="6970090" cy="511459"/>
          </a:xfrm>
          <a:prstGeom prst="rect">
            <a:avLst/>
          </a:prstGeom>
          <a:noFill/>
        </p:spPr>
        <p:txBody>
          <a:bodyPr vert="horz" wrap="square" lIns="324000" tIns="45720" rIns="18000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 cap="all" baseline="0">
                <a:solidFill>
                  <a:schemeClr val="accent5"/>
                </a:solidFill>
                <a:latin typeface="+mj-lt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defRPr/>
            </a:pPr>
            <a:r>
              <a:rPr lang="fr-FR" dirty="0">
                <a:solidFill>
                  <a:srgbClr val="7030A0"/>
                </a:solidFill>
                <a:latin typeface="Segoe UI Semibold"/>
              </a:rPr>
              <a:t>The main topic : </a:t>
            </a:r>
            <a:r>
              <a:rPr lang="fr-FR" dirty="0" err="1">
                <a:solidFill>
                  <a:srgbClr val="7030A0"/>
                </a:solidFill>
                <a:latin typeface="Segoe UI Semibold"/>
              </a:rPr>
              <a:t>rf</a:t>
            </a:r>
            <a:r>
              <a:rPr lang="fr-FR" dirty="0">
                <a:solidFill>
                  <a:srgbClr val="7030A0"/>
                </a:solidFill>
                <a:latin typeface="Segoe UI Semibold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Segoe UI Semibold"/>
              </a:rPr>
              <a:t>cavities</a:t>
            </a:r>
            <a:endParaRPr lang="fr-FR" dirty="0">
              <a:solidFill>
                <a:srgbClr val="7030A0"/>
              </a:solidFill>
              <a:latin typeface="Segoe UI Semibold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524000" y="681717"/>
            <a:ext cx="9090212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i="1" dirty="0" err="1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Risk</a:t>
            </a:r>
            <a:r>
              <a:rPr lang="fr-FR" sz="2000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: </a:t>
            </a:r>
            <a:r>
              <a:rPr lang="fr-FR" sz="2000" b="1" i="1" dirty="0" err="1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cooling</a:t>
            </a:r>
            <a:r>
              <a:rPr lang="fr-FR" sz="2000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circuit </a:t>
            </a:r>
            <a:r>
              <a:rPr lang="fr-FR" sz="2000" b="1" i="1" dirty="0" err="1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leak</a:t>
            </a:r>
            <a:r>
              <a:rPr lang="fr-FR" sz="2000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</a:t>
            </a:r>
            <a:r>
              <a:rPr lang="fr-FR" sz="2000" b="1" i="1" dirty="0" err="1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unreachable</a:t>
            </a:r>
            <a:r>
              <a:rPr lang="fr-FR" sz="2000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for </a:t>
            </a:r>
            <a:r>
              <a:rPr lang="fr-FR" sz="2000" b="1" i="1" dirty="0" err="1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repairing</a:t>
            </a:r>
            <a:endParaRPr lang="fr-FR" sz="2000" b="1" i="1" dirty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/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At least, 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manufacturing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of a new 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cavity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and 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keeping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an 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old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one as a 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spare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: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REFERENCE scenario</a:t>
            </a: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Replace the 4 SSC RF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cavities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: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HIGH scenario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78087" y="643474"/>
            <a:ext cx="536499" cy="4852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ADB19D-4F54-02BA-B511-87806352D9DE}"/>
              </a:ext>
            </a:extLst>
          </p:cNvPr>
          <p:cNvSpPr txBox="1"/>
          <p:nvPr/>
        </p:nvSpPr>
        <p:spPr>
          <a:xfrm>
            <a:off x="1561298" y="2197087"/>
            <a:ext cx="5837029" cy="402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i="1" dirty="0" err="1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hypotheses</a:t>
            </a:r>
            <a:endParaRPr lang="fr-FR" sz="1600" b="1" i="1" dirty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Extended </a:t>
            </a:r>
            <a:r>
              <a:rPr lang="fr-FR" sz="1400" b="1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shutdown</a:t>
            </a:r>
            <a:r>
              <a:rPr lang="fr-FR" sz="1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400" b="1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only</a:t>
            </a:r>
            <a:r>
              <a:rPr lang="fr-FR" sz="1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for RF </a:t>
            </a:r>
            <a:r>
              <a:rPr lang="fr-FR" sz="1400" b="1" u="sng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cavities</a:t>
            </a:r>
            <a:endParaRPr lang="fr-FR" sz="14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Other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works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during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2</a:t>
            </a:r>
            <a:r>
              <a:rPr lang="fr-FR" sz="1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nd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semester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of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each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year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to minimise impact on the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community</a:t>
            </a:r>
            <a:endParaRPr lang="fr-FR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Start of the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preparatory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phase as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soon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as 2024 and start of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refurbishment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program in 2025</a:t>
            </a: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« As </a:t>
            </a:r>
            <a:r>
              <a:rPr lang="fr-FR" sz="1600" b="1" i="1" dirty="0" err="1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soon</a:t>
            </a:r>
            <a:r>
              <a:rPr lang="fr-FR" sz="1600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as possible » </a:t>
            </a:r>
            <a:r>
              <a:rPr lang="fr-FR" sz="1600" b="1" i="1" dirty="0" err="1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schedule</a:t>
            </a:r>
            <a:endParaRPr lang="fr-FR" sz="1600" b="1" i="1" dirty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REFERENCE scenario in 5 </a:t>
            </a:r>
            <a:r>
              <a:rPr lang="fr-FR" sz="1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years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: 2025 to 2029 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(light </a:t>
            </a:r>
            <a:r>
              <a:rPr lang="fr-FR" sz="1200" i="1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residual</a:t>
            </a: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in 2030)</a:t>
            </a:r>
          </a:p>
          <a:p>
            <a:pPr lvl="1">
              <a:lnSpc>
                <a:spcPct val="150000"/>
              </a:lnSpc>
            </a:pPr>
            <a:r>
              <a:rPr lang="fr-FR" sz="12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First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cavity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delivery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installation and RF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characterization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: </a:t>
            </a:r>
          </a:p>
          <a:p>
            <a:pPr lvl="1">
              <a:lnSpc>
                <a:spcPct val="150000"/>
              </a:lnSpc>
            </a:pP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Sep 2028-Nov2029</a:t>
            </a:r>
            <a:endParaRPr lang="fr-FR" sz="1200" i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HIGH scenario in 8 </a:t>
            </a:r>
            <a:r>
              <a:rPr lang="fr-FR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years</a:t>
            </a: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: 2025 to 2032</a:t>
            </a:r>
          </a:p>
          <a:p>
            <a:pPr lvl="1">
              <a:lnSpc>
                <a:spcPct val="150000"/>
              </a:lnSpc>
            </a:pP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Three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next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400" i="1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cavities</a:t>
            </a:r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in 2030, 2031, 2032</a:t>
            </a:r>
          </a:p>
        </p:txBody>
      </p:sp>
    </p:spTree>
    <p:extLst>
      <p:ext uri="{BB962C8B-B14F-4D97-AF65-F5344CB8AC3E}">
        <p14:creationId xmlns:p14="http://schemas.microsoft.com/office/powerpoint/2010/main" val="1702918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930CD81-E8BA-0F5B-9EAE-D0319975A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8" y="1348154"/>
            <a:ext cx="12136093" cy="45266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94EA37-67DA-D783-5E8C-377A09F0EEEE}"/>
              </a:ext>
            </a:extLst>
          </p:cNvPr>
          <p:cNvSpPr txBox="1">
            <a:spLocks/>
          </p:cNvSpPr>
          <p:nvPr/>
        </p:nvSpPr>
        <p:spPr>
          <a:xfrm>
            <a:off x="297297" y="47713"/>
            <a:ext cx="6970090" cy="511459"/>
          </a:xfrm>
          <a:prstGeom prst="rect">
            <a:avLst/>
          </a:prstGeom>
          <a:noFill/>
        </p:spPr>
        <p:txBody>
          <a:bodyPr vert="horz" wrap="square" lIns="324000" tIns="45720" rIns="18000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 cap="all" baseline="0">
                <a:solidFill>
                  <a:schemeClr val="accent5"/>
                </a:solidFill>
                <a:latin typeface="+mj-lt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defRPr/>
            </a:pPr>
            <a:r>
              <a:rPr lang="fr-FR" dirty="0">
                <a:solidFill>
                  <a:srgbClr val="7030A0"/>
                </a:solidFill>
                <a:latin typeface="Segoe UI Semibold"/>
              </a:rPr>
              <a:t>Impact of CYREN on CYCLOTRON </a:t>
            </a:r>
            <a:r>
              <a:rPr lang="fr-FR" dirty="0" err="1">
                <a:solidFill>
                  <a:srgbClr val="7030A0"/>
                </a:solidFill>
                <a:latin typeface="Segoe UI Semibold"/>
              </a:rPr>
              <a:t>operation</a:t>
            </a:r>
            <a:endParaRPr lang="fr-FR" dirty="0">
              <a:solidFill>
                <a:srgbClr val="7030A0"/>
              </a:solidFill>
              <a:latin typeface="Segoe UI Semibold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114332-FD68-5D22-284C-465D008D0BB9}"/>
              </a:ext>
            </a:extLst>
          </p:cNvPr>
          <p:cNvSpPr txBox="1"/>
          <p:nvPr/>
        </p:nvSpPr>
        <p:spPr>
          <a:xfrm>
            <a:off x="527537" y="961293"/>
            <a:ext cx="482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Operation</a:t>
            </a:r>
            <a:r>
              <a:rPr lang="fr-FR" b="1" dirty="0"/>
              <a:t> time 2024-2033 : Cyclotrons and Linac</a:t>
            </a:r>
          </a:p>
        </p:txBody>
      </p:sp>
    </p:spTree>
    <p:extLst>
      <p:ext uri="{BB962C8B-B14F-4D97-AF65-F5344CB8AC3E}">
        <p14:creationId xmlns:p14="http://schemas.microsoft.com/office/powerpoint/2010/main" val="2484787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3B0A73E-2916-2CBD-C69A-7733A500ACD6}"/>
              </a:ext>
            </a:extLst>
          </p:cNvPr>
          <p:cNvGrpSpPr/>
          <p:nvPr/>
        </p:nvGrpSpPr>
        <p:grpSpPr>
          <a:xfrm>
            <a:off x="199584" y="919768"/>
            <a:ext cx="8052972" cy="5367519"/>
            <a:chOff x="177903" y="226221"/>
            <a:chExt cx="8844915" cy="667448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C3C1C9-353D-FE3E-3043-A36CE87C7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737" y="1586135"/>
              <a:ext cx="5337318" cy="47512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05FD623-A2E9-8EF1-DC1B-8E54AF27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8878" y="5081985"/>
              <a:ext cx="2267398" cy="1509681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AC96EFE-E19C-8138-AF83-67A77497895B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3608602" y="5076216"/>
              <a:ext cx="740276" cy="7606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C22D119B-D9F0-F49F-7CD5-409F85D300EB}"/>
                </a:ext>
              </a:extLst>
            </p:cNvPr>
            <p:cNvCxnSpPr>
              <a:cxnSpLocks/>
              <a:endCxn id="11" idx="3"/>
            </p:cNvCxnSpPr>
            <p:nvPr/>
          </p:nvCxnSpPr>
          <p:spPr bwMode="auto">
            <a:xfrm flipH="1" flipV="1">
              <a:off x="2804853" y="3827131"/>
              <a:ext cx="1238646" cy="21228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DC949889-3DAF-F270-2A4A-E228B282268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93737" y="2033833"/>
              <a:ext cx="2713944" cy="52930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2E7FEAA-C27B-428B-2BF2-8211C8161F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3177" y="2924944"/>
              <a:ext cx="794743" cy="8286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6AA9FDC-52FA-B8B5-D43D-CDD05825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903" y="2951856"/>
              <a:ext cx="2626950" cy="1750549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97B20A6-357B-5594-FF6C-1E4B549FE225}"/>
                </a:ext>
              </a:extLst>
            </p:cNvPr>
            <p:cNvSpPr txBox="1"/>
            <p:nvPr/>
          </p:nvSpPr>
          <p:spPr>
            <a:xfrm>
              <a:off x="269999" y="2013009"/>
              <a:ext cx="1688000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Salle </a:t>
              </a:r>
              <a:r>
                <a:rPr lang="en-GB" sz="1200" dirty="0" err="1">
                  <a:solidFill>
                    <a:schemeClr val="bg1">
                      <a:lumMod val="50000"/>
                    </a:schemeClr>
                  </a:solidFill>
                </a:rPr>
                <a:t>convertisseur</a:t>
              </a: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0C5113-46FF-46BC-A5A7-DB645F268333}"/>
                </a:ext>
              </a:extLst>
            </p:cNvPr>
            <p:cNvSpPr txBox="1"/>
            <p:nvPr/>
          </p:nvSpPr>
          <p:spPr>
            <a:xfrm>
              <a:off x="240671" y="4702406"/>
              <a:ext cx="2154124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en-GB" dirty="0" err="1"/>
                <a:t>Accélérateur</a:t>
              </a:r>
              <a:r>
                <a:rPr lang="en-GB" dirty="0"/>
                <a:t> </a:t>
              </a:r>
              <a:r>
                <a:rPr lang="en-GB" dirty="0" err="1"/>
                <a:t>linéaire</a:t>
              </a:r>
              <a:r>
                <a:rPr lang="en-GB" dirty="0"/>
                <a:t> (LINAC)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93AC071-05A7-8481-8991-1112FD2FCE36}"/>
                </a:ext>
              </a:extLst>
            </p:cNvPr>
            <p:cNvSpPr txBox="1"/>
            <p:nvPr/>
          </p:nvSpPr>
          <p:spPr>
            <a:xfrm>
              <a:off x="4754214" y="6556258"/>
              <a:ext cx="1559064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ION SOURCE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550E4D6-52FC-23C3-1FAA-B0925836D07B}"/>
                </a:ext>
              </a:extLst>
            </p:cNvPr>
            <p:cNvSpPr txBox="1"/>
            <p:nvPr/>
          </p:nvSpPr>
          <p:spPr>
            <a:xfrm>
              <a:off x="6850220" y="4983969"/>
              <a:ext cx="2172598" cy="57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fr-FR" dirty="0"/>
                <a:t>S3  </a:t>
              </a:r>
              <a:r>
                <a:rPr lang="en-GB" dirty="0"/>
                <a:t>(SUPER SEPARATOR SPECTROMETER)</a:t>
              </a:r>
              <a:endParaRPr lang="en-GB" baseline="30000" dirty="0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108CCBD-9DEE-6591-2C63-0048E85B3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99" y="659049"/>
              <a:ext cx="2051175" cy="136531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01EABED-E6CF-CE22-B24C-F5AA97974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4236">
              <a:off x="6025971" y="1107445"/>
              <a:ext cx="1794766" cy="1601476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12356F5-FE64-9F1F-5D7E-BB82CB778B98}"/>
                </a:ext>
              </a:extLst>
            </p:cNvPr>
            <p:cNvSpPr txBox="1"/>
            <p:nvPr/>
          </p:nvSpPr>
          <p:spPr>
            <a:xfrm>
              <a:off x="827583" y="226221"/>
              <a:ext cx="2848230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NFS (NEUTRONS FOR SCIENCE)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5E8C957-4150-5D1C-3952-A52AF846F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0114" y="646896"/>
              <a:ext cx="1915822" cy="1275219"/>
            </a:xfrm>
            <a:prstGeom prst="rect">
              <a:avLst/>
            </a:prstGeom>
          </p:spPr>
        </p:pic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89165F3-7301-50D1-0D44-DAA487061A2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45307" y="1906508"/>
              <a:ext cx="159371" cy="390007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D414EB3-CF16-08F5-BDA0-8053FA9FC326}"/>
                </a:ext>
              </a:extLst>
            </p:cNvPr>
            <p:cNvSpPr txBox="1"/>
            <p:nvPr/>
          </p:nvSpPr>
          <p:spPr>
            <a:xfrm>
              <a:off x="2472513" y="1899844"/>
              <a:ext cx="1800200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Salle Temps de vol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B32FA8A-911E-BA77-DEE8-A49D808008A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32240" y="659049"/>
              <a:ext cx="0" cy="90426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18C9766-AB24-1966-E3D8-F8181169CD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" y="5445224"/>
            <a:ext cx="1753045" cy="821106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B823A0A-0EBE-1074-B780-7FD4A33E4D47}"/>
              </a:ext>
            </a:extLst>
          </p:cNvPr>
          <p:cNvCxnSpPr/>
          <p:nvPr/>
        </p:nvCxnSpPr>
        <p:spPr bwMode="auto">
          <a:xfrm flipV="1">
            <a:off x="1383792" y="5079134"/>
            <a:ext cx="1008112" cy="4594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5EC2D10A-82AD-716F-17AF-BD70BCA350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765" y="5709574"/>
            <a:ext cx="471775" cy="472552"/>
          </a:xfrm>
          <a:prstGeom prst="rect">
            <a:avLst/>
          </a:prstGeom>
        </p:spPr>
      </p:pic>
      <p:sp>
        <p:nvSpPr>
          <p:cNvPr id="30" name="CustomShape 1">
            <a:extLst>
              <a:ext uri="{FF2B5EF4-FFF2-40B4-BE49-F238E27FC236}">
                <a16:creationId xmlns:a16="http://schemas.microsoft.com/office/drawing/2014/main" id="{53991E3F-EEFC-3EF8-7D07-FCFEB4D64999}"/>
              </a:ext>
            </a:extLst>
          </p:cNvPr>
          <p:cNvSpPr/>
          <p:nvPr/>
        </p:nvSpPr>
        <p:spPr>
          <a:xfrm>
            <a:off x="1606081" y="76320"/>
            <a:ext cx="6270091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SPIRAL2 and the new </a:t>
            </a:r>
            <a:r>
              <a:rPr lang="fr-FR" sz="2800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experimental</a:t>
            </a:r>
            <a:r>
              <a:rPr lang="fr-FR" sz="2800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rooms</a:t>
            </a:r>
            <a:endParaRPr lang="fr-FR" sz="2800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487CB742-A8F9-ECD4-D744-38AA5A854D7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626" y="3574877"/>
            <a:ext cx="2192983" cy="11107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86104CA-5C3F-B327-0D11-916ED6FE5D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443" y="676532"/>
            <a:ext cx="2593209" cy="115318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7D754EDE-8DB5-46B3-E497-8A27D47E1950}"/>
              </a:ext>
            </a:extLst>
          </p:cNvPr>
          <p:cNvSpPr txBox="1"/>
          <p:nvPr/>
        </p:nvSpPr>
        <p:spPr>
          <a:xfrm>
            <a:off x="7268696" y="672609"/>
            <a:ext cx="1286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DESIR</a:t>
            </a:r>
            <a:br>
              <a:rPr lang="fr-FR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Decay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Excitation and</a:t>
            </a:r>
          </a:p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storage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of radioactive ions)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8D30BB7-345A-10A1-C226-C910C1C251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54" y="1934966"/>
            <a:ext cx="471775" cy="47255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130E867-195A-3669-1360-51FD5ACFF98C}"/>
              </a:ext>
            </a:extLst>
          </p:cNvPr>
          <p:cNvSpPr/>
          <p:nvPr/>
        </p:nvSpPr>
        <p:spPr>
          <a:xfrm rot="20767738">
            <a:off x="5686452" y="662511"/>
            <a:ext cx="1092680" cy="737863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8B06BD2-1E3E-34B1-F747-C54F87E7F852}"/>
              </a:ext>
            </a:extLst>
          </p:cNvPr>
          <p:cNvSpPr txBox="1"/>
          <p:nvPr/>
        </p:nvSpPr>
        <p:spPr>
          <a:xfrm>
            <a:off x="6116245" y="5501315"/>
            <a:ext cx="28626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fr-FR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 MeV protons</a:t>
            </a: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MeV deutons</a:t>
            </a: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&lt;14,5 MeV/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nucleon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ions lourds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EC2958F-56F2-1EB2-A655-484073FC557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562" y="5686255"/>
            <a:ext cx="562920" cy="55243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3C634F4-ADC8-256F-7C3D-37EBA93CEF1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53" y="1942744"/>
            <a:ext cx="562920" cy="55243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1D818B6-5755-413D-EDDB-3D06093D82A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852" y="2937917"/>
            <a:ext cx="557590" cy="547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C2EFAD-4673-EB47-2EA2-39E1D4B5D5DA}"/>
              </a:ext>
            </a:extLst>
          </p:cNvPr>
          <p:cNvSpPr txBox="1"/>
          <p:nvPr/>
        </p:nvSpPr>
        <p:spPr>
          <a:xfrm>
            <a:off x="8308840" y="779991"/>
            <a:ext cx="38061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 new </a:t>
            </a:r>
            <a:r>
              <a:rPr lang="fr-FR" b="1" dirty="0" err="1"/>
              <a:t>accelerator</a:t>
            </a:r>
            <a:r>
              <a:rPr lang="fr-FR" b="1" dirty="0"/>
              <a:t> </a:t>
            </a:r>
            <a:r>
              <a:rPr lang="fr-FR" b="1" dirty="0" err="1"/>
              <a:t>ramping</a:t>
            </a:r>
            <a:r>
              <a:rPr lang="fr-FR" b="1" dirty="0"/>
              <a:t> up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-Beam </a:t>
            </a:r>
            <a:r>
              <a:rPr lang="fr-FR" dirty="0" err="1"/>
              <a:t>developments</a:t>
            </a:r>
            <a:endParaRPr lang="fr-FR" dirty="0"/>
          </a:p>
          <a:p>
            <a:r>
              <a:rPr lang="fr-FR" i="1" dirty="0">
                <a:solidFill>
                  <a:srgbClr val="7030A0"/>
                </a:solidFill>
              </a:rPr>
              <a:t>Talk by Guillaume Normand</a:t>
            </a:r>
          </a:p>
          <a:p>
            <a:endParaRPr lang="fr-FR" dirty="0"/>
          </a:p>
          <a:p>
            <a:r>
              <a:rPr lang="fr-FR" dirty="0"/>
              <a:t>-First </a:t>
            </a:r>
            <a:r>
              <a:rPr lang="fr-FR" dirty="0" err="1"/>
              <a:t>operation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area and the first neutrons at GANIL/SPIRAL2: NFS first </a:t>
            </a:r>
            <a:r>
              <a:rPr lang="fr-FR" dirty="0" err="1"/>
              <a:t>campaigns</a:t>
            </a:r>
            <a:r>
              <a:rPr lang="fr-FR" dirty="0"/>
              <a:t> and </a:t>
            </a:r>
            <a:r>
              <a:rPr lang="fr-FR" dirty="0" err="1"/>
              <a:t>results</a:t>
            </a:r>
            <a:endParaRPr lang="fr-FR" dirty="0"/>
          </a:p>
          <a:p>
            <a:r>
              <a:rPr lang="fr-FR" i="1" dirty="0" err="1">
                <a:solidFill>
                  <a:srgbClr val="7030A0"/>
                </a:solidFill>
              </a:rPr>
              <a:t>Talks</a:t>
            </a:r>
            <a:r>
              <a:rPr lang="fr-FR" i="1" dirty="0">
                <a:solidFill>
                  <a:srgbClr val="7030A0"/>
                </a:solidFill>
              </a:rPr>
              <a:t> by Xavier Ledoux and Anne-Marie Frelin</a:t>
            </a:r>
          </a:p>
          <a:p>
            <a:endParaRPr lang="fr-FR" dirty="0"/>
          </a:p>
          <a:p>
            <a:r>
              <a:rPr lang="fr-FR" dirty="0"/>
              <a:t>-Super </a:t>
            </a:r>
            <a:r>
              <a:rPr lang="fr-FR" dirty="0" err="1"/>
              <a:t>Separator</a:t>
            </a:r>
            <a:r>
              <a:rPr lang="fr-FR" dirty="0"/>
              <a:t> </a:t>
            </a:r>
            <a:r>
              <a:rPr lang="fr-FR" dirty="0" err="1"/>
              <a:t>Spectrometer</a:t>
            </a:r>
            <a:endParaRPr lang="fr-FR" dirty="0"/>
          </a:p>
          <a:p>
            <a:r>
              <a:rPr lang="fr-FR" i="1" dirty="0" err="1">
                <a:solidFill>
                  <a:srgbClr val="7030A0"/>
                </a:solidFill>
              </a:rPr>
              <a:t>Talks</a:t>
            </a:r>
            <a:r>
              <a:rPr lang="fr-FR" i="1" dirty="0">
                <a:solidFill>
                  <a:srgbClr val="7030A0"/>
                </a:solidFill>
              </a:rPr>
              <a:t> by Hervé </a:t>
            </a:r>
            <a:r>
              <a:rPr lang="fr-FR" i="1" dirty="0" err="1">
                <a:solidFill>
                  <a:srgbClr val="7030A0"/>
                </a:solidFill>
              </a:rPr>
              <a:t>Savajols</a:t>
            </a:r>
            <a:r>
              <a:rPr lang="fr-FR" i="1" dirty="0">
                <a:solidFill>
                  <a:srgbClr val="7030A0"/>
                </a:solidFill>
              </a:rPr>
              <a:t>, Julien Piot and Vladimir </a:t>
            </a:r>
            <a:r>
              <a:rPr lang="fr-FR" i="1" dirty="0" err="1">
                <a:solidFill>
                  <a:srgbClr val="7030A0"/>
                </a:solidFill>
              </a:rPr>
              <a:t>Manea</a:t>
            </a:r>
            <a:endParaRPr lang="fr-FR" dirty="0"/>
          </a:p>
          <a:p>
            <a:endParaRPr lang="fr-FR" dirty="0"/>
          </a:p>
          <a:p>
            <a:r>
              <a:rPr lang="fr-FR" dirty="0"/>
              <a:t>-DESIR </a:t>
            </a:r>
            <a:r>
              <a:rPr lang="fr-FR" dirty="0" err="1"/>
              <a:t>project</a:t>
            </a:r>
            <a:endParaRPr lang="fr-FR" dirty="0"/>
          </a:p>
          <a:p>
            <a:r>
              <a:rPr lang="fr-FR" i="1" dirty="0">
                <a:solidFill>
                  <a:srgbClr val="7030A0"/>
                </a:solidFill>
              </a:rPr>
              <a:t>Talk by Jean-Charles Thomas</a:t>
            </a:r>
          </a:p>
        </p:txBody>
      </p:sp>
    </p:spTree>
    <p:extLst>
      <p:ext uri="{BB962C8B-B14F-4D97-AF65-F5344CB8AC3E}">
        <p14:creationId xmlns:p14="http://schemas.microsoft.com/office/powerpoint/2010/main" val="6043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 idx="4294967295"/>
          </p:nvPr>
        </p:nvSpPr>
        <p:spPr>
          <a:xfrm>
            <a:off x="1841769" y="188640"/>
            <a:ext cx="5328592" cy="43204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The Neutrons For Science facility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586713" y="2872168"/>
            <a:ext cx="4393377" cy="325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1400" b="1" kern="0" dirty="0">
                <a:latin typeface="Arial" pitchFamily="34" charset="0"/>
                <a:cs typeface="Arial" pitchFamily="34" charset="0"/>
              </a:rPr>
              <a:t>Physics case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Fundamental physics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Astrophysics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New generation of reactor	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Fusion technology 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Radioisotopes production for medical applications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Biology (cells irradiation..)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Development and characterization of new detectors 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kern="0" dirty="0">
                <a:latin typeface="Arial" pitchFamily="34" charset="0"/>
                <a:cs typeface="Arial" pitchFamily="34" charset="0"/>
              </a:rPr>
              <a:t>Study of the single-event upsets</a:t>
            </a:r>
            <a:endParaRPr lang="en-US" sz="14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3"/>
          <p:cNvSpPr txBox="1">
            <a:spLocks noChangeArrowheads="1"/>
          </p:cNvSpPr>
          <p:nvPr/>
        </p:nvSpPr>
        <p:spPr bwMode="auto">
          <a:xfrm>
            <a:off x="2323510" y="779644"/>
            <a:ext cx="7752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>
                <a:solidFill>
                  <a:schemeClr val="tx2"/>
                </a:solidFill>
              </a:rPr>
              <a:t>NFS is the first operational experimental area of SPIRAL2 at GANIL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66611" y="1186976"/>
            <a:ext cx="8064896" cy="149725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361" y="1334826"/>
            <a:ext cx="683752" cy="53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3942" y="2102624"/>
            <a:ext cx="323536" cy="55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3839" y="1334825"/>
            <a:ext cx="734952" cy="53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7484" y="2102623"/>
            <a:ext cx="1248414" cy="3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593" y="2176196"/>
            <a:ext cx="1050022" cy="4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2" descr="IN2P3Filaire-Q_SignV copie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6476" y="1329314"/>
            <a:ext cx="942870" cy="54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839644" y="1289016"/>
            <a:ext cx="2405338" cy="130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/>
              <a:t>International collaboration</a:t>
            </a:r>
          </a:p>
          <a:p>
            <a:pPr>
              <a:lnSpc>
                <a:spcPts val="2400"/>
              </a:lnSpc>
            </a:pPr>
            <a:r>
              <a:rPr lang="en-US" sz="1600" dirty="0"/>
              <a:t>50 physicists</a:t>
            </a:r>
          </a:p>
          <a:p>
            <a:pPr>
              <a:lnSpc>
                <a:spcPts val="2400"/>
              </a:lnSpc>
            </a:pPr>
            <a:r>
              <a:rPr lang="en-US" sz="1600" dirty="0"/>
              <a:t>15 laboratories</a:t>
            </a:r>
          </a:p>
          <a:p>
            <a:pPr>
              <a:lnSpc>
                <a:spcPts val="2400"/>
              </a:lnSpc>
            </a:pPr>
            <a:r>
              <a:rPr lang="en-US" sz="1600" dirty="0"/>
              <a:t>6 partners</a:t>
            </a:r>
          </a:p>
        </p:txBody>
      </p:sp>
      <p:pic>
        <p:nvPicPr>
          <p:cNvPr id="4" name="Picture 10" descr="compa_flux_tof">
            <a:extLst>
              <a:ext uri="{FF2B5EF4-FFF2-40B4-BE49-F238E27FC236}">
                <a16:creationId xmlns:a16="http://schemas.microsoft.com/office/drawing/2014/main" id="{F4077079-B758-C160-9039-34EAC130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90"/>
          <a:stretch>
            <a:fillRect/>
          </a:stretch>
        </p:blipFill>
        <p:spPr bwMode="auto">
          <a:xfrm>
            <a:off x="5980089" y="2757956"/>
            <a:ext cx="4465018" cy="31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20F3D-968F-25F2-C5C1-71021233F7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404" y="1199947"/>
            <a:ext cx="747240" cy="5552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489104-1988-F50D-F751-217F5CA28D05}"/>
              </a:ext>
            </a:extLst>
          </p:cNvPr>
          <p:cNvSpPr txBox="1"/>
          <p:nvPr/>
        </p:nvSpPr>
        <p:spPr>
          <a:xfrm>
            <a:off x="6710363" y="5857881"/>
            <a:ext cx="389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High neutron flux and  good </a:t>
            </a:r>
            <a:r>
              <a:rPr lang="fr-FR" sz="1400" b="1" dirty="0" err="1"/>
              <a:t>complementarity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</a:t>
            </a:r>
            <a:r>
              <a:rPr lang="fr-FR" sz="1400" b="1" dirty="0" err="1"/>
              <a:t>other</a:t>
            </a:r>
            <a:r>
              <a:rPr lang="fr-FR" sz="1400" b="1" dirty="0"/>
              <a:t> </a:t>
            </a:r>
            <a:r>
              <a:rPr lang="fr-FR" sz="1400" b="1" dirty="0" err="1"/>
              <a:t>facilities</a:t>
            </a:r>
            <a:endParaRPr lang="fr-FR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52CE8-7297-D781-F704-36F1EA49BB94}"/>
              </a:ext>
            </a:extLst>
          </p:cNvPr>
          <p:cNvSpPr txBox="1"/>
          <p:nvPr/>
        </p:nvSpPr>
        <p:spPr>
          <a:xfrm>
            <a:off x="7840133" y="-1947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29578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10">
            <a:extLst>
              <a:ext uri="{FF2B5EF4-FFF2-40B4-BE49-F238E27FC236}">
                <a16:creationId xmlns:a16="http://schemas.microsoft.com/office/drawing/2014/main" id="{403487A4-3746-8947-9BAA-F709818785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493890"/>
            <a:ext cx="5353858" cy="327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E50B7F73-870B-154F-8561-3967060E4628}"/>
              </a:ext>
            </a:extLst>
          </p:cNvPr>
          <p:cNvGrpSpPr>
            <a:grpSpLocks/>
          </p:cNvGrpSpPr>
          <p:nvPr/>
        </p:nvGrpSpPr>
        <p:grpSpPr bwMode="auto">
          <a:xfrm>
            <a:off x="2416057" y="2763880"/>
            <a:ext cx="7323773" cy="904398"/>
            <a:chOff x="385" y="1661"/>
            <a:chExt cx="5126" cy="633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CB877E5B-6297-A347-9032-A2F7A53205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" y="1661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552">
                <a:defRPr/>
              </a:pPr>
              <a:endParaRPr lang="en-US" sz="1944">
                <a:solidFill>
                  <a:srgbClr val="000000"/>
                </a:solidFill>
              </a:endParaRPr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A8C819D0-76AB-F04E-92E1-9209D09A5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" y="2294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552">
                <a:defRPr/>
              </a:pPr>
              <a:endParaRPr lang="en-US" sz="1944">
                <a:solidFill>
                  <a:srgbClr val="000000"/>
                </a:solidFill>
              </a:endParaRPr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972DC9C4-AAA2-2646-9DE4-4DE2E81BB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552">
                <a:defRPr/>
              </a:pPr>
              <a:endParaRPr lang="en-US" sz="1944">
                <a:solidFill>
                  <a:srgbClr val="000000"/>
                </a:solidFill>
              </a:endParaRPr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0FA19A56-F089-8047-B009-07488B50D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1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552">
                <a:defRPr/>
              </a:pPr>
              <a:endParaRPr lang="en-US" sz="1944">
                <a:solidFill>
                  <a:srgbClr val="000000"/>
                </a:solidFill>
              </a:endParaRPr>
            </a:p>
          </p:txBody>
        </p:sp>
      </p:grpSp>
      <p:sp>
        <p:nvSpPr>
          <p:cNvPr id="9" name="AutoShape 230" descr="W logo">
            <a:extLst>
              <a:ext uri="{FF2B5EF4-FFF2-40B4-BE49-F238E27FC236}">
                <a16:creationId xmlns:a16="http://schemas.microsoft.com/office/drawing/2014/main" id="{C6935064-1ED4-B14B-8A81-EFA0900C52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1218" y="-644367"/>
            <a:ext cx="274320" cy="274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defTabSz="987552">
              <a:defRPr/>
            </a:pPr>
            <a:endParaRPr lang="en-US" sz="1944">
              <a:solidFill>
                <a:srgbClr val="000000"/>
              </a:solidFill>
            </a:endParaRPr>
          </a:p>
        </p:txBody>
      </p:sp>
      <p:sp>
        <p:nvSpPr>
          <p:cNvPr id="10" name="AutoShape 232" descr="Western Michigan University">
            <a:extLst>
              <a:ext uri="{FF2B5EF4-FFF2-40B4-BE49-F238E27FC236}">
                <a16:creationId xmlns:a16="http://schemas.microsoft.com/office/drawing/2014/main" id="{ADE46712-2D68-F04B-9E64-61711FDB24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8378" y="-507205"/>
            <a:ext cx="274320" cy="274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defTabSz="987552">
              <a:defRPr/>
            </a:pPr>
            <a:endParaRPr lang="en-US" sz="1944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22892D4-C646-B34B-BC9A-CB26CEAC63CA}"/>
                  </a:ext>
                </a:extLst>
              </p:cNvPr>
              <p:cNvSpPr/>
              <p:nvPr/>
            </p:nvSpPr>
            <p:spPr>
              <a:xfrm>
                <a:off x="7153745" y="1627874"/>
                <a:ext cx="3361561" cy="66941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685800"/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sym typeface="Symbol" pitchFamily="18" charset="2"/>
                  </a:rPr>
                  <a:t>beam 	    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  <a:sym typeface="Symbol" pitchFamily="18" charset="2"/>
                  </a:rPr>
                  <a:t>injector1		            (injector2) </a:t>
                </a:r>
                <a:endParaRPr lang="en-US" sz="1200" i="1" dirty="0">
                  <a:solidFill>
                    <a:srgbClr val="FF0000"/>
                  </a:solidFill>
                  <a:latin typeface="Calibri" panose="020F0502020204030204"/>
                  <a:sym typeface="Symbol" pitchFamily="18" charset="2"/>
                </a:endParaRPr>
              </a:p>
              <a:p>
                <a:pPr defTabSz="685800"/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sym typeface="Symbol" pitchFamily="18" charset="2"/>
                  </a:rPr>
                  <a:t>intensities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  <a:sym typeface="Symbol" pitchFamily="18" charset="2"/>
                  </a:rPr>
                  <a:t>	    </a:t>
                </a:r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sym typeface="Symbol" pitchFamily="18" charset="2"/>
                  </a:rPr>
                  <a:t>2023	         2028	       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   ≥</m:t>
                    </m:r>
                  </m:oMath>
                </a14:m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sym typeface="Symbol" pitchFamily="18" charset="2"/>
                  </a:rPr>
                  <a:t> 2030</a:t>
                </a:r>
                <a:endParaRPr lang="en-US" sz="1200" i="1" dirty="0">
                  <a:solidFill>
                    <a:prstClr val="black"/>
                  </a:solidFill>
                  <a:latin typeface="Calibri" panose="020F0502020204030204"/>
                  <a:sym typeface="Symbol" pitchFamily="18" charset="2"/>
                </a:endParaRPr>
              </a:p>
              <a:p>
                <a:pPr defTabSz="685800"/>
                <a:endParaRPr lang="en-GB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22892D4-C646-B34B-BC9A-CB26CEAC6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745" y="1627874"/>
                <a:ext cx="3361561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au 4">
            <a:extLst>
              <a:ext uri="{FF2B5EF4-FFF2-40B4-BE49-F238E27FC236}">
                <a16:creationId xmlns:a16="http://schemas.microsoft.com/office/drawing/2014/main" id="{1EC65FCD-8FEB-4B4B-98BE-99BFF3375DD8}"/>
              </a:ext>
            </a:extLst>
          </p:cNvPr>
          <p:cNvGraphicFramePr>
            <a:graphicFrameLocks noGrp="1"/>
          </p:cNvGraphicFramePr>
          <p:nvPr/>
        </p:nvGraphicFramePr>
        <p:xfrm>
          <a:off x="5995170" y="5215606"/>
          <a:ext cx="4583117" cy="278130"/>
        </p:xfrm>
        <a:graphic>
          <a:graphicData uri="http://schemas.openxmlformats.org/drawingml/2006/table">
            <a:tbl>
              <a:tblPr firstRow="1" bandRow="1"/>
              <a:tblGrid>
                <a:gridCol w="575900">
                  <a:extLst>
                    <a:ext uri="{9D8B030D-6E8A-4147-A177-3AD203B41FA5}">
                      <a16:colId xmlns:a16="http://schemas.microsoft.com/office/drawing/2014/main" val="738165346"/>
                    </a:ext>
                  </a:extLst>
                </a:gridCol>
                <a:gridCol w="506642">
                  <a:extLst>
                    <a:ext uri="{9D8B030D-6E8A-4147-A177-3AD203B41FA5}">
                      <a16:colId xmlns:a16="http://schemas.microsoft.com/office/drawing/2014/main" val="2349808002"/>
                    </a:ext>
                  </a:extLst>
                </a:gridCol>
                <a:gridCol w="557545">
                  <a:extLst>
                    <a:ext uri="{9D8B030D-6E8A-4147-A177-3AD203B41FA5}">
                      <a16:colId xmlns:a16="http://schemas.microsoft.com/office/drawing/2014/main" val="2523649867"/>
                    </a:ext>
                  </a:extLst>
                </a:gridCol>
                <a:gridCol w="490505">
                  <a:extLst>
                    <a:ext uri="{9D8B030D-6E8A-4147-A177-3AD203B41FA5}">
                      <a16:colId xmlns:a16="http://schemas.microsoft.com/office/drawing/2014/main" val="3442535150"/>
                    </a:ext>
                  </a:extLst>
                </a:gridCol>
                <a:gridCol w="490505">
                  <a:extLst>
                    <a:ext uri="{9D8B030D-6E8A-4147-A177-3AD203B41FA5}">
                      <a16:colId xmlns:a16="http://schemas.microsoft.com/office/drawing/2014/main" val="3653245424"/>
                    </a:ext>
                  </a:extLst>
                </a:gridCol>
                <a:gridCol w="468242">
                  <a:extLst>
                    <a:ext uri="{9D8B030D-6E8A-4147-A177-3AD203B41FA5}">
                      <a16:colId xmlns:a16="http://schemas.microsoft.com/office/drawing/2014/main" val="3571064745"/>
                    </a:ext>
                  </a:extLst>
                </a:gridCol>
                <a:gridCol w="512768">
                  <a:extLst>
                    <a:ext uri="{9D8B030D-6E8A-4147-A177-3AD203B41FA5}">
                      <a16:colId xmlns:a16="http://schemas.microsoft.com/office/drawing/2014/main" val="4007549074"/>
                    </a:ext>
                  </a:extLst>
                </a:gridCol>
                <a:gridCol w="490505">
                  <a:extLst>
                    <a:ext uri="{9D8B030D-6E8A-4147-A177-3AD203B41FA5}">
                      <a16:colId xmlns:a16="http://schemas.microsoft.com/office/drawing/2014/main" val="1249404996"/>
                    </a:ext>
                  </a:extLst>
                </a:gridCol>
                <a:gridCol w="490505">
                  <a:extLst>
                    <a:ext uri="{9D8B030D-6E8A-4147-A177-3AD203B41FA5}">
                      <a16:colId xmlns:a16="http://schemas.microsoft.com/office/drawing/2014/main" val="2764843441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0" noProof="0" dirty="0"/>
                        <a:t>2020</a:t>
                      </a:r>
                      <a:endParaRPr lang="en-US" sz="12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/>
                        <a:t>2021</a:t>
                      </a:r>
                      <a:endParaRPr lang="en-US" sz="12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/>
                        <a:t>2022</a:t>
                      </a:r>
                      <a:endParaRPr lang="en-US" sz="12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/>
                        <a:t>2023</a:t>
                      </a:r>
                      <a:endParaRPr lang="en-US" sz="12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2024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2028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159440"/>
                  </a:ext>
                </a:extLst>
              </a:tr>
            </a:tbl>
          </a:graphicData>
        </a:graphic>
      </p:graphicFrame>
      <p:sp>
        <p:nvSpPr>
          <p:cNvPr id="13" name="ZoneTexte 6">
            <a:extLst>
              <a:ext uri="{FF2B5EF4-FFF2-40B4-BE49-F238E27FC236}">
                <a16:creationId xmlns:a16="http://schemas.microsoft.com/office/drawing/2014/main" id="{36F63D1E-9F9D-EF48-AB1F-CD1A2F2F0F7B}"/>
              </a:ext>
            </a:extLst>
          </p:cNvPr>
          <p:cNvSpPr txBox="1"/>
          <p:nvPr/>
        </p:nvSpPr>
        <p:spPr>
          <a:xfrm>
            <a:off x="10130733" y="5501231"/>
            <a:ext cx="546945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fr-FR"/>
            </a:defPPr>
            <a:lvl1pPr>
              <a:defRPr b="1" i="1">
                <a:solidFill>
                  <a:srgbClr val="FF0000"/>
                </a:solidFill>
              </a:defRPr>
            </a:lvl1pPr>
          </a:lstStyle>
          <a:p>
            <a:pPr defTabSz="685800"/>
            <a:r>
              <a:rPr lang="fr-FR" sz="1200" dirty="0">
                <a:latin typeface="Calibri" panose="020F0502020204030204"/>
              </a:rPr>
              <a:t>first </a:t>
            </a:r>
          </a:p>
          <a:p>
            <a:pPr defTabSz="685800"/>
            <a:r>
              <a:rPr lang="fr-FR" sz="1200" dirty="0" err="1">
                <a:latin typeface="Calibri" panose="020F0502020204030204"/>
              </a:rPr>
              <a:t>beam</a:t>
            </a:r>
            <a:endParaRPr lang="fr-FR" sz="1200" dirty="0"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4F4D08-64D9-3A42-B01A-46A73EB6BDB6}"/>
              </a:ext>
            </a:extLst>
          </p:cNvPr>
          <p:cNvSpPr/>
          <p:nvPr/>
        </p:nvSpPr>
        <p:spPr>
          <a:xfrm>
            <a:off x="6913360" y="4890093"/>
            <a:ext cx="813043" cy="300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685800"/>
            <a:r>
              <a:rPr lang="en-US" sz="1350" i="1" dirty="0">
                <a:solidFill>
                  <a:srgbClr val="FF0000"/>
                </a:solidFill>
                <a:latin typeface="Calibri" panose="020F0502020204030204"/>
                <a:sym typeface="Symbol" pitchFamily="18" charset="2"/>
              </a:rPr>
              <a:t>time line</a:t>
            </a:r>
          </a:p>
        </p:txBody>
      </p:sp>
      <p:graphicFrame>
        <p:nvGraphicFramePr>
          <p:cNvPr id="15" name="Tableau 17">
            <a:extLst>
              <a:ext uri="{FF2B5EF4-FFF2-40B4-BE49-F238E27FC236}">
                <a16:creationId xmlns:a16="http://schemas.microsoft.com/office/drawing/2014/main" id="{074754E9-D14A-FB47-ADE5-09A76ED5756D}"/>
              </a:ext>
            </a:extLst>
          </p:cNvPr>
          <p:cNvGraphicFramePr>
            <a:graphicFrameLocks noGrp="1"/>
          </p:cNvGraphicFramePr>
          <p:nvPr/>
        </p:nvGraphicFramePr>
        <p:xfrm>
          <a:off x="7384703" y="2067933"/>
          <a:ext cx="3140103" cy="2559815"/>
        </p:xfrm>
        <a:graphic>
          <a:graphicData uri="http://schemas.openxmlformats.org/drawingml/2006/table">
            <a:tbl>
              <a:tblPr/>
              <a:tblGrid>
                <a:gridCol w="617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564">
                  <a:extLst>
                    <a:ext uri="{9D8B030D-6E8A-4147-A177-3AD203B41FA5}">
                      <a16:colId xmlns:a16="http://schemas.microsoft.com/office/drawing/2014/main" val="782020392"/>
                    </a:ext>
                  </a:extLst>
                </a:gridCol>
                <a:gridCol w="867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6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Ions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Phoenix</a:t>
                      </a:r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RFQ A/Q</a:t>
                      </a:r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9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Phoenix</a:t>
                      </a:r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9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 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SC Ion Source</a:t>
                      </a:r>
                      <a:endParaRPr lang="en-US" sz="9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9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&gt;15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3.6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58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Ni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84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139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Xe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&gt;10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238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&lt;&lt;0.001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87B0EC7B-DA5E-0340-9C59-987A6E376AB2}"/>
              </a:ext>
            </a:extLst>
          </p:cNvPr>
          <p:cNvSpPr txBox="1"/>
          <p:nvPr/>
        </p:nvSpPr>
        <p:spPr>
          <a:xfrm>
            <a:off x="9036602" y="4663886"/>
            <a:ext cx="13798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* -&gt; no estimation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43BCCA-2064-D141-AB4F-412CCE260009}"/>
              </a:ext>
            </a:extLst>
          </p:cNvPr>
          <p:cNvSpPr/>
          <p:nvPr/>
        </p:nvSpPr>
        <p:spPr>
          <a:xfrm>
            <a:off x="7542914" y="4673334"/>
            <a:ext cx="746847" cy="2119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900" dirty="0">
                <a:solidFill>
                  <a:prstClr val="black"/>
                </a:solidFill>
                <a:latin typeface="Calibri" panose="020F0502020204030204"/>
              </a:rPr>
              <a:t>Measured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5E51CC-A228-5345-9F9C-2D418ED87F6A}"/>
              </a:ext>
            </a:extLst>
          </p:cNvPr>
          <p:cNvSpPr/>
          <p:nvPr/>
        </p:nvSpPr>
        <p:spPr>
          <a:xfrm>
            <a:off x="8289761" y="4673334"/>
            <a:ext cx="746847" cy="211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900" dirty="0" err="1">
                <a:solidFill>
                  <a:prstClr val="black"/>
                </a:solidFill>
                <a:latin typeface="Calibri" panose="020F0502020204030204"/>
              </a:rPr>
              <a:t>Estimated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1CAF23-1B79-DC46-B5EB-B9C28344C77C}"/>
              </a:ext>
            </a:extLst>
          </p:cNvPr>
          <p:cNvSpPr/>
          <p:nvPr/>
        </p:nvSpPr>
        <p:spPr>
          <a:xfrm>
            <a:off x="1663647" y="4885348"/>
            <a:ext cx="3884397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685800"/>
            <a:r>
              <a:rPr lang="en-US" sz="1350" i="1" dirty="0">
                <a:solidFill>
                  <a:srgbClr val="FF0000"/>
                </a:solidFill>
                <a:latin typeface="Calibri" panose="020F0502020204030204"/>
                <a:sym typeface="Symbol" pitchFamily="18" charset="2"/>
              </a:rPr>
              <a:t>	       White Book</a:t>
            </a:r>
          </a:p>
          <a:p>
            <a:pPr defTabSz="685800"/>
            <a:endParaRPr lang="en-US" sz="825" i="1" dirty="0">
              <a:solidFill>
                <a:srgbClr val="0432FF"/>
              </a:solidFill>
              <a:latin typeface="Calibri" panose="020F0502020204030204"/>
              <a:sym typeface="Symbol" pitchFamily="18" charset="2"/>
            </a:endParaRPr>
          </a:p>
          <a:p>
            <a:pPr defTabSz="685800"/>
            <a:r>
              <a:rPr lang="en-US" sz="825" i="1" dirty="0">
                <a:solidFill>
                  <a:srgbClr val="0432FF"/>
                </a:solidFill>
                <a:latin typeface="Calibri" panose="020F0502020204030204"/>
                <a:sym typeface="Symbol" pitchFamily="18" charset="2"/>
              </a:rPr>
              <a:t>https://www.ganil-spiral2.eu/scientists/ganil-spiral-2-facilities/accelerators/</a:t>
            </a:r>
            <a:r>
              <a:rPr lang="en-US" sz="825" i="1" dirty="0" err="1">
                <a:solidFill>
                  <a:srgbClr val="0432FF"/>
                </a:solidFill>
                <a:latin typeface="Calibri" panose="020F0502020204030204"/>
                <a:sym typeface="Symbol" pitchFamily="18" charset="2"/>
              </a:rPr>
              <a:t>newgain</a:t>
            </a:r>
            <a:r>
              <a:rPr lang="en-US" sz="825" i="1" dirty="0">
                <a:solidFill>
                  <a:srgbClr val="0432FF"/>
                </a:solidFill>
                <a:latin typeface="Calibri" panose="020F0502020204030204"/>
                <a:sym typeface="Symbol" pitchFamily="18" charset="2"/>
              </a:rPr>
              <a:t>/</a:t>
            </a:r>
            <a:endParaRPr lang="en-GB" sz="825" dirty="0">
              <a:solidFill>
                <a:srgbClr val="0432FF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982380-C9FD-A646-95D7-743B1F0F3273}"/>
              </a:ext>
            </a:extLst>
          </p:cNvPr>
          <p:cNvGrpSpPr/>
          <p:nvPr/>
        </p:nvGrpSpPr>
        <p:grpSpPr>
          <a:xfrm>
            <a:off x="6194183" y="5590770"/>
            <a:ext cx="1485251" cy="313423"/>
            <a:chOff x="4467840" y="4"/>
            <a:chExt cx="1625284" cy="417897"/>
          </a:xfrm>
        </p:grpSpPr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4AC0E44D-9F5A-8B4E-B708-97D5DE627FAF}"/>
                </a:ext>
              </a:extLst>
            </p:cNvPr>
            <p:cNvSpPr/>
            <p:nvPr/>
          </p:nvSpPr>
          <p:spPr>
            <a:xfrm>
              <a:off x="4467840" y="4"/>
              <a:ext cx="1625284" cy="417897"/>
            </a:xfrm>
            <a:prstGeom prst="chevron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FR"/>
            </a:p>
          </p:txBody>
        </p:sp>
        <p:sp>
          <p:nvSpPr>
            <p:cNvPr id="24" name="Chevron 4">
              <a:extLst>
                <a:ext uri="{FF2B5EF4-FFF2-40B4-BE49-F238E27FC236}">
                  <a16:creationId xmlns:a16="http://schemas.microsoft.com/office/drawing/2014/main" id="{802A027A-93F5-4F4D-A651-EFC101328C1E}"/>
                </a:ext>
              </a:extLst>
            </p:cNvPr>
            <p:cNvSpPr txBox="1"/>
            <p:nvPr/>
          </p:nvSpPr>
          <p:spPr>
            <a:xfrm>
              <a:off x="4676789" y="4"/>
              <a:ext cx="1207387" cy="417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6668" rIns="0" bIns="6668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50" dirty="0">
                  <a:solidFill>
                    <a:sysClr val="window" lastClr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Study Phase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257962-A04D-0548-A7BD-E596F3D728C1}"/>
              </a:ext>
            </a:extLst>
          </p:cNvPr>
          <p:cNvGrpSpPr/>
          <p:nvPr/>
        </p:nvGrpSpPr>
        <p:grpSpPr>
          <a:xfrm>
            <a:off x="7679429" y="5590770"/>
            <a:ext cx="2405146" cy="313783"/>
            <a:chOff x="6075299" y="0"/>
            <a:chExt cx="3206861" cy="418377"/>
          </a:xfrm>
        </p:grpSpPr>
        <p:sp>
          <p:nvSpPr>
            <p:cNvPr id="26" name="Chevron 25">
              <a:extLst>
                <a:ext uri="{FF2B5EF4-FFF2-40B4-BE49-F238E27FC236}">
                  <a16:creationId xmlns:a16="http://schemas.microsoft.com/office/drawing/2014/main" id="{7F0A86B9-0A6E-984E-A6B0-6D9B97E5D91E}"/>
                </a:ext>
              </a:extLst>
            </p:cNvPr>
            <p:cNvSpPr/>
            <p:nvPr/>
          </p:nvSpPr>
          <p:spPr>
            <a:xfrm>
              <a:off x="6075299" y="0"/>
              <a:ext cx="3206861" cy="418377"/>
            </a:xfrm>
            <a:prstGeom prst="chevron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FR"/>
            </a:p>
          </p:txBody>
        </p:sp>
        <p:sp>
          <p:nvSpPr>
            <p:cNvPr id="27" name="Chevron 6">
              <a:extLst>
                <a:ext uri="{FF2B5EF4-FFF2-40B4-BE49-F238E27FC236}">
                  <a16:creationId xmlns:a16="http://schemas.microsoft.com/office/drawing/2014/main" id="{DCB7C088-5964-E547-BB03-D5EE59BF9702}"/>
                </a:ext>
              </a:extLst>
            </p:cNvPr>
            <p:cNvSpPr txBox="1"/>
            <p:nvPr/>
          </p:nvSpPr>
          <p:spPr>
            <a:xfrm>
              <a:off x="6284488" y="0"/>
              <a:ext cx="2788484" cy="4183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6191" rIns="0" bIns="6191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Aft>
                  <a:spcPct val="35000"/>
                </a:spcAft>
              </a:pPr>
              <a:r>
                <a:rPr lang="en-US" sz="975" dirty="0">
                  <a:solidFill>
                    <a:sysClr val="window" lastClr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Construction Phase</a:t>
              </a:r>
            </a:p>
          </p:txBody>
        </p:sp>
      </p:grpSp>
      <p:pic>
        <p:nvPicPr>
          <p:cNvPr id="28" name="Image 11">
            <a:extLst>
              <a:ext uri="{FF2B5EF4-FFF2-40B4-BE49-F238E27FC236}">
                <a16:creationId xmlns:a16="http://schemas.microsoft.com/office/drawing/2014/main" id="{151629FF-FFC3-8E42-B10E-5FF9B7A47B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203" y="1661234"/>
            <a:ext cx="871220" cy="219553"/>
          </a:xfrm>
          <a:prstGeom prst="rect">
            <a:avLst/>
          </a:prstGeom>
        </p:spPr>
      </p:pic>
      <p:pic>
        <p:nvPicPr>
          <p:cNvPr id="29" name="Image 11">
            <a:extLst>
              <a:ext uri="{FF2B5EF4-FFF2-40B4-BE49-F238E27FC236}">
                <a16:creationId xmlns:a16="http://schemas.microsoft.com/office/drawing/2014/main" id="{7B484693-DA6C-DD4F-8961-9FDE4A91A4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407" y="4961772"/>
            <a:ext cx="871220" cy="219553"/>
          </a:xfrm>
          <a:prstGeom prst="rect">
            <a:avLst/>
          </a:prstGeom>
        </p:spPr>
      </p:pic>
      <p:pic>
        <p:nvPicPr>
          <p:cNvPr id="30" name="Image 11">
            <a:extLst>
              <a:ext uri="{FF2B5EF4-FFF2-40B4-BE49-F238E27FC236}">
                <a16:creationId xmlns:a16="http://schemas.microsoft.com/office/drawing/2014/main" id="{AD9DDAD5-0AAD-1A4C-A481-2FB14C45B6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446" y="4925218"/>
            <a:ext cx="871220" cy="21955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033E7B1-050C-1C40-9B4A-6023F99B4232}"/>
              </a:ext>
            </a:extLst>
          </p:cNvPr>
          <p:cNvSpPr/>
          <p:nvPr/>
        </p:nvSpPr>
        <p:spPr>
          <a:xfrm>
            <a:off x="7990115" y="1575418"/>
            <a:ext cx="838200" cy="305233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09D657-3D04-4B4D-A3A8-258402FDF933}"/>
              </a:ext>
            </a:extLst>
          </p:cNvPr>
          <p:cNvSpPr/>
          <p:nvPr/>
        </p:nvSpPr>
        <p:spPr>
          <a:xfrm>
            <a:off x="8866420" y="1591748"/>
            <a:ext cx="1675383" cy="3052333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8" descr="IPHC Strasbourg (@IPHC_Strasbourg) | Twitter">
            <a:extLst>
              <a:ext uri="{FF2B5EF4-FFF2-40B4-BE49-F238E27FC236}">
                <a16:creationId xmlns:a16="http://schemas.microsoft.com/office/drawing/2014/main" id="{16259BDF-131C-4646-9C61-84DCA5C8E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5398" y="5548495"/>
            <a:ext cx="476862" cy="3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7">
            <a:extLst>
              <a:ext uri="{FF2B5EF4-FFF2-40B4-BE49-F238E27FC236}">
                <a16:creationId xmlns:a16="http://schemas.microsoft.com/office/drawing/2014/main" id="{05E8CF77-AFB8-A844-B291-FFF385C123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99" y="5617562"/>
            <a:ext cx="1082169" cy="259003"/>
          </a:xfrm>
          <a:prstGeom prst="rect">
            <a:avLst/>
          </a:prstGeom>
        </p:spPr>
      </p:pic>
      <p:pic>
        <p:nvPicPr>
          <p:cNvPr id="35" name="Image 9">
            <a:extLst>
              <a:ext uri="{FF2B5EF4-FFF2-40B4-BE49-F238E27FC236}">
                <a16:creationId xmlns:a16="http://schemas.microsoft.com/office/drawing/2014/main" id="{75E46D01-4A19-2748-83A9-EE1D860340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118" y="5549780"/>
            <a:ext cx="354811" cy="354811"/>
          </a:xfrm>
          <a:prstGeom prst="rect">
            <a:avLst/>
          </a:prstGeom>
        </p:spPr>
      </p:pic>
      <p:pic>
        <p:nvPicPr>
          <p:cNvPr id="36" name="Picture 2" descr="L'aimant du projet Iseult prêt à prendre son envol">
            <a:extLst>
              <a:ext uri="{FF2B5EF4-FFF2-40B4-BE49-F238E27FC236}">
                <a16:creationId xmlns:a16="http://schemas.microsoft.com/office/drawing/2014/main" id="{6C8EEEAD-031C-A142-A98D-72CAAEB7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524" y="5572817"/>
            <a:ext cx="332635" cy="3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PSC">
            <a:extLst>
              <a:ext uri="{FF2B5EF4-FFF2-40B4-BE49-F238E27FC236}">
                <a16:creationId xmlns:a16="http://schemas.microsoft.com/office/drawing/2014/main" id="{A9240050-4103-3E4B-9F64-C644C16A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2338" y="5588553"/>
            <a:ext cx="627638" cy="31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Plaquette cenbg (Page 1)">
            <a:extLst>
              <a:ext uri="{FF2B5EF4-FFF2-40B4-BE49-F238E27FC236}">
                <a16:creationId xmlns:a16="http://schemas.microsoft.com/office/drawing/2014/main" id="{2EA87B5E-D7A9-9F4F-8556-3DD15CEB5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412" y="5599375"/>
            <a:ext cx="922354" cy="29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JCLab">
            <a:extLst>
              <a:ext uri="{FF2B5EF4-FFF2-40B4-BE49-F238E27FC236}">
                <a16:creationId xmlns:a16="http://schemas.microsoft.com/office/drawing/2014/main" id="{64F1684D-EE65-134B-820D-E7647B2E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6924" y="5598930"/>
            <a:ext cx="405865" cy="28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D5FB1E4-672E-AC48-AE01-3279C4621ABB}"/>
              </a:ext>
            </a:extLst>
          </p:cNvPr>
          <p:cNvCxnSpPr/>
          <p:nvPr/>
        </p:nvCxnSpPr>
        <p:spPr>
          <a:xfrm>
            <a:off x="1571229" y="1520990"/>
            <a:ext cx="9085886" cy="16331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sx="1000" sy="1000" algn="ctr" rotWithShape="0">
              <a:srgbClr val="0070C0">
                <a:alpha val="43000"/>
              </a:srgbClr>
            </a:outerShdw>
            <a:reflection stA="45000" endPos="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11">
            <a:extLst>
              <a:ext uri="{FF2B5EF4-FFF2-40B4-BE49-F238E27FC236}">
                <a16:creationId xmlns:a16="http://schemas.microsoft.com/office/drawing/2014/main" id="{0CFD0060-9DED-4148-9ED6-EE94AB9CC5A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395" y="585503"/>
            <a:ext cx="1790225" cy="4511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C971E8-44AF-D843-8C7D-01EB80D1E6BD}"/>
              </a:ext>
            </a:extLst>
          </p:cNvPr>
          <p:cNvSpPr txBox="1"/>
          <p:nvPr/>
        </p:nvSpPr>
        <p:spPr>
          <a:xfrm>
            <a:off x="1547930" y="6220106"/>
            <a:ext cx="3884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Courtesy</a:t>
            </a:r>
            <a:r>
              <a:rPr lang="fr-FR" sz="1400" i="1" dirty="0"/>
              <a:t> of MH </a:t>
            </a:r>
            <a:r>
              <a:rPr lang="fr-FR" sz="1400" i="1" dirty="0" err="1"/>
              <a:t>Moscatello</a:t>
            </a:r>
            <a:r>
              <a:rPr lang="fr-FR" sz="1400" i="1" dirty="0"/>
              <a:t>, D. Ackermann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B9487D6-25F4-3C95-538F-0F1E07D205E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736203" y="45774"/>
            <a:ext cx="8239602" cy="127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5pPr>
            <a:lvl6pPr marL="380985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6pPr>
            <a:lvl7pPr marL="761970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7pPr>
            <a:lvl8pPr marL="1142954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8pPr>
            <a:lvl9pPr marL="1523939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2800" b="0" i="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injector for SPIRAL2: NEWGAIN</a:t>
            </a:r>
            <a:br>
              <a:rPr lang="en-GB" sz="1800" i="0" kern="0" dirty="0">
                <a:latin typeface="Optima" panose="02000503060000020004" pitchFamily="2" charset="0"/>
              </a:rPr>
            </a:br>
            <a:r>
              <a:rPr lang="en-GB" sz="2100" i="0" kern="0" dirty="0">
                <a:latin typeface="Optima" panose="02000503060000020004" pitchFamily="2" charset="0"/>
              </a:rPr>
              <a:t>	</a:t>
            </a:r>
            <a:endParaRPr lang="en-GB" sz="2100" i="0" kern="0" dirty="0">
              <a:solidFill>
                <a:srgbClr val="0000CC"/>
              </a:solidFill>
              <a:latin typeface="Optima" panose="02000503060000020004" pitchFamily="2" charset="0"/>
            </a:endParaRPr>
          </a:p>
          <a:p>
            <a:pPr eaLnBrk="1" hangingPunct="1"/>
            <a:endParaRPr lang="en-GB" sz="1800" i="0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sz="1800" i="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Floorplan, design intensities and time line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517EC6E-6E2E-C7AB-952F-559E00AB3D8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077" y="770393"/>
            <a:ext cx="562920" cy="5524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A933F2-AD7F-F2EB-8561-965C001762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8722" y="1481350"/>
            <a:ext cx="5425259" cy="337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6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 animBg="1"/>
      <p:bldP spid="18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BBB5721-7FDD-EF4D-B132-3BF717F2FBF4}"/>
              </a:ext>
            </a:extLst>
          </p:cNvPr>
          <p:cNvSpPr txBox="1"/>
          <p:nvPr/>
        </p:nvSpPr>
        <p:spPr>
          <a:xfrm>
            <a:off x="6096000" y="0"/>
            <a:ext cx="35702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700" b="1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motivation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ACF8146-7FCD-6E4C-8E7D-77D6D5F18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69387"/>
              </p:ext>
            </p:extLst>
          </p:nvPr>
        </p:nvGraphicFramePr>
        <p:xfrm>
          <a:off x="7300839" y="1586758"/>
          <a:ext cx="4288763" cy="2769500"/>
        </p:xfrm>
        <a:graphic>
          <a:graphicData uri="http://schemas.openxmlformats.org/drawingml/2006/table">
            <a:tbl>
              <a:tblPr/>
              <a:tblGrid>
                <a:gridCol w="661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689">
                  <a:extLst>
                    <a:ext uri="{9D8B030D-6E8A-4147-A177-3AD203B41FA5}">
                      <a16:colId xmlns:a16="http://schemas.microsoft.com/office/drawing/2014/main" val="782020392"/>
                    </a:ext>
                  </a:extLst>
                </a:gridCol>
                <a:gridCol w="928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111">
                  <a:extLst>
                    <a:ext uri="{9D8B030D-6E8A-4147-A177-3AD203B41FA5}">
                      <a16:colId xmlns:a16="http://schemas.microsoft.com/office/drawing/2014/main" val="428452992"/>
                    </a:ext>
                  </a:extLst>
                </a:gridCol>
              </a:tblGrid>
              <a:tr h="454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Ions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Phoenix</a:t>
                      </a:r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900" b="1" i="0" u="none" strike="noStrike" baseline="0" noProof="0" dirty="0">
                          <a:solidFill>
                            <a:srgbClr val="EC6608"/>
                          </a:solidFill>
                          <a:effectLst/>
                          <a:latin typeface="Calibri"/>
                        </a:rPr>
                        <a:t> A/Q</a:t>
                      </a:r>
                      <a:r>
                        <a:rPr lang="en-US" sz="900" dirty="0">
                          <a:solidFill>
                            <a:srgbClr val="EC6608"/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rgbClr val="EC6608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900" b="1" i="0" u="none" strike="noStrike" noProof="0" dirty="0">
                        <a:solidFill>
                          <a:srgbClr val="EC6608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Phoenix</a:t>
                      </a:r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A/Q</a:t>
                      </a:r>
                      <a:r>
                        <a:rPr lang="en-US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6*</a:t>
                      </a:r>
                      <a:endParaRPr lang="en-US" sz="9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 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SC Ion Source</a:t>
                      </a:r>
                      <a:endParaRPr lang="en-US" sz="9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A/Q</a:t>
                      </a:r>
                      <a:r>
                        <a:rPr lang="en-US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9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Intensity  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SC Ion Source</a:t>
                      </a:r>
                      <a:endParaRPr lang="en-US" sz="900" b="1" i="0" u="none" strike="noStrike" noProof="0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900" dirty="0">
                          <a:solidFill>
                            <a:srgbClr val="7030A0"/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900" b="1" i="0" u="none" strike="noStrike" noProof="0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&gt;15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900" b="1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3.6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900" b="1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900" b="0" i="0" u="none" strike="noStrike" noProof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900" b="1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900" b="1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58</a:t>
                      </a:r>
                      <a:r>
                        <a:rPr lang="en-US" sz="900" b="1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Ni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84</a:t>
                      </a:r>
                      <a:r>
                        <a:rPr lang="en-US" sz="900" b="1" i="0" u="none" strike="noStrike" noProof="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Kr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139</a:t>
                      </a:r>
                      <a:r>
                        <a:rPr lang="en-US" sz="900" b="1" i="0" u="none" strike="noStrike" noProof="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Xe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0.001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9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&gt;10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&gt;10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238</a:t>
                      </a:r>
                      <a:r>
                        <a:rPr lang="en-US" sz="900" b="1" i="0" u="none" strike="noStrike" noProof="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U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&lt;&lt;0.001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0.5</a:t>
                      </a:r>
                      <a:endParaRPr lang="en-US" sz="900" b="0" i="0" u="none" strike="noStrike" noProof="0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EBD5B4A-C40B-4140-B489-F7CE992CB01C}"/>
              </a:ext>
            </a:extLst>
          </p:cNvPr>
          <p:cNvSpPr/>
          <p:nvPr/>
        </p:nvSpPr>
        <p:spPr>
          <a:xfrm>
            <a:off x="10698721" y="1549242"/>
            <a:ext cx="915341" cy="28461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CECF858-E906-EF4A-B14C-686D15DDD415}"/>
              </a:ext>
            </a:extLst>
          </p:cNvPr>
          <p:cNvSpPr txBox="1"/>
          <p:nvPr/>
        </p:nvSpPr>
        <p:spPr>
          <a:xfrm>
            <a:off x="9423476" y="4395400"/>
            <a:ext cx="12875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900" i="1" dirty="0">
                <a:solidFill>
                  <a:srgbClr val="2C9DB6"/>
                </a:solidFill>
              </a:rPr>
              <a:t>*: limite HT Phoenix V3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F921ED-6022-E64A-9EB3-BA58038807D2}"/>
              </a:ext>
            </a:extLst>
          </p:cNvPr>
          <p:cNvSpPr txBox="1"/>
          <p:nvPr/>
        </p:nvSpPr>
        <p:spPr>
          <a:xfrm>
            <a:off x="8060373" y="1267918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350" b="1" dirty="0" err="1">
                <a:solidFill>
                  <a:srgbClr val="2C9D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</a:t>
            </a:r>
            <a:r>
              <a:rPr lang="fr-FR" sz="1350" b="1" dirty="0">
                <a:solidFill>
                  <a:srgbClr val="2C9D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2446A6-3F1B-5C43-97B1-2034107074DD}"/>
              </a:ext>
            </a:extLst>
          </p:cNvPr>
          <p:cNvSpPr txBox="1"/>
          <p:nvPr/>
        </p:nvSpPr>
        <p:spPr>
          <a:xfrm>
            <a:off x="9194964" y="1267105"/>
            <a:ext cx="10214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350" b="1" dirty="0">
                <a:solidFill>
                  <a:srgbClr val="2C9D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NEWGAIN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6DAEEE0-2F8C-C14B-8FEE-357377DA9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020" y="1549242"/>
            <a:ext cx="3543882" cy="1964543"/>
          </a:xfrm>
          <a:prstGeom prst="rect">
            <a:avLst/>
          </a:prstGeom>
          <a:ln w="76200">
            <a:solidFill>
              <a:srgbClr val="EC6608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E9F6B98-07C7-8746-9E8A-3BCC8508969A}"/>
              </a:ext>
            </a:extLst>
          </p:cNvPr>
          <p:cNvSpPr/>
          <p:nvPr/>
        </p:nvSpPr>
        <p:spPr>
          <a:xfrm>
            <a:off x="206701" y="856332"/>
            <a:ext cx="349558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2C9D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Consolidation and reinforcement of the S3, LEB &amp; DESIR heavy-ion existing physics program </a:t>
            </a:r>
          </a:p>
          <a:p>
            <a:r>
              <a:rPr lang="en-GB" sz="1400" b="1" dirty="0">
                <a:solidFill>
                  <a:srgbClr val="2C9D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N=Z and SHE</a:t>
            </a:r>
          </a:p>
          <a:p>
            <a:endParaRPr lang="en-GB" sz="1400" b="1" i="1" dirty="0">
              <a:solidFill>
                <a:srgbClr val="2C9D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beams:</a:t>
            </a:r>
          </a:p>
          <a:p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12,13,14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16,17,18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20,21,22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Ne, </a:t>
            </a:r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Na, </a:t>
            </a:r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24,25,26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Mg, </a:t>
            </a:r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Al, </a:t>
            </a:r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28,29,30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Si, </a:t>
            </a:r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32,34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fr-FR" sz="1400" b="1" baseline="30000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35,37</a:t>
            </a:r>
            <a:r>
              <a:rPr lang="fr-FR" sz="14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38,40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38,39,40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40,42,43,44,46,48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46,47,48,49,50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50,52,53,54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54,56,57,58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58,60,61,62,64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63,65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64,66,67,68,70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74,76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78,86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84,86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Zr, </a:t>
            </a:r>
            <a:r>
              <a:rPr lang="fr-FR" sz="1400" b="1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fr-FR" sz="1400" b="1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fr-FR" sz="1400" b="1" i="1" dirty="0">
              <a:solidFill>
                <a:srgbClr val="EC66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à coins arrondis 26">
            <a:extLst>
              <a:ext uri="{FF2B5EF4-FFF2-40B4-BE49-F238E27FC236}">
                <a16:creationId xmlns:a16="http://schemas.microsoft.com/office/drawing/2014/main" id="{B30D8BA3-79BD-2D43-9C2D-078786F8B59F}"/>
              </a:ext>
            </a:extLst>
          </p:cNvPr>
          <p:cNvSpPr/>
          <p:nvPr/>
        </p:nvSpPr>
        <p:spPr>
          <a:xfrm>
            <a:off x="7263242" y="2057600"/>
            <a:ext cx="3435479" cy="1842174"/>
          </a:xfrm>
          <a:prstGeom prst="roundRect">
            <a:avLst/>
          </a:prstGeom>
          <a:noFill/>
          <a:ln w="57150">
            <a:solidFill>
              <a:srgbClr val="EC66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2765EA7-C697-BD49-A70F-3052D73D0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89" y="4356258"/>
            <a:ext cx="3291500" cy="1833922"/>
          </a:xfrm>
          <a:prstGeom prst="rect">
            <a:avLst/>
          </a:prstGeom>
          <a:ln w="76200">
            <a:solidFill>
              <a:srgbClr val="9283B7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2AFF184-0686-3B41-9641-F22C35E06616}"/>
              </a:ext>
            </a:extLst>
          </p:cNvPr>
          <p:cNvSpPr/>
          <p:nvPr/>
        </p:nvSpPr>
        <p:spPr>
          <a:xfrm>
            <a:off x="4163530" y="4324849"/>
            <a:ext cx="48805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C9D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Opportunities</a:t>
            </a:r>
          </a:p>
          <a:p>
            <a:r>
              <a:rPr lang="en-US" sz="14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Multi-nucleon transfer + fusion-fission: </a:t>
            </a:r>
          </a:p>
          <a:p>
            <a:r>
              <a:rPr lang="en-US" sz="14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2C9D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neutron-rich nuclei</a:t>
            </a:r>
          </a:p>
          <a:p>
            <a:r>
              <a:rPr lang="en-US" sz="14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on:	 </a:t>
            </a:r>
          </a:p>
          <a:p>
            <a:r>
              <a:rPr lang="en-US" sz="14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beams (</a:t>
            </a:r>
            <a:r>
              <a:rPr lang="en-US" sz="1400" dirty="0" err="1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4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U)</a:t>
            </a:r>
          </a:p>
          <a:p>
            <a:r>
              <a:rPr lang="en-US" sz="14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experimental facility (S</a:t>
            </a:r>
            <a:r>
              <a:rPr lang="en-US" sz="1400" baseline="300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adapted)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Incipient phase!  </a:t>
            </a:r>
          </a:p>
          <a:p>
            <a:r>
              <a:rPr lang="en-US" sz="1400" dirty="0">
                <a:solidFill>
                  <a:srgbClr val="EC6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beams:  heavy beams – </a:t>
            </a:r>
            <a:r>
              <a:rPr lang="en-US" sz="1400" b="1" baseline="30000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n-US" sz="1400" b="1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Kr, </a:t>
            </a:r>
            <a:r>
              <a:rPr lang="fr-FR" sz="1400" b="1" baseline="30000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fr-FR" sz="1400" b="1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Xe, </a:t>
            </a:r>
            <a:r>
              <a:rPr lang="fr-FR" sz="1400" b="1" baseline="30000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  <a:r>
              <a:rPr lang="fr-FR" sz="1400" b="1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Au,</a:t>
            </a:r>
            <a:r>
              <a:rPr lang="fr-FR" sz="1400" b="1" baseline="30000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fr-FR" sz="1400" b="1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Pb,Bi,Th,</a:t>
            </a:r>
            <a:r>
              <a:rPr lang="fr-FR" sz="1400" b="1" baseline="30000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fr-FR" sz="1400" b="1" dirty="0">
                <a:solidFill>
                  <a:srgbClr val="928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puA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à coins arrondis 29">
            <a:extLst>
              <a:ext uri="{FF2B5EF4-FFF2-40B4-BE49-F238E27FC236}">
                <a16:creationId xmlns:a16="http://schemas.microsoft.com/office/drawing/2014/main" id="{F16A8243-6753-F545-B0B6-EFB116FABCE2}"/>
              </a:ext>
            </a:extLst>
          </p:cNvPr>
          <p:cNvSpPr/>
          <p:nvPr/>
        </p:nvSpPr>
        <p:spPr>
          <a:xfrm>
            <a:off x="7276378" y="3679819"/>
            <a:ext cx="3397883" cy="676444"/>
          </a:xfrm>
          <a:prstGeom prst="roundRect">
            <a:avLst/>
          </a:prstGeom>
          <a:noFill/>
          <a:ln w="76200">
            <a:solidFill>
              <a:srgbClr val="928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45AFB55-0096-8A4C-8940-3A72937863DE}"/>
              </a:ext>
            </a:extLst>
          </p:cNvPr>
          <p:cNvSpPr txBox="1"/>
          <p:nvPr/>
        </p:nvSpPr>
        <p:spPr>
          <a:xfrm rot="19536385">
            <a:off x="2514201" y="4951806"/>
            <a:ext cx="12346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Neutron </a:t>
            </a:r>
            <a:r>
              <a:rPr lang="fr-FR" sz="1050" dirty="0" err="1"/>
              <a:t>rich</a:t>
            </a:r>
            <a:r>
              <a:rPr lang="fr-FR" sz="1050" dirty="0"/>
              <a:t> </a:t>
            </a:r>
            <a:r>
              <a:rPr lang="fr-FR" sz="1050" dirty="0" err="1"/>
              <a:t>nuclei</a:t>
            </a:r>
            <a:endParaRPr lang="fr-FR" sz="105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7F47DAB-A6EA-AB48-996D-8D1C8095B3C4}"/>
              </a:ext>
            </a:extLst>
          </p:cNvPr>
          <p:cNvSpPr txBox="1"/>
          <p:nvPr/>
        </p:nvSpPr>
        <p:spPr>
          <a:xfrm>
            <a:off x="1644038" y="5793662"/>
            <a:ext cx="1253938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825" dirty="0" err="1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I.Stefan</a:t>
            </a:r>
            <a:endParaRPr lang="fr-FR" sz="825" dirty="0">
              <a:solidFill>
                <a:srgbClr val="3B25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24B8EC-9CBC-E445-BFDB-3B24CFACC07F}"/>
              </a:ext>
            </a:extLst>
          </p:cNvPr>
          <p:cNvSpPr txBox="1"/>
          <p:nvPr/>
        </p:nvSpPr>
        <p:spPr>
          <a:xfrm>
            <a:off x="8060373" y="4603150"/>
            <a:ext cx="3029993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400" b="1" i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 and </a:t>
            </a:r>
            <a:r>
              <a:rPr lang="fr-FR" sz="1400" b="1" i="1" dirty="0" err="1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fr-FR" sz="1400" b="1" i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i="1" dirty="0" err="1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fr-FR" sz="1400" b="1" i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i="1" dirty="0" err="1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b="1" i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fr-FR" sz="1400" b="1" i="1" dirty="0" err="1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sz="1400" b="1" i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400" b="1" i="1" dirty="0" err="1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FR" sz="1400" b="1" i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8B6C01-53F9-915A-EAA6-82C3134364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684" y="4637452"/>
            <a:ext cx="562920" cy="5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66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DFE7-9298-994B-8D2A-C367FB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694" y="174023"/>
            <a:ext cx="5184576" cy="259538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 err="1">
                <a:solidFill>
                  <a:srgbClr val="7030A0"/>
                </a:solidFill>
                <a:latin typeface="+mn-lt"/>
              </a:rPr>
              <a:t>Before</a:t>
            </a:r>
            <a:r>
              <a:rPr lang="fr-FR" sz="3200" b="1" dirty="0">
                <a:solidFill>
                  <a:srgbClr val="7030A0"/>
                </a:solidFill>
                <a:latin typeface="+mn-lt"/>
              </a:rPr>
              <a:t> 2030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30B14C-CE04-65AE-EE28-8586F0B9EB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1505" y="1226903"/>
            <a:ext cx="8044957" cy="47141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205102-B802-690A-3D0F-DE3E65C1A256}"/>
              </a:ext>
            </a:extLst>
          </p:cNvPr>
          <p:cNvSpPr/>
          <p:nvPr/>
        </p:nvSpPr>
        <p:spPr>
          <a:xfrm>
            <a:off x="1856138" y="1204127"/>
            <a:ext cx="3144466" cy="125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D381D-CBD7-2F66-3AA6-A71FFCCFDDA4}"/>
              </a:ext>
            </a:extLst>
          </p:cNvPr>
          <p:cNvSpPr/>
          <p:nvPr/>
        </p:nvSpPr>
        <p:spPr>
          <a:xfrm>
            <a:off x="6884450" y="1283757"/>
            <a:ext cx="3144466" cy="1096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10918A-3EDC-25FF-DB8B-20585DEF4E13}"/>
              </a:ext>
            </a:extLst>
          </p:cNvPr>
          <p:cNvSpPr txBox="1"/>
          <p:nvPr/>
        </p:nvSpPr>
        <p:spPr>
          <a:xfrm>
            <a:off x="3731758" y="5195511"/>
            <a:ext cx="2364242" cy="3000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b="1" dirty="0"/>
              <a:t>Recently commissioned LINAC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F63FE9-12A9-CADE-98D0-97328FEB1265}"/>
              </a:ext>
            </a:extLst>
          </p:cNvPr>
          <p:cNvSpPr txBox="1"/>
          <p:nvPr/>
        </p:nvSpPr>
        <p:spPr>
          <a:xfrm>
            <a:off x="7765240" y="4298111"/>
            <a:ext cx="1707582" cy="71558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350" b="1" dirty="0" err="1">
                <a:solidFill>
                  <a:schemeClr val="bg1"/>
                </a:solidFill>
              </a:rPr>
              <a:t>Refurbishment</a:t>
            </a:r>
            <a:r>
              <a:rPr lang="fr-FR" sz="1350" b="1" dirty="0">
                <a:solidFill>
                  <a:schemeClr val="bg1"/>
                </a:solidFill>
              </a:rPr>
              <a:t> of the cyclotrons – by the end of the </a:t>
            </a:r>
            <a:r>
              <a:rPr lang="fr-FR" sz="1350" b="1" dirty="0" err="1">
                <a:solidFill>
                  <a:schemeClr val="bg1"/>
                </a:solidFill>
              </a:rPr>
              <a:t>decade</a:t>
            </a:r>
            <a:endParaRPr lang="fr-FR" sz="135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B11E03-BAFB-F1EA-7406-4FBE1996764E}"/>
              </a:ext>
            </a:extLst>
          </p:cNvPr>
          <p:cNvSpPr txBox="1"/>
          <p:nvPr/>
        </p:nvSpPr>
        <p:spPr>
          <a:xfrm>
            <a:off x="1605700" y="3195534"/>
            <a:ext cx="1841805" cy="99257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7030A0"/>
                </a:solidFill>
              </a:rPr>
              <a:t>NEWGAIN, </a:t>
            </a:r>
            <a:r>
              <a:rPr lang="fr-FR" sz="1350" b="1" dirty="0" err="1">
                <a:solidFill>
                  <a:srgbClr val="7030A0"/>
                </a:solidFill>
              </a:rPr>
              <a:t>Injector</a:t>
            </a:r>
            <a:r>
              <a:rPr lang="fr-FR" sz="1350" b="1" dirty="0">
                <a:solidFill>
                  <a:srgbClr val="7030A0"/>
                </a:solidFill>
              </a:rPr>
              <a:t> 2: A/Q =3-7 </a:t>
            </a:r>
            <a:r>
              <a:rPr lang="fr-FR" sz="1050" b="1" dirty="0" err="1"/>
              <a:t>Increasing</a:t>
            </a:r>
            <a:r>
              <a:rPr lang="fr-FR" sz="1050" b="1" dirty="0"/>
              <a:t> </a:t>
            </a:r>
            <a:r>
              <a:rPr lang="fr-FR" sz="1050" b="1" dirty="0" err="1"/>
              <a:t>beam</a:t>
            </a:r>
            <a:r>
              <a:rPr lang="fr-FR" sz="1050" b="1" dirty="0"/>
              <a:t> </a:t>
            </a:r>
            <a:r>
              <a:rPr lang="fr-FR" sz="1050" b="1" dirty="0" err="1"/>
              <a:t>intensities</a:t>
            </a:r>
            <a:r>
              <a:rPr lang="fr-FR" sz="1050" b="1" dirty="0"/>
              <a:t> of </a:t>
            </a:r>
            <a:r>
              <a:rPr lang="fr-FR" sz="1050" b="1" dirty="0" err="1"/>
              <a:t>heavy</a:t>
            </a:r>
            <a:r>
              <a:rPr lang="fr-FR" sz="1050" b="1" dirty="0"/>
              <a:t> (A &gt; 40) and </a:t>
            </a:r>
            <a:r>
              <a:rPr lang="fr-FR" sz="1050" b="1" dirty="0" err="1"/>
              <a:t>very</a:t>
            </a:r>
            <a:r>
              <a:rPr lang="fr-FR" sz="1050" b="1" dirty="0"/>
              <a:t> </a:t>
            </a:r>
            <a:r>
              <a:rPr lang="fr-FR" sz="1050" b="1" dirty="0" err="1"/>
              <a:t>heavy</a:t>
            </a:r>
            <a:r>
              <a:rPr lang="fr-FR" sz="1050" b="1" dirty="0"/>
              <a:t> (Xe, Pb, U) </a:t>
            </a:r>
            <a:r>
              <a:rPr lang="fr-FR" sz="1050" b="1" dirty="0" err="1"/>
              <a:t>nuclei</a:t>
            </a:r>
            <a:endParaRPr lang="fr-FR" sz="105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F87E05-53F3-6C40-B3E8-20B2F7F79284}"/>
              </a:ext>
            </a:extLst>
          </p:cNvPr>
          <p:cNvSpPr txBox="1"/>
          <p:nvPr/>
        </p:nvSpPr>
        <p:spPr>
          <a:xfrm>
            <a:off x="6523032" y="1066305"/>
            <a:ext cx="3676250" cy="1154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DESIR i</a:t>
            </a:r>
            <a:r>
              <a:rPr lang="en-US" sz="1350" b="1" dirty="0"/>
              <a:t>n 2027-2028</a:t>
            </a:r>
          </a:p>
          <a:p>
            <a:r>
              <a:rPr lang="fr-FR" sz="1050" b="1" dirty="0"/>
              <a:t>unique </a:t>
            </a:r>
            <a:r>
              <a:rPr lang="fr-FR" sz="1050" b="1" dirty="0" err="1"/>
              <a:t>opportunities</a:t>
            </a:r>
            <a:r>
              <a:rPr lang="fr-FR" sz="1050" b="1" dirty="0"/>
              <a:t> in </a:t>
            </a:r>
            <a:r>
              <a:rPr lang="fr-FR" sz="1050" b="1" dirty="0" err="1"/>
              <a:t>terms</a:t>
            </a:r>
            <a:r>
              <a:rPr lang="fr-FR" sz="1050" b="1" dirty="0"/>
              <a:t> of </a:t>
            </a:r>
            <a:r>
              <a:rPr lang="fr-FR" sz="1050" b="1" dirty="0" err="1"/>
              <a:t>selection</a:t>
            </a:r>
            <a:r>
              <a:rPr lang="fr-FR" sz="1050" b="1" dirty="0"/>
              <a:t> of </a:t>
            </a:r>
            <a:r>
              <a:rPr lang="fr-FR" sz="1050" b="1" dirty="0" err="1"/>
              <a:t>exotic</a:t>
            </a:r>
            <a:r>
              <a:rPr lang="fr-FR" sz="1050" b="1" dirty="0"/>
              <a:t> </a:t>
            </a:r>
            <a:r>
              <a:rPr lang="fr-FR" sz="1050" b="1" dirty="0" err="1"/>
              <a:t>nuclei</a:t>
            </a:r>
            <a:r>
              <a:rPr lang="fr-FR" sz="1050" b="1" dirty="0"/>
              <a:t> and/or </a:t>
            </a:r>
            <a:r>
              <a:rPr lang="fr-FR" sz="1050" b="1" dirty="0" err="1"/>
              <a:t>beam</a:t>
            </a:r>
            <a:r>
              <a:rPr lang="fr-FR" sz="1050" b="1" dirty="0"/>
              <a:t> </a:t>
            </a:r>
            <a:r>
              <a:rPr lang="fr-FR" sz="1050" b="1" dirty="0" err="1"/>
              <a:t>purity</a:t>
            </a:r>
            <a:r>
              <a:rPr lang="fr-FR" sz="1050" b="1" dirty="0"/>
              <a:t>.</a:t>
            </a:r>
            <a:endParaRPr lang="en-US" sz="1050" b="1" dirty="0"/>
          </a:p>
          <a:p>
            <a:r>
              <a:rPr lang="en-US" sz="1050" b="1" dirty="0"/>
              <a:t>masses, laser spectroscopy, beta-decay spectroscopy, … building construction starts in 2023. </a:t>
            </a:r>
          </a:p>
          <a:p>
            <a:r>
              <a:rPr lang="en-US" sz="1350" b="1" dirty="0"/>
              <a:t>First stone ceremony on November 10, 2023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A4FF6-9D9B-FD3A-9468-F97A92118485}"/>
              </a:ext>
            </a:extLst>
          </p:cNvPr>
          <p:cNvSpPr/>
          <p:nvPr/>
        </p:nvSpPr>
        <p:spPr>
          <a:xfrm>
            <a:off x="2163085" y="2355784"/>
            <a:ext cx="2330496" cy="219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5C1F27-938F-3D49-9BAC-369AC3BA2F20}"/>
              </a:ext>
            </a:extLst>
          </p:cNvPr>
          <p:cNvSpPr txBox="1"/>
          <p:nvPr/>
        </p:nvSpPr>
        <p:spPr>
          <a:xfrm>
            <a:off x="1680806" y="656871"/>
            <a:ext cx="1691592" cy="1685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7030A0"/>
                </a:solidFill>
              </a:rPr>
              <a:t>Neutrons for Science (NFS) </a:t>
            </a:r>
            <a:r>
              <a:rPr lang="en-US" sz="1350" b="1" dirty="0"/>
              <a:t>started to work in 2021 (first exp). </a:t>
            </a:r>
            <a:r>
              <a:rPr lang="en-US" sz="1050" b="1" dirty="0"/>
              <a:t>Neutrons produced from protons and deuterons accelerated from the LINAC: mainly fission, but also low-energy excitations, …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8B74D8-0B89-0A40-BF4D-6163B733BEEF}"/>
              </a:ext>
            </a:extLst>
          </p:cNvPr>
          <p:cNvSpPr txBox="1"/>
          <p:nvPr/>
        </p:nvSpPr>
        <p:spPr>
          <a:xfrm>
            <a:off x="3377407" y="681609"/>
            <a:ext cx="1980773" cy="1731243"/>
          </a:xfrm>
          <a:prstGeom prst="rect">
            <a:avLst/>
          </a:prstGeom>
          <a:solidFill>
            <a:srgbClr val="F9E600"/>
          </a:solidFill>
        </p:spPr>
        <p:txBody>
          <a:bodyPr wrap="square" rtlCol="0">
            <a:spAutoFit/>
          </a:bodyPr>
          <a:lstStyle/>
          <a:p>
            <a:r>
              <a:rPr lang="en-US" sz="1350" b="1" dirty="0"/>
              <a:t>Commissioning of the </a:t>
            </a:r>
            <a:r>
              <a:rPr lang="en-US" sz="1350" b="1" dirty="0">
                <a:solidFill>
                  <a:srgbClr val="7030A0"/>
                </a:solidFill>
              </a:rPr>
              <a:t>Super </a:t>
            </a:r>
          </a:p>
          <a:p>
            <a:r>
              <a:rPr lang="en-US" sz="1350" b="1" dirty="0">
                <a:solidFill>
                  <a:srgbClr val="7030A0"/>
                </a:solidFill>
              </a:rPr>
              <a:t>Separator Spectrometer (S3) </a:t>
            </a:r>
            <a:r>
              <a:rPr lang="en-US" sz="1350" b="1" dirty="0"/>
              <a:t>planned in 2024:</a:t>
            </a:r>
            <a:r>
              <a:rPr lang="en-US" sz="1050" b="1" dirty="0"/>
              <a:t> </a:t>
            </a:r>
            <a:r>
              <a:rPr lang="fr-FR" sz="1050" b="1" i="1" dirty="0"/>
              <a:t> </a:t>
            </a:r>
            <a:r>
              <a:rPr lang="fr-FR" sz="1050" b="1" dirty="0" err="1"/>
              <a:t>nuclei</a:t>
            </a:r>
            <a:r>
              <a:rPr lang="fr-FR" sz="1050" b="1" dirty="0"/>
              <a:t> </a:t>
            </a:r>
            <a:r>
              <a:rPr lang="fr-FR" sz="1050" b="1" dirty="0" err="1"/>
              <a:t>with</a:t>
            </a:r>
            <a:r>
              <a:rPr lang="fr-FR" sz="1050" b="1" dirty="0"/>
              <a:t> </a:t>
            </a:r>
            <a:r>
              <a:rPr lang="fr-FR" sz="1050" b="1" dirty="0" err="1"/>
              <a:t>very</a:t>
            </a:r>
            <a:r>
              <a:rPr lang="fr-FR" sz="1050" b="1" dirty="0"/>
              <a:t> </a:t>
            </a:r>
            <a:r>
              <a:rPr lang="fr-FR" sz="1050" b="1" dirty="0" err="1"/>
              <a:t>low</a:t>
            </a:r>
            <a:r>
              <a:rPr lang="fr-FR" sz="1050" b="1" dirty="0"/>
              <a:t> cross sections, </a:t>
            </a:r>
            <a:r>
              <a:rPr lang="fr-FR" sz="1050" b="1" dirty="0" err="1"/>
              <a:t>such</a:t>
            </a:r>
            <a:r>
              <a:rPr lang="fr-FR" sz="1050" b="1" dirty="0"/>
              <a:t> as </a:t>
            </a:r>
            <a:r>
              <a:rPr lang="fr-FR" sz="1050" b="1" dirty="0" err="1"/>
              <a:t>superheavy</a:t>
            </a:r>
            <a:r>
              <a:rPr lang="fr-FR" sz="1050" b="1" dirty="0"/>
              <a:t> </a:t>
            </a:r>
            <a:r>
              <a:rPr lang="fr-FR" sz="1050" b="1" dirty="0" err="1"/>
              <a:t>elements</a:t>
            </a:r>
            <a:r>
              <a:rPr lang="fr-FR" sz="1050" b="1" dirty="0"/>
              <a:t> or neutron </a:t>
            </a:r>
            <a:r>
              <a:rPr lang="fr-FR" sz="1050" b="1" dirty="0" err="1"/>
              <a:t>deficient</a:t>
            </a:r>
            <a:r>
              <a:rPr lang="fr-FR" sz="1050" b="1" dirty="0"/>
              <a:t> </a:t>
            </a:r>
            <a:r>
              <a:rPr lang="fr-FR" sz="1050" b="1" dirty="0" err="1"/>
              <a:t>nuclei</a:t>
            </a:r>
            <a:r>
              <a:rPr lang="fr-FR" sz="1050" b="1" dirty="0"/>
              <a:t> close to the </a:t>
            </a:r>
            <a:r>
              <a:rPr lang="fr-FR" sz="1050" b="1" dirty="0" err="1"/>
              <a:t>limit</a:t>
            </a:r>
            <a:r>
              <a:rPr lang="fr-FR" sz="1050" b="1" dirty="0"/>
              <a:t> of </a:t>
            </a:r>
            <a:r>
              <a:rPr lang="fr-FR" sz="1050" b="1" dirty="0" err="1"/>
              <a:t>stability</a:t>
            </a:r>
            <a:endParaRPr lang="en-US" sz="105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B8B544-8F29-EBF9-B251-F15996DDCD9A}"/>
              </a:ext>
            </a:extLst>
          </p:cNvPr>
          <p:cNvSpPr txBox="1"/>
          <p:nvPr/>
        </p:nvSpPr>
        <p:spPr>
          <a:xfrm>
            <a:off x="1727200" y="6223000"/>
            <a:ext cx="1797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M. Grasso</a:t>
            </a:r>
          </a:p>
        </p:txBody>
      </p:sp>
    </p:spTree>
    <p:extLst>
      <p:ext uri="{BB962C8B-B14F-4D97-AF65-F5344CB8AC3E}">
        <p14:creationId xmlns:p14="http://schemas.microsoft.com/office/powerpoint/2010/main" val="327241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1" grpId="0" animBg="1"/>
      <p:bldP spid="9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EF591AB-27B4-1552-0E38-BFF282CFC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144034"/>
            <a:ext cx="81617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GANIL-SPIRAL2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E58B03-2AD3-F487-3492-2A7A1241F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51" y="694923"/>
            <a:ext cx="7486600" cy="54681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7CCA7F-5568-1F14-35B1-51F7B6687D6A}"/>
              </a:ext>
            </a:extLst>
          </p:cNvPr>
          <p:cNvSpPr/>
          <p:nvPr/>
        </p:nvSpPr>
        <p:spPr>
          <a:xfrm>
            <a:off x="4419650" y="5812875"/>
            <a:ext cx="7190823" cy="55564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/>
              <a:t>40</a:t>
            </a:r>
            <a:r>
              <a:rPr lang="fr-FR" sz="2400" b="1" i="1" dirty="0">
                <a:solidFill>
                  <a:srgbClr val="7030A0"/>
                </a:solidFill>
              </a:rPr>
              <a:t>40</a:t>
            </a:r>
            <a:r>
              <a:rPr lang="fr-FR" sz="2400" b="1" i="1" baseline="30000" dirty="0">
                <a:solidFill>
                  <a:srgbClr val="7030A0"/>
                </a:solidFill>
              </a:rPr>
              <a:t>th</a:t>
            </a:r>
            <a:r>
              <a:rPr lang="fr-FR" sz="2400" b="1" i="1" dirty="0">
                <a:solidFill>
                  <a:srgbClr val="7030A0"/>
                </a:solidFill>
              </a:rPr>
              <a:t> </a:t>
            </a:r>
            <a:r>
              <a:rPr lang="fr-FR" sz="2400" b="1" i="1" dirty="0" err="1">
                <a:solidFill>
                  <a:srgbClr val="7030A0"/>
                </a:solidFill>
              </a:rPr>
              <a:t>Anniversary</a:t>
            </a:r>
            <a:r>
              <a:rPr lang="fr-FR" sz="2400" b="1" i="1" dirty="0">
                <a:solidFill>
                  <a:srgbClr val="7030A0"/>
                </a:solidFill>
              </a:rPr>
              <a:t> of first GANIL </a:t>
            </a:r>
            <a:r>
              <a:rPr lang="fr-FR" sz="2400" b="1" i="1" dirty="0" err="1">
                <a:solidFill>
                  <a:srgbClr val="7030A0"/>
                </a:solidFill>
              </a:rPr>
              <a:t>experiment</a:t>
            </a:r>
            <a:endParaRPr lang="fr-FR" sz="24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0D8F6-0C78-4E70-433C-88F9F986C2BB}"/>
              </a:ext>
            </a:extLst>
          </p:cNvPr>
          <p:cNvSpPr txBox="1"/>
          <p:nvPr/>
        </p:nvSpPr>
        <p:spPr>
          <a:xfrm>
            <a:off x="0" y="694923"/>
            <a:ext cx="44196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dirty="0"/>
              <a:t>232 permanent staff </a:t>
            </a:r>
            <a:r>
              <a:rPr lang="fr-FR" sz="1800" dirty="0" err="1"/>
              <a:t>members</a:t>
            </a:r>
            <a:r>
              <a:rPr lang="fr-FR" sz="1800" dirty="0"/>
              <a:t> CEA and CNRS </a:t>
            </a:r>
          </a:p>
          <a:p>
            <a:pPr algn="l"/>
            <a:r>
              <a:rPr lang="fr-FR" sz="1800" dirty="0"/>
              <a:t>(</a:t>
            </a:r>
            <a:r>
              <a:rPr lang="fr-FR" sz="1800" dirty="0" err="1"/>
              <a:t>researchers</a:t>
            </a:r>
            <a:r>
              <a:rPr lang="fr-FR" sz="1800" dirty="0"/>
              <a:t>, </a:t>
            </a:r>
            <a:r>
              <a:rPr lang="fr-FR" sz="1800" dirty="0" err="1"/>
              <a:t>engineers</a:t>
            </a:r>
            <a:r>
              <a:rPr lang="fr-FR" sz="1800" dirty="0"/>
              <a:t>, tech.)</a:t>
            </a:r>
          </a:p>
          <a:p>
            <a:pPr algn="l"/>
            <a:r>
              <a:rPr lang="fr-FR" sz="1800" dirty="0"/>
              <a:t>+ 55 </a:t>
            </a:r>
            <a:r>
              <a:rPr lang="fr-FR" sz="1800" dirty="0" err="1"/>
              <a:t>temporary</a:t>
            </a:r>
            <a:r>
              <a:rPr lang="fr-FR" sz="1800" dirty="0"/>
              <a:t> staff </a:t>
            </a:r>
          </a:p>
          <a:p>
            <a:pPr algn="l"/>
            <a:r>
              <a:rPr lang="fr-FR" sz="1800" dirty="0"/>
              <a:t>(22, Tech.,22 PhD, 11 postdocs)</a:t>
            </a:r>
            <a:endParaRPr lang="fr-FR" dirty="0"/>
          </a:p>
          <a:p>
            <a:pPr algn="l"/>
            <a:endParaRPr lang="fr-FR" sz="1800" dirty="0"/>
          </a:p>
          <a:p>
            <a:pPr algn="l"/>
            <a:r>
              <a:rPr lang="fr-FR" sz="1800" dirty="0" err="1"/>
              <a:t>Researchers</a:t>
            </a:r>
            <a:r>
              <a:rPr lang="fr-FR" sz="1800" dirty="0"/>
              <a:t> : 59</a:t>
            </a:r>
          </a:p>
          <a:p>
            <a:pPr algn="l"/>
            <a:r>
              <a:rPr lang="fr-FR" dirty="0"/>
              <a:t>Administration : 28</a:t>
            </a:r>
          </a:p>
          <a:p>
            <a:pPr algn="l"/>
            <a:r>
              <a:rPr lang="fr-FR" sz="1800" dirty="0" err="1"/>
              <a:t>Accelerators</a:t>
            </a:r>
            <a:r>
              <a:rPr lang="fr-FR" sz="1800" dirty="0"/>
              <a:t> and Instrumentation : 200</a:t>
            </a:r>
          </a:p>
          <a:p>
            <a:pPr algn="l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42994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DFE7-9298-994B-8D2A-C367FB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694" y="222839"/>
            <a:ext cx="5184576" cy="259538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>
                <a:solidFill>
                  <a:srgbClr val="7030A0"/>
                </a:solidFill>
                <a:latin typeface="+mn-lt"/>
              </a:rPr>
              <a:t>Beyond 2030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30B14C-CE04-65AE-EE28-8586F0B9EB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1504" y="3152283"/>
            <a:ext cx="4784374" cy="28035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205102-B802-690A-3D0F-DE3E65C1A256}"/>
              </a:ext>
            </a:extLst>
          </p:cNvPr>
          <p:cNvSpPr/>
          <p:nvPr/>
        </p:nvSpPr>
        <p:spPr>
          <a:xfrm>
            <a:off x="1778987" y="2861138"/>
            <a:ext cx="2330497" cy="85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D381D-CBD7-2F66-3AA6-A71FFCCFDDA4}"/>
              </a:ext>
            </a:extLst>
          </p:cNvPr>
          <p:cNvSpPr/>
          <p:nvPr/>
        </p:nvSpPr>
        <p:spPr>
          <a:xfrm>
            <a:off x="5025618" y="2765438"/>
            <a:ext cx="3144466" cy="1096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A4FF6-9D9B-FD3A-9468-F97A92118485}"/>
              </a:ext>
            </a:extLst>
          </p:cNvPr>
          <p:cNvSpPr/>
          <p:nvPr/>
        </p:nvSpPr>
        <p:spPr>
          <a:xfrm>
            <a:off x="1778987" y="3540676"/>
            <a:ext cx="1658345" cy="41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592888-DAA5-6C5F-2B6E-0A34A441D91B}"/>
              </a:ext>
            </a:extLst>
          </p:cNvPr>
          <p:cNvSpPr txBox="1"/>
          <p:nvPr/>
        </p:nvSpPr>
        <p:spPr>
          <a:xfrm>
            <a:off x="516835" y="885803"/>
            <a:ext cx="9763661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International expert committee, chaired by Michel Spiro:  vision for the future of GANIL (report provided to CNRS and CEA in December 2021)</a:t>
            </a:r>
          </a:p>
          <a:p>
            <a:endParaRPr lang="en-US" sz="1600" b="1" dirty="0"/>
          </a:p>
          <a:p>
            <a:r>
              <a:rPr lang="en-US" sz="1600" b="1" dirty="0"/>
              <a:t>Strategy to be defined based on different recommendations and options suggested by the expert committee:  new building for production of neutron-rich exotic nuclei, production of radioisotopes, new reacceleration system -&gt; from Coulomb barrier up to 100 MeV/nucleon, ….</a:t>
            </a:r>
          </a:p>
          <a:p>
            <a:endParaRPr lang="en-US" sz="16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C1FEC2-5391-2C09-E1EB-AC971F70982E}"/>
              </a:ext>
            </a:extLst>
          </p:cNvPr>
          <p:cNvSpPr txBox="1"/>
          <p:nvPr/>
        </p:nvSpPr>
        <p:spPr>
          <a:xfrm>
            <a:off x="7038777" y="3313738"/>
            <a:ext cx="4132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On this basis, GANIL direction asked Hanna </a:t>
            </a:r>
            <a:r>
              <a:rPr lang="en-US" sz="1600" b="1" dirty="0" err="1"/>
              <a:t>Franberg</a:t>
            </a:r>
            <a:r>
              <a:rPr lang="en-US" sz="1600" b="1" dirty="0"/>
              <a:t> and Stéphane </a:t>
            </a:r>
            <a:r>
              <a:rPr lang="en-US" sz="1600" b="1" dirty="0" err="1"/>
              <a:t>Grevy</a:t>
            </a:r>
            <a:r>
              <a:rPr lang="en-US" sz="1600" b="1" dirty="0"/>
              <a:t> to prepare a document where a few possible scenarios are identified, with: </a:t>
            </a:r>
          </a:p>
          <a:p>
            <a:r>
              <a:rPr lang="en-US" sz="1600" b="1" dirty="0"/>
              <a:t>-the description of the physics cases associated with each step </a:t>
            </a:r>
          </a:p>
          <a:p>
            <a:r>
              <a:rPr lang="en-US" sz="1600" b="1" dirty="0"/>
              <a:t>-a budget estimation</a:t>
            </a:r>
          </a:p>
          <a:p>
            <a:endParaRPr lang="en-US" sz="1600" b="1" dirty="0"/>
          </a:p>
          <a:p>
            <a:r>
              <a:rPr lang="en-US" sz="1600" b="1" dirty="0"/>
              <a:t>GANIL members, CEA/DRF and CNRS/IN2P3, will  use this document to establish a strategy</a:t>
            </a:r>
            <a:endParaRPr lang="fr-FR" sz="16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6EE9EB-9643-12F1-22FE-60A0AEF4E151}"/>
              </a:ext>
            </a:extLst>
          </p:cNvPr>
          <p:cNvSpPr txBox="1"/>
          <p:nvPr/>
        </p:nvSpPr>
        <p:spPr>
          <a:xfrm>
            <a:off x="1727200" y="6223000"/>
            <a:ext cx="1797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M. Grasso</a:t>
            </a:r>
          </a:p>
        </p:txBody>
      </p:sp>
    </p:spTree>
    <p:extLst>
      <p:ext uri="{BB962C8B-B14F-4D97-AF65-F5344CB8AC3E}">
        <p14:creationId xmlns:p14="http://schemas.microsoft.com/office/powerpoint/2010/main" val="31821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EEE844-9D8A-7676-5B83-ACFF79849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646" y="1051901"/>
            <a:ext cx="10515600" cy="5208220"/>
          </a:xfrm>
        </p:spPr>
        <p:txBody>
          <a:bodyPr>
            <a:normAutofit/>
          </a:bodyPr>
          <a:lstStyle/>
          <a:p>
            <a:r>
              <a:rPr lang="fr-FR" sz="2400" dirty="0" err="1"/>
              <a:t>Ambitious</a:t>
            </a:r>
            <a:r>
              <a:rPr lang="fr-FR" sz="2400" dirty="0"/>
              <a:t> </a:t>
            </a:r>
            <a:r>
              <a:rPr lang="fr-FR" sz="2400" dirty="0" err="1"/>
              <a:t>scientific</a:t>
            </a:r>
            <a:r>
              <a:rPr lang="fr-FR" sz="2400" dirty="0"/>
              <a:t> program for the </a:t>
            </a:r>
            <a:r>
              <a:rPr lang="fr-FR" sz="2400" dirty="0" err="1"/>
              <a:t>next</a:t>
            </a:r>
            <a:r>
              <a:rPr lang="fr-FR" sz="2400" dirty="0"/>
              <a:t> </a:t>
            </a:r>
            <a:r>
              <a:rPr lang="fr-FR" sz="2400" dirty="0" err="1"/>
              <a:t>years</a:t>
            </a:r>
            <a:r>
              <a:rPr lang="fr-FR" sz="2400" dirty="0"/>
              <a:t>, on </a:t>
            </a:r>
            <a:r>
              <a:rPr lang="fr-FR" sz="2400" dirty="0" err="1"/>
              <a:t>both</a:t>
            </a:r>
            <a:r>
              <a:rPr lang="fr-FR" sz="2400" dirty="0"/>
              <a:t> </a:t>
            </a:r>
            <a:r>
              <a:rPr lang="fr-FR" sz="2400" dirty="0" err="1"/>
              <a:t>accelerators</a:t>
            </a:r>
            <a:endParaRPr lang="fr-FR" sz="2400" dirty="0"/>
          </a:p>
          <a:p>
            <a:r>
              <a:rPr lang="fr-FR" sz="2400" dirty="0" err="1"/>
              <a:t>Stepwise</a:t>
            </a:r>
            <a:r>
              <a:rPr lang="fr-FR" sz="2400" dirty="0"/>
              <a:t> </a:t>
            </a:r>
            <a:r>
              <a:rPr lang="fr-FR" sz="2400" dirty="0" err="1"/>
              <a:t>completion</a:t>
            </a:r>
            <a:r>
              <a:rPr lang="fr-FR" sz="2400" dirty="0"/>
              <a:t> of the </a:t>
            </a:r>
            <a:r>
              <a:rPr lang="fr-FR" sz="2400" dirty="0" err="1"/>
              <a:t>different</a:t>
            </a:r>
            <a:r>
              <a:rPr lang="fr-FR" sz="2400" dirty="0"/>
              <a:t> </a:t>
            </a:r>
            <a:r>
              <a:rPr lang="fr-FR" sz="2400" dirty="0" err="1"/>
              <a:t>projects</a:t>
            </a:r>
            <a:r>
              <a:rPr lang="fr-FR" sz="2400" dirty="0"/>
              <a:t>: S</a:t>
            </a:r>
            <a:r>
              <a:rPr lang="fr-FR" sz="2400" baseline="30000" dirty="0"/>
              <a:t>3</a:t>
            </a:r>
            <a:r>
              <a:rPr lang="fr-FR" sz="2400" dirty="0"/>
              <a:t>, DESIR, NEWGAIN, CYREN</a:t>
            </a:r>
          </a:p>
          <a:p>
            <a:r>
              <a:rPr lang="fr-FR" sz="2400" dirty="0"/>
              <a:t>First </a:t>
            </a:r>
            <a:r>
              <a:rPr lang="fr-FR" sz="2400" dirty="0" err="1"/>
              <a:t>steps</a:t>
            </a:r>
            <a:r>
              <a:rPr lang="fr-FR" sz="2400" dirty="0"/>
              <a:t> </a:t>
            </a:r>
            <a:r>
              <a:rPr lang="fr-FR" sz="2400" dirty="0" err="1"/>
              <a:t>towards</a:t>
            </a:r>
            <a:r>
              <a:rPr lang="fr-FR" sz="2400" dirty="0"/>
              <a:t> long </a:t>
            </a:r>
            <a:r>
              <a:rPr lang="fr-FR" sz="2400" dirty="0" err="1"/>
              <a:t>term</a:t>
            </a:r>
            <a:r>
              <a:rPr lang="fr-FR" sz="2400" dirty="0"/>
              <a:t> future </a:t>
            </a:r>
            <a:r>
              <a:rPr lang="fr-FR" sz="2400" dirty="0" err="1"/>
              <a:t>based</a:t>
            </a:r>
            <a:r>
              <a:rPr lang="fr-FR" sz="2400" dirty="0"/>
              <a:t> on the </a:t>
            </a:r>
            <a:r>
              <a:rPr lang="fr-FR" sz="2400" dirty="0" err="1"/>
              <a:t>recommendations</a:t>
            </a:r>
            <a:r>
              <a:rPr lang="fr-FR" sz="2400" dirty="0"/>
              <a:t> of the international expert </a:t>
            </a:r>
            <a:r>
              <a:rPr lang="fr-FR" sz="2400" dirty="0" err="1"/>
              <a:t>committee</a:t>
            </a:r>
            <a:r>
              <a:rPr lang="fr-FR" sz="2400" dirty="0"/>
              <a:t>….…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partners</a:t>
            </a:r>
            <a:endParaRPr lang="fr-FR" sz="2400" dirty="0"/>
          </a:p>
          <a:p>
            <a:pPr lvl="1">
              <a:spcAft>
                <a:spcPts val="500"/>
              </a:spcAft>
              <a:buFont typeface="Wingdings" pitchFamily="2" charset="2"/>
              <a:buChar char="Ø"/>
            </a:pPr>
            <a:r>
              <a:rPr lang="fr-FR" sz="2000" dirty="0"/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Visiting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scientists</a:t>
            </a:r>
            <a:r>
              <a:rPr lang="fr-FR" sz="2000" b="1" dirty="0">
                <a:solidFill>
                  <a:srgbClr val="FF0000"/>
                </a:solidFill>
              </a:rPr>
              <a:t> program</a:t>
            </a:r>
            <a:r>
              <a:rPr lang="fr-FR" sz="2000" dirty="0"/>
              <a:t>: for </a:t>
            </a:r>
            <a:r>
              <a:rPr lang="fr-FR" sz="2000" dirty="0" err="1"/>
              <a:t>stays</a:t>
            </a:r>
            <a:r>
              <a:rPr lang="fr-FR" sz="2000" dirty="0"/>
              <a:t> </a:t>
            </a:r>
            <a:r>
              <a:rPr lang="fr-FR" sz="2000" dirty="0" err="1"/>
              <a:t>between</a:t>
            </a:r>
            <a:r>
              <a:rPr lang="fr-FR" sz="2000" dirty="0"/>
              <a:t> 2 and 9 </a:t>
            </a:r>
            <a:r>
              <a:rPr lang="fr-FR" sz="2000" dirty="0" err="1"/>
              <a:t>months</a:t>
            </a:r>
            <a:r>
              <a:rPr lang="fr-FR" sz="2000" dirty="0"/>
              <a:t> of </a:t>
            </a:r>
            <a:r>
              <a:rPr lang="fr-FR" sz="2000" dirty="0" err="1"/>
              <a:t>scientific</a:t>
            </a:r>
            <a:r>
              <a:rPr lang="fr-FR" sz="2000" dirty="0"/>
              <a:t> or </a:t>
            </a:r>
            <a:r>
              <a:rPr lang="fr-FR" sz="2000" dirty="0" err="1"/>
              <a:t>technical</a:t>
            </a:r>
            <a:r>
              <a:rPr lang="fr-FR" sz="2000" dirty="0"/>
              <a:t> experts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employment</a:t>
            </a:r>
            <a:r>
              <a:rPr lang="fr-FR" sz="2000" dirty="0"/>
              <a:t> at </a:t>
            </a:r>
            <a:r>
              <a:rPr lang="fr-FR" sz="2000" dirty="0" err="1"/>
              <a:t>another</a:t>
            </a:r>
            <a:r>
              <a:rPr lang="fr-FR" sz="2000" dirty="0"/>
              <a:t> </a:t>
            </a:r>
            <a:r>
              <a:rPr lang="fr-FR" sz="2000" dirty="0" err="1"/>
              <a:t>lab</a:t>
            </a:r>
            <a:r>
              <a:rPr lang="fr-FR" sz="2000" dirty="0"/>
              <a:t>, GANIL </a:t>
            </a:r>
            <a:r>
              <a:rPr lang="fr-FR" sz="2000" dirty="0" err="1"/>
              <a:t>covers</a:t>
            </a:r>
            <a:r>
              <a:rPr lang="fr-FR" sz="2000" dirty="0"/>
              <a:t> </a:t>
            </a:r>
            <a:r>
              <a:rPr lang="fr-FR" sz="2000" dirty="0" err="1"/>
              <a:t>lodging</a:t>
            </a:r>
            <a:r>
              <a:rPr lang="fr-FR" sz="2000" dirty="0"/>
              <a:t> and living </a:t>
            </a:r>
            <a:r>
              <a:rPr lang="fr-FR" sz="2000" dirty="0" err="1"/>
              <a:t>costs</a:t>
            </a:r>
            <a:r>
              <a:rPr lang="fr-FR" sz="2000" dirty="0"/>
              <a:t> up flat rate of 2700€/</a:t>
            </a:r>
            <a:r>
              <a:rPr lang="fr-FR" sz="2000" dirty="0" err="1"/>
              <a:t>month</a:t>
            </a:r>
            <a:endParaRPr lang="fr-FR" sz="2000" dirty="0"/>
          </a:p>
          <a:p>
            <a:pPr lvl="1">
              <a:spcAft>
                <a:spcPts val="500"/>
              </a:spcAft>
              <a:buFont typeface="Wingdings" pitchFamily="2" charset="2"/>
              <a:buChar char="Ø"/>
            </a:pPr>
            <a:r>
              <a:rPr lang="fr-FR" sz="2000" dirty="0" err="1"/>
              <a:t>Increased</a:t>
            </a:r>
            <a:r>
              <a:rPr lang="fr-FR" sz="2000" dirty="0"/>
              <a:t> </a:t>
            </a:r>
            <a:r>
              <a:rPr lang="fr-FR" sz="2000" dirty="0" err="1"/>
              <a:t>number</a:t>
            </a:r>
            <a:r>
              <a:rPr lang="fr-FR" sz="2000" dirty="0"/>
              <a:t> of </a:t>
            </a:r>
            <a:r>
              <a:rPr lang="fr-FR" sz="2000" dirty="0" err="1"/>
              <a:t>scientific</a:t>
            </a:r>
            <a:r>
              <a:rPr lang="fr-FR" sz="2000" dirty="0"/>
              <a:t> and </a:t>
            </a:r>
            <a:r>
              <a:rPr lang="fr-FR" sz="2000" dirty="0" err="1"/>
              <a:t>technical</a:t>
            </a:r>
            <a:r>
              <a:rPr lang="fr-FR" sz="2000" dirty="0"/>
              <a:t> post-docs </a:t>
            </a:r>
          </a:p>
          <a:p>
            <a:pPr lvl="1">
              <a:spcAft>
                <a:spcPts val="500"/>
              </a:spcAft>
              <a:buFont typeface="Wingdings" pitchFamily="2" charset="2"/>
              <a:buChar char="Ø"/>
            </a:pPr>
            <a:r>
              <a:rPr lang="fr-FR" sz="2000" dirty="0"/>
              <a:t>« Scientific </a:t>
            </a:r>
            <a:r>
              <a:rPr lang="fr-FR" sz="2000" dirty="0" err="1"/>
              <a:t>partners</a:t>
            </a:r>
            <a:r>
              <a:rPr lang="fr-FR" sz="2000" dirty="0"/>
              <a:t> »: international </a:t>
            </a:r>
            <a:r>
              <a:rPr lang="fr-FR" sz="2000" dirty="0" err="1"/>
              <a:t>legal</a:t>
            </a:r>
            <a:r>
              <a:rPr lang="fr-FR" sz="2000" dirty="0"/>
              <a:t> </a:t>
            </a:r>
            <a:r>
              <a:rPr lang="fr-FR" sz="2000" dirty="0" err="1"/>
              <a:t>entities</a:t>
            </a:r>
            <a:r>
              <a:rPr lang="fr-FR" sz="2000" dirty="0"/>
              <a:t>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develop</a:t>
            </a:r>
            <a:r>
              <a:rPr lang="fr-FR" sz="2000" dirty="0"/>
              <a:t> ion-</a:t>
            </a:r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err="1"/>
              <a:t>based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r>
              <a:rPr lang="fr-FR" sz="2000" dirty="0"/>
              <a:t> and </a:t>
            </a:r>
            <a:r>
              <a:rPr lang="fr-FR" sz="2000" dirty="0" err="1"/>
              <a:t>related</a:t>
            </a:r>
            <a:r>
              <a:rPr lang="fr-FR" sz="2000" dirty="0"/>
              <a:t> technologies, </a:t>
            </a:r>
            <a:r>
              <a:rPr lang="fr-FR" sz="2000" dirty="0" err="1"/>
              <a:t>which</a:t>
            </a:r>
            <a:r>
              <a:rPr lang="fr-FR" sz="2000" dirty="0"/>
              <a:t> are not </a:t>
            </a:r>
            <a:r>
              <a:rPr lang="fr-FR" sz="2000" dirty="0" err="1"/>
              <a:t>members</a:t>
            </a:r>
            <a:r>
              <a:rPr lang="fr-FR" sz="2000" dirty="0"/>
              <a:t> of the GIE GANIL and </a:t>
            </a:r>
            <a:r>
              <a:rPr lang="fr-FR" sz="2000" dirty="0" err="1"/>
              <a:t>which</a:t>
            </a:r>
            <a:r>
              <a:rPr lang="fr-FR" sz="2000" dirty="0"/>
              <a:t> are </a:t>
            </a:r>
            <a:r>
              <a:rPr lang="fr-FR" sz="2000" dirty="0" err="1"/>
              <a:t>committed</a:t>
            </a:r>
            <a:r>
              <a:rPr lang="fr-FR" sz="2000" dirty="0"/>
              <a:t> </a:t>
            </a:r>
            <a:r>
              <a:rPr lang="fr-FR" sz="2000" dirty="0" err="1"/>
              <a:t>under</a:t>
            </a:r>
            <a:r>
              <a:rPr lang="fr-FR" sz="2000" dirty="0"/>
              <a:t> </a:t>
            </a:r>
            <a:r>
              <a:rPr lang="fr-FR" sz="2000" dirty="0" err="1"/>
              <a:t>bilateral</a:t>
            </a:r>
            <a:r>
              <a:rPr lang="fr-FR" sz="2000" dirty="0"/>
              <a:t> </a:t>
            </a:r>
            <a:r>
              <a:rPr lang="fr-FR" sz="2000" dirty="0" err="1"/>
              <a:t>agreements</a:t>
            </a:r>
            <a:r>
              <a:rPr lang="fr-FR" sz="2000" dirty="0"/>
              <a:t> </a:t>
            </a:r>
            <a:r>
              <a:rPr lang="fr-FR" sz="2000" dirty="0" err="1"/>
              <a:t>signed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the GIE GANIL to  (i) </a:t>
            </a:r>
            <a:r>
              <a:rPr lang="fr-FR" sz="2000" dirty="0" err="1"/>
              <a:t>making</a:t>
            </a:r>
            <a:r>
              <a:rPr lang="fr-FR" sz="2000" dirty="0"/>
              <a:t> </a:t>
            </a:r>
            <a:r>
              <a:rPr lang="fr-FR" sz="2000" dirty="0" err="1"/>
              <a:t>significant</a:t>
            </a:r>
            <a:r>
              <a:rPr lang="fr-FR" sz="2000" dirty="0"/>
              <a:t> </a:t>
            </a:r>
            <a:r>
              <a:rPr lang="fr-FR" sz="2000" dirty="0" err="1"/>
              <a:t>financial</a:t>
            </a:r>
            <a:r>
              <a:rPr lang="fr-FR" sz="2000" dirty="0"/>
              <a:t> and/or in-</a:t>
            </a:r>
            <a:r>
              <a:rPr lang="fr-FR" sz="2000" dirty="0" err="1"/>
              <a:t>kind</a:t>
            </a:r>
            <a:r>
              <a:rPr lang="fr-FR" sz="2000" dirty="0"/>
              <a:t> contributions to the design, construction, and/or </a:t>
            </a:r>
            <a:r>
              <a:rPr lang="fr-FR" sz="2000" dirty="0" err="1"/>
              <a:t>operation</a:t>
            </a:r>
            <a:r>
              <a:rPr lang="fr-FR" sz="2000" dirty="0"/>
              <a:t> of GANIL, and (ii) </a:t>
            </a:r>
            <a:r>
              <a:rPr lang="fr-FR" sz="2000" dirty="0" err="1"/>
              <a:t>promoting</a:t>
            </a:r>
            <a:r>
              <a:rPr lang="fr-FR" sz="2000" dirty="0"/>
              <a:t> GANIL </a:t>
            </a:r>
            <a:r>
              <a:rPr lang="fr-FR" sz="2000" dirty="0" err="1"/>
              <a:t>scientific</a:t>
            </a:r>
            <a:r>
              <a:rPr lang="fr-FR" sz="2000" dirty="0"/>
              <a:t> </a:t>
            </a:r>
            <a:r>
              <a:rPr lang="fr-FR" sz="2000" dirty="0" err="1"/>
              <a:t>activities</a:t>
            </a:r>
            <a:r>
              <a:rPr lang="fr-FR" sz="2000" dirty="0"/>
              <a:t>.</a:t>
            </a:r>
          </a:p>
          <a:p>
            <a:pPr marL="457200" lvl="1" indent="0">
              <a:buNone/>
            </a:pP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D11FF3-5F22-3960-1164-45CF70A2B08C}"/>
              </a:ext>
            </a:extLst>
          </p:cNvPr>
          <p:cNvSpPr txBox="1"/>
          <p:nvPr/>
        </p:nvSpPr>
        <p:spPr>
          <a:xfrm>
            <a:off x="609601" y="105509"/>
            <a:ext cx="3747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7030A0"/>
                </a:solidFill>
              </a:rPr>
              <a:t>Take</a:t>
            </a:r>
            <a:r>
              <a:rPr lang="fr-FR" sz="3200" b="1" dirty="0">
                <a:solidFill>
                  <a:srgbClr val="7030A0"/>
                </a:solidFill>
              </a:rPr>
              <a:t> home messages</a:t>
            </a:r>
          </a:p>
        </p:txBody>
      </p:sp>
    </p:spTree>
    <p:extLst>
      <p:ext uri="{BB962C8B-B14F-4D97-AF65-F5344CB8AC3E}">
        <p14:creationId xmlns:p14="http://schemas.microsoft.com/office/powerpoint/2010/main" val="4081687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FEE00-8615-4DE3-646F-30D05859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9093"/>
            <a:ext cx="10515600" cy="1325563"/>
          </a:xfrm>
        </p:spPr>
        <p:txBody>
          <a:bodyPr/>
          <a:lstStyle/>
          <a:p>
            <a:pPr algn="ctr"/>
            <a:r>
              <a:rPr lang="fr-FR" dirty="0" err="1">
                <a:latin typeface="+mn-lt"/>
              </a:rPr>
              <a:t>Thank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you</a:t>
            </a:r>
            <a:r>
              <a:rPr lang="fr-FR" dirty="0">
                <a:latin typeface="+mn-lt"/>
              </a:rPr>
              <a:t> for </a:t>
            </a:r>
            <a:r>
              <a:rPr lang="fr-FR" dirty="0" err="1">
                <a:latin typeface="+mn-lt"/>
              </a:rPr>
              <a:t>your</a:t>
            </a:r>
            <a:r>
              <a:rPr lang="fr-FR" dirty="0">
                <a:latin typeface="+mn-lt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5173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368188" y="173869"/>
            <a:ext cx="6551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</a:t>
            </a:r>
            <a:r>
              <a:rPr lang="fr-FR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endParaRPr lang="fr-F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ar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727" y="1098461"/>
            <a:ext cx="5684115" cy="48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431086" y="1708569"/>
            <a:ext cx="1293559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3366FF"/>
                </a:solidFill>
              </a:rPr>
              <a:t>France</a:t>
            </a:r>
          </a:p>
          <a:p>
            <a:r>
              <a:rPr lang="fr-FR" sz="1600" dirty="0">
                <a:solidFill>
                  <a:srgbClr val="FF9900"/>
                </a:solidFill>
              </a:rPr>
              <a:t>Italie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Pologne</a:t>
            </a:r>
          </a:p>
          <a:p>
            <a:r>
              <a:rPr lang="fr-FR" sz="1600" dirty="0">
                <a:solidFill>
                  <a:srgbClr val="FFC000"/>
                </a:solidFill>
              </a:rPr>
              <a:t>USA</a:t>
            </a:r>
          </a:p>
          <a:p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Allemagne</a:t>
            </a:r>
          </a:p>
          <a:p>
            <a:r>
              <a:rPr lang="fr-FR" sz="1600" dirty="0">
                <a:solidFill>
                  <a:srgbClr val="00B050"/>
                </a:solidFill>
              </a:rPr>
              <a:t>Espagne</a:t>
            </a:r>
          </a:p>
          <a:p>
            <a:r>
              <a:rPr lang="fr-FR" sz="1600" dirty="0">
                <a:solidFill>
                  <a:srgbClr val="002060"/>
                </a:solidFill>
              </a:rPr>
              <a:t>Japon</a:t>
            </a:r>
          </a:p>
          <a:p>
            <a:r>
              <a:rPr lang="fr-FR" sz="1600" dirty="0">
                <a:solidFill>
                  <a:srgbClr val="CC3300"/>
                </a:solidFill>
              </a:rPr>
              <a:t>Corée</a:t>
            </a: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Royaume Uni</a:t>
            </a:r>
          </a:p>
          <a:p>
            <a:r>
              <a:rPr lang="fr-FR" sz="1600" dirty="0"/>
              <a:t>Belgique</a:t>
            </a:r>
          </a:p>
          <a:p>
            <a:r>
              <a:rPr lang="fr-FR" sz="1600" dirty="0"/>
              <a:t>Inde</a:t>
            </a:r>
          </a:p>
          <a:p>
            <a:r>
              <a:rPr lang="fr-FR" sz="1600" dirty="0"/>
              <a:t>Russie</a:t>
            </a:r>
          </a:p>
          <a:p>
            <a:r>
              <a:rPr lang="fr-FR" sz="1600" dirty="0"/>
              <a:t>Suède</a:t>
            </a:r>
          </a:p>
          <a:p>
            <a:r>
              <a:rPr lang="fr-FR" sz="1600" dirty="0"/>
              <a:t>Roumanie</a:t>
            </a:r>
          </a:p>
          <a:p>
            <a:r>
              <a:rPr lang="fr-FR" sz="1600" dirty="0"/>
              <a:t>Canada</a:t>
            </a: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791FD2-12E5-84E0-E165-EED400F66E3C}"/>
              </a:ext>
            </a:extLst>
          </p:cNvPr>
          <p:cNvSpPr txBox="1"/>
          <p:nvPr/>
        </p:nvSpPr>
        <p:spPr>
          <a:xfrm>
            <a:off x="2189727" y="5771220"/>
            <a:ext cx="691798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eaLnBrk="0" hangingPunct="0"/>
            <a:r>
              <a:rPr lang="fr-FR" sz="2400" dirty="0">
                <a:solidFill>
                  <a:srgbClr val="7030A0"/>
                </a:solidFill>
              </a:rPr>
              <a:t>A major </a:t>
            </a:r>
            <a:r>
              <a:rPr lang="fr-FR" sz="2400" dirty="0" err="1">
                <a:solidFill>
                  <a:srgbClr val="7030A0"/>
                </a:solidFill>
              </a:rPr>
              <a:t>facility</a:t>
            </a:r>
            <a:r>
              <a:rPr lang="fr-FR" sz="2400" dirty="0">
                <a:solidFill>
                  <a:srgbClr val="7030A0"/>
                </a:solidFill>
              </a:rPr>
              <a:t> for </a:t>
            </a:r>
            <a:r>
              <a:rPr lang="fr-FR" sz="2400" dirty="0" err="1">
                <a:solidFill>
                  <a:srgbClr val="7030A0"/>
                </a:solidFill>
              </a:rPr>
              <a:t>heavy</a:t>
            </a:r>
            <a:r>
              <a:rPr lang="fr-FR" sz="2400" dirty="0">
                <a:solidFill>
                  <a:srgbClr val="7030A0"/>
                </a:solidFill>
              </a:rPr>
              <a:t> ions in the world</a:t>
            </a:r>
          </a:p>
          <a:p>
            <a:pPr algn="just" eaLnBrk="0" hangingPunct="0">
              <a:spcBef>
                <a:spcPts val="600"/>
              </a:spcBef>
            </a:pPr>
            <a:r>
              <a:rPr lang="fr-FR" sz="1600" dirty="0" err="1"/>
              <a:t>with</a:t>
            </a:r>
            <a:r>
              <a:rPr lang="fr-FR" sz="1600" dirty="0"/>
              <a:t> GSI/FAIR (Germany), RIBF/RIKEN (Japan), FRIB/MSU (USA), ISOLDE (CERN)… </a:t>
            </a:r>
          </a:p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94DBC-4207-A9B0-767F-80EFC4A4861E}"/>
              </a:ext>
            </a:extLst>
          </p:cNvPr>
          <p:cNvSpPr txBox="1"/>
          <p:nvPr/>
        </p:nvSpPr>
        <p:spPr>
          <a:xfrm>
            <a:off x="368188" y="702432"/>
            <a:ext cx="557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An international </a:t>
            </a:r>
            <a:r>
              <a:rPr lang="fr-FR" sz="1800" dirty="0" err="1"/>
              <a:t>scientific</a:t>
            </a:r>
            <a:r>
              <a:rPr lang="fr-FR" sz="1800" dirty="0"/>
              <a:t> </a:t>
            </a:r>
            <a:r>
              <a:rPr lang="fr-FR" sz="1800" dirty="0" err="1"/>
              <a:t>community</a:t>
            </a:r>
            <a:r>
              <a:rPr lang="fr-FR" sz="1800" dirty="0"/>
              <a:t> of ≈ 1000 </a:t>
            </a:r>
            <a:r>
              <a:rPr lang="fr-FR" sz="1800" dirty="0" err="1"/>
              <a:t>members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1268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 actuel+desir+newgain">
            <a:extLst>
              <a:ext uri="{FF2B5EF4-FFF2-40B4-BE49-F238E27FC236}">
                <a16:creationId xmlns:a16="http://schemas.microsoft.com/office/drawing/2014/main" id="{63AEEA3B-ADC9-2A43-B2AC-F935D9117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656" y="688704"/>
            <a:ext cx="8611869" cy="532447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977A2D-380E-0543-8C78-1D7257B920CD}"/>
              </a:ext>
            </a:extLst>
          </p:cNvPr>
          <p:cNvSpPr txBox="1">
            <a:spLocks/>
          </p:cNvSpPr>
          <p:nvPr/>
        </p:nvSpPr>
        <p:spPr>
          <a:xfrm>
            <a:off x="1517302" y="4411552"/>
            <a:ext cx="8344239" cy="1447801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3600" b="1" i="1" kern="0" dirty="0" err="1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Strategy</a:t>
            </a: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 for </a:t>
            </a:r>
          </a:p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GANIL/SPIRAL2 </a:t>
            </a:r>
          </a:p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in the </a:t>
            </a:r>
            <a:r>
              <a:rPr lang="fr-FR" sz="3600" b="1" i="1" kern="0" dirty="0" err="1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coming</a:t>
            </a: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 </a:t>
            </a:r>
            <a:r>
              <a:rPr lang="fr-FR" sz="3600" b="1" i="1" kern="0" dirty="0" err="1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years</a:t>
            </a:r>
            <a:endParaRPr lang="fr-FR" sz="3600" b="1" i="1" kern="0" dirty="0">
              <a:ln>
                <a:prstDash val="solid"/>
              </a:ln>
              <a:solidFill>
                <a:srgbClr val="623681"/>
              </a:solidFill>
              <a:effectLst>
                <a:outerShdw blurRad="88000" dist="50800" dir="5040000" algn="tl">
                  <a:srgbClr val="4A66AC">
                    <a:tint val="80000"/>
                    <a:satMod val="250000"/>
                    <a:alpha val="45000"/>
                  </a:srgbClr>
                </a:outerShdw>
              </a:effectLst>
              <a:latin typeface="Arial"/>
              <a:ea typeface="ＭＳ Ｐゴシック"/>
              <a:cs typeface="+mj-cs"/>
            </a:endParaRPr>
          </a:p>
          <a:p>
            <a:pPr algn="ctr">
              <a:defRPr/>
            </a:pPr>
            <a:endParaRPr lang="fr-FR" sz="3600" b="1" i="1" kern="0" dirty="0">
              <a:ln>
                <a:prstDash val="solid"/>
              </a:ln>
              <a:solidFill>
                <a:srgbClr val="623681"/>
              </a:solidFill>
              <a:effectLst>
                <a:outerShdw blurRad="88000" dist="50800" dir="5040000" algn="tl">
                  <a:srgbClr val="4A66AC">
                    <a:tint val="80000"/>
                    <a:satMod val="250000"/>
                    <a:alpha val="45000"/>
                  </a:srgbClr>
                </a:outerShdw>
              </a:effectLst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08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56FCE8F-341E-8040-36FF-FE26989E60C3}"/>
              </a:ext>
            </a:extLst>
          </p:cNvPr>
          <p:cNvGrpSpPr/>
          <p:nvPr/>
        </p:nvGrpSpPr>
        <p:grpSpPr>
          <a:xfrm>
            <a:off x="635689" y="908721"/>
            <a:ext cx="7792460" cy="5664419"/>
            <a:chOff x="435404" y="292146"/>
            <a:chExt cx="8809720" cy="676661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79AC54E-7339-B4CB-C758-780A49BAC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1049" y="609116"/>
              <a:ext cx="1672546" cy="125441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EF77D0D-F621-37B8-7D45-9BF110B3E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5083" y="1876313"/>
              <a:ext cx="5276410" cy="5182450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90196EE5-7A1D-5582-5B36-3C05413C3AD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716093" y="2791699"/>
              <a:ext cx="1717704" cy="94698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FC5C1973-7BA2-585D-0075-E98BC89A1FD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977147" y="2202376"/>
              <a:ext cx="1603599" cy="112705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59C7B08-AEE8-A238-B863-6C766318C8F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33053" y="2150328"/>
              <a:ext cx="1256674" cy="94836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5D96D1B6-DECA-39FF-2F39-F02AE6B1A0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7299" y="3195851"/>
              <a:ext cx="432048" cy="77640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7AC51274-1B56-EB8D-14F6-9083FE857EBB}"/>
                </a:ext>
              </a:extLst>
            </p:cNvPr>
            <p:cNvCxnSpPr>
              <a:cxnSpLocks/>
              <a:endCxn id="5" idx="1"/>
            </p:cNvCxnSpPr>
            <p:nvPr/>
          </p:nvCxnSpPr>
          <p:spPr bwMode="auto">
            <a:xfrm flipV="1">
              <a:off x="6043620" y="1236321"/>
              <a:ext cx="927429" cy="155872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19715E34-8CF7-D1A9-33B9-AB12ABF6F38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03283" y="2674670"/>
              <a:ext cx="1180430" cy="32367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843815A-E570-CC1C-723C-6C582DB2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404" y="2362129"/>
              <a:ext cx="946754" cy="142193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D57DE1-776E-3235-0B07-A88AD6239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206" y="908444"/>
              <a:ext cx="1031490" cy="1331189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EDB571B-0DDB-0F18-F0D4-B578AF9145F2}"/>
                </a:ext>
              </a:extLst>
            </p:cNvPr>
            <p:cNvSpPr txBox="1"/>
            <p:nvPr/>
          </p:nvSpPr>
          <p:spPr>
            <a:xfrm>
              <a:off x="444884" y="3793921"/>
              <a:ext cx="744262" cy="33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VAMOS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E075914-DD4D-EF46-1E51-D3CE18524F91}"/>
                </a:ext>
              </a:extLst>
            </p:cNvPr>
            <p:cNvSpPr txBox="1"/>
            <p:nvPr/>
          </p:nvSpPr>
          <p:spPr>
            <a:xfrm>
              <a:off x="1478533" y="3395476"/>
              <a:ext cx="1277749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AGATA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B954121-9471-6EF0-89CE-B79F9F036820}"/>
                </a:ext>
              </a:extLst>
            </p:cNvPr>
            <p:cNvSpPr txBox="1"/>
            <p:nvPr/>
          </p:nvSpPr>
          <p:spPr>
            <a:xfrm>
              <a:off x="1797233" y="598895"/>
              <a:ext cx="1166900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EXOGAM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EACA33A-8BB1-0162-C472-290983630548}"/>
                </a:ext>
              </a:extLst>
            </p:cNvPr>
            <p:cNvSpPr txBox="1"/>
            <p:nvPr/>
          </p:nvSpPr>
          <p:spPr>
            <a:xfrm>
              <a:off x="3062704" y="437073"/>
              <a:ext cx="1286358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ACTAR TPC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392B2C8-4CFE-40D5-2506-6369115E0A36}"/>
                </a:ext>
              </a:extLst>
            </p:cNvPr>
            <p:cNvSpPr txBox="1"/>
            <p:nvPr/>
          </p:nvSpPr>
          <p:spPr>
            <a:xfrm>
              <a:off x="7400864" y="1869204"/>
              <a:ext cx="1106980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MUGAST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AA80FFC-BCDA-D5DC-71AA-ED567A2DAF3E}"/>
                </a:ext>
              </a:extLst>
            </p:cNvPr>
            <p:cNvSpPr txBox="1"/>
            <p:nvPr/>
          </p:nvSpPr>
          <p:spPr>
            <a:xfrm>
              <a:off x="7041139" y="3523497"/>
              <a:ext cx="2203985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LISE SPECTROMETER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6FCCB05-74FD-1CC5-929E-88D55F04D9A6}"/>
                </a:ext>
              </a:extLst>
            </p:cNvPr>
            <p:cNvSpPr txBox="1"/>
            <p:nvPr/>
          </p:nvSpPr>
          <p:spPr>
            <a:xfrm>
              <a:off x="6690205" y="4945534"/>
              <a:ext cx="1421319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INDRA + FAZIA</a:t>
              </a: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8D79187-8316-F73A-CF98-7F08958CCAF2}"/>
                </a:ext>
              </a:extLst>
            </p:cNvPr>
            <p:cNvCxnSpPr>
              <a:cxnSpLocks/>
              <a:endCxn id="24" idx="2"/>
            </p:cNvCxnSpPr>
            <p:nvPr/>
          </p:nvCxnSpPr>
          <p:spPr bwMode="auto">
            <a:xfrm flipV="1">
              <a:off x="5460049" y="1973174"/>
              <a:ext cx="10811" cy="54317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102BACA-D95C-F3A7-05B3-5F316F7810D7}"/>
                </a:ext>
              </a:extLst>
            </p:cNvPr>
            <p:cNvSpPr txBox="1"/>
            <p:nvPr/>
          </p:nvSpPr>
          <p:spPr>
            <a:xfrm rot="1616580">
              <a:off x="5111502" y="2263194"/>
              <a:ext cx="1673085" cy="303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0" hangingPunct="0"/>
              <a:r>
                <a:rPr lang="fr-FR" sz="1050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Experimental</a:t>
              </a:r>
              <a:r>
                <a:rPr lang="fr-FR" sz="10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 </a:t>
              </a:r>
              <a:r>
                <a:rPr lang="fr-FR" sz="1050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rooms</a:t>
              </a:r>
              <a:endParaRPr lang="fr-F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C16926C-2458-49CE-7395-949E3467914E}"/>
                </a:ext>
              </a:extLst>
            </p:cNvPr>
            <p:cNvSpPr txBox="1"/>
            <p:nvPr/>
          </p:nvSpPr>
          <p:spPr>
            <a:xfrm>
              <a:off x="4532689" y="1421677"/>
              <a:ext cx="1876340" cy="55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Porte </a:t>
              </a:r>
              <a:r>
                <a:rPr lang="en-GB" sz="1200" dirty="0" err="1">
                  <a:solidFill>
                    <a:schemeClr val="bg1">
                      <a:lumMod val="50000"/>
                    </a:schemeClr>
                  </a:solidFill>
                </a:rPr>
                <a:t>échantillon</a:t>
              </a: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 pour irradiation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5C8718E-254F-79D7-E481-4A27EF8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1322" y="292146"/>
              <a:ext cx="1566472" cy="117405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19D347C-CEB7-128D-21B3-0FD6AB478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7545" y="306399"/>
              <a:ext cx="400472" cy="418403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9D1607-B587-73F5-E26B-0CD2C7742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92" y="720466"/>
              <a:ext cx="958089" cy="1437134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0CE6A50-20FF-D785-8E3C-7059C804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8890" y="2220971"/>
              <a:ext cx="1946166" cy="1295417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4E5ED1C-6092-424F-E30B-20FEFC42B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626" y="3908261"/>
              <a:ext cx="1547664" cy="1030164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1C911B1-D8A4-8EBF-D335-1262D6074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1088" y="5490244"/>
              <a:ext cx="1933612" cy="1188388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564E9A5-05D1-AE0A-8286-6D2900A43ED9}"/>
                </a:ext>
              </a:extLst>
            </p:cNvPr>
            <p:cNvSpPr txBox="1"/>
            <p:nvPr/>
          </p:nvSpPr>
          <p:spPr>
            <a:xfrm>
              <a:off x="2145562" y="5222533"/>
              <a:ext cx="1641600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CYCLOTRON</a:t>
              </a: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4B28475E-643F-F651-9CD4-74B00446261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57063" y="5589240"/>
              <a:ext cx="1395057" cy="43346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D69F293-03D7-AA44-E779-FB8372919FF9}"/>
                </a:ext>
              </a:extLst>
            </p:cNvPr>
            <p:cNvSpPr txBox="1"/>
            <p:nvPr/>
          </p:nvSpPr>
          <p:spPr>
            <a:xfrm rot="2025009">
              <a:off x="2366778" y="4965779"/>
              <a:ext cx="3854180" cy="30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0" hangingPunct="0"/>
              <a:r>
                <a:rPr lang="fr-FR" sz="10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GANIL CYCLOTRONS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070EDEB-01B2-12C6-FBE6-8372D2292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0214" y="5551114"/>
              <a:ext cx="1474292" cy="1209845"/>
            </a:xfrm>
            <a:prstGeom prst="rect">
              <a:avLst/>
            </a:prstGeom>
          </p:spPr>
        </p:pic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BB14D78-4377-51E3-FAD8-960535E4E5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71049" y="5733385"/>
              <a:ext cx="479165" cy="60702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FD6DCE6-79C7-9B0E-B81C-CD7E958CF50B}"/>
                </a:ext>
              </a:extLst>
            </p:cNvPr>
            <p:cNvSpPr txBox="1"/>
            <p:nvPr/>
          </p:nvSpPr>
          <p:spPr>
            <a:xfrm>
              <a:off x="7586818" y="5284167"/>
              <a:ext cx="1277749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SOURCES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72242379-A66B-F6D8-DCAF-BB757627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636" y="2370027"/>
              <a:ext cx="1456491" cy="969477"/>
            </a:xfrm>
            <a:prstGeom prst="rect">
              <a:avLst/>
            </a:prstGeom>
          </p:spPr>
        </p:pic>
      </p:grpSp>
      <p:sp>
        <p:nvSpPr>
          <p:cNvPr id="38" name="CustomShape 1">
            <a:extLst>
              <a:ext uri="{FF2B5EF4-FFF2-40B4-BE49-F238E27FC236}">
                <a16:creationId xmlns:a16="http://schemas.microsoft.com/office/drawing/2014/main" id="{5393185D-D329-0292-A996-1BEDBCCAD49A}"/>
              </a:ext>
            </a:extLst>
          </p:cNvPr>
          <p:cNvSpPr/>
          <p:nvPr/>
        </p:nvSpPr>
        <p:spPr>
          <a:xfrm>
            <a:off x="257341" y="76321"/>
            <a:ext cx="6663789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GANIL cyclotrons and </a:t>
            </a:r>
            <a:r>
              <a:rPr lang="fr-FR" sz="2400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their</a:t>
            </a:r>
            <a:r>
              <a:rPr lang="fr-FR" sz="2400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400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experimental</a:t>
            </a:r>
            <a:r>
              <a:rPr lang="fr-FR" sz="2400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400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equipment</a:t>
            </a:r>
            <a:endParaRPr lang="fr-FR" sz="2400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529F4D-0982-D05A-4FEA-03343C819F1D}"/>
              </a:ext>
            </a:extLst>
          </p:cNvPr>
          <p:cNvSpPr txBox="1"/>
          <p:nvPr/>
        </p:nvSpPr>
        <p:spPr>
          <a:xfrm>
            <a:off x="153093" y="4378036"/>
            <a:ext cx="2228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à U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: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&lt;1 MeV up to  95MeV/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nucleon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4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indent="-108000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0EE20B-933B-D050-B524-DCD41B58FD5F}"/>
              </a:ext>
            </a:extLst>
          </p:cNvPr>
          <p:cNvSpPr txBox="1"/>
          <p:nvPr/>
        </p:nvSpPr>
        <p:spPr>
          <a:xfrm>
            <a:off x="8252460" y="944002"/>
            <a:ext cx="38061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 </a:t>
            </a:r>
            <a:r>
              <a:rPr lang="fr-FR" b="1" dirty="0" err="1"/>
              <a:t>strong</a:t>
            </a:r>
            <a:r>
              <a:rPr lang="fr-FR" b="1" dirty="0"/>
              <a:t> program for the </a:t>
            </a:r>
            <a:r>
              <a:rPr lang="fr-FR" b="1" dirty="0" err="1"/>
              <a:t>next</a:t>
            </a:r>
            <a:r>
              <a:rPr lang="fr-FR" b="1" dirty="0"/>
              <a:t> </a:t>
            </a:r>
            <a:r>
              <a:rPr lang="fr-FR" b="1" dirty="0" err="1"/>
              <a:t>years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upgraded</a:t>
            </a:r>
            <a:r>
              <a:rPr lang="fr-FR" b="1" dirty="0"/>
              <a:t> </a:t>
            </a:r>
            <a:r>
              <a:rPr lang="fr-FR" b="1" dirty="0" err="1"/>
              <a:t>spectrometers</a:t>
            </a:r>
            <a:r>
              <a:rPr lang="fr-FR" b="1" dirty="0"/>
              <a:t> and detectors</a:t>
            </a:r>
            <a:r>
              <a:rPr lang="fr-FR" dirty="0"/>
              <a:t>:</a:t>
            </a:r>
          </a:p>
          <a:p>
            <a:r>
              <a:rPr lang="fr-FR" dirty="0"/>
              <a:t>-VAMOS++ and the fission revival</a:t>
            </a:r>
          </a:p>
          <a:p>
            <a:r>
              <a:rPr lang="fr-FR" i="1" dirty="0">
                <a:solidFill>
                  <a:srgbClr val="7030A0"/>
                </a:solidFill>
              </a:rPr>
              <a:t>Talk by Pierre </a:t>
            </a:r>
            <a:r>
              <a:rPr lang="fr-FR" i="1" dirty="0" err="1">
                <a:solidFill>
                  <a:srgbClr val="7030A0"/>
                </a:solidFill>
              </a:rPr>
              <a:t>Morfouace</a:t>
            </a:r>
            <a:endParaRPr lang="fr-FR" i="1" dirty="0">
              <a:solidFill>
                <a:srgbClr val="7030A0"/>
              </a:solidFill>
            </a:endParaRPr>
          </a:p>
          <a:p>
            <a:r>
              <a:rPr lang="fr-FR" dirty="0"/>
              <a:t>-LISE2022 and the « tandem » mode</a:t>
            </a:r>
          </a:p>
          <a:p>
            <a:r>
              <a:rPr lang="fr-FR" dirty="0"/>
              <a:t>-MUST2/MUGAST </a:t>
            </a:r>
            <a:r>
              <a:rPr lang="fr-FR" dirty="0" err="1"/>
              <a:t>campaign</a:t>
            </a:r>
            <a:r>
              <a:rPr lang="fr-FR" dirty="0"/>
              <a:t> 2023-?</a:t>
            </a:r>
          </a:p>
          <a:p>
            <a:r>
              <a:rPr lang="fr-FR" i="1" dirty="0">
                <a:solidFill>
                  <a:srgbClr val="7030A0"/>
                </a:solidFill>
              </a:rPr>
              <a:t>Talk by Valérian Girard-</a:t>
            </a:r>
            <a:r>
              <a:rPr lang="fr-FR" i="1" dirty="0" err="1">
                <a:solidFill>
                  <a:srgbClr val="7030A0"/>
                </a:solidFill>
              </a:rPr>
              <a:t>Alcindor</a:t>
            </a:r>
            <a:endParaRPr lang="fr-FR" i="1" dirty="0">
              <a:solidFill>
                <a:srgbClr val="7030A0"/>
              </a:solidFill>
            </a:endParaRPr>
          </a:p>
          <a:p>
            <a:r>
              <a:rPr lang="fr-FR" dirty="0"/>
              <a:t>-ACTAR active </a:t>
            </a:r>
            <a:r>
              <a:rPr lang="fr-FR" dirty="0" err="1"/>
              <a:t>target</a:t>
            </a:r>
            <a:r>
              <a:rPr lang="fr-FR" dirty="0"/>
              <a:t> </a:t>
            </a:r>
          </a:p>
          <a:p>
            <a:r>
              <a:rPr lang="fr-FR" i="1" dirty="0">
                <a:solidFill>
                  <a:srgbClr val="7030A0"/>
                </a:solidFill>
              </a:rPr>
              <a:t>Talk by Thomas Roger</a:t>
            </a:r>
            <a:endParaRPr lang="fr-FR" dirty="0"/>
          </a:p>
          <a:p>
            <a:r>
              <a:rPr lang="fr-FR" dirty="0"/>
              <a:t>-INDRA+FAZIA</a:t>
            </a:r>
          </a:p>
          <a:p>
            <a:r>
              <a:rPr lang="fr-FR" dirty="0"/>
              <a:t>-AGATA@GANIL.2 ?</a:t>
            </a:r>
          </a:p>
          <a:p>
            <a:r>
              <a:rPr lang="fr-FR" i="1" dirty="0">
                <a:solidFill>
                  <a:srgbClr val="7030A0"/>
                </a:solidFill>
              </a:rPr>
              <a:t>Talk by Emmanuel Clément</a:t>
            </a:r>
          </a:p>
          <a:p>
            <a:r>
              <a:rPr lang="fr-FR" dirty="0"/>
              <a:t>-</a:t>
            </a:r>
            <a:r>
              <a:rPr lang="fr-FR" dirty="0" err="1"/>
              <a:t>many</a:t>
            </a:r>
            <a:r>
              <a:rPr lang="fr-FR" dirty="0"/>
              <a:t> new SPIRAL1 </a:t>
            </a:r>
            <a:r>
              <a:rPr lang="fr-FR" dirty="0" err="1"/>
              <a:t>beams</a:t>
            </a:r>
            <a:endParaRPr lang="fr-FR" dirty="0"/>
          </a:p>
          <a:p>
            <a:r>
              <a:rPr lang="fr-FR" i="1" dirty="0">
                <a:solidFill>
                  <a:srgbClr val="7030A0"/>
                </a:solidFill>
              </a:rPr>
              <a:t>Talk by Pierre Chauveau</a:t>
            </a:r>
          </a:p>
          <a:p>
            <a:endParaRPr lang="fr-FR" dirty="0"/>
          </a:p>
          <a:p>
            <a:r>
              <a:rPr lang="fr-FR" b="1" dirty="0"/>
              <a:t>But an </a:t>
            </a:r>
            <a:r>
              <a:rPr lang="fr-FR" b="1" dirty="0" err="1"/>
              <a:t>increase</a:t>
            </a:r>
            <a:r>
              <a:rPr lang="fr-FR" b="1" dirty="0"/>
              <a:t> of </a:t>
            </a:r>
            <a:r>
              <a:rPr lang="fr-FR" b="1" dirty="0" err="1"/>
              <a:t>accelerator</a:t>
            </a:r>
            <a:r>
              <a:rPr lang="fr-FR" b="1" dirty="0"/>
              <a:t> </a:t>
            </a:r>
            <a:r>
              <a:rPr lang="fr-FR" b="1" dirty="0" err="1"/>
              <a:t>failures</a:t>
            </a:r>
            <a:endParaRPr lang="fr-FR" b="1" dirty="0"/>
          </a:p>
          <a:p>
            <a:r>
              <a:rPr lang="fr-FR" dirty="0"/>
              <a:t>=&gt;Cyclotron </a:t>
            </a:r>
            <a:r>
              <a:rPr lang="fr-FR" dirty="0" err="1"/>
              <a:t>refurbishing</a:t>
            </a:r>
            <a:r>
              <a:rPr lang="fr-FR" dirty="0"/>
              <a:t> program </a:t>
            </a:r>
            <a:r>
              <a:rPr lang="fr-FR" dirty="0">
                <a:solidFill>
                  <a:srgbClr val="7030A0"/>
                </a:solidFill>
              </a:rPr>
              <a:t>CYREN</a:t>
            </a:r>
          </a:p>
        </p:txBody>
      </p:sp>
    </p:spTree>
    <p:extLst>
      <p:ext uri="{BB962C8B-B14F-4D97-AF65-F5344CB8AC3E}">
        <p14:creationId xmlns:p14="http://schemas.microsoft.com/office/powerpoint/2010/main" val="58404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90" y="1088152"/>
            <a:ext cx="2549035" cy="38232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52" y="1046324"/>
            <a:ext cx="2270269" cy="34054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82" y="1088152"/>
            <a:ext cx="3321917" cy="22110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6564" y="493874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2015-2017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32043" y="4938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19122" y="47910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677" y="1682780"/>
            <a:ext cx="2544219" cy="357891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99015" y="118196"/>
            <a:ext cx="8856662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1" tIns="45715" rIns="91431" bIns="45715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fr-FR" sz="2400" dirty="0">
                <a:solidFill>
                  <a:srgbClr val="7030A0"/>
                </a:solidFill>
                <a:latin typeface="Bahnschrift Light" panose="020B0502040204020203" pitchFamily="34" charset="0"/>
              </a:rPr>
              <a:t>AGATA@GANIL</a:t>
            </a:r>
            <a:endParaRPr lang="en-US" altLang="fr-FR" sz="1800" dirty="0">
              <a:solidFill>
                <a:srgbClr val="7030A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650" y="3463486"/>
            <a:ext cx="298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VAMOS, FATIMA, PARIS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495296" y="4449820"/>
            <a:ext cx="22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NEDA- DIAMANT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77990" y="4938530"/>
            <a:ext cx="22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 MUGAST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956807" y="5334712"/>
            <a:ext cx="295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AGATA </a:t>
            </a:r>
            <a:r>
              <a:rPr lang="fr-FR" dirty="0" err="1"/>
              <a:t>coupled</a:t>
            </a:r>
            <a:r>
              <a:rPr lang="fr-FR" dirty="0"/>
              <a:t> to VAMOS, EXOGAM, 2</a:t>
            </a:r>
            <a:r>
              <a:rPr lang="fr-FR" baseline="30000" dirty="0"/>
              <a:t>nd</a:t>
            </a:r>
            <a:r>
              <a:rPr lang="fr-FR" dirty="0"/>
              <a:t> Arm, LEPS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977997" y="98918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348" y="118197"/>
            <a:ext cx="3796145" cy="84523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585" y="5606368"/>
            <a:ext cx="5500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Each GANIL PAC had a “</a:t>
            </a:r>
            <a:r>
              <a:rPr lang="en-US" sz="1600" dirty="0" err="1">
                <a:solidFill>
                  <a:srgbClr val="FF0000"/>
                </a:solidFill>
              </a:rPr>
              <a:t>PrePac</a:t>
            </a:r>
            <a:r>
              <a:rPr lang="en-US" sz="1600" dirty="0">
                <a:solidFill>
                  <a:srgbClr val="FF0000"/>
                </a:solidFill>
              </a:rPr>
              <a:t>” workshop (8 in total) with a specific call </a:t>
            </a:r>
            <a:r>
              <a:rPr lang="en-US" sz="1600" b="1" i="1" dirty="0">
                <a:solidFill>
                  <a:srgbClr val="FF0000"/>
                </a:solidFill>
              </a:rPr>
              <a:t>without filters 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en-US" sz="1600" b="1" i="1" dirty="0">
                <a:solidFill>
                  <a:srgbClr val="FF0000"/>
                </a:solidFill>
              </a:rPr>
              <a:t>AGATA Collaboration Meeting</a:t>
            </a:r>
            <a:endParaRPr lang="en-US" sz="1600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27195" y="6220612"/>
            <a:ext cx="4004494" cy="30777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821 UT have been performed over 29 experiments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-69403" y="4148719"/>
            <a:ext cx="3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Exotic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MNT </a:t>
            </a:r>
            <a:r>
              <a:rPr lang="fr-FR" dirty="0" err="1">
                <a:solidFill>
                  <a:srgbClr val="0070C0"/>
                </a:solidFill>
              </a:rPr>
              <a:t>transfer</a:t>
            </a:r>
            <a:r>
              <a:rPr lang="fr-FR" dirty="0">
                <a:solidFill>
                  <a:srgbClr val="0070C0"/>
                </a:solidFill>
              </a:rPr>
              <a:t> and fission </a:t>
            </a:r>
            <a:r>
              <a:rPr lang="fr-FR" dirty="0" err="1">
                <a:solidFill>
                  <a:srgbClr val="0070C0"/>
                </a:solidFill>
              </a:rPr>
              <a:t>reaction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636325" y="4076709"/>
            <a:ext cx="126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36 capsules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077990" y="550014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40-41 capsules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191499" y="4892363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40-41 capsules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95296" y="5022591"/>
            <a:ext cx="2455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N~Z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fusion </a:t>
            </a:r>
            <a:r>
              <a:rPr lang="fr-FR" dirty="0" err="1">
                <a:solidFill>
                  <a:srgbClr val="0070C0"/>
                </a:solidFill>
              </a:rPr>
              <a:t>evaporation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89345" y="5823305"/>
            <a:ext cx="2742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Exotic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nuclei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spectroscopy</a:t>
            </a:r>
            <a:r>
              <a:rPr lang="fr-FR" dirty="0">
                <a:solidFill>
                  <a:srgbClr val="0070C0"/>
                </a:solidFill>
              </a:rPr>
              <a:t> by </a:t>
            </a:r>
            <a:r>
              <a:rPr lang="fr-FR" dirty="0" err="1">
                <a:solidFill>
                  <a:srgbClr val="0070C0"/>
                </a:solidFill>
              </a:rPr>
              <a:t>transfer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reaction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using</a:t>
            </a:r>
            <a:r>
              <a:rPr lang="fr-FR" dirty="0">
                <a:solidFill>
                  <a:srgbClr val="0070C0"/>
                </a:solidFill>
              </a:rPr>
              <a:t> RIB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019299" y="5961804"/>
            <a:ext cx="2827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Exotic nuclei spectroscopy by MNT transfer 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E2EEC4-5B03-584D-FFE8-565E84E7A4BE}"/>
              </a:ext>
            </a:extLst>
          </p:cNvPr>
          <p:cNvSpPr txBox="1"/>
          <p:nvPr/>
        </p:nvSpPr>
        <p:spPr>
          <a:xfrm>
            <a:off x="44986" y="2815104"/>
            <a:ext cx="3381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24-34 capsules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E2DE4-0744-27E8-064A-95F0469C9709}"/>
              </a:ext>
            </a:extLst>
          </p:cNvPr>
          <p:cNvSpPr txBox="1"/>
          <p:nvPr/>
        </p:nvSpPr>
        <p:spPr>
          <a:xfrm>
            <a:off x="6642464" y="4257718"/>
            <a:ext cx="2549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40-41 capsules</a:t>
            </a:r>
          </a:p>
        </p:txBody>
      </p:sp>
    </p:spTree>
    <p:extLst>
      <p:ext uri="{BB962C8B-B14F-4D97-AF65-F5344CB8AC3E}">
        <p14:creationId xmlns:p14="http://schemas.microsoft.com/office/powerpoint/2010/main" val="24536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>
            <a:extLst>
              <a:ext uri="{FF2B5EF4-FFF2-40B4-BE49-F238E27FC236}">
                <a16:creationId xmlns:a16="http://schemas.microsoft.com/office/drawing/2014/main" id="{5393185D-D329-0292-A996-1BEDBCCAD49A}"/>
              </a:ext>
            </a:extLst>
          </p:cNvPr>
          <p:cNvSpPr/>
          <p:nvPr/>
        </p:nvSpPr>
        <p:spPr>
          <a:xfrm>
            <a:off x="1606080" y="76320"/>
            <a:ext cx="2642688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SPIRAL1 upgrade</a:t>
            </a:r>
            <a:endParaRPr lang="fr-FR" sz="2800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E3049A6-4B25-526B-32DB-8A4FD34F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09" y="3031159"/>
            <a:ext cx="5638800" cy="33401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F64AF3E-99F2-120D-0061-071F6A1B6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73" y="767247"/>
            <a:ext cx="5528369" cy="18831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C421C-007F-B3F4-E135-39EEED9B5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2" y="772769"/>
            <a:ext cx="3033154" cy="187766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D1CD261-7365-CAD3-E28E-95329F4A0083}"/>
              </a:ext>
            </a:extLst>
          </p:cNvPr>
          <p:cNvSpPr txBox="1"/>
          <p:nvPr/>
        </p:nvSpPr>
        <p:spPr>
          <a:xfrm>
            <a:off x="7691993" y="3429001"/>
            <a:ext cx="2976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50 new isomers/isotopes</a:t>
            </a:r>
          </a:p>
          <a:p>
            <a:r>
              <a:rPr lang="en-AU" dirty="0"/>
              <a:t>With intensities suitable for acceleration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>
                <a:hlinkClick r:id="rId5"/>
              </a:rPr>
              <a:t>See PAC call  for </a:t>
            </a:r>
          </a:p>
          <a:p>
            <a:r>
              <a:rPr lang="en-AU" dirty="0">
                <a:hlinkClick r:id="rId5"/>
              </a:rPr>
              <a:t>further details </a:t>
            </a:r>
            <a:endParaRPr lang="en-AU" dirty="0"/>
          </a:p>
          <a:p>
            <a:r>
              <a:rPr lang="en-AU" dirty="0"/>
              <a:t> </a:t>
            </a:r>
          </a:p>
          <a:p>
            <a:r>
              <a:rPr lang="en-AU" baseline="30000" dirty="0"/>
              <a:t>Presentation of Pierre </a:t>
            </a:r>
            <a:r>
              <a:rPr lang="en-AU" baseline="30000" dirty="0" err="1"/>
              <a:t>Chauveau</a:t>
            </a:r>
            <a:r>
              <a:rPr lang="en-AU" baseline="30000" dirty="0"/>
              <a:t>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C01959-AC20-61E1-1A4D-9F9B0AAC982F}"/>
              </a:ext>
            </a:extLst>
          </p:cNvPr>
          <p:cNvSpPr/>
          <p:nvPr/>
        </p:nvSpPr>
        <p:spPr>
          <a:xfrm>
            <a:off x="7121634" y="3466683"/>
            <a:ext cx="181909" cy="241160"/>
          </a:xfrm>
          <a:prstGeom prst="rect">
            <a:avLst/>
          </a:prstGeom>
          <a:solidFill>
            <a:schemeClr val="dk1">
              <a:alpha val="33554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7205C4-6041-60AE-AD23-20CE86FB1733}"/>
              </a:ext>
            </a:extLst>
          </p:cNvPr>
          <p:cNvSpPr/>
          <p:nvPr/>
        </p:nvSpPr>
        <p:spPr>
          <a:xfrm>
            <a:off x="3706870" y="4300695"/>
            <a:ext cx="228735" cy="262932"/>
          </a:xfrm>
          <a:prstGeom prst="rect">
            <a:avLst/>
          </a:prstGeom>
          <a:solidFill>
            <a:schemeClr val="dk1">
              <a:alpha val="33554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7532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8;p16">
            <a:extLst>
              <a:ext uri="{FF2B5EF4-FFF2-40B4-BE49-F238E27FC236}">
                <a16:creationId xmlns:a16="http://schemas.microsoft.com/office/drawing/2014/main" id="{4D352464-74C1-AC4C-AD14-D727D96F3D80}"/>
              </a:ext>
            </a:extLst>
          </p:cNvPr>
          <p:cNvSpPr txBox="1"/>
          <p:nvPr/>
        </p:nvSpPr>
        <p:spPr>
          <a:xfrm>
            <a:off x="1703512" y="128826"/>
            <a:ext cx="57606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fr-FR" sz="2400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LISE2022</a:t>
            </a:r>
            <a:endParaRPr dirty="0">
              <a:solidFill>
                <a:srgbClr val="7030A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Espace réservé du contenu 9">
            <a:extLst>
              <a:ext uri="{FF2B5EF4-FFF2-40B4-BE49-F238E27FC236}">
                <a16:creationId xmlns:a16="http://schemas.microsoft.com/office/drawing/2014/main" id="{9BBC353B-0D24-AD42-AE38-0E89679E2D52}"/>
              </a:ext>
            </a:extLst>
          </p:cNvPr>
          <p:cNvSpPr txBox="1">
            <a:spLocks/>
          </p:cNvSpPr>
          <p:nvPr/>
        </p:nvSpPr>
        <p:spPr>
          <a:xfrm>
            <a:off x="1524000" y="697136"/>
            <a:ext cx="9144000" cy="57606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sz="1800" i="1" kern="0" dirty="0"/>
              <a:t>« Tandem » mode </a:t>
            </a:r>
            <a:r>
              <a:rPr lang="fr-FR" sz="1800" i="1" kern="0" dirty="0" err="1"/>
              <a:t>with</a:t>
            </a:r>
            <a:r>
              <a:rPr lang="fr-FR" sz="1800" i="1" kern="0" dirty="0"/>
              <a:t> ACTAR-TPC and EXOGAM-PARIS-ZDD: a world </a:t>
            </a:r>
            <a:r>
              <a:rPr lang="fr-FR" sz="1800" i="1" kern="0" dirty="0" err="1"/>
              <a:t>premiere</a:t>
            </a:r>
            <a:r>
              <a:rPr lang="fr-FR" sz="1800" i="1" kern="0" dirty="0"/>
              <a:t> </a:t>
            </a:r>
            <a:r>
              <a:rPr lang="fr-FR" sz="1800" i="1" kern="0" dirty="0" err="1"/>
              <a:t>with</a:t>
            </a:r>
            <a:r>
              <a:rPr lang="fr-FR" sz="1800" i="1" kern="0" dirty="0"/>
              <a:t> </a:t>
            </a:r>
            <a:r>
              <a:rPr lang="fr-FR" sz="1800" i="1" kern="0" dirty="0" err="1"/>
              <a:t>heavy</a:t>
            </a:r>
            <a:r>
              <a:rPr lang="fr-FR" sz="1800" i="1" kern="0" dirty="0"/>
              <a:t> 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kern="0" dirty="0" err="1"/>
              <a:t>Simultaneous</a:t>
            </a:r>
            <a:r>
              <a:rPr lang="fr-FR" sz="1600" kern="0" dirty="0"/>
              <a:t> </a:t>
            </a:r>
            <a:r>
              <a:rPr lang="fr-FR" sz="1600" kern="0" dirty="0" err="1"/>
              <a:t>measurement</a:t>
            </a:r>
            <a:r>
              <a:rPr lang="fr-FR" sz="1600" kern="0" dirty="0"/>
              <a:t> of Coulomb and </a:t>
            </a:r>
            <a:r>
              <a:rPr lang="fr-FR" sz="1600" kern="0" dirty="0" err="1"/>
              <a:t>nuclear</a:t>
            </a:r>
            <a:r>
              <a:rPr lang="fr-FR" sz="1600" kern="0" dirty="0"/>
              <a:t> excitation for neutron-</a:t>
            </a:r>
            <a:r>
              <a:rPr lang="fr-FR" sz="1600" kern="0" dirty="0" err="1"/>
              <a:t>rich</a:t>
            </a:r>
            <a:r>
              <a:rPr lang="fr-FR" sz="1600" kern="0" dirty="0"/>
              <a:t> isotopes of Si and S </a:t>
            </a:r>
          </a:p>
          <a:p>
            <a:pPr marL="0" indent="0">
              <a:spcAft>
                <a:spcPts val="1200"/>
              </a:spcAft>
              <a:buNone/>
            </a:pPr>
            <a:endParaRPr lang="fr-FR" sz="1800" i="1" kern="0" dirty="0"/>
          </a:p>
          <a:p>
            <a:pPr marL="0" indent="0">
              <a:buNone/>
            </a:pPr>
            <a:endParaRPr lang="fr-FR" sz="1800" i="1" kern="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202082A-E61C-AE19-9DCC-65FB89FB7134}"/>
              </a:ext>
            </a:extLst>
          </p:cNvPr>
          <p:cNvGrpSpPr/>
          <p:nvPr/>
        </p:nvGrpSpPr>
        <p:grpSpPr>
          <a:xfrm>
            <a:off x="1700834" y="1916832"/>
            <a:ext cx="8643639" cy="4353206"/>
            <a:chOff x="1476578" y="1658498"/>
            <a:chExt cx="13118476" cy="376956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1057F08-7B87-4990-20B5-018CB1DAC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578" y="1658498"/>
              <a:ext cx="13118476" cy="376956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8D309FF-A2D2-429D-0362-205B4623ED63}"/>
                </a:ext>
              </a:extLst>
            </p:cNvPr>
            <p:cNvSpPr txBox="1"/>
            <p:nvPr/>
          </p:nvSpPr>
          <p:spPr>
            <a:xfrm>
              <a:off x="7781372" y="1907913"/>
              <a:ext cx="2851047" cy="799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FF00"/>
                  </a:solidFill>
                </a:rPr>
                <a:t>First cible (H)</a:t>
              </a:r>
            </a:p>
            <a:p>
              <a:r>
                <a:rPr lang="fr-FR" dirty="0">
                  <a:solidFill>
                    <a:srgbClr val="FFFF00"/>
                  </a:solidFill>
                </a:rPr>
                <a:t>ACTAR-TPC</a:t>
              </a:r>
            </a:p>
            <a:p>
              <a:r>
                <a:rPr lang="fr-FR" dirty="0" err="1">
                  <a:solidFill>
                    <a:srgbClr val="FFFF00"/>
                  </a:solidFill>
                </a:rPr>
                <a:t>Nuclear</a:t>
              </a:r>
              <a:r>
                <a:rPr lang="fr-FR" dirty="0">
                  <a:solidFill>
                    <a:srgbClr val="FFFF00"/>
                  </a:solidFill>
                </a:rPr>
                <a:t> Excitation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D6945D6A-2AFD-E8DE-B840-007CCA9E19B7}"/>
                </a:ext>
              </a:extLst>
            </p:cNvPr>
            <p:cNvCxnSpPr/>
            <p:nvPr/>
          </p:nvCxnSpPr>
          <p:spPr>
            <a:xfrm>
              <a:off x="9482279" y="2765245"/>
              <a:ext cx="194872" cy="38974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799C108-9A32-8749-4713-C27EB82A97D0}"/>
                </a:ext>
              </a:extLst>
            </p:cNvPr>
            <p:cNvSpPr txBox="1"/>
            <p:nvPr/>
          </p:nvSpPr>
          <p:spPr>
            <a:xfrm>
              <a:off x="2039292" y="2355452"/>
              <a:ext cx="3400196" cy="799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FF00"/>
                  </a:solidFill>
                </a:rPr>
                <a:t>Second </a:t>
              </a:r>
              <a:r>
                <a:rPr lang="fr-FR" dirty="0" err="1">
                  <a:solidFill>
                    <a:srgbClr val="FFFF00"/>
                  </a:solidFill>
                </a:rPr>
                <a:t>target</a:t>
              </a:r>
              <a:r>
                <a:rPr lang="fr-FR" dirty="0">
                  <a:solidFill>
                    <a:srgbClr val="FFFF00"/>
                  </a:solidFill>
                </a:rPr>
                <a:t>  (Au)</a:t>
              </a:r>
            </a:p>
            <a:p>
              <a:r>
                <a:rPr lang="fr-FR" dirty="0">
                  <a:solidFill>
                    <a:srgbClr val="FFFF00"/>
                  </a:solidFill>
                </a:rPr>
                <a:t>8 EXOGAM2 + 8 PARIS</a:t>
              </a:r>
            </a:p>
            <a:p>
              <a:r>
                <a:rPr lang="fr-FR" dirty="0">
                  <a:solidFill>
                    <a:srgbClr val="FFFF00"/>
                  </a:solidFill>
                </a:rPr>
                <a:t>Coulomb Excitation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2012B27D-6EDD-96B6-0ED7-B6753424C35B}"/>
                </a:ext>
              </a:extLst>
            </p:cNvPr>
            <p:cNvCxnSpPr>
              <a:cxnSpLocks/>
            </p:cNvCxnSpPr>
            <p:nvPr/>
          </p:nvCxnSpPr>
          <p:spPr>
            <a:xfrm>
              <a:off x="4387810" y="3229869"/>
              <a:ext cx="152863" cy="42395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0793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C4CBBE-9C3E-89CD-1276-738893F9A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03273" y="6528295"/>
            <a:ext cx="1010516" cy="304271"/>
          </a:xfrm>
          <a:prstGeom prst="rect">
            <a:avLst/>
          </a:prstGeom>
        </p:spPr>
        <p:txBody>
          <a:bodyPr vert="horz" rtlCol="0" anchor="ctr"/>
          <a:lstStyle>
            <a:defPPr>
              <a:defRPr lang="fr-FR"/>
            </a:defPPr>
            <a:lvl1pPr algn="r" rtl="0" fontAlgn="base" latinLnBrk="0">
              <a:spcBef>
                <a:spcPct val="0"/>
              </a:spcBef>
              <a:spcAft>
                <a:spcPct val="0"/>
              </a:spcAft>
              <a:defRPr lang="fr-FR" sz="1111" kern="1200">
                <a:solidFill>
                  <a:schemeClr val="tx1"/>
                </a:solidFill>
                <a:latin typeface="+mn-lt"/>
                <a:ea typeface="Yu Gothic UI Light" panose="020B0300000000000000" pitchFamily="34" charset="-128"/>
                <a:cs typeface="Vrinda" pitchFamily="3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fld id="{49BBC286-B2FE-44AC-8F25-02BBF4E9D12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8467006A-6AFC-402C-AFB6-8E0CBAE94C84" descr="IMG_0110.jpg">
            <a:extLst>
              <a:ext uri="{FF2B5EF4-FFF2-40B4-BE49-F238E27FC236}">
                <a16:creationId xmlns:a16="http://schemas.microsoft.com/office/drawing/2014/main" id="{801E0040-F8D2-6A4F-98F8-A888372E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610" y="817353"/>
            <a:ext cx="6998104" cy="52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DD2C04-2883-D845-1A56-A650C5D3C675}"/>
              </a:ext>
            </a:extLst>
          </p:cNvPr>
          <p:cNvSpPr txBox="1"/>
          <p:nvPr/>
        </p:nvSpPr>
        <p:spPr>
          <a:xfrm>
            <a:off x="9560081" y="1154925"/>
            <a:ext cx="11192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Zero</a:t>
            </a:r>
            <a:endParaRPr lang="fr-FR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Degree</a:t>
            </a:r>
            <a:endParaRPr lang="fr-FR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Detection</a:t>
            </a:r>
            <a:endParaRPr lang="fr-FR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FR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4C0B73-0E16-9C33-B62E-C52E24757AB4}"/>
              </a:ext>
            </a:extLst>
          </p:cNvPr>
          <p:cNvSpPr txBox="1"/>
          <p:nvPr/>
        </p:nvSpPr>
        <p:spPr>
          <a:xfrm>
            <a:off x="1195296" y="4293096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8 EXOGAM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9454C7-47D4-2DBC-E828-F2F8FC9EC850}"/>
              </a:ext>
            </a:extLst>
          </p:cNvPr>
          <p:cNvSpPr txBox="1"/>
          <p:nvPr/>
        </p:nvSpPr>
        <p:spPr>
          <a:xfrm>
            <a:off x="1457494" y="3789040"/>
            <a:ext cx="96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8 PARIS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B36CC21-993D-F5E8-A569-F673428B6350}"/>
              </a:ext>
            </a:extLst>
          </p:cNvPr>
          <p:cNvCxnSpPr>
            <a:cxnSpLocks/>
          </p:cNvCxnSpPr>
          <p:nvPr/>
        </p:nvCxnSpPr>
        <p:spPr>
          <a:xfrm flipH="1">
            <a:off x="7279331" y="1828800"/>
            <a:ext cx="2323943" cy="161284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B65EF52-FE4E-94A8-0442-97276A9FACCA}"/>
              </a:ext>
            </a:extLst>
          </p:cNvPr>
          <p:cNvCxnSpPr>
            <a:stCxn id="8" idx="3"/>
          </p:cNvCxnSpPr>
          <p:nvPr/>
        </p:nvCxnSpPr>
        <p:spPr>
          <a:xfrm flipV="1">
            <a:off x="2423592" y="3393517"/>
            <a:ext cx="2255410" cy="5648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F6C3B09-C53A-4545-9A53-FFBE005951F1}"/>
              </a:ext>
            </a:extLst>
          </p:cNvPr>
          <p:cNvCxnSpPr>
            <a:cxnSpLocks/>
          </p:cNvCxnSpPr>
          <p:nvPr/>
        </p:nvCxnSpPr>
        <p:spPr>
          <a:xfrm flipV="1">
            <a:off x="2711624" y="3861048"/>
            <a:ext cx="1512168" cy="50405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57B230F-FF4C-C114-055F-C2465255FC59}"/>
              </a:ext>
            </a:extLst>
          </p:cNvPr>
          <p:cNvSpPr txBox="1"/>
          <p:nvPr/>
        </p:nvSpPr>
        <p:spPr>
          <a:xfrm>
            <a:off x="1481920" y="3287482"/>
            <a:ext cx="725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CATS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F9050DB-0477-45F3-A8B0-1DCAF588AB1B}"/>
              </a:ext>
            </a:extLst>
          </p:cNvPr>
          <p:cNvCxnSpPr>
            <a:stCxn id="12" idx="3"/>
          </p:cNvCxnSpPr>
          <p:nvPr/>
        </p:nvCxnSpPr>
        <p:spPr>
          <a:xfrm flipV="1">
            <a:off x="2207568" y="2635015"/>
            <a:ext cx="1666456" cy="821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7A39505-950A-4653-749A-5E6502E99B55}"/>
              </a:ext>
            </a:extLst>
          </p:cNvPr>
          <p:cNvCxnSpPr>
            <a:cxnSpLocks/>
          </p:cNvCxnSpPr>
          <p:nvPr/>
        </p:nvCxnSpPr>
        <p:spPr>
          <a:xfrm flipV="1">
            <a:off x="1750743" y="1828800"/>
            <a:ext cx="960881" cy="77928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1EAAFE7-A4FF-7F8B-3733-ABD8725C68E1}"/>
              </a:ext>
            </a:extLst>
          </p:cNvPr>
          <p:cNvSpPr txBox="1"/>
          <p:nvPr/>
        </p:nvSpPr>
        <p:spPr>
          <a:xfrm>
            <a:off x="1076447" y="2628202"/>
            <a:ext cx="1347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ACTAR TPC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7BC6F7-C921-B3B5-61E4-48C14ADDC6C1}"/>
              </a:ext>
            </a:extLst>
          </p:cNvPr>
          <p:cNvSpPr txBox="1"/>
          <p:nvPr/>
        </p:nvSpPr>
        <p:spPr>
          <a:xfrm>
            <a:off x="754380" y="4772438"/>
            <a:ext cx="1957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Annular</a:t>
            </a:r>
            <a:endParaRPr lang="fr-FR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Silicon detectors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D89704C-B941-EB57-1CD4-5F74AFE2C344}"/>
              </a:ext>
            </a:extLst>
          </p:cNvPr>
          <p:cNvCxnSpPr>
            <a:cxnSpLocks/>
          </p:cNvCxnSpPr>
          <p:nvPr/>
        </p:nvCxnSpPr>
        <p:spPr>
          <a:xfrm flipV="1">
            <a:off x="2423592" y="3212977"/>
            <a:ext cx="3041152" cy="171948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FCC951D-90AF-5AB2-8DD6-53974E40AE3A}"/>
              </a:ext>
            </a:extLst>
          </p:cNvPr>
          <p:cNvCxnSpPr/>
          <p:nvPr/>
        </p:nvCxnSpPr>
        <p:spPr>
          <a:xfrm flipH="1">
            <a:off x="8629158" y="3945073"/>
            <a:ext cx="1208934" cy="29220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25B053B-C3C0-C813-91D6-840D7A0EC227}"/>
              </a:ext>
            </a:extLst>
          </p:cNvPr>
          <p:cNvSpPr txBox="1"/>
          <p:nvPr/>
        </p:nvSpPr>
        <p:spPr>
          <a:xfrm>
            <a:off x="9556958" y="3595876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EXOGAM 0°</a:t>
            </a:r>
          </a:p>
        </p:txBody>
      </p:sp>
      <p:sp>
        <p:nvSpPr>
          <p:cNvPr id="27" name="Google Shape;128;p16">
            <a:extLst>
              <a:ext uri="{FF2B5EF4-FFF2-40B4-BE49-F238E27FC236}">
                <a16:creationId xmlns:a16="http://schemas.microsoft.com/office/drawing/2014/main" id="{EEF41D8F-99CD-6C26-A735-B053EE139194}"/>
              </a:ext>
            </a:extLst>
          </p:cNvPr>
          <p:cNvSpPr txBox="1"/>
          <p:nvPr/>
        </p:nvSpPr>
        <p:spPr>
          <a:xfrm>
            <a:off x="1703512" y="128826"/>
            <a:ext cx="57606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fr-FR" sz="2400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LISE2022</a:t>
            </a:r>
            <a:endParaRPr dirty="0">
              <a:solidFill>
                <a:srgbClr val="7030A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5527C8-2A11-75B6-9F60-5DCC7D9E0591}"/>
              </a:ext>
            </a:extLst>
          </p:cNvPr>
          <p:cNvSpPr txBox="1"/>
          <p:nvPr/>
        </p:nvSpPr>
        <p:spPr>
          <a:xfrm>
            <a:off x="7176652" y="6123709"/>
            <a:ext cx="2029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S. Grévy et al.  E823</a:t>
            </a:r>
          </a:p>
          <a:p>
            <a:r>
              <a:rPr lang="fr-FR" i="1" dirty="0"/>
              <a:t>R. </a:t>
            </a:r>
            <a:r>
              <a:rPr lang="fr-FR" i="1" dirty="0" err="1"/>
              <a:t>Lica</a:t>
            </a:r>
            <a:r>
              <a:rPr lang="fr-FR" i="1" dirty="0"/>
              <a:t> et al. E 798</a:t>
            </a:r>
          </a:p>
        </p:txBody>
      </p:sp>
    </p:spTree>
    <p:extLst>
      <p:ext uri="{BB962C8B-B14F-4D97-AF65-F5344CB8AC3E}">
        <p14:creationId xmlns:p14="http://schemas.microsoft.com/office/powerpoint/2010/main" val="14784804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10729</TotalTime>
  <Words>1966</Words>
  <Application>Microsoft Macintosh PowerPoint</Application>
  <PresentationFormat>Widescreen</PresentationFormat>
  <Paragraphs>435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Bahnschrift Light</vt:lpstr>
      <vt:lpstr>Calibri</vt:lpstr>
      <vt:lpstr>Calibri Light</vt:lpstr>
      <vt:lpstr>Cambria Math</vt:lpstr>
      <vt:lpstr>Candara</vt:lpstr>
      <vt:lpstr>Optima</vt:lpstr>
      <vt:lpstr>Segoe UI Semibold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Neutrons For Science facility</vt:lpstr>
      <vt:lpstr>PowerPoint Presentation</vt:lpstr>
      <vt:lpstr>PowerPoint Presentation</vt:lpstr>
      <vt:lpstr>Before 2030 </vt:lpstr>
      <vt:lpstr>Beyond 2030 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Clement Emmanuel</dc:creator>
  <cp:lastModifiedBy>Fanny Farget</cp:lastModifiedBy>
  <cp:revision>157</cp:revision>
  <dcterms:created xsi:type="dcterms:W3CDTF">2021-09-27T11:57:13Z</dcterms:created>
  <dcterms:modified xsi:type="dcterms:W3CDTF">2023-10-26T10:24:15Z</dcterms:modified>
</cp:coreProperties>
</file>