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020" r:id="rId2"/>
    <p:sldId id="5022" r:id="rId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CC"/>
    <a:srgbClr val="FFCC99"/>
    <a:srgbClr val="009900"/>
    <a:srgbClr val="CDF7FB"/>
    <a:srgbClr val="DFFDF6"/>
    <a:srgbClr val="FFFF99"/>
    <a:srgbClr val="F7FCB6"/>
    <a:srgbClr val="BDFBEC"/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1" autoAdjust="0"/>
    <p:restoredTop sz="90403" autoAdjust="0"/>
  </p:normalViewPr>
  <p:slideViewPr>
    <p:cSldViewPr>
      <p:cViewPr varScale="1">
        <p:scale>
          <a:sx n="70" d="100"/>
          <a:sy n="70" d="100"/>
        </p:scale>
        <p:origin x="1162" y="-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-168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392" y="-76"/>
      </p:cViewPr>
      <p:guideLst>
        <p:guide orient="horz" pos="3224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6"/>
            <a:ext cx="3095160" cy="504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79" rIns="97164" bIns="48579" numCol="1" anchor="t" anchorCtr="0" compatLnSpc="1">
            <a:prstTxWarp prst="textNoShape">
              <a:avLst/>
            </a:prstTxWarp>
          </a:bodyPr>
          <a:lstStyle>
            <a:lvl1pPr defTabSz="972624">
              <a:defRPr sz="1300" i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172" y="6"/>
            <a:ext cx="3092078" cy="504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79" rIns="97164" bIns="48579" numCol="1" anchor="t" anchorCtr="0" compatLnSpc="1">
            <a:prstTxWarp prst="textNoShape">
              <a:avLst/>
            </a:prstTxWarp>
          </a:bodyPr>
          <a:lstStyle>
            <a:lvl1pPr algn="r" defTabSz="972624">
              <a:defRPr sz="1300" i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18215" y="9775457"/>
            <a:ext cx="3092078" cy="505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79" rIns="97164" bIns="48579" numCol="1" anchor="b" anchorCtr="0" compatLnSpc="1">
            <a:prstTxWarp prst="textNoShape">
              <a:avLst/>
            </a:prstTxWarp>
          </a:bodyPr>
          <a:lstStyle>
            <a:lvl1pPr algn="r" defTabSz="972624">
              <a:defRPr sz="1300" i="0">
                <a:latin typeface="Arial" charset="0"/>
              </a:defRPr>
            </a:lvl1pPr>
          </a:lstStyle>
          <a:p>
            <a:pPr>
              <a:defRPr/>
            </a:pPr>
            <a:fld id="{EF85B7DF-B485-4FFD-8A2E-BE82A117095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00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3107484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9" tIns="46745" rIns="93489" bIns="46745" numCol="1" anchor="t" anchorCtr="0" compatLnSpc="1">
            <a:prstTxWarp prst="textNoShape">
              <a:avLst/>
            </a:prstTxWarp>
          </a:bodyPr>
          <a:lstStyle>
            <a:lvl1pPr defTabSz="934544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9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4902" y="5"/>
            <a:ext cx="310440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9" tIns="46745" rIns="93489" bIns="46745" numCol="1" anchor="t" anchorCtr="0" compatLnSpc="1">
            <a:prstTxWarp prst="textNoShape">
              <a:avLst/>
            </a:prstTxWarp>
          </a:bodyPr>
          <a:lstStyle>
            <a:lvl1pPr algn="r" defTabSz="934544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731838"/>
            <a:ext cx="5195888" cy="3895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9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2909" y="4873628"/>
            <a:ext cx="5173492" cy="46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9" tIns="46745" rIns="93489" bIns="46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09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4902" y="9747253"/>
            <a:ext cx="310440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9" tIns="46745" rIns="93489" bIns="46745" numCol="1" anchor="b" anchorCtr="0" compatLnSpc="1">
            <a:prstTxWarp prst="textNoShape">
              <a:avLst/>
            </a:prstTxWarp>
          </a:bodyPr>
          <a:lstStyle>
            <a:lvl1pPr algn="r" defTabSz="934544">
              <a:defRPr sz="1200" i="0"/>
            </a:lvl1pPr>
          </a:lstStyle>
          <a:p>
            <a:pPr>
              <a:defRPr/>
            </a:pPr>
            <a:fld id="{20ADCADF-F0EA-42E9-B28E-EDD47C05027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45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Il a implémenté un partie</a:t>
            </a:r>
          </a:p>
          <a:p>
            <a:r>
              <a:rPr lang="fr-FR" dirty="0" smtClean="0"/>
              <a:t>du modèle </a:t>
            </a:r>
            <a:r>
              <a:rPr lang="fr-FR" dirty="0" err="1" smtClean="0"/>
              <a:t>aGUT</a:t>
            </a:r>
            <a:r>
              <a:rPr lang="fr-FR" dirty="0" smtClean="0"/>
              <a:t> SU5 dans </a:t>
            </a:r>
            <a:r>
              <a:rPr lang="fr-FR" dirty="0" err="1" smtClean="0"/>
              <a:t>FeynRules</a:t>
            </a:r>
            <a:r>
              <a:rPr lang="fr-FR" dirty="0" smtClean="0"/>
              <a:t>. Il calcule actuellement les</a:t>
            </a:r>
          </a:p>
          <a:p>
            <a:r>
              <a:rPr lang="fr-FR" dirty="0" smtClean="0"/>
              <a:t>contributions au paramètre de précision de physique électrofaible T et S</a:t>
            </a:r>
          </a:p>
          <a:p>
            <a:r>
              <a:rPr lang="fr-FR" dirty="0" smtClean="0"/>
              <a:t>(diagrammes à boucles pour les fonctions a1 2 points)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ADCADF-F0EA-42E9-B28E-EDD47C05027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81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813800" y="6629400"/>
            <a:ext cx="381000" cy="304800"/>
          </a:xfrm>
        </p:spPr>
        <p:txBody>
          <a:bodyPr/>
          <a:lstStyle>
            <a:lvl1pPr>
              <a:defRPr sz="800">
                <a:latin typeface="+mj-lt"/>
              </a:defRPr>
            </a:lvl1pPr>
          </a:lstStyle>
          <a:p>
            <a:pPr>
              <a:defRPr/>
            </a:pPr>
            <a:fld id="{A31F4BBC-7322-4D7A-B97F-6297E6A08AFD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-40944"/>
            <a:ext cx="7562850" cy="685800"/>
          </a:xfrm>
          <a:noFill/>
        </p:spPr>
        <p:txBody>
          <a:bodyPr/>
          <a:lstStyle>
            <a:lvl1pPr>
              <a:defRPr sz="2200"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066800"/>
            <a:ext cx="7772400" cy="5029200"/>
          </a:xfrm>
          <a:ln>
            <a:noFill/>
          </a:ln>
        </p:spPr>
        <p:txBody>
          <a:bodyPr/>
          <a:lstStyle>
            <a:lvl1pPr marL="0" indent="0">
              <a:buSzPct val="130000"/>
              <a:buNone/>
              <a:defRPr sz="1600" b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1pPr>
            <a:lvl2pPr marL="457200" indent="0">
              <a:spcBef>
                <a:spcPts val="600"/>
              </a:spcBef>
              <a:buFont typeface="Arial" pitchFamily="34" charset="0"/>
              <a:buNone/>
              <a:defRPr sz="1600" b="0">
                <a:solidFill>
                  <a:srgbClr val="009900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2pPr>
            <a:lvl3pPr marL="914400" indent="0">
              <a:buNone/>
              <a:defRPr sz="1600" b="0">
                <a:solidFill>
                  <a:srgbClr val="FF0000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3pPr>
            <a:lvl4pPr marL="1371600" indent="0">
              <a:buNone/>
              <a:defRPr sz="1600" b="0"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4pPr>
            <a:lvl5pPr marL="1828800" indent="0">
              <a:buNone/>
              <a:defRPr sz="1600" b="0"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763000" y="6629400"/>
            <a:ext cx="381000" cy="228600"/>
          </a:xfrm>
          <a:ln/>
        </p:spPr>
        <p:txBody>
          <a:bodyPr/>
          <a:lstStyle>
            <a:lvl1pPr>
              <a:defRPr sz="800">
                <a:latin typeface="+mj-lt"/>
              </a:defRPr>
            </a:lvl1pPr>
          </a:lstStyle>
          <a:p>
            <a:pPr>
              <a:defRPr/>
            </a:pPr>
            <a:fld id="{F675ADD7-E719-4B2E-A13C-C5B79783E153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974A4-0B98-498A-96E6-2E32AD510FB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400" b="1">
              <a:solidFill>
                <a:schemeClr val="hlink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62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0668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647506"/>
            <a:ext cx="493411" cy="28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i="0">
                <a:latin typeface="+mj-lt"/>
              </a:defRPr>
            </a:lvl1pPr>
          </a:lstStyle>
          <a:p>
            <a:pPr>
              <a:defRPr/>
            </a:pPr>
            <a:fld id="{501081E3-7EEE-4643-9CDE-A21958791BC1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699" r:id="rId2"/>
    <p:sldLayoutId id="2147483703" r:id="rId3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FF0000"/>
          </a:solidFill>
          <a:latin typeface="+mj-lt"/>
          <a:ea typeface="Tahoma" pitchFamily="34" charset="0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0000CC"/>
          </a:solidFill>
          <a:latin typeface="+mj-lt"/>
          <a:ea typeface="Tahoma" pitchFamily="34" charset="0"/>
          <a:cs typeface="Tahoma" pitchFamily="34" charset="0"/>
        </a:defRPr>
      </a:lvl1pPr>
      <a:lvl2pPr marL="45720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009900"/>
          </a:solidFill>
          <a:latin typeface="+mj-lt"/>
          <a:ea typeface="Tahoma" pitchFamily="34" charset="0"/>
          <a:cs typeface="Tahoma" pitchFamily="34" charset="0"/>
        </a:defRPr>
      </a:lvl2pPr>
      <a:lvl3pPr marL="91440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FF0000"/>
          </a:solidFill>
          <a:latin typeface="+mj-lt"/>
          <a:ea typeface="Tahoma" pitchFamily="34" charset="0"/>
          <a:cs typeface="Tahoma" pitchFamily="34" charset="0"/>
        </a:defRPr>
      </a:lvl3pPr>
      <a:lvl4pPr marL="137160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FF3300"/>
          </a:solidFill>
          <a:latin typeface="+mj-lt"/>
          <a:ea typeface="Tahoma" pitchFamily="34" charset="0"/>
          <a:cs typeface="Tahoma" pitchFamily="34" charset="0"/>
        </a:defRPr>
      </a:lvl4pPr>
      <a:lvl5pPr marL="182880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FF3300"/>
          </a:solidFill>
          <a:latin typeface="+mj-lt"/>
          <a:ea typeface="Tahoma" pitchFamily="34" charset="0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rgbClr val="FF33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rgbClr val="FF33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rgbClr val="FF33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rgbClr val="FF33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-40944"/>
            <a:ext cx="8763000" cy="685800"/>
          </a:xfrm>
        </p:spPr>
        <p:txBody>
          <a:bodyPr/>
          <a:lstStyle/>
          <a:p>
            <a:r>
              <a:rPr lang="fr-FR" sz="2400" dirty="0" smtClean="0"/>
              <a:t>IP2I Lyon: Résumé des Activités </a:t>
            </a:r>
            <a:r>
              <a:rPr lang="fr-FR" sz="2400" dirty="0"/>
              <a:t>5</a:t>
            </a:r>
            <a:r>
              <a:rPr lang="fr-FR" sz="2400" dirty="0" smtClean="0"/>
              <a:t>/23 </a:t>
            </a:r>
            <a:r>
              <a:rPr lang="fr-FR" sz="1800" dirty="0" smtClean="0"/>
              <a:t>(contact S. Gascon-</a:t>
            </a:r>
            <a:r>
              <a:rPr lang="fr-FR" sz="1800" dirty="0" err="1" smtClean="0"/>
              <a:t>Shotkin</a:t>
            </a:r>
            <a:r>
              <a:rPr lang="fr-FR" sz="1800" dirty="0" smtClean="0"/>
              <a:t>)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4038600"/>
          </a:xfrm>
        </p:spPr>
        <p:txBody>
          <a:bodyPr/>
          <a:lstStyle/>
          <a:p>
            <a:r>
              <a:rPr lang="fr-FR" dirty="0" smtClean="0"/>
              <a:t>Personnels permanents impliqués: </a:t>
            </a:r>
          </a:p>
          <a:p>
            <a:pPr lvl="1"/>
            <a:r>
              <a:rPr lang="fr-FR" sz="1400" dirty="0" smtClean="0">
                <a:solidFill>
                  <a:schemeClr val="tx1"/>
                </a:solidFill>
              </a:rPr>
              <a:t>Gerald Grenier, Imad </a:t>
            </a:r>
            <a:r>
              <a:rPr lang="fr-FR" sz="1400" dirty="0" err="1" smtClean="0">
                <a:solidFill>
                  <a:schemeClr val="tx1"/>
                </a:solidFill>
              </a:rPr>
              <a:t>Laktineh</a:t>
            </a:r>
            <a:r>
              <a:rPr lang="fr-FR" sz="1400" dirty="0" smtClean="0">
                <a:solidFill>
                  <a:schemeClr val="tx1"/>
                </a:solidFill>
              </a:rPr>
              <a:t>, Laurent </a:t>
            </a:r>
            <a:r>
              <a:rPr lang="fr-FR" sz="1400" dirty="0" err="1" smtClean="0">
                <a:solidFill>
                  <a:schemeClr val="tx1"/>
                </a:solidFill>
              </a:rPr>
              <a:t>Mirabito</a:t>
            </a:r>
            <a:r>
              <a:rPr lang="fr-FR" sz="1400" dirty="0" smtClean="0">
                <a:solidFill>
                  <a:schemeClr val="tx1"/>
                </a:solidFill>
              </a:rPr>
              <a:t> (CMS+CALICE/FLC), Gaëlle </a:t>
            </a:r>
            <a:r>
              <a:rPr lang="fr-FR" sz="1400" dirty="0" err="1" smtClean="0">
                <a:solidFill>
                  <a:schemeClr val="tx1"/>
                </a:solidFill>
              </a:rPr>
              <a:t>Boudoul</a:t>
            </a:r>
            <a:r>
              <a:rPr lang="fr-FR" sz="1400" dirty="0" smtClean="0">
                <a:solidFill>
                  <a:schemeClr val="tx1"/>
                </a:solidFill>
              </a:rPr>
              <a:t>, Didier </a:t>
            </a:r>
            <a:r>
              <a:rPr lang="fr-FR" sz="1400" dirty="0" err="1" smtClean="0">
                <a:solidFill>
                  <a:schemeClr val="tx1"/>
                </a:solidFill>
              </a:rPr>
              <a:t>Contardo</a:t>
            </a:r>
            <a:r>
              <a:rPr lang="fr-FR" sz="1400" dirty="0" smtClean="0">
                <a:solidFill>
                  <a:schemeClr val="tx1"/>
                </a:solidFill>
              </a:rPr>
              <a:t>, Suzanne Gascon (CMS), Giacomo. </a:t>
            </a:r>
            <a:r>
              <a:rPr lang="fr-FR" sz="1400" dirty="0" err="1" smtClean="0">
                <a:solidFill>
                  <a:schemeClr val="tx1"/>
                </a:solidFill>
              </a:rPr>
              <a:t>Cacciapaglia</a:t>
            </a:r>
            <a:r>
              <a:rPr lang="fr-FR" sz="1400" dirty="0" smtClean="0">
                <a:solidFill>
                  <a:schemeClr val="tx1"/>
                </a:solidFill>
              </a:rPr>
              <a:t>, Aldo. </a:t>
            </a:r>
            <a:r>
              <a:rPr lang="fr-FR" sz="1400" dirty="0" err="1" smtClean="0">
                <a:solidFill>
                  <a:schemeClr val="tx1"/>
                </a:solidFill>
              </a:rPr>
              <a:t>Deandrea</a:t>
            </a:r>
            <a:r>
              <a:rPr lang="fr-FR" sz="1400" dirty="0" smtClean="0">
                <a:solidFill>
                  <a:schemeClr val="tx1"/>
                </a:solidFill>
              </a:rPr>
              <a:t>, </a:t>
            </a:r>
            <a:r>
              <a:rPr lang="fr-FR" sz="1400" dirty="0" err="1" smtClean="0">
                <a:solidFill>
                  <a:schemeClr val="tx1"/>
                </a:solidFill>
              </a:rPr>
              <a:t>Nazila</a:t>
            </a:r>
            <a:r>
              <a:rPr lang="fr-FR" sz="1400" dirty="0" smtClean="0">
                <a:solidFill>
                  <a:schemeClr val="tx1"/>
                </a:solidFill>
              </a:rPr>
              <a:t>. </a:t>
            </a:r>
            <a:r>
              <a:rPr lang="fr-FR" sz="1400" dirty="0" err="1" smtClean="0">
                <a:solidFill>
                  <a:schemeClr val="tx1"/>
                </a:solidFill>
              </a:rPr>
              <a:t>Mahmoudi</a:t>
            </a:r>
            <a:r>
              <a:rPr lang="fr-FR" sz="1400" dirty="0" smtClean="0">
                <a:solidFill>
                  <a:schemeClr val="tx1"/>
                </a:solidFill>
              </a:rPr>
              <a:t> (Théorie), Remi Barbier (Instrumentation), Luigi </a:t>
            </a:r>
            <a:r>
              <a:rPr lang="fr-FR" sz="1400" dirty="0" err="1" smtClean="0">
                <a:solidFill>
                  <a:schemeClr val="tx1"/>
                </a:solidFill>
              </a:rPr>
              <a:t>Caponetto</a:t>
            </a:r>
            <a:r>
              <a:rPr lang="fr-FR" sz="1400" dirty="0" smtClean="0">
                <a:solidFill>
                  <a:schemeClr val="tx1"/>
                </a:solidFill>
              </a:rPr>
              <a:t>, </a:t>
            </a:r>
            <a:r>
              <a:rPr lang="fr-FR" sz="1400" dirty="0" err="1" smtClean="0">
                <a:solidFill>
                  <a:schemeClr val="tx1"/>
                </a:solidFill>
              </a:rPr>
              <a:t>Benedetta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Nodari</a:t>
            </a:r>
            <a:r>
              <a:rPr lang="fr-FR" sz="1400" dirty="0" smtClean="0">
                <a:solidFill>
                  <a:schemeClr val="tx1"/>
                </a:solidFill>
              </a:rPr>
              <a:t>, </a:t>
            </a:r>
            <a:r>
              <a:rPr lang="fr-FR" sz="1400" dirty="0" err="1" smtClean="0">
                <a:solidFill>
                  <a:schemeClr val="tx1"/>
                </a:solidFill>
              </a:rPr>
              <a:t>Mokrane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Dahoumane</a:t>
            </a:r>
            <a:r>
              <a:rPr lang="fr-FR" sz="1400" dirty="0" smtClean="0">
                <a:solidFill>
                  <a:schemeClr val="tx1"/>
                </a:solidFill>
              </a:rPr>
              <a:t>, </a:t>
            </a:r>
            <a:r>
              <a:rPr lang="fr-FR" sz="1400" dirty="0" err="1" smtClean="0">
                <a:solidFill>
                  <a:schemeClr val="tx1"/>
                </a:solidFill>
              </a:rPr>
              <a:t>Xiushan</a:t>
            </a:r>
            <a:r>
              <a:rPr lang="fr-FR" sz="1400" dirty="0" smtClean="0">
                <a:solidFill>
                  <a:schemeClr val="tx1"/>
                </a:solidFill>
              </a:rPr>
              <a:t> Chen (services </a:t>
            </a:r>
            <a:r>
              <a:rPr lang="fr-FR" sz="1400" dirty="0" smtClean="0">
                <a:solidFill>
                  <a:schemeClr val="tx1"/>
                </a:solidFill>
              </a:rPr>
              <a:t>électroniques)</a:t>
            </a:r>
            <a:endParaRPr lang="fr-FR" dirty="0" smtClean="0"/>
          </a:p>
          <a:p>
            <a:r>
              <a:rPr lang="en-US" dirty="0" smtClean="0"/>
              <a:t>Contributions </a:t>
            </a:r>
            <a:r>
              <a:rPr lang="en-US" dirty="0"/>
              <a:t>au mid-term review report </a:t>
            </a:r>
            <a:r>
              <a:rPr lang="fr-FR" dirty="0" smtClean="0"/>
              <a:t>: Aucune pour l’instant…. </a:t>
            </a:r>
            <a:r>
              <a:rPr lang="fr-FR" dirty="0" smtClean="0">
                <a:sym typeface="Wingdings" panose="05000000000000000000" pitchFamily="2" charset="2"/>
              </a:rPr>
              <a:t></a:t>
            </a:r>
            <a:r>
              <a:rPr lang="fr-FR" sz="1400" dirty="0" smtClean="0">
                <a:solidFill>
                  <a:schemeClr val="tx1"/>
                </a:solidFill>
              </a:rPr>
              <a:t>                                                                              </a:t>
            </a:r>
            <a:endParaRPr lang="fr-FR" dirty="0" smtClean="0"/>
          </a:p>
          <a:p>
            <a:r>
              <a:rPr lang="fr-FR" dirty="0" smtClean="0"/>
              <a:t>Propositions </a:t>
            </a:r>
            <a:r>
              <a:rPr lang="fr-FR" dirty="0"/>
              <a:t>de </a:t>
            </a:r>
            <a:r>
              <a:rPr lang="fr-FR" dirty="0" smtClean="0"/>
              <a:t>contributions </a:t>
            </a:r>
            <a:r>
              <a:rPr lang="fr-FR" dirty="0"/>
              <a:t>aux DRD : 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 smtClean="0">
                <a:solidFill>
                  <a:schemeClr val="tx1"/>
                </a:solidFill>
              </a:rPr>
              <a:t>DRD1 (</a:t>
            </a:r>
            <a:r>
              <a:rPr lang="fr-FR" sz="1400" b="1" dirty="0" err="1" smtClean="0">
                <a:solidFill>
                  <a:schemeClr val="tx1"/>
                </a:solidFill>
              </a:rPr>
              <a:t>RPCs</a:t>
            </a:r>
            <a:r>
              <a:rPr lang="fr-FR" sz="1400" b="1" dirty="0" smtClean="0">
                <a:solidFill>
                  <a:schemeClr val="tx1"/>
                </a:solidFill>
              </a:rPr>
              <a:t>) et DRD6 (</a:t>
            </a:r>
            <a:r>
              <a:rPr lang="fr-FR" sz="1400" b="1" dirty="0" err="1" smtClean="0">
                <a:solidFill>
                  <a:schemeClr val="tx1"/>
                </a:solidFill>
              </a:rPr>
              <a:t>Track</a:t>
            </a:r>
            <a:r>
              <a:rPr lang="fr-FR" sz="1400" b="1" dirty="0" smtClean="0">
                <a:solidFill>
                  <a:schemeClr val="tx1"/>
                </a:solidFill>
              </a:rPr>
              <a:t> ‘Sandwich </a:t>
            </a:r>
            <a:r>
              <a:rPr lang="fr-FR" sz="1400" b="1" dirty="0" err="1" smtClean="0">
                <a:solidFill>
                  <a:schemeClr val="tx1"/>
                </a:solidFill>
              </a:rPr>
              <a:t>calorimeters</a:t>
            </a:r>
            <a:r>
              <a:rPr lang="fr-FR" sz="1400" b="1" dirty="0">
                <a:solidFill>
                  <a:schemeClr val="tx1"/>
                </a:solidFill>
              </a:rPr>
              <a:t>’):   T SDHCAL    </a:t>
            </a:r>
            <a:r>
              <a:rPr lang="fr-FR" sz="1400" b="1" dirty="0" smtClean="0">
                <a:solidFill>
                  <a:schemeClr val="tx1"/>
                </a:solidFill>
              </a:rPr>
              <a:t>                                                                        (</a:t>
            </a:r>
            <a:r>
              <a:rPr lang="fr-FR" sz="1400" dirty="0" smtClean="0">
                <a:solidFill>
                  <a:schemeClr val="tx1"/>
                </a:solidFill>
              </a:rPr>
              <a:t>G. GRENIER</a:t>
            </a:r>
            <a:r>
              <a:rPr lang="fr-FR" sz="1400" b="1" dirty="0" smtClean="0">
                <a:solidFill>
                  <a:schemeClr val="tx1"/>
                </a:solidFill>
              </a:rPr>
              <a:t>, </a:t>
            </a:r>
            <a:r>
              <a:rPr lang="fr-FR" sz="1400" dirty="0" smtClean="0">
                <a:solidFill>
                  <a:schemeClr val="tx1"/>
                </a:solidFill>
              </a:rPr>
              <a:t>I. LAKTINEH, L. MIRABITO)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chemeClr val="tx1"/>
                </a:solidFill>
              </a:rPr>
              <a:t>DRD6 (Track ‘Optical calorimeters’): SPACAL, SCEPCAL/</a:t>
            </a:r>
            <a:r>
              <a:rPr lang="en-US" sz="1400" b="1" dirty="0" err="1" smtClean="0">
                <a:solidFill>
                  <a:schemeClr val="tx1"/>
                </a:solidFill>
              </a:rPr>
              <a:t>Maxinfo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(S. GASCON)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chemeClr val="tx1"/>
                </a:solidFill>
              </a:rPr>
              <a:t>DRD4: </a:t>
            </a:r>
            <a:r>
              <a:rPr lang="en-US" sz="1400" b="1" dirty="0" err="1" smtClean="0">
                <a:solidFill>
                  <a:schemeClr val="tx1"/>
                </a:solidFill>
              </a:rPr>
              <a:t>SiPM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dSiPM</a:t>
            </a:r>
            <a:r>
              <a:rPr lang="en-US" sz="1400" b="1" dirty="0" smtClean="0">
                <a:solidFill>
                  <a:schemeClr val="tx1"/>
                </a:solidFill>
              </a:rPr>
              <a:t>/SPAD </a:t>
            </a:r>
            <a:r>
              <a:rPr lang="en-US" sz="1400" dirty="0" smtClean="0">
                <a:solidFill>
                  <a:schemeClr val="tx1"/>
                </a:solidFill>
              </a:rPr>
              <a:t>(S. GASCON), I. LAKTINEH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chemeClr val="tx1"/>
                </a:solidFill>
              </a:rPr>
              <a:t>DRD3 et DRD7:  </a:t>
            </a:r>
            <a:r>
              <a:rPr lang="en-US" sz="1400" b="1" dirty="0" err="1" smtClean="0">
                <a:solidFill>
                  <a:schemeClr val="tx1"/>
                </a:solidFill>
              </a:rPr>
              <a:t>Projet</a:t>
            </a:r>
            <a:r>
              <a:rPr lang="en-US" sz="1400" b="1" dirty="0" smtClean="0">
                <a:solidFill>
                  <a:schemeClr val="tx1"/>
                </a:solidFill>
              </a:rPr>
              <a:t> DOTIIX TJ 180nm (Digital-on-top, precision temps), Consortium 65nm </a:t>
            </a:r>
            <a:r>
              <a:rPr lang="en-US" sz="1400" dirty="0" smtClean="0">
                <a:solidFill>
                  <a:schemeClr val="tx1"/>
                </a:solidFill>
              </a:rPr>
              <a:t>(D. CONTARDO, G. BOUDOUL, R. BARBIER, L. CAPONETTO, B. NODARI,  M. DAHOUMANE, X. CHEN) </a:t>
            </a:r>
            <a:endParaRPr lang="fr-FR" sz="1400" b="1" dirty="0" smtClean="0">
              <a:solidFill>
                <a:schemeClr val="tx1"/>
              </a:solidFill>
            </a:endParaRPr>
          </a:p>
          <a:p>
            <a:pPr lvl="0"/>
            <a:r>
              <a:rPr lang="fr-FR" dirty="0" smtClean="0"/>
              <a:t>Participations </a:t>
            </a:r>
            <a:r>
              <a:rPr lang="fr-FR" dirty="0" err="1" smtClean="0"/>
              <a:t>envisagees</a:t>
            </a:r>
            <a:r>
              <a:rPr lang="fr-FR" dirty="0" smtClean="0"/>
              <a:t> aux futurs workshops: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1400" b="1" dirty="0" smtClean="0">
                <a:solidFill>
                  <a:prstClr val="black"/>
                </a:solidFill>
              </a:rPr>
              <a:t>FCC </a:t>
            </a:r>
            <a:r>
              <a:rPr lang="fr-FR" sz="1400" b="1" dirty="0" err="1" smtClean="0">
                <a:solidFill>
                  <a:prstClr val="black"/>
                </a:solidFill>
              </a:rPr>
              <a:t>Week</a:t>
            </a:r>
            <a:r>
              <a:rPr lang="fr-FR" sz="1400" b="1" dirty="0" smtClean="0">
                <a:solidFill>
                  <a:prstClr val="black"/>
                </a:solidFill>
              </a:rPr>
              <a:t> 2023 Londres: </a:t>
            </a:r>
            <a:r>
              <a:rPr lang="fr-FR" sz="1400" dirty="0" smtClean="0">
                <a:solidFill>
                  <a:prstClr val="black"/>
                </a:solidFill>
              </a:rPr>
              <a:t>G. BOUDOUL,.D. CONTARDO, S. GASCON, G. GRENIER (VID)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prstClr val="black"/>
                </a:solidFill>
              </a:rPr>
              <a:t>2</a:t>
            </a:r>
            <a:r>
              <a:rPr lang="en-US" sz="1400" b="1" baseline="30000" dirty="0" smtClean="0">
                <a:solidFill>
                  <a:prstClr val="black"/>
                </a:solidFill>
              </a:rPr>
              <a:t>ND</a:t>
            </a:r>
            <a:r>
              <a:rPr lang="en-US" sz="1400" b="1" dirty="0" smtClean="0">
                <a:solidFill>
                  <a:prstClr val="black"/>
                </a:solidFill>
              </a:rPr>
              <a:t> ECFA Workshop HF Paestum: </a:t>
            </a:r>
            <a:r>
              <a:rPr lang="en-US" sz="1400" dirty="0" smtClean="0">
                <a:solidFill>
                  <a:prstClr val="black"/>
                </a:solidFill>
              </a:rPr>
              <a:t>G. CACCIAPAGLIA, D. CONTARDO, S. GASCON, G. GRENIER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1400" b="1" dirty="0" smtClean="0">
              <a:solidFill>
                <a:prstClr val="black"/>
              </a:solidFill>
            </a:endParaRPr>
          </a:p>
          <a:p>
            <a:pPr lvl="0"/>
            <a:r>
              <a:rPr lang="fr-FR" dirty="0" smtClean="0"/>
              <a:t>Demande de </a:t>
            </a:r>
            <a:r>
              <a:rPr lang="fr-FR" dirty="0" err="1" smtClean="0"/>
              <a:t>postdoc</a:t>
            </a:r>
            <a:r>
              <a:rPr lang="fr-FR" dirty="0" smtClean="0"/>
              <a:t> Mixte FCC-CMS: </a:t>
            </a:r>
            <a:r>
              <a:rPr lang="fr-FR" sz="1400" dirty="0" smtClean="0">
                <a:solidFill>
                  <a:schemeClr val="tx1"/>
                </a:solidFill>
              </a:rPr>
              <a:t>R&amp;D MAPS </a:t>
            </a:r>
            <a:r>
              <a:rPr lang="fr-FR" sz="1400" dirty="0" err="1" smtClean="0">
                <a:solidFill>
                  <a:schemeClr val="tx1"/>
                </a:solidFill>
              </a:rPr>
              <a:t>Higgs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Factory</a:t>
            </a:r>
            <a:r>
              <a:rPr lang="fr-FR" sz="1400" dirty="0" smtClean="0">
                <a:solidFill>
                  <a:schemeClr val="tx1"/>
                </a:solidFill>
              </a:rPr>
              <a:t> + physique </a:t>
            </a:r>
            <a:r>
              <a:rPr lang="fr-FR" sz="1400" dirty="0" err="1" smtClean="0">
                <a:solidFill>
                  <a:schemeClr val="tx1"/>
                </a:solidFill>
              </a:rPr>
              <a:t>Higgs</a:t>
            </a:r>
            <a:r>
              <a:rPr lang="fr-FR" sz="1400" dirty="0" smtClean="0">
                <a:solidFill>
                  <a:schemeClr val="tx1"/>
                </a:solidFill>
              </a:rPr>
              <a:t>/photons: G. BOUDOUL, S. GASCON encadrants: toujours d’actualité  si financement possible</a:t>
            </a:r>
          </a:p>
          <a:p>
            <a:pPr lvl="0"/>
            <a:endParaRPr lang="fr-FR" dirty="0" smtClean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75ADD7-E719-4B2E-A13C-C5B79783E15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68"/>
            <a:ext cx="613008" cy="609108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5652246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-40944"/>
            <a:ext cx="8763000" cy="685800"/>
          </a:xfrm>
        </p:spPr>
        <p:txBody>
          <a:bodyPr/>
          <a:lstStyle/>
          <a:p>
            <a:r>
              <a:rPr lang="fr-FR" sz="2400" dirty="0" smtClean="0"/>
              <a:t>IP2I Lyon: Résumé des Activités </a:t>
            </a:r>
            <a:r>
              <a:rPr lang="en-US" sz="2400" dirty="0"/>
              <a:t>5</a:t>
            </a:r>
            <a:r>
              <a:rPr lang="fr-FR" sz="2400" dirty="0" smtClean="0"/>
              <a:t>/23 </a:t>
            </a:r>
            <a:r>
              <a:rPr lang="fr-FR" sz="1800" dirty="0" smtClean="0"/>
              <a:t>(contact S. Gascon-</a:t>
            </a:r>
            <a:r>
              <a:rPr lang="fr-FR" sz="1800" dirty="0" err="1" smtClean="0"/>
              <a:t>Shotkin</a:t>
            </a:r>
            <a:r>
              <a:rPr lang="fr-FR" sz="1800" dirty="0" smtClean="0"/>
              <a:t>)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4038600"/>
          </a:xfrm>
        </p:spPr>
        <p:txBody>
          <a:bodyPr/>
          <a:lstStyle/>
          <a:p>
            <a:r>
              <a:rPr lang="fr-FR" dirty="0"/>
              <a:t>E</a:t>
            </a:r>
            <a:r>
              <a:rPr lang="fr-FR" dirty="0" smtClean="0"/>
              <a:t>tat </a:t>
            </a:r>
            <a:r>
              <a:rPr lang="fr-FR" dirty="0"/>
              <a:t>des stages et les contributions pour le </a:t>
            </a:r>
            <a:r>
              <a:rPr lang="fr-FR" dirty="0" smtClean="0"/>
              <a:t>jamboree du 7 juillet </a:t>
            </a:r>
            <a:r>
              <a:rPr lang="fr-FR" dirty="0"/>
              <a:t>: </a:t>
            </a:r>
            <a:endParaRPr lang="fr-FR" dirty="0" smtClean="0"/>
          </a:p>
          <a:p>
            <a:pPr lvl="1"/>
            <a:r>
              <a:rPr lang="fr-FR" sz="1400" dirty="0" smtClean="0">
                <a:solidFill>
                  <a:schemeClr val="tx1"/>
                </a:solidFill>
              </a:rPr>
              <a:t>Gerald Grenier, Imad </a:t>
            </a:r>
            <a:r>
              <a:rPr lang="fr-FR" sz="1400" dirty="0" err="1" smtClean="0">
                <a:solidFill>
                  <a:schemeClr val="tx1"/>
                </a:solidFill>
              </a:rPr>
              <a:t>Laktineh</a:t>
            </a:r>
            <a:r>
              <a:rPr lang="fr-FR" sz="1400" dirty="0" smtClean="0">
                <a:solidFill>
                  <a:schemeClr val="tx1"/>
                </a:solidFill>
              </a:rPr>
              <a:t>, Laurent </a:t>
            </a:r>
            <a:r>
              <a:rPr lang="fr-FR" sz="1400" dirty="0" err="1" smtClean="0">
                <a:solidFill>
                  <a:schemeClr val="tx1"/>
                </a:solidFill>
              </a:rPr>
              <a:t>Mirabito</a:t>
            </a:r>
            <a:r>
              <a:rPr lang="fr-FR" sz="1400" dirty="0" smtClean="0">
                <a:solidFill>
                  <a:schemeClr val="tx1"/>
                </a:solidFill>
              </a:rPr>
              <a:t> (CMS+CALICE/FLC), Gaëlle </a:t>
            </a:r>
            <a:r>
              <a:rPr lang="fr-FR" sz="1400" dirty="0" err="1" smtClean="0">
                <a:solidFill>
                  <a:schemeClr val="tx1"/>
                </a:solidFill>
              </a:rPr>
              <a:t>Boudoul</a:t>
            </a:r>
            <a:r>
              <a:rPr lang="fr-FR" sz="1400" dirty="0" smtClean="0">
                <a:solidFill>
                  <a:schemeClr val="tx1"/>
                </a:solidFill>
              </a:rPr>
              <a:t>, Didier </a:t>
            </a:r>
            <a:r>
              <a:rPr lang="fr-FR" sz="1400" dirty="0" err="1" smtClean="0">
                <a:solidFill>
                  <a:schemeClr val="tx1"/>
                </a:solidFill>
              </a:rPr>
              <a:t>Contardo</a:t>
            </a:r>
            <a:r>
              <a:rPr lang="fr-FR" sz="1400" dirty="0" smtClean="0">
                <a:solidFill>
                  <a:schemeClr val="tx1"/>
                </a:solidFill>
              </a:rPr>
              <a:t>, Suzanne Gascon (CMS), G. </a:t>
            </a:r>
            <a:r>
              <a:rPr lang="fr-FR" sz="1400" dirty="0" err="1" smtClean="0">
                <a:solidFill>
                  <a:schemeClr val="tx1"/>
                </a:solidFill>
              </a:rPr>
              <a:t>Cacciapaglia</a:t>
            </a:r>
            <a:r>
              <a:rPr lang="fr-FR" sz="1400" dirty="0" smtClean="0">
                <a:solidFill>
                  <a:schemeClr val="tx1"/>
                </a:solidFill>
              </a:rPr>
              <a:t>, A. </a:t>
            </a:r>
            <a:r>
              <a:rPr lang="fr-FR" sz="1400" dirty="0" err="1" smtClean="0">
                <a:solidFill>
                  <a:schemeClr val="tx1"/>
                </a:solidFill>
              </a:rPr>
              <a:t>Deandrea</a:t>
            </a:r>
            <a:r>
              <a:rPr lang="fr-FR" sz="1400" dirty="0" smtClean="0">
                <a:solidFill>
                  <a:schemeClr val="tx1"/>
                </a:solidFill>
              </a:rPr>
              <a:t>, N. </a:t>
            </a:r>
            <a:r>
              <a:rPr lang="fr-FR" sz="1400" dirty="0" err="1" smtClean="0">
                <a:solidFill>
                  <a:schemeClr val="tx1"/>
                </a:solidFill>
              </a:rPr>
              <a:t>Mahmoudi</a:t>
            </a:r>
            <a:r>
              <a:rPr lang="fr-FR" sz="1400" dirty="0" smtClean="0">
                <a:solidFill>
                  <a:schemeClr val="tx1"/>
                </a:solidFill>
              </a:rPr>
              <a:t> (Théorie), Remi Barbier (Instrumentation)</a:t>
            </a:r>
            <a:endParaRPr lang="fr-FR" dirty="0" smtClean="0"/>
          </a:p>
          <a:p>
            <a:r>
              <a:rPr lang="fr-FR" dirty="0" smtClean="0"/>
              <a:t>Stage M2 expérimentale: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 smtClean="0">
                <a:solidFill>
                  <a:schemeClr val="tx1"/>
                </a:solidFill>
              </a:rPr>
              <a:t>Stage M2  :</a:t>
            </a:r>
            <a:r>
              <a:rPr lang="fr-FR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 “Simulations visant les contraintes sur et les performances des possibles détecteurs pour FCC, en particulier l'évaluation des taux de données et des occupations, et la définition des besoins de l'électronique.”</a:t>
            </a:r>
            <a:r>
              <a:rPr lang="fr-FR" sz="1400" dirty="0" smtClean="0">
                <a:solidFill>
                  <a:schemeClr val="tx1"/>
                </a:solidFill>
              </a:rPr>
              <a:t>, (G. BOUDOUL, maitre de stage) Cyril DIOCHON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</a:rPr>
              <a:t>P</a:t>
            </a:r>
            <a:r>
              <a:rPr lang="fr-FR" sz="1400" dirty="0" smtClean="0">
                <a:solidFill>
                  <a:schemeClr val="tx1"/>
                </a:solidFill>
              </a:rPr>
              <a:t>roduction d’</a:t>
            </a:r>
            <a:r>
              <a:rPr lang="fr-FR" sz="1400" dirty="0" err="1" smtClean="0">
                <a:solidFill>
                  <a:schemeClr val="tx1"/>
                </a:solidFill>
              </a:rPr>
              <a:t>event</a:t>
            </a:r>
            <a:r>
              <a:rPr lang="fr-FR" sz="1400" dirty="0" smtClean="0">
                <a:solidFill>
                  <a:schemeClr val="tx1"/>
                </a:solidFill>
              </a:rPr>
              <a:t>-displays</a:t>
            </a:r>
            <a:r>
              <a:rPr lang="fr-FR" sz="1400" dirty="0" smtClean="0">
                <a:solidFill>
                  <a:schemeClr val="tx1"/>
                </a:solidFill>
              </a:rPr>
              <a:t>, étapes de génération-simulation-                                                                     reconstruction. Développement d’outils </a:t>
            </a:r>
            <a:r>
              <a:rPr lang="fr-FR" sz="1400" dirty="0" err="1" smtClean="0">
                <a:solidFill>
                  <a:schemeClr val="tx1"/>
                </a:solidFill>
              </a:rPr>
              <a:t>root</a:t>
            </a:r>
            <a:r>
              <a:rPr lang="fr-FR" sz="1400" dirty="0" smtClean="0">
                <a:solidFill>
                  <a:schemeClr val="tx1"/>
                </a:solidFill>
              </a:rPr>
              <a:t> en cours                                                                              pour avoir une chaine d’étude </a:t>
            </a:r>
            <a:r>
              <a:rPr lang="fr-FR" sz="1400" dirty="0" smtClean="0">
                <a:solidFill>
                  <a:schemeClr val="tx1"/>
                </a:solidFill>
              </a:rPr>
              <a:t>complète</a:t>
            </a:r>
            <a:r>
              <a:rPr lang="fr-FR" sz="1400" dirty="0">
                <a:solidFill>
                  <a:schemeClr val="tx1"/>
                </a:solidFill>
              </a:rPr>
              <a:t>, cible descriptions </a:t>
            </a:r>
            <a:r>
              <a:rPr lang="fr-FR" sz="1400" dirty="0" smtClean="0">
                <a:solidFill>
                  <a:schemeClr val="tx1"/>
                </a:solidFill>
              </a:rPr>
              <a:t> de                                                                   géométries </a:t>
            </a:r>
            <a:r>
              <a:rPr lang="fr-FR" sz="1400" dirty="0">
                <a:solidFill>
                  <a:schemeClr val="tx1"/>
                </a:solidFill>
              </a:rPr>
              <a:t>full </a:t>
            </a:r>
            <a:r>
              <a:rPr lang="fr-FR" sz="1400" dirty="0" err="1">
                <a:solidFill>
                  <a:schemeClr val="tx1"/>
                </a:solidFill>
              </a:rPr>
              <a:t>sim</a:t>
            </a:r>
            <a:r>
              <a:rPr lang="fr-FR" sz="1400" dirty="0">
                <a:solidFill>
                  <a:schemeClr val="tx1"/>
                </a:solidFill>
              </a:rPr>
              <a:t> dans </a:t>
            </a:r>
            <a:r>
              <a:rPr lang="fr-FR" sz="1400" dirty="0" err="1">
                <a:solidFill>
                  <a:schemeClr val="tx1"/>
                </a:solidFill>
              </a:rPr>
              <a:t>fccsw</a:t>
            </a:r>
            <a:r>
              <a:rPr lang="fr-FR" sz="1400" dirty="0">
                <a:solidFill>
                  <a:schemeClr val="tx1"/>
                </a:solidFill>
              </a:rPr>
              <a:t>                                                                                 </a:t>
            </a:r>
            <a:endParaRPr lang="fr-FR" dirty="0" smtClean="0"/>
          </a:p>
          <a:p>
            <a:r>
              <a:rPr lang="fr-FR" dirty="0" smtClean="0"/>
              <a:t>Stage M2 théorie: Théorie: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 smtClean="0">
                <a:solidFill>
                  <a:schemeClr val="tx1"/>
                </a:solidFill>
              </a:rPr>
              <a:t>Stage M2  : «Collisionneurs futurs et unification»                                                                                          (</a:t>
            </a:r>
            <a:r>
              <a:rPr lang="fr-FR" sz="1400" dirty="0" smtClean="0">
                <a:solidFill>
                  <a:schemeClr val="tx1"/>
                </a:solidFill>
              </a:rPr>
              <a:t>A. DEANDREA, G. CACCIAPAGLIA maitres de stage)                                                                                     Christian VEROLLET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</a:rPr>
              <a:t>Extraction de couplages nécessaires dans le contexte du modelé </a:t>
            </a:r>
            <a:r>
              <a:rPr lang="fr-FR" sz="1400" dirty="0" err="1" smtClean="0">
                <a:solidFill>
                  <a:schemeClr val="tx1"/>
                </a:solidFill>
              </a:rPr>
              <a:t>aGUT</a:t>
            </a:r>
            <a:r>
              <a:rPr lang="fr-FR" sz="1400" dirty="0" smtClean="0">
                <a:solidFill>
                  <a:schemeClr val="tx1"/>
                </a:solidFill>
              </a:rPr>
              <a:t> SU(5) pour l’ étude des limites de précision EW et </a:t>
            </a:r>
            <a:r>
              <a:rPr lang="fr-FR" sz="1400" dirty="0" err="1" smtClean="0">
                <a:solidFill>
                  <a:schemeClr val="tx1"/>
                </a:solidFill>
              </a:rPr>
              <a:t>pheno</a:t>
            </a:r>
            <a:r>
              <a:rPr lang="fr-FR" sz="1400" dirty="0" smtClean="0">
                <a:solidFill>
                  <a:schemeClr val="tx1"/>
                </a:solidFill>
              </a:rPr>
              <a:t> FCC. </a:t>
            </a:r>
            <a:r>
              <a:rPr lang="fr-FR" sz="1400" dirty="0" smtClean="0">
                <a:solidFill>
                  <a:schemeClr val="tx1"/>
                </a:solidFill>
              </a:rPr>
              <a:t>Fait:  I</a:t>
            </a:r>
            <a:r>
              <a:rPr lang="fr-FR" sz="1400" dirty="0" smtClean="0">
                <a:solidFill>
                  <a:schemeClr val="tx1"/>
                </a:solidFill>
              </a:rPr>
              <a:t>mplémentation d’une partie du </a:t>
            </a:r>
            <a:r>
              <a:rPr lang="fr-FR" sz="1400" dirty="0">
                <a:solidFill>
                  <a:schemeClr val="tx1"/>
                </a:solidFill>
              </a:rPr>
              <a:t>modèle </a:t>
            </a:r>
            <a:r>
              <a:rPr lang="fr-FR" sz="1400" dirty="0" err="1">
                <a:solidFill>
                  <a:schemeClr val="tx1"/>
                </a:solidFill>
              </a:rPr>
              <a:t>aGUT</a:t>
            </a:r>
            <a:r>
              <a:rPr lang="fr-FR" sz="1400" dirty="0">
                <a:solidFill>
                  <a:schemeClr val="tx1"/>
                </a:solidFill>
              </a:rPr>
              <a:t> SU5 dans </a:t>
            </a:r>
            <a:r>
              <a:rPr lang="fr-FR" sz="1400" dirty="0" err="1">
                <a:solidFill>
                  <a:schemeClr val="tx1"/>
                </a:solidFill>
              </a:rPr>
              <a:t>FeynRules</a:t>
            </a:r>
            <a:r>
              <a:rPr lang="fr-FR" sz="1400" dirty="0">
                <a:solidFill>
                  <a:schemeClr val="tx1"/>
                </a:solidFill>
              </a:rPr>
              <a:t>. </a:t>
            </a:r>
            <a:r>
              <a:rPr lang="fr-FR" sz="1400" dirty="0" smtClean="0">
                <a:solidFill>
                  <a:schemeClr val="tx1"/>
                </a:solidFill>
              </a:rPr>
              <a:t>Calcul actuel des contributions </a:t>
            </a:r>
            <a:r>
              <a:rPr lang="fr-FR" sz="1400" dirty="0">
                <a:solidFill>
                  <a:schemeClr val="tx1"/>
                </a:solidFill>
              </a:rPr>
              <a:t>au paramètre de précision de physique électrofaible T et </a:t>
            </a:r>
            <a:r>
              <a:rPr lang="fr-FR" sz="1400" dirty="0" smtClean="0">
                <a:solidFill>
                  <a:schemeClr val="tx1"/>
                </a:solidFill>
              </a:rPr>
              <a:t>S (diagrammes </a:t>
            </a:r>
            <a:r>
              <a:rPr lang="fr-FR" sz="1400" dirty="0">
                <a:solidFill>
                  <a:schemeClr val="tx1"/>
                </a:solidFill>
              </a:rPr>
              <a:t>à boucles pour les fonctions a1 2 points</a:t>
            </a:r>
            <a:r>
              <a:rPr lang="fr-FR" sz="1400" dirty="0" smtClean="0">
                <a:solidFill>
                  <a:schemeClr val="tx1"/>
                </a:solidFill>
              </a:rPr>
              <a:t>)</a:t>
            </a:r>
            <a:endParaRPr lang="fr-FR" sz="1400" dirty="0" smtClean="0">
              <a:solidFill>
                <a:schemeClr val="tx1"/>
              </a:solidFill>
            </a:endParaRPr>
          </a:p>
          <a:p>
            <a:pPr lvl="0"/>
            <a:r>
              <a:rPr lang="fr-FR" dirty="0" smtClean="0"/>
              <a:t>Stage M2 expérimentale hors demande de financement FCC-PHYS: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1400" b="1" dirty="0" smtClean="0">
                <a:solidFill>
                  <a:prstClr val="black"/>
                </a:solidFill>
              </a:rPr>
              <a:t>Stage M2 : «</a:t>
            </a:r>
            <a:r>
              <a:rPr lang="fr-FR" sz="1400" kern="1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sym typeface="Wingdings" panose="05000000000000000000" pitchFamily="2" charset="2"/>
              </a:rPr>
              <a:t>Comparaison de PFA dans la mesure du couplage </a:t>
            </a:r>
            <a:r>
              <a:rPr lang="fr-FR" sz="1400" kern="12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sym typeface="Wingdings" panose="05000000000000000000" pitchFamily="2" charset="2"/>
              </a:rPr>
              <a:t>Higgs</a:t>
            </a:r>
            <a:r>
              <a:rPr lang="fr-FR" sz="1400" kern="1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sym typeface="Wingdings" panose="05000000000000000000" pitchFamily="2" charset="2"/>
              </a:rPr>
              <a:t>-WW dans le canal e+ e− → </a:t>
            </a:r>
            <a:r>
              <a:rPr lang="fr-FR" sz="1400" kern="12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sym typeface="Wingdings" panose="05000000000000000000" pitchFamily="2" charset="2"/>
              </a:rPr>
              <a:t>Hνν</a:t>
            </a:r>
            <a:r>
              <a:rPr lang="fr-FR" sz="1400" b="1" dirty="0" smtClean="0">
                <a:solidFill>
                  <a:prstClr val="black"/>
                </a:solidFill>
              </a:rPr>
              <a:t>» (</a:t>
            </a:r>
            <a:r>
              <a:rPr lang="fr-FR" sz="1400" dirty="0" smtClean="0">
                <a:solidFill>
                  <a:prstClr val="black"/>
                </a:solidFill>
              </a:rPr>
              <a:t>G. GRENIER, maitre de stage) Tanguy PASQUIER (candidat bourse ED)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prstClr val="black"/>
                </a:solidFill>
              </a:rPr>
              <a:t>Fait :Amélioration des coupures de </a:t>
            </a:r>
            <a:r>
              <a:rPr lang="fr-FR" sz="1400" dirty="0" smtClean="0">
                <a:solidFill>
                  <a:prstClr val="black"/>
                </a:solidFill>
              </a:rPr>
              <a:t>l'analyse par rapport a l’</a:t>
            </a:r>
            <a:r>
              <a:rPr lang="fr-FR" sz="1400" dirty="0" err="1" smtClean="0">
                <a:solidFill>
                  <a:prstClr val="black"/>
                </a:solidFill>
              </a:rPr>
              <a:t>etude</a:t>
            </a:r>
            <a:r>
              <a:rPr lang="fr-FR" sz="1400" dirty="0" smtClean="0">
                <a:solidFill>
                  <a:prstClr val="black"/>
                </a:solidFill>
              </a:rPr>
              <a:t> initiale (simulation ILD), </a:t>
            </a:r>
            <a:r>
              <a:rPr lang="fr-FR" sz="1400" dirty="0">
                <a:solidFill>
                  <a:prstClr val="black"/>
                </a:solidFill>
              </a:rPr>
              <a:t>r</a:t>
            </a:r>
            <a:r>
              <a:rPr lang="fr-FR" sz="1400" dirty="0" smtClean="0">
                <a:solidFill>
                  <a:prstClr val="black"/>
                </a:solidFill>
              </a:rPr>
              <a:t>emise </a:t>
            </a:r>
            <a:r>
              <a:rPr lang="fr-FR" sz="1400" dirty="0">
                <a:solidFill>
                  <a:prstClr val="black"/>
                </a:solidFill>
              </a:rPr>
              <a:t>en route du PFA de </a:t>
            </a:r>
            <a:r>
              <a:rPr lang="fr-FR" sz="1400" dirty="0" smtClean="0">
                <a:solidFill>
                  <a:prstClr val="black"/>
                </a:solidFill>
              </a:rPr>
              <a:t>l’IP2I </a:t>
            </a:r>
            <a:r>
              <a:rPr lang="fr-FR" sz="1400" dirty="0">
                <a:solidFill>
                  <a:prstClr val="black"/>
                </a:solidFill>
              </a:rPr>
              <a:t>(APRIL</a:t>
            </a:r>
            <a:r>
              <a:rPr lang="fr-FR" sz="1400" dirty="0" smtClean="0">
                <a:solidFill>
                  <a:prstClr val="black"/>
                </a:solidFill>
              </a:rPr>
              <a:t>).  En </a:t>
            </a:r>
            <a:r>
              <a:rPr lang="fr-FR" sz="1400" dirty="0">
                <a:solidFill>
                  <a:prstClr val="black"/>
                </a:solidFill>
              </a:rPr>
              <a:t>cours :  Pour le signal uniquement, reconstruction avec le PFA APRIL plutôt que </a:t>
            </a:r>
            <a:r>
              <a:rPr lang="fr-FR" sz="1400" dirty="0" err="1">
                <a:solidFill>
                  <a:prstClr val="black"/>
                </a:solidFill>
              </a:rPr>
              <a:t>PandoraPFA</a:t>
            </a:r>
            <a:r>
              <a:rPr lang="fr-FR" sz="1400" dirty="0">
                <a:solidFill>
                  <a:prstClr val="black"/>
                </a:solidFill>
              </a:rPr>
              <a:t> et comparaison des deux PFA.</a:t>
            </a:r>
            <a:endParaRPr lang="fr-FR" sz="1400" dirty="0" smtClean="0">
              <a:solidFill>
                <a:prstClr val="black"/>
              </a:solidFill>
            </a:endParaRPr>
          </a:p>
          <a:p>
            <a:pPr lvl="0"/>
            <a:endParaRPr lang="fr-FR" dirty="0" smtClean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75ADD7-E719-4B2E-A13C-C5B79783E15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68"/>
            <a:ext cx="613008" cy="609108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2514600"/>
            <a:ext cx="2813685" cy="192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83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que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800" i="0" dirty="0" err="1" smtClean="0">
            <a:latin typeface="+mj-lt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353738</TotalTime>
  <Words>646</Words>
  <Application>Microsoft Office PowerPoint</Application>
  <PresentationFormat>Affichage à l'écran (4:3)</PresentationFormat>
  <Paragraphs>35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Arial Unicode MS</vt:lpstr>
      <vt:lpstr>Helvetica</vt:lpstr>
      <vt:lpstr>Tahoma</vt:lpstr>
      <vt:lpstr>Times New Roman</vt:lpstr>
      <vt:lpstr>Wingdings</vt:lpstr>
      <vt:lpstr>Default Design</vt:lpstr>
      <vt:lpstr>IP2I Lyon: Résumé des Activités 5/23 (contact S. Gascon-Shotkin)  </vt:lpstr>
      <vt:lpstr>IP2I Lyon: Résumé des Activités 5/23 (contact S. Gascon-Shotkin)  </vt:lpstr>
    </vt:vector>
  </TitlesOfParts>
  <Company>LPNHE-Paris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Higgs-Moriond-EW</dc:title>
  <dc:creator>Gregorio Bernardi</dc:creator>
  <cp:lastModifiedBy>Susan Gascon</cp:lastModifiedBy>
  <cp:revision>2609</cp:revision>
  <cp:lastPrinted>2020-04-17T12:52:34Z</cp:lastPrinted>
  <dcterms:created xsi:type="dcterms:W3CDTF">1999-01-05T17:13:25Z</dcterms:created>
  <dcterms:modified xsi:type="dcterms:W3CDTF">2023-05-12T11:05:27Z</dcterms:modified>
</cp:coreProperties>
</file>