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4" r:id="rId1"/>
  </p:sldMasterIdLst>
  <p:notesMasterIdLst>
    <p:notesMasterId r:id="rId37"/>
  </p:notesMasterIdLst>
  <p:handoutMasterIdLst>
    <p:handoutMasterId r:id="rId38"/>
  </p:handoutMasterIdLst>
  <p:sldIdLst>
    <p:sldId id="256" r:id="rId2"/>
    <p:sldId id="572" r:id="rId3"/>
    <p:sldId id="450" r:id="rId4"/>
    <p:sldId id="453" r:id="rId5"/>
    <p:sldId id="347" r:id="rId6"/>
    <p:sldId id="564" r:id="rId7"/>
    <p:sldId id="437" r:id="rId8"/>
    <p:sldId id="435" r:id="rId9"/>
    <p:sldId id="563" r:id="rId10"/>
    <p:sldId id="375" r:id="rId11"/>
    <p:sldId id="559" r:id="rId12"/>
    <p:sldId id="574" r:id="rId13"/>
    <p:sldId id="570" r:id="rId14"/>
    <p:sldId id="429" r:id="rId15"/>
    <p:sldId id="579" r:id="rId16"/>
    <p:sldId id="580" r:id="rId17"/>
    <p:sldId id="581" r:id="rId18"/>
    <p:sldId id="582" r:id="rId19"/>
    <p:sldId id="583" r:id="rId20"/>
    <p:sldId id="584" r:id="rId21"/>
    <p:sldId id="587" r:id="rId22"/>
    <p:sldId id="588" r:id="rId23"/>
    <p:sldId id="585" r:id="rId24"/>
    <p:sldId id="578" r:id="rId25"/>
    <p:sldId id="586" r:id="rId26"/>
    <p:sldId id="571" r:id="rId27"/>
    <p:sldId id="432" r:id="rId28"/>
    <p:sldId id="529" r:id="rId29"/>
    <p:sldId id="288" r:id="rId30"/>
    <p:sldId id="422" r:id="rId31"/>
    <p:sldId id="398" r:id="rId32"/>
    <p:sldId id="555" r:id="rId33"/>
    <p:sldId id="569" r:id="rId34"/>
    <p:sldId id="531" r:id="rId35"/>
    <p:sldId id="510" r:id="rId36"/>
  </p:sldIdLst>
  <p:sldSz cx="9144000" cy="5143500" type="screen16x9"/>
  <p:notesSz cx="9144000" cy="6858000"/>
  <p:defaultTextStyle>
    <a:defPPr>
      <a:defRPr lang="en-GB"/>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23AE5"/>
    <a:srgbClr val="2B58FF"/>
    <a:srgbClr val="D4DFF8"/>
    <a:srgbClr val="DDE7FF"/>
    <a:srgbClr val="CED5FF"/>
    <a:srgbClr val="C4BCFF"/>
    <a:srgbClr val="00A8F1"/>
    <a:srgbClr val="00B5F0"/>
    <a:srgbClr val="F9E400"/>
    <a:srgbClr val="FF793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16"/>
    <p:restoredTop sz="87458"/>
  </p:normalViewPr>
  <p:slideViewPr>
    <p:cSldViewPr>
      <p:cViewPr varScale="1">
        <p:scale>
          <a:sx n="104" d="100"/>
          <a:sy n="104" d="100"/>
        </p:scale>
        <p:origin x="208" y="400"/>
      </p:cViewPr>
      <p:guideLst>
        <p:guide orient="horz" pos="1620"/>
        <p:guide pos="2880"/>
      </p:guideLst>
    </p:cSldViewPr>
  </p:slideViewPr>
  <p:outlineViewPr>
    <p:cViewPr>
      <p:scale>
        <a:sx n="33" d="100"/>
        <a:sy n="33" d="100"/>
      </p:scale>
      <p:origin x="0" y="0"/>
    </p:cViewPr>
  </p:outlineViewPr>
  <p:notesTextViewPr>
    <p:cViewPr>
      <p:scale>
        <a:sx n="90" d="100"/>
        <a:sy n="90" d="100"/>
      </p:scale>
      <p:origin x="0" y="0"/>
    </p:cViewPr>
  </p:notesTextViewPr>
  <p:sorterViewPr>
    <p:cViewPr>
      <p:scale>
        <a:sx n="77" d="100"/>
        <a:sy n="77"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3962400" cy="3429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GB"/>
          </a:p>
        </p:txBody>
      </p:sp>
      <p:sp>
        <p:nvSpPr>
          <p:cNvPr id="30723" name="Rectangle 3"/>
          <p:cNvSpPr>
            <a:spLocks noGrp="1" noChangeArrowheads="1"/>
          </p:cNvSpPr>
          <p:nvPr>
            <p:ph type="dt" sz="quarter" idx="1"/>
          </p:nvPr>
        </p:nvSpPr>
        <p:spPr bwMode="auto">
          <a:xfrm>
            <a:off x="5179484" y="0"/>
            <a:ext cx="3962400" cy="3429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GB"/>
          </a:p>
        </p:txBody>
      </p:sp>
      <p:sp>
        <p:nvSpPr>
          <p:cNvPr id="30724" name="Rectangle 4"/>
          <p:cNvSpPr>
            <a:spLocks noGrp="1" noChangeArrowheads="1"/>
          </p:cNvSpPr>
          <p:nvPr>
            <p:ph type="ftr" sz="quarter" idx="2"/>
          </p:nvPr>
        </p:nvSpPr>
        <p:spPr bwMode="auto">
          <a:xfrm>
            <a:off x="0" y="6513910"/>
            <a:ext cx="3962400" cy="3429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GB"/>
          </a:p>
        </p:txBody>
      </p:sp>
      <p:sp>
        <p:nvSpPr>
          <p:cNvPr id="30725" name="Rectangle 5"/>
          <p:cNvSpPr>
            <a:spLocks noGrp="1" noChangeArrowheads="1"/>
          </p:cNvSpPr>
          <p:nvPr>
            <p:ph type="sldNum" sz="quarter" idx="3"/>
          </p:nvPr>
        </p:nvSpPr>
        <p:spPr bwMode="auto">
          <a:xfrm>
            <a:off x="5179484" y="6513910"/>
            <a:ext cx="3962400" cy="3429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5F07F2C7-A94F-9A48-9423-8EE7F3C070D6}" type="slidenum">
              <a:rPr lang="en-GB"/>
              <a:pPr>
                <a:defRPr/>
              </a:pPr>
              <a:t>‹nr.›</a:t>
            </a:fld>
            <a:endParaRPr lang="en-GB"/>
          </a:p>
        </p:txBody>
      </p:sp>
    </p:spTree>
    <p:extLst>
      <p:ext uri="{BB962C8B-B14F-4D97-AF65-F5344CB8AC3E}">
        <p14:creationId xmlns:p14="http://schemas.microsoft.com/office/powerpoint/2010/main" val="42918387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3962400" cy="3429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GB"/>
          </a:p>
        </p:txBody>
      </p:sp>
      <p:sp>
        <p:nvSpPr>
          <p:cNvPr id="39939" name="Rectangle 3"/>
          <p:cNvSpPr>
            <a:spLocks noGrp="1" noChangeArrowheads="1"/>
          </p:cNvSpPr>
          <p:nvPr>
            <p:ph type="dt" idx="1"/>
          </p:nvPr>
        </p:nvSpPr>
        <p:spPr bwMode="auto">
          <a:xfrm>
            <a:off x="5179484" y="0"/>
            <a:ext cx="3962400" cy="3429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GB"/>
          </a:p>
        </p:txBody>
      </p:sp>
      <p:sp>
        <p:nvSpPr>
          <p:cNvPr id="39940" name="Rectangle 4"/>
          <p:cNvSpPr>
            <a:spLocks noGrp="1" noRot="1" noChangeAspect="1" noChangeArrowheads="1" noTextEdit="1"/>
          </p:cNvSpPr>
          <p:nvPr>
            <p:ph type="sldImg" idx="2"/>
          </p:nvPr>
        </p:nvSpPr>
        <p:spPr bwMode="auto">
          <a:xfrm>
            <a:off x="2286000" y="514350"/>
            <a:ext cx="4572000" cy="257175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39941" name="Rectangle 5"/>
          <p:cNvSpPr>
            <a:spLocks noGrp="1" noChangeArrowheads="1"/>
          </p:cNvSpPr>
          <p:nvPr>
            <p:ph type="body" sz="quarter" idx="3"/>
          </p:nvPr>
        </p:nvSpPr>
        <p:spPr bwMode="auto">
          <a:xfrm>
            <a:off x="914400" y="3257550"/>
            <a:ext cx="7315200" cy="30861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942" name="Rectangle 6"/>
          <p:cNvSpPr>
            <a:spLocks noGrp="1" noChangeArrowheads="1"/>
          </p:cNvSpPr>
          <p:nvPr>
            <p:ph type="ftr" sz="quarter" idx="4"/>
          </p:nvPr>
        </p:nvSpPr>
        <p:spPr bwMode="auto">
          <a:xfrm>
            <a:off x="0" y="6513910"/>
            <a:ext cx="3962400" cy="3429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GB"/>
          </a:p>
        </p:txBody>
      </p:sp>
      <p:sp>
        <p:nvSpPr>
          <p:cNvPr id="39943" name="Rectangle 7"/>
          <p:cNvSpPr>
            <a:spLocks noGrp="1" noChangeArrowheads="1"/>
          </p:cNvSpPr>
          <p:nvPr>
            <p:ph type="sldNum" sz="quarter" idx="5"/>
          </p:nvPr>
        </p:nvSpPr>
        <p:spPr bwMode="auto">
          <a:xfrm>
            <a:off x="5179484" y="6513910"/>
            <a:ext cx="3962400" cy="3429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AF400CD0-3A28-3945-A487-B9919D2C939B}" type="slidenum">
              <a:rPr lang="en-GB"/>
              <a:pPr>
                <a:defRPr/>
              </a:pPr>
              <a:t>‹nr.›</a:t>
            </a:fld>
            <a:endParaRPr lang="en-GB"/>
          </a:p>
        </p:txBody>
      </p:sp>
    </p:spTree>
    <p:extLst>
      <p:ext uri="{BB962C8B-B14F-4D97-AF65-F5344CB8AC3E}">
        <p14:creationId xmlns:p14="http://schemas.microsoft.com/office/powerpoint/2010/main" val="8969860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FC2FE6D-F23D-994F-844D-D1BFC0E88C40}" type="slidenum">
              <a:rPr lang="en-GB"/>
              <a:pPr>
                <a:defRPr/>
              </a:pPr>
              <a:t>1</a:t>
            </a:fld>
            <a:endParaRPr lang="en-GB"/>
          </a:p>
        </p:txBody>
      </p:sp>
      <p:sp>
        <p:nvSpPr>
          <p:cNvPr id="40962" name="Rectangle 2"/>
          <p:cNvSpPr>
            <a:spLocks noGrp="1" noRot="1" noChangeAspect="1" noChangeArrowheads="1" noTextEdit="1"/>
          </p:cNvSpPr>
          <p:nvPr>
            <p:ph type="sldImg"/>
          </p:nvPr>
        </p:nvSpPr>
        <p:spPr>
          <a:xfrm>
            <a:off x="2286000" y="514350"/>
            <a:ext cx="4572000" cy="2571750"/>
          </a:xfrm>
          <a:ln/>
          <a:extLst>
            <a:ext uri="{FAA26D3D-D897-4be2-8F04-BA451C77F1D7}">
              <ma14:placeholderFlag xmlns:ma14="http://schemas.microsoft.com/office/mac/drawingml/2011/main" xmlns="" val="1"/>
            </a:ext>
          </a:extLst>
        </p:spPr>
      </p:sp>
      <p:sp>
        <p:nvSpPr>
          <p:cNvPr id="40963" name="Rectangle 3"/>
          <p:cNvSpPr>
            <a:spLocks noGrp="1" noChangeArrowheads="1"/>
          </p:cNvSpPr>
          <p:nvPr>
            <p:ph type="body" idx="1"/>
          </p:nvPr>
        </p:nvSpPr>
        <p:spPr/>
        <p:txBody>
          <a:bodyPr/>
          <a:lstStyle/>
          <a:p>
            <a:pPr>
              <a:defRPr/>
            </a:pPr>
            <a:r>
              <a:rPr lang="en-US" b="1" dirty="0"/>
              <a:t>The majority of tomographic models are made using either body waves or surface waves. What I am going to show in my presentation, is that normal modes or whole Earth oscillations are also a very important data set that may even be the key if you are interested in certain properties, such as density or attenuation, that you not be able to get from other data, or not so easily get from other data set. They are also very useful for imaging the lower </a:t>
            </a:r>
            <a:r>
              <a:rPr lang="en-US" b="1" dirty="0" err="1"/>
              <a:t>mante</a:t>
            </a:r>
            <a:r>
              <a:rPr lang="en-US" b="1" dirty="0"/>
              <a:t>, where we do not have any surface wave sensitivity and body waves are limited by restricted earthquake and receiver locations. </a:t>
            </a:r>
          </a:p>
          <a:p>
            <a:pPr>
              <a:defRPr/>
            </a:pPr>
            <a:endParaRPr lang="en-US" b="1" dirty="0"/>
          </a:p>
          <a:p>
            <a:pPr>
              <a:defRPr/>
            </a:pPr>
            <a:endParaRPr lang="en-US" b="1"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A45B6FE-203B-6842-97DC-E3E6D3D160A4}" type="slidenum">
              <a:rPr lang="en-GB"/>
              <a:pPr>
                <a:defRPr/>
              </a:pPr>
              <a:t>10</a:t>
            </a:fld>
            <a:endParaRPr lang="en-GB"/>
          </a:p>
        </p:txBody>
      </p:sp>
      <p:sp>
        <p:nvSpPr>
          <p:cNvPr id="3368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36899" name="Rectangle 3"/>
          <p:cNvSpPr>
            <a:spLocks noGrp="1" noChangeArrowheads="1"/>
          </p:cNvSpPr>
          <p:nvPr>
            <p:ph type="body" idx="1"/>
          </p:nvPr>
        </p:nvSpPr>
        <p:spPr/>
        <p:txBody>
          <a:bodyPr/>
          <a:lstStyle/>
          <a:p>
            <a:pPr eaLnBrk="1" hangingPunct="1">
              <a:defRPr/>
            </a:pPr>
            <a:r>
              <a:rPr lang="en-US" dirty="0">
                <a:cs typeface="+mn-cs"/>
              </a:rPr>
              <a:t>We measure splitting functions, by comparing observed spectra with calculated spectra.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AF400CD0-3A28-3945-A487-B9919D2C939B}" type="slidenum">
              <a:rPr lang="en-GB" smtClean="0"/>
              <a:pPr>
                <a:defRPr/>
              </a:pPr>
              <a:t>11</a:t>
            </a:fld>
            <a:endParaRPr lang="en-GB"/>
          </a:p>
        </p:txBody>
      </p:sp>
    </p:spTree>
    <p:extLst>
      <p:ext uri="{BB962C8B-B14F-4D97-AF65-F5344CB8AC3E}">
        <p14:creationId xmlns:p14="http://schemas.microsoft.com/office/powerpoint/2010/main" val="2730255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AF400CD0-3A28-3945-A487-B9919D2C939B}" type="slidenum">
              <a:rPr lang="en-GB" smtClean="0"/>
              <a:pPr>
                <a:defRPr/>
              </a:pPr>
              <a:t>12</a:t>
            </a:fld>
            <a:endParaRPr lang="en-GB"/>
          </a:p>
        </p:txBody>
      </p:sp>
    </p:spTree>
    <p:extLst>
      <p:ext uri="{BB962C8B-B14F-4D97-AF65-F5344CB8AC3E}">
        <p14:creationId xmlns:p14="http://schemas.microsoft.com/office/powerpoint/2010/main" val="1358382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AF400CD0-3A28-3945-A487-B9919D2C939B}" type="slidenum">
              <a:rPr lang="en-GB" smtClean="0"/>
              <a:pPr>
                <a:defRPr/>
              </a:pPr>
              <a:t>21</a:t>
            </a:fld>
            <a:endParaRPr lang="en-GB"/>
          </a:p>
        </p:txBody>
      </p:sp>
    </p:spTree>
    <p:extLst>
      <p:ext uri="{BB962C8B-B14F-4D97-AF65-F5344CB8AC3E}">
        <p14:creationId xmlns:p14="http://schemas.microsoft.com/office/powerpoint/2010/main" val="2207420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AF400CD0-3A28-3945-A487-B9919D2C939B}" type="slidenum">
              <a:rPr lang="en-GB" smtClean="0"/>
              <a:pPr>
                <a:defRPr/>
              </a:pPr>
              <a:t>22</a:t>
            </a:fld>
            <a:endParaRPr lang="en-GB"/>
          </a:p>
        </p:txBody>
      </p:sp>
    </p:spTree>
    <p:extLst>
      <p:ext uri="{BB962C8B-B14F-4D97-AF65-F5344CB8AC3E}">
        <p14:creationId xmlns:p14="http://schemas.microsoft.com/office/powerpoint/2010/main" val="3630504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AF400CD0-3A28-3945-A487-B9919D2C939B}" type="slidenum">
              <a:rPr lang="en-GB" smtClean="0"/>
              <a:pPr>
                <a:defRPr/>
              </a:pPr>
              <a:t>23</a:t>
            </a:fld>
            <a:endParaRPr lang="en-GB"/>
          </a:p>
        </p:txBody>
      </p:sp>
    </p:spTree>
    <p:extLst>
      <p:ext uri="{BB962C8B-B14F-4D97-AF65-F5344CB8AC3E}">
        <p14:creationId xmlns:p14="http://schemas.microsoft.com/office/powerpoint/2010/main" val="1283309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AF400CD0-3A28-3945-A487-B9919D2C939B}" type="slidenum">
              <a:rPr lang="en-GB" smtClean="0"/>
              <a:pPr>
                <a:defRPr/>
              </a:pPr>
              <a:t>25</a:t>
            </a:fld>
            <a:endParaRPr lang="en-GB"/>
          </a:p>
        </p:txBody>
      </p:sp>
    </p:spTree>
    <p:extLst>
      <p:ext uri="{BB962C8B-B14F-4D97-AF65-F5344CB8AC3E}">
        <p14:creationId xmlns:p14="http://schemas.microsoft.com/office/powerpoint/2010/main" val="4201490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problem is that studies have found conflicting results. Seismic normal mode studies using all modes find that the LLSVPs are dense, while the </a:t>
            </a:r>
            <a:r>
              <a:rPr lang="en-GB" dirty="0" err="1"/>
              <a:t>Stoneley</a:t>
            </a:r>
            <a:r>
              <a:rPr lang="en-GB" dirty="0"/>
              <a:t> modes, which are </a:t>
            </a:r>
            <a:r>
              <a:rPr lang="en-GB" dirty="0" err="1"/>
              <a:t>soecifically</a:t>
            </a:r>
            <a:r>
              <a:rPr lang="en-GB" dirty="0"/>
              <a:t> sensitive to the lowermost mantle, prefer LLSVPs to be light. The geoid also prefers light LLSVPs but tidal data prefers dense LLSVPs. </a:t>
            </a:r>
            <a:r>
              <a:rPr lang="en-GB" dirty="0" err="1"/>
              <a:t>Herem</a:t>
            </a:r>
            <a:r>
              <a:rPr lang="en-GB" dirty="0"/>
              <a:t> we are going to use the normal modes and I will show that when we make a model combining the </a:t>
            </a:r>
            <a:r>
              <a:rPr lang="en-GB" dirty="0" err="1"/>
              <a:t>Stoneley</a:t>
            </a:r>
            <a:r>
              <a:rPr lang="en-GB" dirty="0"/>
              <a:t> modes with all other modes, that we find that the LLSVPs are partly dense and partly light. </a:t>
            </a:r>
          </a:p>
        </p:txBody>
      </p:sp>
      <p:sp>
        <p:nvSpPr>
          <p:cNvPr id="4" name="Slide Number Placeholder 3"/>
          <p:cNvSpPr>
            <a:spLocks noGrp="1"/>
          </p:cNvSpPr>
          <p:nvPr>
            <p:ph type="sldNum" sz="quarter" idx="5"/>
          </p:nvPr>
        </p:nvSpPr>
        <p:spPr/>
        <p:txBody>
          <a:bodyPr/>
          <a:lstStyle/>
          <a:p>
            <a:fld id="{E8D91C3B-B592-A04C-A74E-DCACC97B3DD8}" type="slidenum">
              <a:rPr lang="en-GB" smtClean="0"/>
              <a:t>27</a:t>
            </a:fld>
            <a:endParaRPr lang="en-GB"/>
          </a:p>
        </p:txBody>
      </p:sp>
    </p:spTree>
    <p:extLst>
      <p:ext uri="{BB962C8B-B14F-4D97-AF65-F5344CB8AC3E}">
        <p14:creationId xmlns:p14="http://schemas.microsoft.com/office/powerpoint/2010/main" val="1297872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l-NL" dirty="0" err="1"/>
              <a:t>What</a:t>
            </a:r>
            <a:r>
              <a:rPr lang="nl-NL" dirty="0"/>
              <a:t> </a:t>
            </a:r>
            <a:r>
              <a:rPr lang="nl-NL" dirty="0" err="1"/>
              <a:t>can</a:t>
            </a:r>
            <a:r>
              <a:rPr lang="nl-NL" dirty="0"/>
              <a:t> </a:t>
            </a:r>
            <a:r>
              <a:rPr lang="nl-NL" dirty="0" err="1"/>
              <a:t>the</a:t>
            </a:r>
            <a:r>
              <a:rPr lang="nl-NL" dirty="0"/>
              <a:t> </a:t>
            </a:r>
            <a:r>
              <a:rPr lang="nl-NL" dirty="0" err="1"/>
              <a:t>velocity</a:t>
            </a:r>
            <a:r>
              <a:rPr lang="nl-NL" dirty="0"/>
              <a:t> </a:t>
            </a:r>
            <a:r>
              <a:rPr lang="nl-NL" dirty="0" err="1"/>
              <a:t>and</a:t>
            </a:r>
            <a:r>
              <a:rPr lang="nl-NL" dirty="0"/>
              <a:t> </a:t>
            </a:r>
            <a:r>
              <a:rPr lang="nl-NL" dirty="0" err="1"/>
              <a:t>density</a:t>
            </a:r>
            <a:r>
              <a:rPr lang="nl-NL" dirty="0"/>
              <a:t> </a:t>
            </a:r>
            <a:r>
              <a:rPr lang="nl-NL" dirty="0" err="1"/>
              <a:t>tell</a:t>
            </a:r>
            <a:r>
              <a:rPr lang="nl-NL" dirty="0"/>
              <a:t> </a:t>
            </a:r>
            <a:r>
              <a:rPr lang="nl-NL" dirty="0" err="1"/>
              <a:t>us</a:t>
            </a:r>
            <a:r>
              <a:rPr lang="nl-NL" dirty="0"/>
              <a:t> </a:t>
            </a:r>
            <a:r>
              <a:rPr lang="nl-NL" dirty="0" err="1"/>
              <a:t>about</a:t>
            </a:r>
            <a:r>
              <a:rPr lang="nl-NL" dirty="0"/>
              <a:t> </a:t>
            </a:r>
            <a:r>
              <a:rPr lang="nl-NL" dirty="0" err="1"/>
              <a:t>the</a:t>
            </a:r>
            <a:r>
              <a:rPr lang="nl-NL" dirty="0"/>
              <a:t> </a:t>
            </a:r>
            <a:r>
              <a:rPr lang="nl-NL" dirty="0" err="1"/>
              <a:t>temperature</a:t>
            </a:r>
            <a:r>
              <a:rPr lang="nl-NL" dirty="0"/>
              <a:t> </a:t>
            </a:r>
            <a:r>
              <a:rPr lang="nl-NL" dirty="0" err="1"/>
              <a:t>and</a:t>
            </a:r>
            <a:r>
              <a:rPr lang="nl-NL" dirty="0"/>
              <a:t> </a:t>
            </a:r>
            <a:r>
              <a:rPr lang="nl-NL" dirty="0" err="1"/>
              <a:t>compostion</a:t>
            </a:r>
            <a:r>
              <a:rPr lang="nl-NL" dirty="0"/>
              <a:t>? We </a:t>
            </a:r>
            <a:r>
              <a:rPr lang="nl-NL" dirty="0" err="1"/>
              <a:t>use</a:t>
            </a:r>
            <a:r>
              <a:rPr lang="nl-NL" dirty="0"/>
              <a:t> a </a:t>
            </a:r>
            <a:r>
              <a:rPr lang="nl-NL" dirty="0" err="1"/>
              <a:t>neural</a:t>
            </a:r>
            <a:r>
              <a:rPr lang="nl-NL" dirty="0"/>
              <a:t> </a:t>
            </a:r>
            <a:r>
              <a:rPr lang="nl-NL" dirty="0" err="1"/>
              <a:t>network</a:t>
            </a:r>
            <a:r>
              <a:rPr lang="nl-NL" dirty="0"/>
              <a:t> </a:t>
            </a:r>
            <a:r>
              <a:rPr lang="nl-NL" dirty="0" err="1"/>
              <a:t>to</a:t>
            </a:r>
            <a:r>
              <a:rPr lang="nl-NL" dirty="0"/>
              <a:t> do a </a:t>
            </a:r>
            <a:r>
              <a:rPr lang="nl-NL" dirty="0" err="1"/>
              <a:t>thermochemcial</a:t>
            </a:r>
            <a:r>
              <a:rPr lang="nl-NL" dirty="0"/>
              <a:t> </a:t>
            </a:r>
            <a:r>
              <a:rPr lang="nl-NL" dirty="0" err="1"/>
              <a:t>inversion</a:t>
            </a:r>
            <a:r>
              <a:rPr lang="nl-NL" dirty="0"/>
              <a:t>, </a:t>
            </a:r>
            <a:r>
              <a:rPr lang="nl-NL" dirty="0" err="1"/>
              <a:t>see</a:t>
            </a:r>
            <a:r>
              <a:rPr lang="nl-NL" dirty="0"/>
              <a:t> </a:t>
            </a:r>
            <a:r>
              <a:rPr lang="nl-NL" dirty="0" err="1"/>
              <a:t>for</a:t>
            </a:r>
            <a:r>
              <a:rPr lang="nl-NL" dirty="0"/>
              <a:t> more details </a:t>
            </a:r>
            <a:r>
              <a:rPr lang="nl-NL" dirty="0" err="1"/>
              <a:t>Ashim’s</a:t>
            </a:r>
            <a:r>
              <a:rPr lang="nl-NL" dirty="0"/>
              <a:t> </a:t>
            </a:r>
            <a:r>
              <a:rPr lang="nl-NL" dirty="0" err="1"/>
              <a:t>presentatio</a:t>
            </a:r>
            <a:r>
              <a:rPr lang="nl-NL" dirty="0"/>
              <a:t> later </a:t>
            </a:r>
            <a:r>
              <a:rPr lang="nl-NL" dirty="0" err="1"/>
              <a:t>today</a:t>
            </a:r>
            <a:r>
              <a:rPr lang="nl-NL" dirty="0"/>
              <a:t>. We </a:t>
            </a:r>
            <a:r>
              <a:rPr lang="nl-NL" dirty="0" err="1"/>
              <a:t>find</a:t>
            </a:r>
            <a:r>
              <a:rPr lang="nl-NL" dirty="0"/>
              <a:t> </a:t>
            </a:r>
            <a:r>
              <a:rPr lang="nl-NL" dirty="0" err="1"/>
              <a:t>that</a:t>
            </a:r>
            <a:r>
              <a:rPr lang="nl-NL" dirty="0"/>
              <a:t> </a:t>
            </a:r>
            <a:r>
              <a:rPr lang="nl-NL" dirty="0" err="1"/>
              <a:t>the</a:t>
            </a:r>
            <a:r>
              <a:rPr lang="nl-NL" dirty="0"/>
              <a:t> </a:t>
            </a:r>
            <a:r>
              <a:rPr lang="nl-NL" dirty="0" err="1"/>
              <a:t>whole</a:t>
            </a:r>
            <a:r>
              <a:rPr lang="nl-NL" dirty="0"/>
              <a:t> </a:t>
            </a:r>
            <a:r>
              <a:rPr lang="nl-NL" dirty="0" err="1"/>
              <a:t>LLSVPs</a:t>
            </a:r>
            <a:r>
              <a:rPr lang="nl-NL" dirty="0"/>
              <a:t> are hot., bit </a:t>
            </a:r>
            <a:r>
              <a:rPr lang="nl-NL" dirty="0" err="1"/>
              <a:t>the</a:t>
            </a:r>
            <a:r>
              <a:rPr lang="nl-NL" dirty="0"/>
              <a:t> </a:t>
            </a:r>
            <a:r>
              <a:rPr lang="nl-NL" dirty="0" err="1"/>
              <a:t>dens</a:t>
            </a:r>
            <a:r>
              <a:rPr lang="nl-NL" dirty="0"/>
              <a:t> </a:t>
            </a:r>
            <a:r>
              <a:rPr lang="nl-NL" dirty="0" err="1"/>
              <a:t>eand</a:t>
            </a:r>
            <a:r>
              <a:rPr lang="nl-NL" dirty="0"/>
              <a:t> light </a:t>
            </a:r>
            <a:r>
              <a:rPr lang="nl-NL" dirty="0" err="1"/>
              <a:t>regions</a:t>
            </a:r>
            <a:r>
              <a:rPr lang="nl-NL" dirty="0"/>
              <a:t>. The </a:t>
            </a:r>
            <a:r>
              <a:rPr lang="nl-NL" dirty="0" err="1"/>
              <a:t>dense</a:t>
            </a:r>
            <a:r>
              <a:rPr lang="nl-NL" dirty="0"/>
              <a:t> </a:t>
            </a:r>
            <a:r>
              <a:rPr lang="nl-NL" dirty="0" err="1"/>
              <a:t>regions</a:t>
            </a:r>
            <a:r>
              <a:rPr lang="nl-NL" dirty="0"/>
              <a:t>, </a:t>
            </a:r>
            <a:r>
              <a:rPr lang="nl-NL" dirty="0" err="1"/>
              <a:t>both</a:t>
            </a:r>
            <a:r>
              <a:rPr lang="nl-NL" dirty="0"/>
              <a:t> </a:t>
            </a:r>
            <a:r>
              <a:rPr lang="nl-NL" dirty="0" err="1"/>
              <a:t>inside</a:t>
            </a:r>
            <a:r>
              <a:rPr lang="nl-NL" dirty="0"/>
              <a:t> </a:t>
            </a:r>
            <a:r>
              <a:rPr lang="nl-NL" dirty="0" err="1"/>
              <a:t>and</a:t>
            </a:r>
            <a:r>
              <a:rPr lang="nl-NL" dirty="0"/>
              <a:t> </a:t>
            </a:r>
            <a:r>
              <a:rPr lang="nl-NL" dirty="0" err="1"/>
              <a:t>outside</a:t>
            </a:r>
            <a:r>
              <a:rPr lang="nl-NL" dirty="0"/>
              <a:t> </a:t>
            </a:r>
            <a:r>
              <a:rPr lang="nl-NL" dirty="0" err="1"/>
              <a:t>the</a:t>
            </a:r>
            <a:r>
              <a:rPr lang="nl-NL" dirty="0"/>
              <a:t> </a:t>
            </a:r>
            <a:r>
              <a:rPr lang="nl-NL" dirty="0" err="1"/>
              <a:t>LLSVPs</a:t>
            </a:r>
            <a:r>
              <a:rPr lang="nl-NL" dirty="0"/>
              <a:t>, are </a:t>
            </a:r>
            <a:r>
              <a:rPr lang="nl-NL" dirty="0" err="1"/>
              <a:t>enriched</a:t>
            </a:r>
            <a:r>
              <a:rPr lang="nl-NL" dirty="0"/>
              <a:t> in iron </a:t>
            </a:r>
            <a:r>
              <a:rPr lang="nl-NL" dirty="0" err="1"/>
              <a:t>and</a:t>
            </a:r>
            <a:r>
              <a:rPr lang="nl-NL" dirty="0"/>
              <a:t> </a:t>
            </a:r>
            <a:r>
              <a:rPr lang="nl-NL" dirty="0" err="1"/>
              <a:t>slso</a:t>
            </a:r>
            <a:r>
              <a:rPr lang="nl-NL" dirty="0"/>
              <a:t> have a high SiO</a:t>
            </a:r>
            <a:r>
              <a:rPr lang="nl-NL" baseline="-25000" dirty="0"/>
              <a:t>2</a:t>
            </a:r>
            <a:r>
              <a:rPr lang="nl-NL" dirty="0"/>
              <a:t> content. </a:t>
            </a:r>
          </a:p>
        </p:txBody>
      </p:sp>
      <p:sp>
        <p:nvSpPr>
          <p:cNvPr id="4" name="Tijdelijke aanduiding voor dianummer 3"/>
          <p:cNvSpPr>
            <a:spLocks noGrp="1"/>
          </p:cNvSpPr>
          <p:nvPr>
            <p:ph type="sldNum" sz="quarter" idx="5"/>
          </p:nvPr>
        </p:nvSpPr>
        <p:spPr/>
        <p:txBody>
          <a:bodyPr/>
          <a:lstStyle/>
          <a:p>
            <a:pPr>
              <a:defRPr/>
            </a:pPr>
            <a:fld id="{AF400CD0-3A28-3945-A487-B9919D2C939B}" type="slidenum">
              <a:rPr lang="en-GB" smtClean="0"/>
              <a:pPr>
                <a:defRPr/>
              </a:pPr>
              <a:t>31</a:t>
            </a:fld>
            <a:endParaRPr lang="en-GB"/>
          </a:p>
        </p:txBody>
      </p:sp>
    </p:spTree>
    <p:extLst>
      <p:ext uri="{BB962C8B-B14F-4D97-AF65-F5344CB8AC3E}">
        <p14:creationId xmlns:p14="http://schemas.microsoft.com/office/powerpoint/2010/main" val="1156708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AF400CD0-3A28-3945-A487-B9919D2C939B}" type="slidenum">
              <a:rPr lang="en-GB" smtClean="0"/>
              <a:pPr>
                <a:defRPr/>
              </a:pPr>
              <a:t>35</a:t>
            </a:fld>
            <a:endParaRPr lang="en-GB"/>
          </a:p>
        </p:txBody>
      </p:sp>
    </p:spTree>
    <p:extLst>
      <p:ext uri="{BB962C8B-B14F-4D97-AF65-F5344CB8AC3E}">
        <p14:creationId xmlns:p14="http://schemas.microsoft.com/office/powerpoint/2010/main" val="2400301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AF400CD0-3A28-3945-A487-B9919D2C939B}" type="slidenum">
              <a:rPr lang="en-GB" smtClean="0"/>
              <a:pPr>
                <a:defRPr/>
              </a:pPr>
              <a:t>2</a:t>
            </a:fld>
            <a:endParaRPr lang="en-GB"/>
          </a:p>
        </p:txBody>
      </p:sp>
    </p:spTree>
    <p:extLst>
      <p:ext uri="{BB962C8B-B14F-4D97-AF65-F5344CB8AC3E}">
        <p14:creationId xmlns:p14="http://schemas.microsoft.com/office/powerpoint/2010/main" val="779012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60F716-1ED4-214B-B2A2-4A87793CB04A}" type="slidenum">
              <a:rPr lang="en-GB"/>
              <a:pPr/>
              <a:t>3</a:t>
            </a:fld>
            <a:endParaRPr lang="en-GB"/>
          </a:p>
        </p:txBody>
      </p:sp>
      <p:sp>
        <p:nvSpPr>
          <p:cNvPr id="227330"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2733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r>
              <a:rPr lang="en-US" dirty="0"/>
              <a:t>What seismologists usually do, we measure seismograms for real earthquakes</a:t>
            </a:r>
            <a:r>
              <a:rPr lang="en-US" baseline="0" dirty="0"/>
              <a:t> and compare those to calculated seismograms for a model of the Earth. And we see that there are differences, and by improving the model we better fit the data and so we learn about the interior of the Earth. </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3E4C837-C7AD-8B49-B357-F3F2CCA4783E}" type="slidenum">
              <a:rPr lang="en-GB"/>
              <a:pPr>
                <a:defRPr/>
              </a:pPr>
              <a:t>4</a:t>
            </a:fld>
            <a:endParaRPr lang="en-GB"/>
          </a:p>
        </p:txBody>
      </p:sp>
      <p:sp>
        <p:nvSpPr>
          <p:cNvPr id="241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1667"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There are three</a:t>
            </a:r>
            <a:r>
              <a:rPr lang="en-US" baseline="0" dirty="0"/>
              <a:t> data types that we can use to `see through’ the Earth. These are generated by earthquakes and the waves travel through the Earth’s crust, mantle and core. Only short period body waves and surface waves have so far been used for measuring attenuation, for which it is really </a:t>
            </a:r>
            <a:r>
              <a:rPr lang="en-US" baseline="0" dirty="0" err="1"/>
              <a:t>difficutl</a:t>
            </a:r>
            <a:r>
              <a:rPr lang="en-US" baseline="0" dirty="0"/>
              <a:t> to separate attenuation from scattering. </a:t>
            </a:r>
            <a:endParaRPr lang="en-US" dirty="0"/>
          </a:p>
          <a:p>
            <a:pPr eaLnBrk="1" hangingPunct="1">
              <a:defRPr/>
            </a:pPr>
            <a:endParaRPr lang="en-US" dirty="0">
              <a:cs typeface="+mn-cs"/>
            </a:endParaRPr>
          </a:p>
          <a:p>
            <a:pPr eaLnBrk="1" hangingPunct="1">
              <a:defRPr/>
            </a:pPr>
            <a:r>
              <a:rPr lang="en-US" dirty="0">
                <a:cs typeface="+mn-cs"/>
              </a:rPr>
              <a:t>We will have a look at the three different data types we use in seismology, going from short period to long period.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F06DAD6-8EF5-8A48-8DBA-B3D4F798836A}" type="slidenum">
              <a:rPr lang="en-GB"/>
              <a:pPr>
                <a:defRPr/>
              </a:pPr>
              <a:t>5</a:t>
            </a:fld>
            <a:endParaRPr lang="en-GB"/>
          </a:p>
        </p:txBody>
      </p:sp>
      <p:sp>
        <p:nvSpPr>
          <p:cNvPr id="268290" name="Rectangle 2"/>
          <p:cNvSpPr>
            <a:spLocks noGrp="1" noRot="1" noChangeAspect="1" noChangeArrowheads="1"/>
          </p:cNvSpPr>
          <p:nvPr>
            <p:ph type="sldImg"/>
          </p:nvPr>
        </p:nvSpPr>
        <p:spPr>
          <a:xfrm>
            <a:off x="2287588" y="514350"/>
            <a:ext cx="4570412" cy="2571750"/>
          </a:xfrm>
          <a:solidFill>
            <a:srgbClr val="FFFFFF"/>
          </a:solidFill>
          <a:ln/>
          <a:extLst>
            <a:ext uri="{FAA26D3D-D897-4be2-8F04-BA451C77F1D7}">
              <ma14:placeholderFlag xmlns="" xmlns:ma14="http://schemas.microsoft.com/office/mac/drawingml/2011/main" val="1"/>
            </a:ext>
          </a:extLst>
        </p:spPr>
      </p:sp>
      <p:sp>
        <p:nvSpPr>
          <p:cNvPr id="2682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dirty="0"/>
              <a:t>Normal modes are whole Earth oscillations, and are standing waves along the radius and surface of our planet.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nl-NL" dirty="0"/>
              <a:t>… </a:t>
            </a:r>
            <a:r>
              <a:rPr lang="nl-NL" dirty="0" err="1"/>
              <a:t>to</a:t>
            </a:r>
            <a:r>
              <a:rPr lang="nl-NL" dirty="0"/>
              <a:t> make </a:t>
            </a:r>
            <a:r>
              <a:rPr lang="nl-NL" dirty="0" err="1"/>
              <a:t>the</a:t>
            </a:r>
            <a:r>
              <a:rPr lang="nl-NL" dirty="0"/>
              <a:t> modes </a:t>
            </a:r>
            <a:r>
              <a:rPr lang="nl-NL" dirty="0" err="1"/>
              <a:t>visible</a:t>
            </a:r>
            <a:r>
              <a:rPr lang="nl-NL" dirty="0"/>
              <a:t> in a </a:t>
            </a:r>
            <a:r>
              <a:rPr lang="nl-NL" dirty="0" err="1"/>
              <a:t>frequency</a:t>
            </a:r>
            <a:r>
              <a:rPr lang="nl-NL" dirty="0"/>
              <a:t> spectrum. </a:t>
            </a:r>
          </a:p>
        </p:txBody>
      </p:sp>
      <p:sp>
        <p:nvSpPr>
          <p:cNvPr id="4" name="Slide Number Placeholder 3"/>
          <p:cNvSpPr>
            <a:spLocks noGrp="1"/>
          </p:cNvSpPr>
          <p:nvPr>
            <p:ph type="sldNum" sz="quarter" idx="5"/>
          </p:nvPr>
        </p:nvSpPr>
        <p:spPr/>
        <p:txBody>
          <a:bodyPr/>
          <a:lstStyle/>
          <a:p>
            <a:pPr>
              <a:defRPr/>
            </a:pPr>
            <a:fld id="{67877834-2E77-DA42-91FA-36D38894F11F}" type="slidenum">
              <a:rPr lang="en-GB" smtClean="0"/>
              <a:pPr>
                <a:defRPr/>
              </a:pPr>
              <a:t>6</a:t>
            </a:fld>
            <a:endParaRPr lang="en-GB"/>
          </a:p>
        </p:txBody>
      </p:sp>
    </p:spTree>
    <p:extLst>
      <p:ext uri="{BB962C8B-B14F-4D97-AF65-F5344CB8AC3E}">
        <p14:creationId xmlns:p14="http://schemas.microsoft.com/office/powerpoint/2010/main" val="1547656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9DC0558-E3FD-7144-B540-20B4C351B299}" type="slidenum">
              <a:rPr lang="en-GB"/>
              <a:pPr>
                <a:defRPr/>
              </a:pPr>
              <a:t>7</a:t>
            </a:fld>
            <a:endParaRPr lang="en-GB"/>
          </a:p>
        </p:txBody>
      </p:sp>
      <p:sp>
        <p:nvSpPr>
          <p:cNvPr id="2252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252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r>
              <a:rPr lang="en-US" dirty="0">
                <a:cs typeface="+mn-cs"/>
              </a:rPr>
              <a:t>What does this mean in </a:t>
            </a:r>
            <a:r>
              <a:rPr lang="en-US" dirty="0" err="1">
                <a:cs typeface="+mn-cs"/>
              </a:rPr>
              <a:t>practise</a:t>
            </a:r>
            <a:r>
              <a:rPr lang="en-US" dirty="0">
                <a:cs typeface="+mn-cs"/>
              </a:rPr>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dirty="0">
                <a:cs typeface="+mn-cs"/>
              </a:rPr>
              <a:t>Our aim is to observe the CMB </a:t>
            </a:r>
            <a:r>
              <a:rPr lang="en-US" dirty="0" err="1">
                <a:cs typeface="+mn-cs"/>
              </a:rPr>
              <a:t>stoneley</a:t>
            </a:r>
            <a:r>
              <a:rPr lang="en-US" dirty="0">
                <a:cs typeface="+mn-cs"/>
              </a:rPr>
              <a:t> modes. </a:t>
            </a:r>
          </a:p>
          <a:p>
            <a:pPr eaLnBrk="1" hangingPunct="1">
              <a:defRPr/>
            </a:pPr>
            <a:r>
              <a:rPr lang="en-US" dirty="0">
                <a:cs typeface="+mn-cs"/>
              </a:rPr>
              <a:t>For this purpose, we have a large data set of earthquakes from the last 40 years</a:t>
            </a:r>
          </a:p>
          <a:p>
            <a:pPr eaLnBrk="1" hangingPunct="1">
              <a:defRPr/>
            </a:pPr>
            <a:r>
              <a:rPr lang="en-US" dirty="0">
                <a:cs typeface="+mn-cs"/>
              </a:rPr>
              <a:t> with magnitudes larger than 7.4 of which the locations are shown here. </a:t>
            </a:r>
          </a:p>
          <a:p>
            <a:pPr eaLnBrk="1" hangingPunct="1">
              <a:defRPr/>
            </a:pPr>
            <a:r>
              <a:rPr lang="en-US" dirty="0">
                <a:cs typeface="+mn-cs"/>
              </a:rPr>
              <a:t>This data set includes the Sumatra and Japan </a:t>
            </a:r>
            <a:r>
              <a:rPr lang="en-US" dirty="0" err="1">
                <a:cs typeface="+mn-cs"/>
              </a:rPr>
              <a:t>megathrust</a:t>
            </a:r>
            <a:r>
              <a:rPr lang="en-US" dirty="0">
                <a:cs typeface="+mn-cs"/>
              </a:rPr>
              <a:t> earthquakes and</a:t>
            </a:r>
          </a:p>
          <a:p>
            <a:pPr eaLnBrk="1" hangingPunct="1">
              <a:defRPr/>
            </a:pPr>
            <a:r>
              <a:rPr lang="en-US" dirty="0">
                <a:cs typeface="+mn-cs"/>
              </a:rPr>
              <a:t> a lot deep events as well as events in continental regions. </a:t>
            </a:r>
          </a:p>
          <a:p>
            <a:pPr eaLnBrk="1" hangingPunct="1">
              <a:defRPr/>
            </a:pPr>
            <a:endParaRPr lang="en-US" dirty="0">
              <a:cs typeface="+mn-cs"/>
            </a:endParaRPr>
          </a:p>
          <a:p>
            <a:pPr eaLnBrk="1" hangingPunct="1">
              <a:defRPr/>
            </a:pPr>
            <a:endParaRPr lang="en-US" dirty="0">
              <a:cs typeface="+mn-cs"/>
            </a:endParaRPr>
          </a:p>
          <a:p>
            <a:pPr eaLnBrk="1" hangingPunct="1">
              <a:defRPr/>
            </a:pPr>
            <a:endParaRPr lang="en-US" dirty="0">
              <a:cs typeface="+mn-cs"/>
            </a:endParaRPr>
          </a:p>
        </p:txBody>
      </p:sp>
      <p:sp>
        <p:nvSpPr>
          <p:cNvPr id="4" name="Slide Number Placeholder 3"/>
          <p:cNvSpPr>
            <a:spLocks noGrp="1"/>
          </p:cNvSpPr>
          <p:nvPr>
            <p:ph type="sldNum" sz="quarter" idx="5"/>
          </p:nvPr>
        </p:nvSpPr>
        <p:spPr/>
        <p:txBody>
          <a:bodyPr/>
          <a:lstStyle/>
          <a:p>
            <a:pPr>
              <a:defRPr/>
            </a:pPr>
            <a:fld id="{920B956C-7F61-E541-ABFA-492B3D84AE8D}" type="slidenum">
              <a:rPr lang="en-GB"/>
              <a:pPr>
                <a:defRPr/>
              </a:pPr>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There</a:t>
            </a:r>
            <a:r>
              <a:rPr lang="nl-NL" dirty="0"/>
              <a:t> are </a:t>
            </a:r>
            <a:r>
              <a:rPr lang="nl-NL" dirty="0" err="1"/>
              <a:t>two</a:t>
            </a:r>
            <a:r>
              <a:rPr lang="nl-NL" dirty="0"/>
              <a:t> different </a:t>
            </a:r>
            <a:r>
              <a:rPr lang="nl-NL" dirty="0" err="1"/>
              <a:t>ways</a:t>
            </a:r>
            <a:r>
              <a:rPr lang="nl-NL" dirty="0"/>
              <a:t> </a:t>
            </a:r>
            <a:r>
              <a:rPr lang="nl-NL" dirty="0" err="1"/>
              <a:t>to</a:t>
            </a:r>
            <a:r>
              <a:rPr lang="nl-NL" dirty="0"/>
              <a:t> </a:t>
            </a:r>
            <a:r>
              <a:rPr lang="nl-NL" dirty="0" err="1"/>
              <a:t>use</a:t>
            </a:r>
            <a:r>
              <a:rPr lang="nl-NL" dirty="0"/>
              <a:t> </a:t>
            </a:r>
            <a:r>
              <a:rPr lang="nl-NL" dirty="0" err="1"/>
              <a:t>normal</a:t>
            </a:r>
            <a:r>
              <a:rPr lang="nl-NL" dirty="0"/>
              <a:t> modes in making </a:t>
            </a:r>
            <a:r>
              <a:rPr lang="nl-NL" dirty="0" err="1"/>
              <a:t>tomographic</a:t>
            </a:r>
            <a:r>
              <a:rPr lang="nl-NL" dirty="0"/>
              <a:t> </a:t>
            </a:r>
            <a:r>
              <a:rPr lang="nl-NL" dirty="0" err="1"/>
              <a:t>models</a:t>
            </a:r>
            <a:r>
              <a:rPr lang="nl-NL" dirty="0"/>
              <a:t>. </a:t>
            </a:r>
            <a:r>
              <a:rPr lang="nl-NL" dirty="0" err="1"/>
              <a:t>Ideally</a:t>
            </a:r>
            <a:r>
              <a:rPr lang="nl-NL" dirty="0"/>
              <a:t>, </a:t>
            </a:r>
            <a:r>
              <a:rPr lang="nl-NL" dirty="0" err="1"/>
              <a:t>you</a:t>
            </a:r>
            <a:r>
              <a:rPr lang="nl-NL" dirty="0"/>
              <a:t> </a:t>
            </a:r>
            <a:r>
              <a:rPr lang="nl-NL" dirty="0" err="1"/>
              <a:t>directly</a:t>
            </a:r>
            <a:r>
              <a:rPr lang="nl-NL" dirty="0"/>
              <a:t> invert </a:t>
            </a:r>
            <a:r>
              <a:rPr lang="nl-NL" dirty="0" err="1"/>
              <a:t>the</a:t>
            </a:r>
            <a:r>
              <a:rPr lang="nl-NL" dirty="0"/>
              <a:t> spectra </a:t>
            </a:r>
            <a:r>
              <a:rPr lang="nl-NL" dirty="0" err="1"/>
              <a:t>for</a:t>
            </a:r>
            <a:r>
              <a:rPr lang="nl-NL" dirty="0"/>
              <a:t>, in </a:t>
            </a:r>
            <a:r>
              <a:rPr lang="nl-NL" dirty="0" err="1"/>
              <a:t>this</a:t>
            </a:r>
            <a:r>
              <a:rPr lang="nl-NL" dirty="0"/>
              <a:t> case, </a:t>
            </a:r>
            <a:r>
              <a:rPr lang="nl-NL" dirty="0" err="1"/>
              <a:t>velocity</a:t>
            </a:r>
            <a:r>
              <a:rPr lang="nl-NL" dirty="0"/>
              <a:t>. </a:t>
            </a:r>
            <a:r>
              <a:rPr lang="nl-NL" dirty="0" err="1"/>
              <a:t>That</a:t>
            </a:r>
            <a:r>
              <a:rPr lang="nl-NL" dirty="0"/>
              <a:t> is a non-</a:t>
            </a:r>
            <a:r>
              <a:rPr lang="nl-NL" dirty="0" err="1"/>
              <a:t>linear</a:t>
            </a:r>
            <a:r>
              <a:rPr lang="nl-NL" dirty="0"/>
              <a:t> </a:t>
            </a:r>
            <a:r>
              <a:rPr lang="nl-NL" dirty="0" err="1"/>
              <a:t>inversion</a:t>
            </a:r>
            <a:r>
              <a:rPr lang="nl-NL" dirty="0"/>
              <a:t> </a:t>
            </a:r>
            <a:r>
              <a:rPr lang="nl-NL" dirty="0" err="1"/>
              <a:t>and</a:t>
            </a:r>
            <a:r>
              <a:rPr lang="nl-NL" dirty="0"/>
              <a:t> </a:t>
            </a:r>
            <a:r>
              <a:rPr lang="nl-NL" dirty="0" err="1"/>
              <a:t>therefore</a:t>
            </a:r>
            <a:r>
              <a:rPr lang="nl-NL" dirty="0"/>
              <a:t> </a:t>
            </a:r>
            <a:r>
              <a:rPr lang="nl-NL" dirty="0" err="1"/>
              <a:t>requires</a:t>
            </a:r>
            <a:r>
              <a:rPr lang="nl-NL" dirty="0"/>
              <a:t> iteration. Cross-</a:t>
            </a:r>
            <a:r>
              <a:rPr lang="nl-NL" dirty="0" err="1"/>
              <a:t>oupling</a:t>
            </a:r>
            <a:r>
              <a:rPr lang="nl-NL" dirty="0"/>
              <a:t> or </a:t>
            </a:r>
            <a:r>
              <a:rPr lang="nl-NL" dirty="0" err="1"/>
              <a:t>resonance</a:t>
            </a:r>
            <a:r>
              <a:rPr lang="nl-NL" dirty="0"/>
              <a:t> </a:t>
            </a:r>
            <a:r>
              <a:rPr lang="nl-NL" dirty="0" err="1"/>
              <a:t>between</a:t>
            </a:r>
            <a:r>
              <a:rPr lang="nl-NL" dirty="0"/>
              <a:t> modes </a:t>
            </a:r>
            <a:r>
              <a:rPr lang="nl-NL" dirty="0" err="1"/>
              <a:t>can</a:t>
            </a:r>
            <a:r>
              <a:rPr lang="nl-NL" dirty="0"/>
              <a:t> </a:t>
            </a:r>
            <a:r>
              <a:rPr lang="nl-NL" dirty="0" err="1"/>
              <a:t>easily</a:t>
            </a:r>
            <a:r>
              <a:rPr lang="nl-NL" dirty="0"/>
              <a:t> </a:t>
            </a:r>
            <a:r>
              <a:rPr lang="nl-NL" dirty="0" err="1"/>
              <a:t>be</a:t>
            </a:r>
            <a:r>
              <a:rPr lang="nl-NL" dirty="0"/>
              <a:t> </a:t>
            </a:r>
            <a:r>
              <a:rPr lang="nl-NL" dirty="0" err="1"/>
              <a:t>included</a:t>
            </a:r>
            <a:r>
              <a:rPr lang="nl-NL" dirty="0"/>
              <a:t>. </a:t>
            </a:r>
          </a:p>
          <a:p>
            <a:endParaRPr lang="nl-NL" dirty="0"/>
          </a:p>
        </p:txBody>
      </p:sp>
      <p:sp>
        <p:nvSpPr>
          <p:cNvPr id="4" name="Tijdelijke aanduiding voor dianummer 3"/>
          <p:cNvSpPr>
            <a:spLocks noGrp="1"/>
          </p:cNvSpPr>
          <p:nvPr>
            <p:ph type="sldNum" sz="quarter" idx="5"/>
          </p:nvPr>
        </p:nvSpPr>
        <p:spPr/>
        <p:txBody>
          <a:bodyPr/>
          <a:lstStyle/>
          <a:p>
            <a:pPr>
              <a:defRPr/>
            </a:pPr>
            <a:fld id="{AF400CD0-3A28-3945-A487-B9919D2C939B}" type="slidenum">
              <a:rPr lang="en-GB" smtClean="0"/>
              <a:pPr>
                <a:defRPr/>
              </a:pPr>
              <a:t>9</a:t>
            </a:fld>
            <a:endParaRPr lang="en-GB"/>
          </a:p>
        </p:txBody>
      </p:sp>
    </p:spTree>
    <p:extLst>
      <p:ext uri="{BB962C8B-B14F-4D97-AF65-F5344CB8AC3E}">
        <p14:creationId xmlns:p14="http://schemas.microsoft.com/office/powerpoint/2010/main" val="2146462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1328750" y="971550"/>
            <a:ext cx="6486525" cy="2364582"/>
          </a:xfrm>
          <a:prstGeom prst="rect">
            <a:avLst/>
          </a:prstGeom>
          <a:ln w="3175">
            <a:solidFill>
              <a:schemeClr val="bg1"/>
            </a:solidFill>
          </a:ln>
          <a:effectLst>
            <a:outerShdw blurRad="63500" sx="100500" sy="100500" algn="ctr" rotWithShape="0">
              <a:prstClr val="black">
                <a:alpha val="50000"/>
              </a:prstClr>
            </a:outerShdw>
          </a:effectLst>
        </p:spPr>
        <p:txBody>
          <a:bodyPr>
            <a:normAutofit/>
          </a:bodyPr>
          <a:lstStyle/>
          <a:p>
            <a:pPr>
              <a:spcBef>
                <a:spcPts val="2000"/>
              </a:spcBef>
              <a:buClr>
                <a:schemeClr val="accent1">
                  <a:lumMod val="60000"/>
                  <a:lumOff val="40000"/>
                </a:schemeClr>
              </a:buClr>
              <a:buSzPct val="110000"/>
              <a:buFont typeface="Wingdings 2" pitchFamily="18" charset="2"/>
              <a:buNone/>
              <a:defRPr/>
            </a:pPr>
            <a:endParaRPr sz="3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143001"/>
            <a:ext cx="6498158" cy="1293650"/>
          </a:xfrm>
        </p:spPr>
        <p:txBody>
          <a:bodyPr rtlCol="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GB"/>
              <a:t>Click to edit Master title style</a:t>
            </a:r>
            <a:endParaRPr/>
          </a:p>
        </p:txBody>
      </p:sp>
      <p:sp>
        <p:nvSpPr>
          <p:cNvPr id="3" name="Subtitle 2"/>
          <p:cNvSpPr>
            <a:spLocks noGrp="1"/>
          </p:cNvSpPr>
          <p:nvPr>
            <p:ph type="subTitle" idx="1"/>
          </p:nvPr>
        </p:nvSpPr>
        <p:spPr>
          <a:xfrm>
            <a:off x="1322933" y="2474261"/>
            <a:ext cx="6498159" cy="687481"/>
          </a:xfrm>
        </p:spPr>
        <p:txBody>
          <a:bodyPr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dirty="0"/>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ABC8C5D5-7ED5-E74C-A4E2-4BFE77D5863B}" type="slidenum">
              <a:rPr lang="en-GB"/>
              <a:pPr>
                <a:defRPr/>
              </a:pPr>
              <a:t>‹nr.›</a:t>
            </a:fld>
            <a:endParaRPr lang="en-GB"/>
          </a:p>
        </p:txBody>
      </p:sp>
    </p:spTree>
    <p:extLst>
      <p:ext uri="{BB962C8B-B14F-4D97-AF65-F5344CB8AC3E}">
        <p14:creationId xmlns:p14="http://schemas.microsoft.com/office/powerpoint/2010/main" val="284332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16" y="458905"/>
            <a:ext cx="4079545" cy="871538"/>
          </a:xfrm>
        </p:spPr>
        <p:txBody>
          <a:bodyPr/>
          <a:lstStyle>
            <a:lvl1pPr algn="ctr">
              <a:defRPr sz="3600" b="0"/>
            </a:lvl1pPr>
          </a:lstStyle>
          <a:p>
            <a:r>
              <a:rPr lang="en-GB"/>
              <a:t>Click to edit Master title style</a:t>
            </a:r>
            <a:endParaRPr/>
          </a:p>
        </p:txBody>
      </p:sp>
      <p:sp>
        <p:nvSpPr>
          <p:cNvPr id="4" name="Text Placeholder 3"/>
          <p:cNvSpPr>
            <a:spLocks noGrp="1"/>
          </p:cNvSpPr>
          <p:nvPr>
            <p:ph type="body" sz="half" idx="2"/>
          </p:nvPr>
        </p:nvSpPr>
        <p:spPr>
          <a:xfrm>
            <a:off x="533416" y="1340894"/>
            <a:ext cx="4079545" cy="2790114"/>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8" name="Picture Placeholder 2"/>
          <p:cNvSpPr>
            <a:spLocks noGrp="1"/>
          </p:cNvSpPr>
          <p:nvPr>
            <p:ph type="pic" idx="1"/>
          </p:nvPr>
        </p:nvSpPr>
        <p:spPr>
          <a:xfrm>
            <a:off x="5090617" y="269548"/>
            <a:ext cx="3657600" cy="3988558"/>
          </a:xfr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noProof="0"/>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B5A3050A-ABC9-B746-8819-B0288BE3111B}" type="slidenum">
              <a:rPr lang="en-GB"/>
              <a:pPr>
                <a:defRPr/>
              </a:pPr>
              <a:t>‹nr.›</a:t>
            </a:fld>
            <a:endParaRPr lang="en-GB"/>
          </a:p>
        </p:txBody>
      </p:sp>
    </p:spTree>
    <p:extLst>
      <p:ext uri="{BB962C8B-B14F-4D97-AF65-F5344CB8AC3E}">
        <p14:creationId xmlns:p14="http://schemas.microsoft.com/office/powerpoint/2010/main" val="3822386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5129576E-2E6A-244C-8CFE-44E911E22E7C}" type="slidenum">
              <a:rPr lang="en-GB"/>
              <a:pPr>
                <a:defRPr/>
              </a:pPr>
              <a:t>‹nr.›</a:t>
            </a:fld>
            <a:endParaRPr lang="en-GB"/>
          </a:p>
        </p:txBody>
      </p:sp>
    </p:spTree>
    <p:extLst>
      <p:ext uri="{BB962C8B-B14F-4D97-AF65-F5344CB8AC3E}">
        <p14:creationId xmlns:p14="http://schemas.microsoft.com/office/powerpoint/2010/main" val="628654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276228"/>
            <a:ext cx="1524000" cy="4181475"/>
          </a:xfrm>
        </p:spPr>
        <p:txBody>
          <a:bodyPr vert="eaVert"/>
          <a:lstStyle/>
          <a:p>
            <a:r>
              <a:rPr lang="en-GB"/>
              <a:t>Click to edit Master title style</a:t>
            </a:r>
            <a:endParaRPr/>
          </a:p>
        </p:txBody>
      </p:sp>
      <p:sp>
        <p:nvSpPr>
          <p:cNvPr id="3" name="Vertical Text Placeholder 2"/>
          <p:cNvSpPr>
            <a:spLocks noGrp="1"/>
          </p:cNvSpPr>
          <p:nvPr>
            <p:ph type="body" orient="vert" idx="1"/>
          </p:nvPr>
        </p:nvSpPr>
        <p:spPr>
          <a:xfrm>
            <a:off x="549274" y="276228"/>
            <a:ext cx="6689726" cy="4181475"/>
          </a:xfrm>
        </p:spPr>
        <p:txBody>
          <a:bodyPr vert="eaVert"/>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BEC50C9-3E6F-C94D-BB94-850692D10072}" type="slidenum">
              <a:rPr lang="en-GB"/>
              <a:pPr>
                <a:defRPr/>
              </a:pPr>
              <a:t>‹nr.›</a:t>
            </a:fld>
            <a:endParaRPr lang="en-GB"/>
          </a:p>
        </p:txBody>
      </p:sp>
    </p:spTree>
    <p:extLst>
      <p:ext uri="{BB962C8B-B14F-4D97-AF65-F5344CB8AC3E}">
        <p14:creationId xmlns:p14="http://schemas.microsoft.com/office/powerpoint/2010/main" val="1277714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a:p>
        </p:txBody>
      </p:sp>
      <p:sp>
        <p:nvSpPr>
          <p:cNvPr id="3" name="Content Placeholder 2"/>
          <p:cNvSpPr>
            <a:spLocks noGrp="1"/>
          </p:cNvSpPr>
          <p:nvPr>
            <p:ph idx="1"/>
          </p:nvPr>
        </p:nvSpPr>
        <p:spPr/>
        <p:txBody>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677557BD-3B02-E34C-8E16-9A23D34E7F93}" type="slidenum">
              <a:rPr lang="en-GB"/>
              <a:pPr>
                <a:defRPr/>
              </a:pPr>
              <a:t>‹nr.›</a:t>
            </a:fld>
            <a:endParaRPr lang="en-GB"/>
          </a:p>
        </p:txBody>
      </p:sp>
    </p:spTree>
    <p:extLst>
      <p:ext uri="{BB962C8B-B14F-4D97-AF65-F5344CB8AC3E}">
        <p14:creationId xmlns:p14="http://schemas.microsoft.com/office/powerpoint/2010/main" val="3500806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50" y="2514609"/>
            <a:ext cx="8416925" cy="1102519"/>
          </a:xfrm>
        </p:spPr>
        <p:txBody>
          <a:bodyPr/>
          <a:lstStyle/>
          <a:p>
            <a:r>
              <a:rPr lang="en-GB"/>
              <a:t>Click to edit Master title style</a:t>
            </a:r>
            <a:endParaRPr dirty="0"/>
          </a:p>
        </p:txBody>
      </p:sp>
      <p:sp>
        <p:nvSpPr>
          <p:cNvPr id="3" name="Subtitle 2"/>
          <p:cNvSpPr>
            <a:spLocks noGrp="1"/>
          </p:cNvSpPr>
          <p:nvPr>
            <p:ph type="subTitle" idx="1"/>
          </p:nvPr>
        </p:nvSpPr>
        <p:spPr>
          <a:xfrm>
            <a:off x="363550" y="3578281"/>
            <a:ext cx="8416925" cy="729503"/>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dirty="0"/>
          </a:p>
        </p:txBody>
      </p:sp>
      <p:sp>
        <p:nvSpPr>
          <p:cNvPr id="9" name="Picture Placeholder 2"/>
          <p:cNvSpPr>
            <a:spLocks noGrp="1"/>
          </p:cNvSpPr>
          <p:nvPr>
            <p:ph type="pic" idx="13"/>
          </p:nvPr>
        </p:nvSpPr>
        <p:spPr>
          <a:xfrm>
            <a:off x="370980" y="272658"/>
            <a:ext cx="8402040" cy="2127647"/>
          </a:xfr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noProof="0"/>
          </a:p>
        </p:txBody>
      </p:sp>
      <p:sp>
        <p:nvSpPr>
          <p:cNvPr id="5" name="Date Placeholder 3"/>
          <p:cNvSpPr>
            <a:spLocks noGrp="1"/>
          </p:cNvSpPr>
          <p:nvPr>
            <p:ph type="dt" sz="half" idx="14"/>
          </p:nvPr>
        </p:nvSpPr>
        <p:spPr/>
        <p:txBody>
          <a:bodyPr/>
          <a:lstStyle>
            <a:lvl1pPr>
              <a:defRPr/>
            </a:lvl1pPr>
          </a:lstStyle>
          <a:p>
            <a:pPr>
              <a:defRPr/>
            </a:pPr>
            <a:endParaRPr lang="en-GB"/>
          </a:p>
        </p:txBody>
      </p:sp>
      <p:sp>
        <p:nvSpPr>
          <p:cNvPr id="6" name="Footer Placeholder 4"/>
          <p:cNvSpPr>
            <a:spLocks noGrp="1"/>
          </p:cNvSpPr>
          <p:nvPr>
            <p:ph type="ftr" sz="quarter" idx="15"/>
          </p:nvPr>
        </p:nvSpPr>
        <p:spPr/>
        <p:txBody>
          <a:bodyPr/>
          <a:lstStyle>
            <a:lvl1pPr>
              <a:defRPr/>
            </a:lvl1pPr>
          </a:lstStyle>
          <a:p>
            <a:pPr>
              <a:defRPr/>
            </a:pPr>
            <a:endParaRPr lang="en-GB"/>
          </a:p>
        </p:txBody>
      </p:sp>
      <p:sp>
        <p:nvSpPr>
          <p:cNvPr id="7" name="Slide Number Placeholder 5"/>
          <p:cNvSpPr>
            <a:spLocks noGrp="1"/>
          </p:cNvSpPr>
          <p:nvPr>
            <p:ph type="sldNum" sz="quarter" idx="16"/>
          </p:nvPr>
        </p:nvSpPr>
        <p:spPr/>
        <p:txBody>
          <a:bodyPr/>
          <a:lstStyle>
            <a:lvl1pPr>
              <a:defRPr/>
            </a:lvl1pPr>
          </a:lstStyle>
          <a:p>
            <a:pPr>
              <a:defRPr/>
            </a:pPr>
            <a:fld id="{2708A9CF-1C4F-7A44-8D54-0D0D9E28DA2C}" type="slidenum">
              <a:rPr lang="en-GB"/>
              <a:pPr>
                <a:defRPr/>
              </a:pPr>
              <a:t>‹nr.›</a:t>
            </a:fld>
            <a:endParaRPr lang="en-GB"/>
          </a:p>
        </p:txBody>
      </p:sp>
    </p:spTree>
    <p:extLst>
      <p:ext uri="{BB962C8B-B14F-4D97-AF65-F5344CB8AC3E}">
        <p14:creationId xmlns:p14="http://schemas.microsoft.com/office/powerpoint/2010/main" val="3529356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93" y="1802361"/>
            <a:ext cx="8056563" cy="1021557"/>
          </a:xfrm>
        </p:spPr>
        <p:txBody>
          <a:bodyPr/>
          <a:lstStyle>
            <a:lvl1pPr algn="ctr">
              <a:defRPr sz="4600" b="0" cap="none" baseline="0"/>
            </a:lvl1pPr>
          </a:lstStyle>
          <a:p>
            <a:r>
              <a:rPr lang="en-GB"/>
              <a:t>Click to edit Master title style</a:t>
            </a:r>
            <a:endParaRPr/>
          </a:p>
        </p:txBody>
      </p:sp>
      <p:sp>
        <p:nvSpPr>
          <p:cNvPr id="3" name="Text Placeholder 2"/>
          <p:cNvSpPr>
            <a:spLocks noGrp="1"/>
          </p:cNvSpPr>
          <p:nvPr>
            <p:ph type="body" idx="1"/>
          </p:nvPr>
        </p:nvSpPr>
        <p:spPr>
          <a:xfrm>
            <a:off x="549293" y="2802004"/>
            <a:ext cx="8056563" cy="1125140"/>
          </a:xfrm>
        </p:spPr>
        <p:txBody>
          <a:bodyPr>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19BBA6C-C610-F740-893E-B2E3324E4884}" type="slidenum">
              <a:rPr lang="en-GB"/>
              <a:pPr>
                <a:defRPr/>
              </a:pPr>
              <a:t>‹nr.›</a:t>
            </a:fld>
            <a:endParaRPr lang="en-GB"/>
          </a:p>
        </p:txBody>
      </p:sp>
    </p:spTree>
    <p:extLst>
      <p:ext uri="{BB962C8B-B14F-4D97-AF65-F5344CB8AC3E}">
        <p14:creationId xmlns:p14="http://schemas.microsoft.com/office/powerpoint/2010/main" val="2609185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80684"/>
            <a:ext cx="8042276" cy="1002717"/>
          </a:xfrm>
        </p:spPr>
        <p:txBody>
          <a:bodyPr/>
          <a:lstStyle/>
          <a:p>
            <a:r>
              <a:rPr lang="en-GB"/>
              <a:t>Click to edit Master title style</a:t>
            </a:r>
            <a:endParaRPr/>
          </a:p>
        </p:txBody>
      </p:sp>
      <p:sp>
        <p:nvSpPr>
          <p:cNvPr id="3" name="Content Placeholder 2"/>
          <p:cNvSpPr>
            <a:spLocks noGrp="1"/>
          </p:cNvSpPr>
          <p:nvPr>
            <p:ph sz="half" idx="1"/>
          </p:nvPr>
        </p:nvSpPr>
        <p:spPr>
          <a:xfrm>
            <a:off x="549275" y="1200151"/>
            <a:ext cx="3840480" cy="325755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4" name="Content Placeholder 3"/>
          <p:cNvSpPr>
            <a:spLocks noGrp="1"/>
          </p:cNvSpPr>
          <p:nvPr>
            <p:ph sz="half" idx="2"/>
          </p:nvPr>
        </p:nvSpPr>
        <p:spPr>
          <a:xfrm>
            <a:off x="4751071" y="1200151"/>
            <a:ext cx="3840480" cy="325755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55DB599F-0C7A-5C40-8460-DF59034DD2EE}" type="slidenum">
              <a:rPr lang="en-GB"/>
              <a:pPr>
                <a:defRPr/>
              </a:pPr>
              <a:t>‹nr.›</a:t>
            </a:fld>
            <a:endParaRPr lang="en-GB"/>
          </a:p>
        </p:txBody>
      </p:sp>
    </p:spTree>
    <p:extLst>
      <p:ext uri="{BB962C8B-B14F-4D97-AF65-F5344CB8AC3E}">
        <p14:creationId xmlns:p14="http://schemas.microsoft.com/office/powerpoint/2010/main" val="1839454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80684"/>
            <a:ext cx="8042276" cy="1002717"/>
          </a:xfrm>
        </p:spPr>
        <p:txBody>
          <a:bodyPr/>
          <a:lstStyle>
            <a:lvl1pPr>
              <a:defRPr/>
            </a:lvl1pPr>
          </a:lstStyle>
          <a:p>
            <a:r>
              <a:rPr lang="en-GB"/>
              <a:t>Click to edit Master title style</a:t>
            </a:r>
            <a:endParaRPr/>
          </a:p>
        </p:txBody>
      </p:sp>
      <p:sp>
        <p:nvSpPr>
          <p:cNvPr id="3" name="Text Placeholder 2"/>
          <p:cNvSpPr>
            <a:spLocks noGrp="1"/>
          </p:cNvSpPr>
          <p:nvPr>
            <p:ph type="body" idx="1"/>
          </p:nvPr>
        </p:nvSpPr>
        <p:spPr>
          <a:xfrm>
            <a:off x="549274" y="1089927"/>
            <a:ext cx="3840480" cy="563165"/>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549274" y="1760570"/>
            <a:ext cx="3840480" cy="2697139"/>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5" name="Text Placeholder 4"/>
          <p:cNvSpPr>
            <a:spLocks noGrp="1"/>
          </p:cNvSpPr>
          <p:nvPr>
            <p:ph type="body" sz="quarter" idx="3"/>
          </p:nvPr>
        </p:nvSpPr>
        <p:spPr>
          <a:xfrm>
            <a:off x="4751070" y="1089927"/>
            <a:ext cx="3840480" cy="563165"/>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751070" y="1760570"/>
            <a:ext cx="3840480" cy="2697139"/>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7" name="Date Placeholder 3"/>
          <p:cNvSpPr>
            <a:spLocks noGrp="1"/>
          </p:cNvSpPr>
          <p:nvPr>
            <p:ph type="dt" sz="half" idx="10"/>
          </p:nvPr>
        </p:nvSpPr>
        <p:spPr/>
        <p:txBody>
          <a:bodyPr/>
          <a:lstStyle>
            <a:lvl1pPr>
              <a:defRPr/>
            </a:lvl1pPr>
          </a:lstStyle>
          <a:p>
            <a:pPr>
              <a:defRPr/>
            </a:pPr>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E1F57403-415B-4943-88AF-C271BC6A01A5}" type="slidenum">
              <a:rPr lang="en-GB"/>
              <a:pPr>
                <a:defRPr/>
              </a:pPr>
              <a:t>‹nr.›</a:t>
            </a:fld>
            <a:endParaRPr lang="en-GB"/>
          </a:p>
        </p:txBody>
      </p:sp>
    </p:spTree>
    <p:extLst>
      <p:ext uri="{BB962C8B-B14F-4D97-AF65-F5344CB8AC3E}">
        <p14:creationId xmlns:p14="http://schemas.microsoft.com/office/powerpoint/2010/main" val="878977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a:p>
        </p:txBody>
      </p:sp>
      <p:sp>
        <p:nvSpPr>
          <p:cNvPr id="3" name="Date Placeholder 3"/>
          <p:cNvSpPr>
            <a:spLocks noGrp="1"/>
          </p:cNvSpPr>
          <p:nvPr>
            <p:ph type="dt" sz="half" idx="10"/>
          </p:nvPr>
        </p:nvSpPr>
        <p:spPr/>
        <p:txBody>
          <a:bodyPr/>
          <a:lstStyle>
            <a:lvl1pPr>
              <a:defRPr/>
            </a:lvl1pPr>
          </a:lstStyle>
          <a:p>
            <a:pPr>
              <a:defRPr/>
            </a:pPr>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C40A3088-431A-184A-991D-B1E267A800CF}" type="slidenum">
              <a:rPr lang="en-GB"/>
              <a:pPr>
                <a:defRPr/>
              </a:pPr>
              <a:t>‹nr.›</a:t>
            </a:fld>
            <a:endParaRPr lang="en-GB"/>
          </a:p>
        </p:txBody>
      </p:sp>
    </p:spTree>
    <p:extLst>
      <p:ext uri="{BB962C8B-B14F-4D97-AF65-F5344CB8AC3E}">
        <p14:creationId xmlns:p14="http://schemas.microsoft.com/office/powerpoint/2010/main" val="4060011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7A0FEA53-6F3B-904C-90A3-1258FBE16D7F}" type="slidenum">
              <a:rPr lang="en-GB"/>
              <a:pPr>
                <a:defRPr/>
              </a:pPr>
              <a:t>‹nr.›</a:t>
            </a:fld>
            <a:endParaRPr lang="en-GB"/>
          </a:p>
        </p:txBody>
      </p:sp>
    </p:spTree>
    <p:extLst>
      <p:ext uri="{BB962C8B-B14F-4D97-AF65-F5344CB8AC3E}">
        <p14:creationId xmlns:p14="http://schemas.microsoft.com/office/powerpoint/2010/main" val="3337956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458905"/>
            <a:ext cx="3840480" cy="871538"/>
          </a:xfrm>
        </p:spPr>
        <p:txBody>
          <a:bodyPr/>
          <a:lstStyle>
            <a:lvl1pPr algn="ctr">
              <a:defRPr sz="3600" b="0"/>
            </a:lvl1pPr>
          </a:lstStyle>
          <a:p>
            <a:r>
              <a:rPr lang="en-GB"/>
              <a:t>Click to edit Master title style</a:t>
            </a:r>
            <a:endParaRPr/>
          </a:p>
        </p:txBody>
      </p:sp>
      <p:sp>
        <p:nvSpPr>
          <p:cNvPr id="3" name="Content Placeholder 2"/>
          <p:cNvSpPr>
            <a:spLocks noGrp="1"/>
          </p:cNvSpPr>
          <p:nvPr>
            <p:ph idx="1"/>
          </p:nvPr>
        </p:nvSpPr>
        <p:spPr>
          <a:xfrm>
            <a:off x="4742824" y="276228"/>
            <a:ext cx="3840480" cy="4181475"/>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dirty="0"/>
          </a:p>
        </p:txBody>
      </p:sp>
      <p:sp>
        <p:nvSpPr>
          <p:cNvPr id="4" name="Text Placeholder 3"/>
          <p:cNvSpPr>
            <a:spLocks noGrp="1"/>
          </p:cNvSpPr>
          <p:nvPr>
            <p:ph type="body" sz="half" idx="2"/>
          </p:nvPr>
        </p:nvSpPr>
        <p:spPr>
          <a:xfrm>
            <a:off x="533399" y="1340894"/>
            <a:ext cx="3840480" cy="2790114"/>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0F43F43-4C23-2A43-B4BB-CCA8B8D0BD61}" type="slidenum">
              <a:rPr lang="en-GB"/>
              <a:pPr>
                <a:defRPr/>
              </a:pPr>
              <a:t>‹nr.›</a:t>
            </a:fld>
            <a:endParaRPr lang="en-GB"/>
          </a:p>
        </p:txBody>
      </p:sp>
    </p:spTree>
    <p:extLst>
      <p:ext uri="{BB962C8B-B14F-4D97-AF65-F5344CB8AC3E}">
        <p14:creationId xmlns:p14="http://schemas.microsoft.com/office/powerpoint/2010/main" val="78642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49293" y="80965"/>
            <a:ext cx="8042275" cy="1002506"/>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549293" y="1200150"/>
            <a:ext cx="8042275" cy="32575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5629275" y="4706541"/>
            <a:ext cx="2133600" cy="273844"/>
          </a:xfrm>
          <a:prstGeom prst="rect">
            <a:avLst/>
          </a:prstGeom>
        </p:spPr>
        <p:txBody>
          <a:bodyPr vert="horz" lIns="91440" tIns="45720" rIns="91440" bIns="45720" rtlCol="0" anchor="ctr"/>
          <a:lstStyle>
            <a:lvl1pPr algn="r">
              <a:defRPr sz="1200">
                <a:solidFill>
                  <a:schemeClr val="bg1"/>
                </a:solidFill>
                <a:cs typeface="+mn-cs"/>
              </a:defRPr>
            </a:lvl1pPr>
          </a:lstStyle>
          <a:p>
            <a:pPr>
              <a:defRPr/>
            </a:pPr>
            <a:endParaRPr lang="en-GB"/>
          </a:p>
        </p:txBody>
      </p:sp>
      <p:sp>
        <p:nvSpPr>
          <p:cNvPr id="5" name="Footer Placeholder 4"/>
          <p:cNvSpPr>
            <a:spLocks noGrp="1"/>
          </p:cNvSpPr>
          <p:nvPr>
            <p:ph type="ftr" sz="quarter" idx="3"/>
          </p:nvPr>
        </p:nvSpPr>
        <p:spPr>
          <a:xfrm>
            <a:off x="265131" y="4706541"/>
            <a:ext cx="4840287" cy="273844"/>
          </a:xfrm>
          <a:prstGeom prst="rect">
            <a:avLst/>
          </a:prstGeom>
        </p:spPr>
        <p:txBody>
          <a:bodyPr vert="horz" lIns="91440" tIns="45720" rIns="91440" bIns="45720" rtlCol="0" anchor="ctr"/>
          <a:lstStyle>
            <a:lvl1pPr algn="l">
              <a:defRPr sz="1200">
                <a:solidFill>
                  <a:schemeClr val="bg1"/>
                </a:solidFill>
                <a:cs typeface="+mn-cs"/>
              </a:defRPr>
            </a:lvl1pPr>
          </a:lstStyle>
          <a:p>
            <a:pPr>
              <a:defRPr/>
            </a:pPr>
            <a:endParaRPr lang="en-GB"/>
          </a:p>
        </p:txBody>
      </p:sp>
      <p:sp>
        <p:nvSpPr>
          <p:cNvPr id="6" name="Slide Number Placeholder 5"/>
          <p:cNvSpPr>
            <a:spLocks noGrp="1"/>
          </p:cNvSpPr>
          <p:nvPr>
            <p:ph type="sldNum" sz="quarter" idx="4"/>
          </p:nvPr>
        </p:nvSpPr>
        <p:spPr>
          <a:xfrm>
            <a:off x="7897813" y="4706541"/>
            <a:ext cx="990600" cy="273844"/>
          </a:xfrm>
          <a:prstGeom prst="rect">
            <a:avLst/>
          </a:prstGeom>
        </p:spPr>
        <p:txBody>
          <a:bodyPr vert="horz" lIns="91440" tIns="45720" rIns="91440" bIns="45720" rtlCol="0" anchor="ctr"/>
          <a:lstStyle>
            <a:lvl1pPr algn="r">
              <a:defRPr sz="3600">
                <a:solidFill>
                  <a:schemeClr val="bg1"/>
                </a:solidFill>
                <a:cs typeface="+mn-cs"/>
              </a:defRPr>
            </a:lvl1pPr>
          </a:lstStyle>
          <a:p>
            <a:pPr>
              <a:defRPr/>
            </a:pPr>
            <a:fld id="{35957663-F4CE-6049-96F9-AA286FC0E92E}" type="slidenum">
              <a:rPr lang="en-GB"/>
              <a:pPr>
                <a:defRPr/>
              </a:pPr>
              <a:t>‹nr.›</a:t>
            </a:fld>
            <a:endParaRPr lang="en-GB"/>
          </a:p>
        </p:txBody>
      </p:sp>
    </p:spTree>
  </p:cSld>
  <p:clrMap bg1="lt1" tx1="dk1" bg2="lt2" tx2="dk2" accent1="accent1" accent2="accent2" accent3="accent3" accent4="accent4" accent5="accent5" accent6="accent6" hlink="hlink" folHlink="folHlink"/>
  <p:sldLayoutIdLst>
    <p:sldLayoutId id="2147483991"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Lst>
  <p:txStyles>
    <p:titleStyle>
      <a:lvl1pPr algn="ctr" rtl="0" eaLnBrk="0" fontAlgn="base" hangingPunct="0">
        <a:spcBef>
          <a:spcPct val="0"/>
        </a:spcBef>
        <a:spcAft>
          <a:spcPct val="0"/>
        </a:spcAft>
        <a:defRPr sz="4600" kern="1200">
          <a:solidFill>
            <a:schemeClr val="accent1"/>
          </a:solidFill>
          <a:latin typeface="+mj-lt"/>
          <a:ea typeface="ＭＳ Ｐゴシック" charset="0"/>
          <a:cs typeface="ＭＳ Ｐゴシック" charset="0"/>
        </a:defRPr>
      </a:lvl1pPr>
      <a:lvl2pPr algn="ctr" rtl="0" eaLnBrk="0" fontAlgn="base" hangingPunct="0">
        <a:spcBef>
          <a:spcPct val="0"/>
        </a:spcBef>
        <a:spcAft>
          <a:spcPct val="0"/>
        </a:spcAft>
        <a:defRPr sz="4600">
          <a:solidFill>
            <a:schemeClr val="accent1"/>
          </a:solidFill>
          <a:latin typeface="Arial" charset="0"/>
          <a:ea typeface="ＭＳ Ｐゴシック" charset="0"/>
          <a:cs typeface="ＭＳ Ｐゴシック" charset="0"/>
        </a:defRPr>
      </a:lvl2pPr>
      <a:lvl3pPr algn="ctr" rtl="0" eaLnBrk="0" fontAlgn="base" hangingPunct="0">
        <a:spcBef>
          <a:spcPct val="0"/>
        </a:spcBef>
        <a:spcAft>
          <a:spcPct val="0"/>
        </a:spcAft>
        <a:defRPr sz="4600">
          <a:solidFill>
            <a:schemeClr val="accent1"/>
          </a:solidFill>
          <a:latin typeface="Arial" charset="0"/>
          <a:ea typeface="ＭＳ Ｐゴシック" charset="0"/>
          <a:cs typeface="ＭＳ Ｐゴシック" charset="0"/>
        </a:defRPr>
      </a:lvl3pPr>
      <a:lvl4pPr algn="ctr" rtl="0" eaLnBrk="0" fontAlgn="base" hangingPunct="0">
        <a:spcBef>
          <a:spcPct val="0"/>
        </a:spcBef>
        <a:spcAft>
          <a:spcPct val="0"/>
        </a:spcAft>
        <a:defRPr sz="4600">
          <a:solidFill>
            <a:schemeClr val="accent1"/>
          </a:solidFill>
          <a:latin typeface="Arial" charset="0"/>
          <a:ea typeface="ＭＳ Ｐゴシック" charset="0"/>
          <a:cs typeface="ＭＳ Ｐゴシック" charset="0"/>
        </a:defRPr>
      </a:lvl4pPr>
      <a:lvl5pPr algn="ctr" rtl="0" eaLnBrk="0" fontAlgn="base" hangingPunct="0">
        <a:spcBef>
          <a:spcPct val="0"/>
        </a:spcBef>
        <a:spcAft>
          <a:spcPct val="0"/>
        </a:spcAft>
        <a:defRPr sz="4600">
          <a:solidFill>
            <a:schemeClr val="accent1"/>
          </a:solidFill>
          <a:latin typeface="Arial" charset="0"/>
          <a:ea typeface="ＭＳ Ｐゴシック" charset="0"/>
          <a:cs typeface="ＭＳ Ｐゴシック" charset="0"/>
        </a:defRPr>
      </a:lvl5pPr>
      <a:lvl6pPr marL="457200" algn="ctr" rtl="0" fontAlgn="base">
        <a:spcBef>
          <a:spcPct val="0"/>
        </a:spcBef>
        <a:spcAft>
          <a:spcPct val="0"/>
        </a:spcAft>
        <a:defRPr sz="4600">
          <a:solidFill>
            <a:schemeClr val="accent1"/>
          </a:solidFill>
          <a:latin typeface="Arial" charset="0"/>
          <a:ea typeface="ＭＳ Ｐゴシック" charset="0"/>
          <a:cs typeface="ＭＳ Ｐゴシック" charset="0"/>
        </a:defRPr>
      </a:lvl6pPr>
      <a:lvl7pPr marL="914400" algn="ctr" rtl="0" fontAlgn="base">
        <a:spcBef>
          <a:spcPct val="0"/>
        </a:spcBef>
        <a:spcAft>
          <a:spcPct val="0"/>
        </a:spcAft>
        <a:defRPr sz="4600">
          <a:solidFill>
            <a:schemeClr val="accent1"/>
          </a:solidFill>
          <a:latin typeface="Arial" charset="0"/>
          <a:ea typeface="ＭＳ Ｐゴシック" charset="0"/>
          <a:cs typeface="ＭＳ Ｐゴシック" charset="0"/>
        </a:defRPr>
      </a:lvl7pPr>
      <a:lvl8pPr marL="1371600" algn="ctr" rtl="0" fontAlgn="base">
        <a:spcBef>
          <a:spcPct val="0"/>
        </a:spcBef>
        <a:spcAft>
          <a:spcPct val="0"/>
        </a:spcAft>
        <a:defRPr sz="4600">
          <a:solidFill>
            <a:schemeClr val="accent1"/>
          </a:solidFill>
          <a:latin typeface="Arial" charset="0"/>
          <a:ea typeface="ＭＳ Ｐゴシック" charset="0"/>
          <a:cs typeface="ＭＳ Ｐゴシック" charset="0"/>
        </a:defRPr>
      </a:lvl8pPr>
      <a:lvl9pPr marL="1828800" algn="ctr" rtl="0" fontAlgn="base">
        <a:spcBef>
          <a:spcPct val="0"/>
        </a:spcBef>
        <a:spcAft>
          <a:spcPct val="0"/>
        </a:spcAft>
        <a:defRPr sz="4600">
          <a:solidFill>
            <a:schemeClr val="accent1"/>
          </a:solidFill>
          <a:latin typeface="Arial" charset="0"/>
          <a:ea typeface="ＭＳ Ｐゴシック" charset="0"/>
          <a:cs typeface="ＭＳ Ｐゴシック" charset="0"/>
        </a:defRPr>
      </a:lvl9pPr>
    </p:titleStyle>
    <p:bodyStyle>
      <a:lvl1pPr marL="349250" indent="-349250" algn="l" rtl="0" eaLnBrk="0" fontAlgn="base" hangingPunct="0">
        <a:spcBef>
          <a:spcPts val="2000"/>
        </a:spcBef>
        <a:spcAft>
          <a:spcPct val="0"/>
        </a:spcAft>
        <a:buClr>
          <a:srgbClr val="6FB7D7"/>
        </a:buClr>
        <a:buSzPct val="110000"/>
        <a:buFont typeface="Wingdings 2" charset="0"/>
        <a:buChar char=""/>
        <a:defRPr sz="2400" kern="1200">
          <a:solidFill>
            <a:srgbClr val="595959"/>
          </a:solidFill>
          <a:latin typeface="+mn-lt"/>
          <a:ea typeface="ＭＳ Ｐゴシック" charset="0"/>
          <a:cs typeface="ＭＳ Ｐゴシック" charset="0"/>
        </a:defRPr>
      </a:lvl1pPr>
      <a:lvl2pPr marL="685800" indent="-336550" algn="l" rtl="0" eaLnBrk="0" fontAlgn="base" hangingPunct="0">
        <a:spcBef>
          <a:spcPts val="600"/>
        </a:spcBef>
        <a:spcAft>
          <a:spcPct val="0"/>
        </a:spcAft>
        <a:buClr>
          <a:srgbClr val="215D77"/>
        </a:buClr>
        <a:buSzPct val="110000"/>
        <a:buFont typeface="Wingdings 2" charset="0"/>
        <a:buChar char=""/>
        <a:defRPr sz="2200" kern="1200">
          <a:solidFill>
            <a:srgbClr val="595959"/>
          </a:solidFill>
          <a:latin typeface="+mn-lt"/>
          <a:ea typeface="ＭＳ Ｐゴシック" charset="0"/>
          <a:cs typeface="+mn-cs"/>
        </a:defRPr>
      </a:lvl2pPr>
      <a:lvl3pPr marL="968375" indent="-282575" algn="l" rtl="0" eaLnBrk="0" fontAlgn="base" hangingPunct="0">
        <a:spcBef>
          <a:spcPts val="600"/>
        </a:spcBef>
        <a:spcAft>
          <a:spcPct val="0"/>
        </a:spcAft>
        <a:buClr>
          <a:srgbClr val="6FB7D7"/>
        </a:buClr>
        <a:buSzPct val="110000"/>
        <a:buFont typeface="Wingdings 2" charset="0"/>
        <a:buChar char=""/>
        <a:defRPr sz="2000" kern="1200">
          <a:solidFill>
            <a:srgbClr val="595959"/>
          </a:solidFill>
          <a:latin typeface="+mn-lt"/>
          <a:ea typeface="ＭＳ Ｐゴシック" charset="0"/>
          <a:cs typeface="+mn-cs"/>
        </a:defRPr>
      </a:lvl3pPr>
      <a:lvl4pPr marL="1263650" indent="-295275" algn="l" rtl="0" eaLnBrk="0" fontAlgn="base" hangingPunct="0">
        <a:spcBef>
          <a:spcPts val="600"/>
        </a:spcBef>
        <a:spcAft>
          <a:spcPct val="0"/>
        </a:spcAft>
        <a:buClr>
          <a:srgbClr val="215D77"/>
        </a:buClr>
        <a:buSzPct val="110000"/>
        <a:buFont typeface="Wingdings 2" charset="0"/>
        <a:buChar char=""/>
        <a:defRPr kern="1200">
          <a:solidFill>
            <a:srgbClr val="595959"/>
          </a:solidFill>
          <a:latin typeface="+mn-lt"/>
          <a:ea typeface="ＭＳ Ｐゴシック" charset="0"/>
          <a:cs typeface="+mn-cs"/>
        </a:defRPr>
      </a:lvl4pPr>
      <a:lvl5pPr marL="1546225" indent="-282575" algn="l" rtl="0" eaLnBrk="0" fontAlgn="base" hangingPunct="0">
        <a:spcBef>
          <a:spcPts val="600"/>
        </a:spcBef>
        <a:spcAft>
          <a:spcPct val="0"/>
        </a:spcAft>
        <a:buClr>
          <a:srgbClr val="6FB7D7"/>
        </a:buClr>
        <a:buSzPct val="110000"/>
        <a:buFont typeface="Wingdings 2" charset="0"/>
        <a:buChar char=""/>
        <a:defRPr kern="1200">
          <a:solidFill>
            <a:srgbClr val="595959"/>
          </a:solidFill>
          <a:latin typeface="+mn-lt"/>
          <a:ea typeface="ＭＳ Ｐゴシック" charset="0"/>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6.jpg"/></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39.emf"/><Relationship Id="rId5" Type="http://schemas.openxmlformats.org/officeDocument/2006/relationships/image" Target="../media/image38.png"/><Relationship Id="rId4" Type="http://schemas.openxmlformats.org/officeDocument/2006/relationships/image" Target="../media/image37.emf"/></Relationships>
</file>

<file path=ppt/slides/_rels/slide32.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hyperlink" Target="https://www.geo-sports.org/2023/stage-5-mountain-jersey/" TargetMode="Externa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2.gif"/><Relationship Id="rId4" Type="http://schemas.openxmlformats.org/officeDocument/2006/relationships/image" Target="../media/image10.gif"/></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2195736" y="329863"/>
            <a:ext cx="7200800" cy="2323452"/>
          </a:xfrm>
        </p:spPr>
        <p:txBody>
          <a:bodyPr/>
          <a:lstStyle/>
          <a:p>
            <a:pPr fontAlgn="auto">
              <a:spcAft>
                <a:spcPts val="0"/>
              </a:spcAft>
              <a:defRPr/>
            </a:pPr>
            <a:r>
              <a:rPr lang="en-GB" sz="4000" dirty="0"/>
              <a:t>Whole Earth oscillations: </a:t>
            </a:r>
            <a:br>
              <a:rPr lang="en-GB" sz="4000" dirty="0"/>
            </a:br>
            <a:r>
              <a:rPr lang="en-GB" sz="4000" dirty="0" err="1"/>
              <a:t>Thé</a:t>
            </a:r>
            <a:r>
              <a:rPr lang="en-GB" sz="4000" dirty="0"/>
              <a:t> key to imaging density</a:t>
            </a:r>
            <a:br>
              <a:rPr lang="en-GB" sz="4000" dirty="0"/>
            </a:br>
            <a:r>
              <a:rPr lang="en-GB" sz="4000" dirty="0"/>
              <a:t>in Earth’s deep interior </a:t>
            </a:r>
            <a:br>
              <a:rPr lang="en-GB" sz="4000" dirty="0"/>
            </a:br>
            <a:r>
              <a:rPr lang="en-GB" sz="4000" dirty="0"/>
              <a:t>using seismic data</a:t>
            </a:r>
          </a:p>
        </p:txBody>
      </p:sp>
      <p:pic>
        <p:nvPicPr>
          <p:cNvPr id="7" name="Picture 6" descr="1024px-Utrecht_University_logo.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4381507"/>
            <a:ext cx="576064" cy="576064"/>
          </a:xfrm>
          <a:prstGeom prst="rect">
            <a:avLst/>
          </a:prstGeom>
        </p:spPr>
      </p:pic>
      <p:pic>
        <p:nvPicPr>
          <p:cNvPr id="6" name="Picture 6" descr="bglobemoviegifsicle">
            <a:extLst>
              <a:ext uri="{FF2B5EF4-FFF2-40B4-BE49-F238E27FC236}">
                <a16:creationId xmlns:a16="http://schemas.microsoft.com/office/drawing/2014/main" id="{3A348365-B776-834A-ADCF-07689BC98199}"/>
              </a:ext>
            </a:extLst>
          </p:cNvPr>
          <p:cNvPicPr>
            <a:picLocks noChangeAspect="1" noChangeArrowheads="1" noCrop="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08520" y="1131590"/>
            <a:ext cx="3816424" cy="3816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2">
            <a:extLst>
              <a:ext uri="{FF2B5EF4-FFF2-40B4-BE49-F238E27FC236}">
                <a16:creationId xmlns:a16="http://schemas.microsoft.com/office/drawing/2014/main" id="{F8B4314C-520B-F642-B56D-03F24BA70D07}"/>
              </a:ext>
            </a:extLst>
          </p:cNvPr>
          <p:cNvSpPr txBox="1"/>
          <p:nvPr/>
        </p:nvSpPr>
        <p:spPr>
          <a:xfrm>
            <a:off x="2656131" y="4381507"/>
            <a:ext cx="1127232" cy="646331"/>
          </a:xfrm>
          <a:prstGeom prst="rect">
            <a:avLst/>
          </a:prstGeom>
          <a:noFill/>
        </p:spPr>
        <p:txBody>
          <a:bodyPr wrap="none" rtlCol="0">
            <a:spAutoFit/>
          </a:bodyPr>
          <a:lstStyle/>
          <a:p>
            <a:r>
              <a:rPr lang="en-US" sz="1800" dirty="0">
                <a:solidFill>
                  <a:srgbClr val="0000FF"/>
                </a:solidFill>
              </a:rPr>
              <a:t>blue=fast</a:t>
            </a:r>
          </a:p>
          <a:p>
            <a:r>
              <a:rPr lang="en-US" sz="1800" dirty="0">
                <a:solidFill>
                  <a:schemeClr val="accent6"/>
                </a:solidFill>
              </a:rPr>
              <a:t>red=slow</a:t>
            </a:r>
          </a:p>
        </p:txBody>
      </p:sp>
      <p:sp>
        <p:nvSpPr>
          <p:cNvPr id="9" name="Rectangle 1">
            <a:extLst>
              <a:ext uri="{FF2B5EF4-FFF2-40B4-BE49-F238E27FC236}">
                <a16:creationId xmlns:a16="http://schemas.microsoft.com/office/drawing/2014/main" id="{CD5F5F64-647A-174D-8521-5A89E0D4DDE4}"/>
              </a:ext>
            </a:extLst>
          </p:cNvPr>
          <p:cNvSpPr>
            <a:spLocks noChangeArrowheads="1"/>
          </p:cNvSpPr>
          <p:nvPr/>
        </p:nvSpPr>
        <p:spPr bwMode="auto">
          <a:xfrm>
            <a:off x="4427984" y="3564577"/>
            <a:ext cx="4536504" cy="12741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lnSpc>
                <a:spcPct val="80000"/>
              </a:lnSpc>
            </a:pPr>
            <a:r>
              <a:rPr lang="en-GB" sz="2800" b="1" dirty="0">
                <a:solidFill>
                  <a:schemeClr val="accent2"/>
                </a:solidFill>
              </a:rPr>
              <a:t>Arwen Deuss</a:t>
            </a:r>
            <a:endParaRPr lang="en-GB" sz="3200" baseline="30000" dirty="0">
              <a:solidFill>
                <a:schemeClr val="accent2"/>
              </a:solidFill>
            </a:endParaRPr>
          </a:p>
          <a:p>
            <a:pPr algn="ctr">
              <a:lnSpc>
                <a:spcPct val="80000"/>
              </a:lnSpc>
            </a:pPr>
            <a:endParaRPr lang="en-GB" sz="1000" b="1" dirty="0">
              <a:solidFill>
                <a:schemeClr val="accent2"/>
              </a:solidFill>
            </a:endParaRPr>
          </a:p>
          <a:p>
            <a:pPr algn="ctr">
              <a:lnSpc>
                <a:spcPct val="80000"/>
              </a:lnSpc>
            </a:pPr>
            <a:r>
              <a:rPr lang="en-GB" sz="1600" dirty="0">
                <a:solidFill>
                  <a:schemeClr val="accent2"/>
                </a:solidFill>
              </a:rPr>
              <a:t>Runa van Tent, </a:t>
            </a:r>
            <a:r>
              <a:rPr lang="en-GB" sz="1600" dirty="0" err="1">
                <a:solidFill>
                  <a:schemeClr val="accent2"/>
                </a:solidFill>
              </a:rPr>
              <a:t>Ashim</a:t>
            </a:r>
            <a:r>
              <a:rPr lang="en-GB" sz="1600" dirty="0">
                <a:solidFill>
                  <a:schemeClr val="accent2"/>
                </a:solidFill>
              </a:rPr>
              <a:t> </a:t>
            </a:r>
            <a:r>
              <a:rPr lang="en-GB" sz="1600" dirty="0" err="1">
                <a:solidFill>
                  <a:schemeClr val="accent2"/>
                </a:solidFill>
              </a:rPr>
              <a:t>Rijal</a:t>
            </a:r>
            <a:r>
              <a:rPr lang="en-GB" sz="1600" dirty="0">
                <a:solidFill>
                  <a:schemeClr val="accent2"/>
                </a:solidFill>
              </a:rPr>
              <a:t>, Laura Cobden</a:t>
            </a:r>
          </a:p>
          <a:p>
            <a:pPr algn="ctr">
              <a:lnSpc>
                <a:spcPct val="80000"/>
              </a:lnSpc>
            </a:pPr>
            <a:endParaRPr lang="en-GB" sz="2800" dirty="0">
              <a:solidFill>
                <a:schemeClr val="accent2"/>
              </a:solidFill>
            </a:endParaRPr>
          </a:p>
          <a:p>
            <a:pPr algn="ctr">
              <a:lnSpc>
                <a:spcPct val="80000"/>
              </a:lnSpc>
            </a:pPr>
            <a:r>
              <a:rPr lang="en-GB" sz="1400" dirty="0">
                <a:latin typeface="Times New Roman" panose="02020603050405020304" pitchFamily="18" charset="0"/>
                <a:cs typeface="Times New Roman" panose="02020603050405020304" pitchFamily="18" charset="0"/>
              </a:rPr>
              <a:t>Universiteit Utrecht </a:t>
            </a:r>
          </a:p>
        </p:txBody>
      </p:sp>
      <p:sp>
        <p:nvSpPr>
          <p:cNvPr id="10" name="TextBox 8">
            <a:extLst>
              <a:ext uri="{FF2B5EF4-FFF2-40B4-BE49-F238E27FC236}">
                <a16:creationId xmlns:a16="http://schemas.microsoft.com/office/drawing/2014/main" id="{C3A8A8BC-CE1A-9B44-BC99-A8487575B209}"/>
              </a:ext>
            </a:extLst>
          </p:cNvPr>
          <p:cNvSpPr txBox="1"/>
          <p:nvPr/>
        </p:nvSpPr>
        <p:spPr>
          <a:xfrm>
            <a:off x="28219" y="4587974"/>
            <a:ext cx="2370649" cy="523220"/>
          </a:xfrm>
          <a:prstGeom prst="rect">
            <a:avLst/>
          </a:prstGeom>
          <a:noFill/>
        </p:spPr>
        <p:txBody>
          <a:bodyPr wrap="none" rtlCol="0">
            <a:spAutoFit/>
          </a:bodyPr>
          <a:lstStyle/>
          <a:p>
            <a:r>
              <a:rPr lang="en-US" sz="1400" dirty="0">
                <a:solidFill>
                  <a:schemeClr val="accent2"/>
                </a:solidFill>
              </a:rPr>
              <a:t>Model S40RTS</a:t>
            </a:r>
          </a:p>
          <a:p>
            <a:r>
              <a:rPr lang="en-US" sz="1400" dirty="0" err="1">
                <a:solidFill>
                  <a:schemeClr val="accent2"/>
                </a:solidFill>
              </a:rPr>
              <a:t>Ritsema</a:t>
            </a:r>
            <a:r>
              <a:rPr lang="en-US" sz="1400" dirty="0">
                <a:solidFill>
                  <a:schemeClr val="accent2"/>
                </a:solidFill>
              </a:rPr>
              <a:t>, Deuss </a:t>
            </a:r>
            <a:r>
              <a:rPr lang="en-US" sz="1400" i="1" dirty="0">
                <a:solidFill>
                  <a:schemeClr val="accent2"/>
                </a:solidFill>
              </a:rPr>
              <a:t>et al.</a:t>
            </a:r>
            <a:r>
              <a:rPr lang="en-US" sz="1400" dirty="0">
                <a:solidFill>
                  <a:schemeClr val="accent2"/>
                </a:solidFill>
              </a:rPr>
              <a:t>, 2011</a:t>
            </a:r>
          </a:p>
        </p:txBody>
      </p:sp>
      <p:pic>
        <p:nvPicPr>
          <p:cNvPr id="11" name="Picture 10">
            <a:extLst>
              <a:ext uri="{FF2B5EF4-FFF2-40B4-BE49-F238E27FC236}">
                <a16:creationId xmlns:a16="http://schemas.microsoft.com/office/drawing/2014/main" id="{AC5B4429-0B8C-DE49-9B50-617DFC61C588}"/>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512" y="136205"/>
            <a:ext cx="1114875" cy="11250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Tm="33459"/>
    </mc:Choice>
    <mc:Fallback xmlns="">
      <p:transition spd="slow" advTm="3345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a:xfrm>
            <a:off x="1554957" y="296391"/>
            <a:ext cx="6031706" cy="763191"/>
          </a:xfrm>
        </p:spPr>
        <p:txBody>
          <a:bodyPr/>
          <a:lstStyle/>
          <a:p>
            <a:pPr eaLnBrk="1" hangingPunct="1">
              <a:defRPr/>
            </a:pPr>
            <a:r>
              <a:rPr lang="en-US" dirty="0">
                <a:cs typeface="+mj-cs"/>
              </a:rPr>
              <a:t>Normal mode spectra</a:t>
            </a:r>
          </a:p>
        </p:txBody>
      </p:sp>
      <p:pic>
        <p:nvPicPr>
          <p:cNvPr id="68610" name="Picture 6" descr="splitting-dataf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1885950"/>
            <a:ext cx="6229350" cy="2818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3831" name="Text Box 7"/>
          <p:cNvSpPr txBox="1">
            <a:spLocks noChangeArrowheads="1"/>
          </p:cNvSpPr>
          <p:nvPr/>
        </p:nvSpPr>
        <p:spPr bwMode="auto">
          <a:xfrm>
            <a:off x="1713921" y="1115541"/>
            <a:ext cx="2848857"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dirty="0">
                <a:solidFill>
                  <a:srgbClr val="244A58"/>
                </a:solidFill>
                <a:cs typeface="+mn-cs"/>
              </a:rPr>
              <a:t>Before splitting function</a:t>
            </a:r>
          </a:p>
          <a:p>
            <a:pPr>
              <a:defRPr/>
            </a:pPr>
            <a:r>
              <a:rPr lang="en-US" sz="2000" dirty="0">
                <a:solidFill>
                  <a:srgbClr val="244A58"/>
                </a:solidFill>
                <a:cs typeface="+mn-cs"/>
              </a:rPr>
              <a:t>measurement:</a:t>
            </a:r>
          </a:p>
        </p:txBody>
      </p:sp>
      <p:sp>
        <p:nvSpPr>
          <p:cNvPr id="333833" name="Text Box 9"/>
          <p:cNvSpPr txBox="1">
            <a:spLocks noChangeArrowheads="1"/>
          </p:cNvSpPr>
          <p:nvPr/>
        </p:nvSpPr>
        <p:spPr bwMode="auto">
          <a:xfrm>
            <a:off x="4955559" y="1122105"/>
            <a:ext cx="2634054"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dirty="0">
                <a:solidFill>
                  <a:srgbClr val="244A58"/>
                </a:solidFill>
                <a:cs typeface="+mn-cs"/>
              </a:rPr>
              <a:t>After splitting function</a:t>
            </a:r>
          </a:p>
          <a:p>
            <a:pPr>
              <a:defRPr/>
            </a:pPr>
            <a:r>
              <a:rPr lang="en-US" sz="2000" dirty="0">
                <a:solidFill>
                  <a:srgbClr val="244A58"/>
                </a:solidFill>
                <a:cs typeface="+mn-cs"/>
              </a:rPr>
              <a:t>measurement:</a:t>
            </a:r>
          </a:p>
        </p:txBody>
      </p:sp>
      <p:sp>
        <p:nvSpPr>
          <p:cNvPr id="333834" name="Text Box 10"/>
          <p:cNvSpPr txBox="1">
            <a:spLocks noChangeArrowheads="1"/>
          </p:cNvSpPr>
          <p:nvPr/>
        </p:nvSpPr>
        <p:spPr bwMode="auto">
          <a:xfrm>
            <a:off x="4286250" y="4760119"/>
            <a:ext cx="3737177"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dirty="0">
                <a:solidFill>
                  <a:srgbClr val="244A58"/>
                </a:solidFill>
                <a:cs typeface="+mn-cs"/>
              </a:rPr>
              <a:t>Woodhouse &amp; Deuss, </a:t>
            </a:r>
            <a:r>
              <a:rPr lang="en-US" sz="1200" i="1" dirty="0">
                <a:solidFill>
                  <a:srgbClr val="244A58"/>
                </a:solidFill>
                <a:cs typeface="+mn-cs"/>
              </a:rPr>
              <a:t>Treatise on Geophysics</a:t>
            </a:r>
            <a:r>
              <a:rPr lang="en-US" sz="1200" dirty="0">
                <a:solidFill>
                  <a:srgbClr val="244A58"/>
                </a:solidFill>
                <a:cs typeface="+mn-cs"/>
              </a:rPr>
              <a:t>, 2015</a:t>
            </a:r>
          </a:p>
        </p:txBody>
      </p:sp>
    </p:spTree>
  </p:cSld>
  <p:clrMapOvr>
    <a:masterClrMapping/>
  </p:clrMapOvr>
  <p:transition advTm="17327"/>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744D47-6A94-2544-AE5E-68C8F7FF4798}"/>
              </a:ext>
            </a:extLst>
          </p:cNvPr>
          <p:cNvSpPr>
            <a:spLocks noGrp="1"/>
          </p:cNvSpPr>
          <p:nvPr>
            <p:ph type="title"/>
          </p:nvPr>
        </p:nvSpPr>
        <p:spPr>
          <a:xfrm>
            <a:off x="122693" y="98546"/>
            <a:ext cx="8982661" cy="906611"/>
          </a:xfrm>
        </p:spPr>
        <p:txBody>
          <a:bodyPr/>
          <a:lstStyle/>
          <a:p>
            <a:r>
              <a:rPr lang="nl-NL" dirty="0" err="1"/>
              <a:t>Splitting</a:t>
            </a:r>
            <a:r>
              <a:rPr lang="nl-NL" dirty="0"/>
              <a:t> </a:t>
            </a:r>
            <a:r>
              <a:rPr lang="nl-NL" dirty="0" err="1"/>
              <a:t>functions</a:t>
            </a:r>
            <a:endParaRPr lang="nl-NL" dirty="0"/>
          </a:p>
        </p:txBody>
      </p:sp>
      <p:grpSp>
        <p:nvGrpSpPr>
          <p:cNvPr id="16" name="Groep 15">
            <a:extLst>
              <a:ext uri="{FF2B5EF4-FFF2-40B4-BE49-F238E27FC236}">
                <a16:creationId xmlns:a16="http://schemas.microsoft.com/office/drawing/2014/main" id="{C5669E78-B1EB-FD4B-8471-E8FB3D2B32CE}"/>
              </a:ext>
            </a:extLst>
          </p:cNvPr>
          <p:cNvGrpSpPr/>
          <p:nvPr/>
        </p:nvGrpSpPr>
        <p:grpSpPr>
          <a:xfrm>
            <a:off x="175336" y="2236488"/>
            <a:ext cx="4568201" cy="2423493"/>
            <a:chOff x="-45464" y="1036814"/>
            <a:chExt cx="4568201" cy="2423493"/>
          </a:xfrm>
        </p:grpSpPr>
        <p:grpSp>
          <p:nvGrpSpPr>
            <p:cNvPr id="8" name="Groep 7">
              <a:extLst>
                <a:ext uri="{FF2B5EF4-FFF2-40B4-BE49-F238E27FC236}">
                  <a16:creationId xmlns:a16="http://schemas.microsoft.com/office/drawing/2014/main" id="{82471F7A-54F6-0349-9E0C-1170407C6345}"/>
                </a:ext>
              </a:extLst>
            </p:cNvPr>
            <p:cNvGrpSpPr>
              <a:grpSpLocks noChangeAspect="1"/>
            </p:cNvGrpSpPr>
            <p:nvPr/>
          </p:nvGrpSpPr>
          <p:grpSpPr>
            <a:xfrm>
              <a:off x="-45464" y="1036814"/>
              <a:ext cx="4568201" cy="2423493"/>
              <a:chOff x="-132086" y="69048"/>
              <a:chExt cx="4568201" cy="2423493"/>
            </a:xfrm>
          </p:grpSpPr>
          <p:grpSp>
            <p:nvGrpSpPr>
              <p:cNvPr id="3" name="Groep 2">
                <a:extLst>
                  <a:ext uri="{FF2B5EF4-FFF2-40B4-BE49-F238E27FC236}">
                    <a16:creationId xmlns:a16="http://schemas.microsoft.com/office/drawing/2014/main" id="{C69C05EA-2B53-C147-A327-2072C65E83AE}"/>
                  </a:ext>
                </a:extLst>
              </p:cNvPr>
              <p:cNvGrpSpPr>
                <a:grpSpLocks noChangeAspect="1"/>
              </p:cNvGrpSpPr>
              <p:nvPr/>
            </p:nvGrpSpPr>
            <p:grpSpPr>
              <a:xfrm>
                <a:off x="51021" y="541897"/>
                <a:ext cx="4138715" cy="1950644"/>
                <a:chOff x="208140" y="1534074"/>
                <a:chExt cx="3008985" cy="1418184"/>
              </a:xfrm>
            </p:grpSpPr>
            <p:pic>
              <p:nvPicPr>
                <p:cNvPr id="14" name="Afbeelding 13">
                  <a:extLst>
                    <a:ext uri="{FF2B5EF4-FFF2-40B4-BE49-F238E27FC236}">
                      <a16:creationId xmlns:a16="http://schemas.microsoft.com/office/drawing/2014/main" id="{95A54550-F26F-6B44-B726-0965E49C2DAE}"/>
                    </a:ext>
                  </a:extLst>
                </p:cNvPr>
                <p:cNvPicPr>
                  <a:picLocks noChangeAspect="1"/>
                </p:cNvPicPr>
                <p:nvPr/>
              </p:nvPicPr>
              <p:blipFill rotWithShape="1">
                <a:blip r:embed="rId4"/>
                <a:srcRect l="83551" t="11812" r="467"/>
                <a:stretch/>
              </p:blipFill>
              <p:spPr>
                <a:xfrm>
                  <a:off x="2594431" y="1678018"/>
                  <a:ext cx="622694" cy="1109293"/>
                </a:xfrm>
                <a:prstGeom prst="rect">
                  <a:avLst/>
                </a:prstGeom>
              </p:spPr>
            </p:pic>
            <p:pic>
              <p:nvPicPr>
                <p:cNvPr id="5" name="Afbeelding 4">
                  <a:extLst>
                    <a:ext uri="{FF2B5EF4-FFF2-40B4-BE49-F238E27FC236}">
                      <a16:creationId xmlns:a16="http://schemas.microsoft.com/office/drawing/2014/main" id="{1CC56B80-20DD-AA43-AA11-BC6438E28D0F}"/>
                    </a:ext>
                  </a:extLst>
                </p:cNvPr>
                <p:cNvPicPr>
                  <a:picLocks noChangeAspect="1"/>
                </p:cNvPicPr>
                <p:nvPr/>
              </p:nvPicPr>
              <p:blipFill rotWithShape="1">
                <a:blip r:embed="rId4"/>
                <a:srcRect t="14375" r="51997"/>
                <a:stretch/>
              </p:blipFill>
              <p:spPr>
                <a:xfrm>
                  <a:off x="208140" y="1534074"/>
                  <a:ext cx="2462534" cy="1418184"/>
                </a:xfrm>
                <a:prstGeom prst="rect">
                  <a:avLst/>
                </a:prstGeom>
              </p:spPr>
            </p:pic>
          </p:grpSp>
          <p:sp>
            <p:nvSpPr>
              <p:cNvPr id="9" name="Tekstvak 8">
                <a:extLst>
                  <a:ext uri="{FF2B5EF4-FFF2-40B4-BE49-F238E27FC236}">
                    <a16:creationId xmlns:a16="http://schemas.microsoft.com/office/drawing/2014/main" id="{5C396ADF-732D-9145-A197-64812B1FBA94}"/>
                  </a:ext>
                </a:extLst>
              </p:cNvPr>
              <p:cNvSpPr txBox="1"/>
              <p:nvPr/>
            </p:nvSpPr>
            <p:spPr>
              <a:xfrm>
                <a:off x="-132086" y="69048"/>
                <a:ext cx="4568201" cy="677108"/>
              </a:xfrm>
              <a:prstGeom prst="rect">
                <a:avLst/>
              </a:prstGeom>
              <a:noFill/>
            </p:spPr>
            <p:txBody>
              <a:bodyPr wrap="square" rtlCol="0">
                <a:spAutoFit/>
              </a:bodyPr>
              <a:lstStyle/>
              <a:p>
                <a:r>
                  <a:rPr lang="nl-NL" sz="1800" dirty="0" err="1"/>
                  <a:t>Splitting</a:t>
                </a:r>
                <a:r>
                  <a:rPr lang="nl-NL" sz="1800" dirty="0"/>
                  <a:t> </a:t>
                </a:r>
                <a:r>
                  <a:rPr lang="nl-NL" sz="1800" dirty="0" err="1"/>
                  <a:t>function</a:t>
                </a:r>
                <a:r>
                  <a:rPr lang="nl-NL" sz="1800" dirty="0"/>
                  <a:t> – </a:t>
                </a:r>
                <a:r>
                  <a:rPr lang="nl-NL" sz="1800" b="1" dirty="0"/>
                  <a:t>3D</a:t>
                </a:r>
                <a:r>
                  <a:rPr lang="nl-NL" sz="1800" dirty="0"/>
                  <a:t> </a:t>
                </a:r>
                <a:r>
                  <a:rPr lang="nl-NL" sz="1800" b="1" dirty="0" err="1"/>
                  <a:t>velocity</a:t>
                </a:r>
                <a:r>
                  <a:rPr lang="nl-NL" sz="1800" b="1" dirty="0"/>
                  <a:t> &amp; </a:t>
                </a:r>
                <a:r>
                  <a:rPr lang="nl-NL" sz="1800" b="1" dirty="0" err="1"/>
                  <a:t>density</a:t>
                </a:r>
                <a:r>
                  <a:rPr lang="nl-NL" sz="1800" b="1" dirty="0"/>
                  <a:t>  </a:t>
                </a:r>
              </a:p>
              <a:p>
                <a:endParaRPr lang="nl-NL" sz="2000" dirty="0">
                  <a:solidFill>
                    <a:schemeClr val="accent2"/>
                  </a:solidFill>
                </a:endParaRPr>
              </a:p>
            </p:txBody>
          </p:sp>
        </p:grpSp>
        <p:sp>
          <p:nvSpPr>
            <p:cNvPr id="17" name="Rechthoek 16">
              <a:extLst>
                <a:ext uri="{FF2B5EF4-FFF2-40B4-BE49-F238E27FC236}">
                  <a16:creationId xmlns:a16="http://schemas.microsoft.com/office/drawing/2014/main" id="{D600D678-5D0B-C44E-8B61-F8DCB5841682}"/>
                </a:ext>
              </a:extLst>
            </p:cNvPr>
            <p:cNvSpPr/>
            <p:nvPr/>
          </p:nvSpPr>
          <p:spPr>
            <a:xfrm>
              <a:off x="1864826" y="1419622"/>
              <a:ext cx="1385537" cy="338555"/>
            </a:xfrm>
            <a:prstGeom prst="rect">
              <a:avLst/>
            </a:prstGeom>
            <a:solidFill>
              <a:schemeClr val="bg1"/>
            </a:solidFill>
            <a:ln>
              <a:solidFill>
                <a:schemeClr val="bg1"/>
              </a:solidFill>
            </a:ln>
            <a:effectLst>
              <a:outerShdw blurRad="63500" dist="25400" dir="5400000" sx="101000" sy="101000" rotWithShape="0">
                <a:schemeClr val="bg1">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25" name="Rechthoek 24">
              <a:extLst>
                <a:ext uri="{FF2B5EF4-FFF2-40B4-BE49-F238E27FC236}">
                  <a16:creationId xmlns:a16="http://schemas.microsoft.com/office/drawing/2014/main" id="{2860809D-1A47-5B44-9AE3-AD4F33BEBEBB}"/>
                </a:ext>
              </a:extLst>
            </p:cNvPr>
            <p:cNvSpPr/>
            <p:nvPr/>
          </p:nvSpPr>
          <p:spPr>
            <a:xfrm>
              <a:off x="3268000" y="1707654"/>
              <a:ext cx="539346" cy="307777"/>
            </a:xfrm>
            <a:prstGeom prst="rect">
              <a:avLst/>
            </a:prstGeom>
            <a:solidFill>
              <a:schemeClr val="bg1"/>
            </a:solidFill>
            <a:ln>
              <a:solidFill>
                <a:schemeClr val="bg1"/>
              </a:solidFill>
            </a:ln>
            <a:effectLst>
              <a:outerShdw blurRad="63500" dist="25400" dir="5400000" sx="101000" sy="101000" rotWithShape="0">
                <a:schemeClr val="bg1">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pic>
          <p:nvPicPr>
            <p:cNvPr id="29" name="Afbeelding 28">
              <a:extLst>
                <a:ext uri="{FF2B5EF4-FFF2-40B4-BE49-F238E27FC236}">
                  <a16:creationId xmlns:a16="http://schemas.microsoft.com/office/drawing/2014/main" id="{4E48CD2F-E8A8-8B47-8DBA-3CE5674ACC9A}"/>
                </a:ext>
              </a:extLst>
            </p:cNvPr>
            <p:cNvPicPr>
              <a:picLocks noChangeAspect="1"/>
            </p:cNvPicPr>
            <p:nvPr/>
          </p:nvPicPr>
          <p:blipFill rotWithShape="1">
            <a:blip r:embed="rId4"/>
            <a:srcRect l="83551" t="11812" r="8858" b="73124"/>
            <a:stretch/>
          </p:blipFill>
          <p:spPr>
            <a:xfrm>
              <a:off x="3746474" y="2499742"/>
              <a:ext cx="406804" cy="260630"/>
            </a:xfrm>
            <a:prstGeom prst="rect">
              <a:avLst/>
            </a:prstGeom>
          </p:spPr>
        </p:pic>
      </p:grpSp>
      <p:sp>
        <p:nvSpPr>
          <p:cNvPr id="18" name="Tekstvak 17">
            <a:extLst>
              <a:ext uri="{FF2B5EF4-FFF2-40B4-BE49-F238E27FC236}">
                <a16:creationId xmlns:a16="http://schemas.microsoft.com/office/drawing/2014/main" id="{BA7024DA-F60F-0E4B-96A8-884FE49737FB}"/>
              </a:ext>
            </a:extLst>
          </p:cNvPr>
          <p:cNvSpPr txBox="1"/>
          <p:nvPr/>
        </p:nvSpPr>
        <p:spPr>
          <a:xfrm>
            <a:off x="185028" y="1772822"/>
            <a:ext cx="2151551" cy="461665"/>
          </a:xfrm>
          <a:prstGeom prst="rect">
            <a:avLst/>
          </a:prstGeom>
          <a:noFill/>
        </p:spPr>
        <p:txBody>
          <a:bodyPr wrap="none" rtlCol="0">
            <a:spAutoFit/>
          </a:bodyPr>
          <a:lstStyle/>
          <a:p>
            <a:r>
              <a:rPr lang="nl-NL" b="1" dirty="0" err="1">
                <a:solidFill>
                  <a:schemeClr val="accent2"/>
                </a:solidFill>
              </a:rPr>
              <a:t>Upper</a:t>
            </a:r>
            <a:r>
              <a:rPr lang="nl-NL" b="1" dirty="0">
                <a:solidFill>
                  <a:schemeClr val="accent2"/>
                </a:solidFill>
              </a:rPr>
              <a:t> </a:t>
            </a:r>
            <a:r>
              <a:rPr lang="nl-NL" b="1" dirty="0" err="1">
                <a:solidFill>
                  <a:schemeClr val="accent2"/>
                </a:solidFill>
              </a:rPr>
              <a:t>mantle</a:t>
            </a:r>
            <a:endParaRPr lang="nl-NL" b="1" dirty="0">
              <a:solidFill>
                <a:schemeClr val="accent2"/>
              </a:solidFill>
            </a:endParaRPr>
          </a:p>
        </p:txBody>
      </p:sp>
      <p:grpSp>
        <p:nvGrpSpPr>
          <p:cNvPr id="44" name="Groep 43">
            <a:extLst>
              <a:ext uri="{FF2B5EF4-FFF2-40B4-BE49-F238E27FC236}">
                <a16:creationId xmlns:a16="http://schemas.microsoft.com/office/drawing/2014/main" id="{80FAEB17-7F1D-4444-B790-25C9A57D84BD}"/>
              </a:ext>
            </a:extLst>
          </p:cNvPr>
          <p:cNvGrpSpPr/>
          <p:nvPr/>
        </p:nvGrpSpPr>
        <p:grpSpPr>
          <a:xfrm>
            <a:off x="4666665" y="2187863"/>
            <a:ext cx="4491331" cy="2465691"/>
            <a:chOff x="-8341" y="1402201"/>
            <a:chExt cx="4491331" cy="2465691"/>
          </a:xfrm>
        </p:grpSpPr>
        <p:grpSp>
          <p:nvGrpSpPr>
            <p:cNvPr id="45" name="Groep 44">
              <a:extLst>
                <a:ext uri="{FF2B5EF4-FFF2-40B4-BE49-F238E27FC236}">
                  <a16:creationId xmlns:a16="http://schemas.microsoft.com/office/drawing/2014/main" id="{557A74BE-DC89-B247-AA5C-47A1E766FF44}"/>
                </a:ext>
              </a:extLst>
            </p:cNvPr>
            <p:cNvGrpSpPr>
              <a:grpSpLocks noChangeAspect="1"/>
            </p:cNvGrpSpPr>
            <p:nvPr/>
          </p:nvGrpSpPr>
          <p:grpSpPr>
            <a:xfrm>
              <a:off x="181117" y="1923676"/>
              <a:ext cx="4054077" cy="1944216"/>
              <a:chOff x="180000" y="1543795"/>
              <a:chExt cx="2936925" cy="1408463"/>
            </a:xfrm>
          </p:grpSpPr>
          <p:pic>
            <p:nvPicPr>
              <p:cNvPr id="51" name="Afbeelding 50">
                <a:extLst>
                  <a:ext uri="{FF2B5EF4-FFF2-40B4-BE49-F238E27FC236}">
                    <a16:creationId xmlns:a16="http://schemas.microsoft.com/office/drawing/2014/main" id="{3BEE123F-C7E3-0343-9E97-8EA7A9C1BACC}"/>
                  </a:ext>
                </a:extLst>
              </p:cNvPr>
              <p:cNvPicPr>
                <a:picLocks noChangeAspect="1"/>
              </p:cNvPicPr>
              <p:nvPr/>
            </p:nvPicPr>
            <p:blipFill rotWithShape="1">
              <a:blip r:embed="rId5"/>
              <a:srcRect l="83163" t="11812" r="2037"/>
              <a:stretch/>
            </p:blipFill>
            <p:spPr>
              <a:xfrm>
                <a:off x="2526275" y="1659529"/>
                <a:ext cx="590650" cy="1136234"/>
              </a:xfrm>
              <a:prstGeom prst="rect">
                <a:avLst/>
              </a:prstGeom>
            </p:spPr>
          </p:pic>
          <p:pic>
            <p:nvPicPr>
              <p:cNvPr id="52" name="Afbeelding 51">
                <a:extLst>
                  <a:ext uri="{FF2B5EF4-FFF2-40B4-BE49-F238E27FC236}">
                    <a16:creationId xmlns:a16="http://schemas.microsoft.com/office/drawing/2014/main" id="{0D642D87-4B47-6040-A081-4B666C79A297}"/>
                  </a:ext>
                </a:extLst>
              </p:cNvPr>
              <p:cNvPicPr>
                <a:picLocks noChangeAspect="1"/>
              </p:cNvPicPr>
              <p:nvPr/>
            </p:nvPicPr>
            <p:blipFill rotWithShape="1">
              <a:blip r:embed="rId5"/>
              <a:srcRect t="14962" r="50881"/>
              <a:stretch/>
            </p:blipFill>
            <p:spPr>
              <a:xfrm>
                <a:off x="180000" y="1543795"/>
                <a:ext cx="2519792" cy="1408463"/>
              </a:xfrm>
              <a:prstGeom prst="rect">
                <a:avLst/>
              </a:prstGeom>
            </p:spPr>
          </p:pic>
        </p:grpSp>
        <p:sp>
          <p:nvSpPr>
            <p:cNvPr id="46" name="Rechthoek 16">
              <a:extLst>
                <a:ext uri="{FF2B5EF4-FFF2-40B4-BE49-F238E27FC236}">
                  <a16:creationId xmlns:a16="http://schemas.microsoft.com/office/drawing/2014/main" id="{30EE886E-476A-2245-8C73-22BE4AA5BC83}"/>
                </a:ext>
              </a:extLst>
            </p:cNvPr>
            <p:cNvSpPr/>
            <p:nvPr/>
          </p:nvSpPr>
          <p:spPr>
            <a:xfrm>
              <a:off x="1832552" y="1805689"/>
              <a:ext cx="1339022" cy="338555"/>
            </a:xfrm>
            <a:prstGeom prst="rect">
              <a:avLst/>
            </a:prstGeom>
            <a:solidFill>
              <a:schemeClr val="bg1"/>
            </a:solidFill>
            <a:ln>
              <a:solidFill>
                <a:schemeClr val="bg1"/>
              </a:solidFill>
            </a:ln>
            <a:effectLst>
              <a:outerShdw blurRad="63500" dist="25400" dir="5400000" sx="101000" sy="101000" rotWithShape="0">
                <a:schemeClr val="bg1">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47" name="Rechthoek 16">
              <a:extLst>
                <a:ext uri="{FF2B5EF4-FFF2-40B4-BE49-F238E27FC236}">
                  <a16:creationId xmlns:a16="http://schemas.microsoft.com/office/drawing/2014/main" id="{FF5DDEE1-DEEA-AF45-8A67-4412987177F4}"/>
                </a:ext>
              </a:extLst>
            </p:cNvPr>
            <p:cNvSpPr/>
            <p:nvPr/>
          </p:nvSpPr>
          <p:spPr>
            <a:xfrm>
              <a:off x="3464414" y="1999307"/>
              <a:ext cx="364485" cy="338555"/>
            </a:xfrm>
            <a:prstGeom prst="rect">
              <a:avLst/>
            </a:prstGeom>
            <a:solidFill>
              <a:schemeClr val="bg1"/>
            </a:solidFill>
            <a:ln>
              <a:solidFill>
                <a:schemeClr val="bg1"/>
              </a:solidFill>
            </a:ln>
            <a:effectLst>
              <a:outerShdw blurRad="63500" dist="25400" dir="5400000" sx="101000" sy="101000" rotWithShape="0">
                <a:schemeClr val="bg1">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50" name="Tekstvak 49">
              <a:extLst>
                <a:ext uri="{FF2B5EF4-FFF2-40B4-BE49-F238E27FC236}">
                  <a16:creationId xmlns:a16="http://schemas.microsoft.com/office/drawing/2014/main" id="{05ECDA2D-8BA2-D946-918D-6ECE80062BF7}"/>
                </a:ext>
              </a:extLst>
            </p:cNvPr>
            <p:cNvSpPr txBox="1"/>
            <p:nvPr/>
          </p:nvSpPr>
          <p:spPr>
            <a:xfrm>
              <a:off x="-8341" y="1402201"/>
              <a:ext cx="4491331" cy="677108"/>
            </a:xfrm>
            <a:prstGeom prst="rect">
              <a:avLst/>
            </a:prstGeom>
            <a:noFill/>
          </p:spPr>
          <p:txBody>
            <a:bodyPr wrap="square" rtlCol="0">
              <a:spAutoFit/>
            </a:bodyPr>
            <a:lstStyle/>
            <a:p>
              <a:pPr algn="r"/>
              <a:r>
                <a:rPr lang="nl-NL" sz="1800" dirty="0" err="1"/>
                <a:t>Splitting</a:t>
              </a:r>
              <a:r>
                <a:rPr lang="nl-NL" sz="1800" dirty="0"/>
                <a:t> </a:t>
              </a:r>
              <a:r>
                <a:rPr lang="nl-NL" sz="1800" dirty="0" err="1"/>
                <a:t>function</a:t>
              </a:r>
              <a:r>
                <a:rPr lang="nl-NL" sz="1800" dirty="0"/>
                <a:t> – </a:t>
              </a:r>
              <a:r>
                <a:rPr lang="nl-NL" sz="1800" b="1" dirty="0"/>
                <a:t>3D</a:t>
              </a:r>
              <a:r>
                <a:rPr lang="nl-NL" sz="1800" dirty="0"/>
                <a:t> </a:t>
              </a:r>
              <a:r>
                <a:rPr lang="nl-NL" sz="1800" b="1" dirty="0" err="1"/>
                <a:t>velocity</a:t>
              </a:r>
              <a:r>
                <a:rPr lang="nl-NL" sz="1800" b="1" dirty="0"/>
                <a:t> &amp; </a:t>
              </a:r>
              <a:r>
                <a:rPr lang="nl-NL" sz="1800" b="1" dirty="0" err="1"/>
                <a:t>density</a:t>
              </a:r>
              <a:r>
                <a:rPr lang="nl-NL" sz="1800" b="1" dirty="0"/>
                <a:t>  </a:t>
              </a:r>
            </a:p>
            <a:p>
              <a:endParaRPr lang="nl-NL" sz="2000" dirty="0">
                <a:solidFill>
                  <a:schemeClr val="accent2"/>
                </a:solidFill>
              </a:endParaRPr>
            </a:p>
          </p:txBody>
        </p:sp>
      </p:grpSp>
      <p:sp>
        <p:nvSpPr>
          <p:cNvPr id="53" name="Tekstvak 52">
            <a:extLst>
              <a:ext uri="{FF2B5EF4-FFF2-40B4-BE49-F238E27FC236}">
                <a16:creationId xmlns:a16="http://schemas.microsoft.com/office/drawing/2014/main" id="{BC8FE48C-3F91-9841-B4D5-7FBAA50E4D98}"/>
              </a:ext>
            </a:extLst>
          </p:cNvPr>
          <p:cNvSpPr txBox="1"/>
          <p:nvPr/>
        </p:nvSpPr>
        <p:spPr>
          <a:xfrm>
            <a:off x="4743537" y="1789564"/>
            <a:ext cx="2167581" cy="461665"/>
          </a:xfrm>
          <a:prstGeom prst="rect">
            <a:avLst/>
          </a:prstGeom>
          <a:noFill/>
        </p:spPr>
        <p:txBody>
          <a:bodyPr wrap="none" rtlCol="0">
            <a:spAutoFit/>
          </a:bodyPr>
          <a:lstStyle/>
          <a:p>
            <a:r>
              <a:rPr lang="nl-NL" b="1" dirty="0" err="1">
                <a:solidFill>
                  <a:schemeClr val="accent2"/>
                </a:solidFill>
              </a:rPr>
              <a:t>Lower</a:t>
            </a:r>
            <a:r>
              <a:rPr lang="nl-NL" b="1" dirty="0">
                <a:solidFill>
                  <a:schemeClr val="accent2"/>
                </a:solidFill>
              </a:rPr>
              <a:t> </a:t>
            </a:r>
            <a:r>
              <a:rPr lang="nl-NL" b="1" dirty="0" err="1">
                <a:solidFill>
                  <a:schemeClr val="accent2"/>
                </a:solidFill>
              </a:rPr>
              <a:t>mantle</a:t>
            </a:r>
            <a:endParaRPr lang="nl-NL" b="1" dirty="0">
              <a:solidFill>
                <a:schemeClr val="accent2"/>
              </a:solidFill>
            </a:endParaRPr>
          </a:p>
        </p:txBody>
      </p:sp>
      <p:sp>
        <p:nvSpPr>
          <p:cNvPr id="54" name="Rectangle 2">
            <a:extLst>
              <a:ext uri="{FF2B5EF4-FFF2-40B4-BE49-F238E27FC236}">
                <a16:creationId xmlns:a16="http://schemas.microsoft.com/office/drawing/2014/main" id="{3084F7E2-110C-E845-97F8-1B38CE3ECC1E}"/>
              </a:ext>
            </a:extLst>
          </p:cNvPr>
          <p:cNvSpPr/>
          <p:nvPr/>
        </p:nvSpPr>
        <p:spPr>
          <a:xfrm>
            <a:off x="7327899" y="4740768"/>
            <a:ext cx="2003344" cy="276999"/>
          </a:xfrm>
          <a:prstGeom prst="rect">
            <a:avLst/>
          </a:prstGeom>
        </p:spPr>
        <p:txBody>
          <a:bodyPr wrap="square">
            <a:spAutoFit/>
          </a:bodyPr>
          <a:lstStyle/>
          <a:p>
            <a:r>
              <a:rPr lang="en-US" sz="1200" dirty="0">
                <a:solidFill>
                  <a:srgbClr val="000000"/>
                </a:solidFill>
              </a:rPr>
              <a:t>Deuss et al, </a:t>
            </a:r>
            <a:r>
              <a:rPr lang="en-US" sz="1200" i="1" dirty="0">
                <a:solidFill>
                  <a:srgbClr val="000000"/>
                </a:solidFill>
              </a:rPr>
              <a:t>GJI</a:t>
            </a:r>
            <a:r>
              <a:rPr lang="en-US" sz="1200" dirty="0">
                <a:solidFill>
                  <a:srgbClr val="000000"/>
                </a:solidFill>
              </a:rPr>
              <a:t>, 2013</a:t>
            </a:r>
          </a:p>
        </p:txBody>
      </p:sp>
      <p:sp>
        <p:nvSpPr>
          <p:cNvPr id="4" name="TextBox 8">
            <a:extLst>
              <a:ext uri="{FF2B5EF4-FFF2-40B4-BE49-F238E27FC236}">
                <a16:creationId xmlns:a16="http://schemas.microsoft.com/office/drawing/2014/main" id="{7F81D439-30AC-937D-F5C6-0D54DFD42CD9}"/>
              </a:ext>
            </a:extLst>
          </p:cNvPr>
          <p:cNvSpPr txBox="1"/>
          <p:nvPr/>
        </p:nvSpPr>
        <p:spPr>
          <a:xfrm>
            <a:off x="3063044" y="1043493"/>
            <a:ext cx="2945871" cy="461665"/>
          </a:xfrm>
          <a:prstGeom prst="rect">
            <a:avLst/>
          </a:prstGeom>
          <a:noFill/>
        </p:spPr>
        <p:txBody>
          <a:bodyPr wrap="none" rtlCol="0">
            <a:spAutoFit/>
          </a:bodyPr>
          <a:lstStyle/>
          <a:p>
            <a:r>
              <a:rPr lang="en-US" dirty="0">
                <a:solidFill>
                  <a:srgbClr val="09213B"/>
                </a:solidFill>
              </a:rPr>
              <a:t>F(</a:t>
            </a:r>
            <a:r>
              <a:rPr lang="en-US" dirty="0" err="1">
                <a:solidFill>
                  <a:srgbClr val="09213B"/>
                </a:solidFill>
                <a:latin typeface="Symbol" charset="2"/>
                <a:cs typeface="Symbol" charset="2"/>
              </a:rPr>
              <a:t>q,f</a:t>
            </a:r>
            <a:r>
              <a:rPr lang="en-US" dirty="0">
                <a:solidFill>
                  <a:srgbClr val="09213B"/>
                </a:solidFill>
              </a:rPr>
              <a:t>) = </a:t>
            </a:r>
            <a:r>
              <a:rPr lang="en-US" dirty="0">
                <a:solidFill>
                  <a:srgbClr val="09213B"/>
                </a:solidFill>
                <a:latin typeface="Symbol" charset="2"/>
                <a:cs typeface="Symbol" charset="2"/>
              </a:rPr>
              <a:t>S </a:t>
            </a:r>
            <a:r>
              <a:rPr lang="en-US" dirty="0" err="1">
                <a:solidFill>
                  <a:schemeClr val="accent6"/>
                </a:solidFill>
                <a:latin typeface="+mn-lt"/>
                <a:cs typeface="Symbol" charset="2"/>
              </a:rPr>
              <a:t>c</a:t>
            </a:r>
            <a:r>
              <a:rPr lang="en-US" baseline="-25000" dirty="0" err="1">
                <a:solidFill>
                  <a:schemeClr val="accent6"/>
                </a:solidFill>
                <a:latin typeface="+mn-lt"/>
                <a:cs typeface="Symbol" charset="2"/>
              </a:rPr>
              <a:t>st</a:t>
            </a:r>
            <a:r>
              <a:rPr lang="en-US" dirty="0">
                <a:latin typeface="+mn-lt"/>
                <a:cs typeface="Symbol" charset="2"/>
              </a:rPr>
              <a:t> </a:t>
            </a:r>
            <a:r>
              <a:rPr lang="en-US" dirty="0" err="1">
                <a:solidFill>
                  <a:srgbClr val="09213B"/>
                </a:solidFill>
                <a:latin typeface="+mn-lt"/>
                <a:cs typeface="Symbol" charset="2"/>
              </a:rPr>
              <a:t>Y</a:t>
            </a:r>
            <a:r>
              <a:rPr lang="en-US" baseline="-25000" dirty="0" err="1">
                <a:solidFill>
                  <a:srgbClr val="09213B"/>
                </a:solidFill>
                <a:latin typeface="+mn-lt"/>
                <a:cs typeface="Symbol" charset="2"/>
              </a:rPr>
              <a:t>s</a:t>
            </a:r>
            <a:r>
              <a:rPr lang="en-US" baseline="30000" dirty="0" err="1">
                <a:solidFill>
                  <a:srgbClr val="09213B"/>
                </a:solidFill>
                <a:latin typeface="+mn-lt"/>
                <a:cs typeface="Symbol" charset="2"/>
              </a:rPr>
              <a:t>t</a:t>
            </a:r>
            <a:r>
              <a:rPr lang="en-US" dirty="0">
                <a:solidFill>
                  <a:srgbClr val="09213B"/>
                </a:solidFill>
              </a:rPr>
              <a:t>(</a:t>
            </a:r>
            <a:r>
              <a:rPr lang="en-US" dirty="0" err="1">
                <a:solidFill>
                  <a:srgbClr val="09213B"/>
                </a:solidFill>
                <a:latin typeface="Symbol" charset="2"/>
                <a:cs typeface="Symbol" charset="2"/>
              </a:rPr>
              <a:t>q,f</a:t>
            </a:r>
            <a:r>
              <a:rPr lang="en-US" dirty="0">
                <a:solidFill>
                  <a:srgbClr val="09213B"/>
                </a:solidFill>
              </a:rPr>
              <a:t>)</a:t>
            </a:r>
          </a:p>
        </p:txBody>
      </p:sp>
      <p:pic>
        <p:nvPicPr>
          <p:cNvPr id="6" name="Afbeelding 5">
            <a:extLst>
              <a:ext uri="{FF2B5EF4-FFF2-40B4-BE49-F238E27FC236}">
                <a16:creationId xmlns:a16="http://schemas.microsoft.com/office/drawing/2014/main" id="{3DAEACF9-D007-48DF-B32A-53EDD8514C33}"/>
              </a:ext>
            </a:extLst>
          </p:cNvPr>
          <p:cNvPicPr>
            <a:picLocks noChangeAspect="1"/>
          </p:cNvPicPr>
          <p:nvPr/>
        </p:nvPicPr>
        <p:blipFill rotWithShape="1">
          <a:blip r:embed="rId4"/>
          <a:srcRect l="83551" t="11812" r="8858" b="73124"/>
          <a:stretch/>
        </p:blipFill>
        <p:spPr>
          <a:xfrm>
            <a:off x="8446982" y="3678017"/>
            <a:ext cx="406804" cy="260630"/>
          </a:xfrm>
          <a:prstGeom prst="rect">
            <a:avLst/>
          </a:prstGeom>
        </p:spPr>
      </p:pic>
      <p:sp>
        <p:nvSpPr>
          <p:cNvPr id="10" name="Tekstvak 9">
            <a:extLst>
              <a:ext uri="{FF2B5EF4-FFF2-40B4-BE49-F238E27FC236}">
                <a16:creationId xmlns:a16="http://schemas.microsoft.com/office/drawing/2014/main" id="{ABFA0366-558E-FC23-C1E6-B9B4AC683506}"/>
              </a:ext>
            </a:extLst>
          </p:cNvPr>
          <p:cNvSpPr txBox="1"/>
          <p:nvPr/>
        </p:nvSpPr>
        <p:spPr>
          <a:xfrm>
            <a:off x="6466805" y="1036831"/>
            <a:ext cx="4664674" cy="584775"/>
          </a:xfrm>
          <a:prstGeom prst="rect">
            <a:avLst/>
          </a:prstGeom>
          <a:noFill/>
        </p:spPr>
        <p:txBody>
          <a:bodyPr wrap="square">
            <a:spAutoFit/>
          </a:bodyPr>
          <a:lstStyle/>
          <a:p>
            <a:r>
              <a:rPr lang="en-US" sz="1600" dirty="0">
                <a:solidFill>
                  <a:schemeClr val="accent6"/>
                </a:solidFill>
              </a:rPr>
              <a:t>s</a:t>
            </a:r>
            <a:r>
              <a:rPr lang="en-US" sz="1600" dirty="0">
                <a:solidFill>
                  <a:srgbClr val="09213B"/>
                </a:solidFill>
              </a:rPr>
              <a:t>=angular order</a:t>
            </a:r>
          </a:p>
          <a:p>
            <a:r>
              <a:rPr lang="en-US" sz="1600" dirty="0">
                <a:solidFill>
                  <a:schemeClr val="accent6"/>
                </a:solidFill>
              </a:rPr>
              <a:t>t</a:t>
            </a:r>
            <a:r>
              <a:rPr lang="en-US" sz="1600" dirty="0">
                <a:solidFill>
                  <a:srgbClr val="09213B"/>
                </a:solidFill>
              </a:rPr>
              <a:t>=azimuthal order</a:t>
            </a:r>
          </a:p>
        </p:txBody>
      </p:sp>
    </p:spTree>
    <p:custDataLst>
      <p:tags r:id="rId1"/>
    </p:custDataLst>
    <p:extLst>
      <p:ext uri="{BB962C8B-B14F-4D97-AF65-F5344CB8AC3E}">
        <p14:creationId xmlns:p14="http://schemas.microsoft.com/office/powerpoint/2010/main" val="1893787134"/>
      </p:ext>
    </p:extLst>
  </p:cSld>
  <p:clrMapOvr>
    <a:masterClrMapping/>
  </p:clrMapOvr>
  <mc:AlternateContent xmlns:mc="http://schemas.openxmlformats.org/markup-compatibility/2006" xmlns:p14="http://schemas.microsoft.com/office/powerpoint/2010/main">
    <mc:Choice Requires="p14">
      <p:transition spd="slow" p14:dur="2000" advTm="38886"/>
    </mc:Choice>
    <mc:Fallback xmlns="">
      <p:transition spd="slow" advTm="3888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744D47-6A94-2544-AE5E-68C8F7FF4798}"/>
              </a:ext>
            </a:extLst>
          </p:cNvPr>
          <p:cNvSpPr>
            <a:spLocks noGrp="1"/>
          </p:cNvSpPr>
          <p:nvPr>
            <p:ph type="title"/>
          </p:nvPr>
        </p:nvSpPr>
        <p:spPr>
          <a:xfrm>
            <a:off x="175336" y="90187"/>
            <a:ext cx="8982661" cy="906611"/>
          </a:xfrm>
        </p:spPr>
        <p:txBody>
          <a:bodyPr/>
          <a:lstStyle/>
          <a:p>
            <a:r>
              <a:rPr lang="nl-NL" dirty="0" err="1"/>
              <a:t>Splitting</a:t>
            </a:r>
            <a:r>
              <a:rPr lang="nl-NL" dirty="0"/>
              <a:t> </a:t>
            </a:r>
            <a:r>
              <a:rPr lang="nl-NL" dirty="0" err="1"/>
              <a:t>functions</a:t>
            </a:r>
            <a:endParaRPr lang="nl-NL" dirty="0"/>
          </a:p>
        </p:txBody>
      </p:sp>
      <p:sp>
        <p:nvSpPr>
          <p:cNvPr id="4" name="TextBox 8">
            <a:extLst>
              <a:ext uri="{FF2B5EF4-FFF2-40B4-BE49-F238E27FC236}">
                <a16:creationId xmlns:a16="http://schemas.microsoft.com/office/drawing/2014/main" id="{7F81D439-30AC-937D-F5C6-0D54DFD42CD9}"/>
              </a:ext>
            </a:extLst>
          </p:cNvPr>
          <p:cNvSpPr txBox="1"/>
          <p:nvPr/>
        </p:nvSpPr>
        <p:spPr>
          <a:xfrm>
            <a:off x="3063044" y="1043493"/>
            <a:ext cx="2946089" cy="461665"/>
          </a:xfrm>
          <a:prstGeom prst="rect">
            <a:avLst/>
          </a:prstGeom>
          <a:noFill/>
        </p:spPr>
        <p:txBody>
          <a:bodyPr wrap="none" rtlCol="0">
            <a:spAutoFit/>
          </a:bodyPr>
          <a:lstStyle/>
          <a:p>
            <a:r>
              <a:rPr lang="en-US" dirty="0">
                <a:solidFill>
                  <a:srgbClr val="09213B"/>
                </a:solidFill>
              </a:rPr>
              <a:t>F(</a:t>
            </a:r>
            <a:r>
              <a:rPr lang="en-US" dirty="0" err="1">
                <a:solidFill>
                  <a:srgbClr val="09213B"/>
                </a:solidFill>
                <a:latin typeface="Symbol" charset="2"/>
                <a:cs typeface="Symbol" charset="2"/>
              </a:rPr>
              <a:t>q,f</a:t>
            </a:r>
            <a:r>
              <a:rPr lang="en-US" dirty="0">
                <a:solidFill>
                  <a:srgbClr val="09213B"/>
                </a:solidFill>
              </a:rPr>
              <a:t>) = </a:t>
            </a:r>
            <a:r>
              <a:rPr lang="en-US" dirty="0">
                <a:solidFill>
                  <a:srgbClr val="09213B"/>
                </a:solidFill>
                <a:latin typeface="Symbol" charset="2"/>
                <a:cs typeface="Symbol" charset="2"/>
              </a:rPr>
              <a:t>S </a:t>
            </a:r>
            <a:r>
              <a:rPr lang="en-US" dirty="0" err="1">
                <a:solidFill>
                  <a:schemeClr val="accent6"/>
                </a:solidFill>
                <a:latin typeface="+mn-lt"/>
                <a:cs typeface="Symbol" charset="2"/>
              </a:rPr>
              <a:t>c</a:t>
            </a:r>
            <a:r>
              <a:rPr lang="en-US" baseline="-25000" dirty="0" err="1">
                <a:solidFill>
                  <a:schemeClr val="accent6"/>
                </a:solidFill>
                <a:latin typeface="+mn-lt"/>
                <a:cs typeface="Symbol" charset="2"/>
              </a:rPr>
              <a:t>st</a:t>
            </a:r>
            <a:r>
              <a:rPr lang="en-US" dirty="0">
                <a:latin typeface="+mn-lt"/>
                <a:cs typeface="Symbol" charset="2"/>
              </a:rPr>
              <a:t> </a:t>
            </a:r>
            <a:r>
              <a:rPr lang="en-US" dirty="0" err="1">
                <a:solidFill>
                  <a:srgbClr val="09213B"/>
                </a:solidFill>
                <a:latin typeface="+mn-lt"/>
                <a:cs typeface="Symbol" charset="2"/>
              </a:rPr>
              <a:t>Y</a:t>
            </a:r>
            <a:r>
              <a:rPr lang="en-US" baseline="-25000" dirty="0" err="1">
                <a:solidFill>
                  <a:srgbClr val="09213B"/>
                </a:solidFill>
                <a:latin typeface="+mn-lt"/>
                <a:cs typeface="Symbol" charset="2"/>
              </a:rPr>
              <a:t>s</a:t>
            </a:r>
            <a:r>
              <a:rPr lang="en-US" baseline="30000" dirty="0" err="1">
                <a:solidFill>
                  <a:srgbClr val="09213B"/>
                </a:solidFill>
                <a:latin typeface="+mn-lt"/>
                <a:cs typeface="Symbol" charset="2"/>
              </a:rPr>
              <a:t>t</a:t>
            </a:r>
            <a:r>
              <a:rPr lang="en-US" dirty="0">
                <a:solidFill>
                  <a:srgbClr val="09213B"/>
                </a:solidFill>
              </a:rPr>
              <a:t>(</a:t>
            </a:r>
            <a:r>
              <a:rPr lang="en-US" dirty="0" err="1">
                <a:solidFill>
                  <a:srgbClr val="09213B"/>
                </a:solidFill>
                <a:latin typeface="Symbol" charset="2"/>
                <a:cs typeface="Symbol" charset="2"/>
              </a:rPr>
              <a:t>q,f</a:t>
            </a:r>
            <a:r>
              <a:rPr lang="en-US" dirty="0">
                <a:solidFill>
                  <a:srgbClr val="09213B"/>
                </a:solidFill>
              </a:rPr>
              <a:t>)</a:t>
            </a:r>
          </a:p>
        </p:txBody>
      </p:sp>
      <p:sp>
        <p:nvSpPr>
          <p:cNvPr id="10" name="Tekstvak 9">
            <a:extLst>
              <a:ext uri="{FF2B5EF4-FFF2-40B4-BE49-F238E27FC236}">
                <a16:creationId xmlns:a16="http://schemas.microsoft.com/office/drawing/2014/main" id="{878E7329-BB44-8140-4BA7-4B825CEE9DB2}"/>
              </a:ext>
            </a:extLst>
          </p:cNvPr>
          <p:cNvSpPr txBox="1"/>
          <p:nvPr/>
        </p:nvSpPr>
        <p:spPr>
          <a:xfrm>
            <a:off x="1187393" y="1635646"/>
            <a:ext cx="5832879" cy="461665"/>
          </a:xfrm>
          <a:prstGeom prst="rect">
            <a:avLst/>
          </a:prstGeom>
          <a:noFill/>
        </p:spPr>
        <p:txBody>
          <a:bodyPr wrap="none" rtlCol="0">
            <a:spAutoFit/>
          </a:bodyPr>
          <a:lstStyle/>
          <a:p>
            <a:r>
              <a:rPr lang="nl-NL" dirty="0" err="1">
                <a:solidFill>
                  <a:schemeClr val="accent2"/>
                </a:solidFill>
              </a:rPr>
              <a:t>Coefficients</a:t>
            </a:r>
            <a:r>
              <a:rPr lang="nl-NL" dirty="0">
                <a:solidFill>
                  <a:schemeClr val="accent2"/>
                </a:solidFill>
              </a:rPr>
              <a:t> </a:t>
            </a:r>
            <a:r>
              <a:rPr lang="nl-NL" dirty="0" err="1">
                <a:solidFill>
                  <a:schemeClr val="accent6"/>
                </a:solidFill>
              </a:rPr>
              <a:t>c</a:t>
            </a:r>
            <a:r>
              <a:rPr lang="nl-NL" baseline="-25000" dirty="0" err="1">
                <a:solidFill>
                  <a:schemeClr val="accent6"/>
                </a:solidFill>
              </a:rPr>
              <a:t>st</a:t>
            </a:r>
            <a:r>
              <a:rPr lang="nl-NL" dirty="0">
                <a:solidFill>
                  <a:schemeClr val="accent2"/>
                </a:solidFill>
              </a:rPr>
              <a:t> </a:t>
            </a:r>
            <a:r>
              <a:rPr lang="nl-NL" dirty="0" err="1">
                <a:solidFill>
                  <a:schemeClr val="accent2"/>
                </a:solidFill>
              </a:rPr>
              <a:t>depend</a:t>
            </a:r>
            <a:r>
              <a:rPr lang="nl-NL" dirty="0">
                <a:solidFill>
                  <a:schemeClr val="accent2"/>
                </a:solidFill>
              </a:rPr>
              <a:t> on Earth </a:t>
            </a:r>
            <a:r>
              <a:rPr lang="nl-NL" dirty="0" err="1">
                <a:solidFill>
                  <a:schemeClr val="accent2"/>
                </a:solidFill>
              </a:rPr>
              <a:t>structure</a:t>
            </a:r>
            <a:endParaRPr lang="nl-NL" dirty="0">
              <a:solidFill>
                <a:schemeClr val="accent2"/>
              </a:solidFill>
            </a:endParaRPr>
          </a:p>
        </p:txBody>
      </p:sp>
      <p:grpSp>
        <p:nvGrpSpPr>
          <p:cNvPr id="19" name="Groep 18">
            <a:extLst>
              <a:ext uri="{FF2B5EF4-FFF2-40B4-BE49-F238E27FC236}">
                <a16:creationId xmlns:a16="http://schemas.microsoft.com/office/drawing/2014/main" id="{CDA8449A-2714-D7E7-E676-7CE8C6711FD5}"/>
              </a:ext>
            </a:extLst>
          </p:cNvPr>
          <p:cNvGrpSpPr/>
          <p:nvPr/>
        </p:nvGrpSpPr>
        <p:grpSpPr>
          <a:xfrm>
            <a:off x="3063044" y="2097311"/>
            <a:ext cx="2685351" cy="1127739"/>
            <a:chOff x="2267744" y="2254102"/>
            <a:chExt cx="2685351" cy="1127739"/>
          </a:xfrm>
        </p:grpSpPr>
        <p:sp>
          <p:nvSpPr>
            <p:cNvPr id="11" name="Tekstvak 10">
              <a:extLst>
                <a:ext uri="{FF2B5EF4-FFF2-40B4-BE49-F238E27FC236}">
                  <a16:creationId xmlns:a16="http://schemas.microsoft.com/office/drawing/2014/main" id="{6093B8C4-06D0-4A48-355B-1D3771DE587D}"/>
                </a:ext>
              </a:extLst>
            </p:cNvPr>
            <p:cNvSpPr txBox="1"/>
            <p:nvPr/>
          </p:nvSpPr>
          <p:spPr>
            <a:xfrm>
              <a:off x="2267744" y="2427734"/>
              <a:ext cx="2685351" cy="954107"/>
            </a:xfrm>
            <a:prstGeom prst="rect">
              <a:avLst/>
            </a:prstGeom>
            <a:noFill/>
          </p:spPr>
          <p:txBody>
            <a:bodyPr wrap="none" rtlCol="0">
              <a:spAutoFit/>
            </a:bodyPr>
            <a:lstStyle/>
            <a:p>
              <a:r>
                <a:rPr lang="nl-NL" dirty="0" err="1">
                  <a:solidFill>
                    <a:schemeClr val="accent6"/>
                  </a:solidFill>
                </a:rPr>
                <a:t>c</a:t>
              </a:r>
              <a:r>
                <a:rPr lang="nl-NL" baseline="-25000" dirty="0" err="1">
                  <a:solidFill>
                    <a:schemeClr val="accent6"/>
                  </a:solidFill>
                </a:rPr>
                <a:t>s</a:t>
              </a:r>
              <a:r>
                <a:rPr lang="nl-NL" baseline="-25000" dirty="0" err="1"/>
                <a:t>t</a:t>
              </a:r>
              <a:r>
                <a:rPr lang="nl-NL" dirty="0"/>
                <a:t>=</a:t>
              </a:r>
              <a:r>
                <a:rPr lang="nl-NL" sz="3200" dirty="0">
                  <a:latin typeface="Symbol" pitchFamily="2" charset="2"/>
                </a:rPr>
                <a:t>∫</a:t>
              </a:r>
              <a:r>
                <a:rPr lang="nl-NL" dirty="0" err="1">
                  <a:latin typeface="Symbol" pitchFamily="2" charset="2"/>
                </a:rPr>
                <a:t>d</a:t>
              </a:r>
              <a:r>
                <a:rPr lang="nl-NL" dirty="0" err="1">
                  <a:latin typeface="+mj-lt"/>
                </a:rPr>
                <a:t>m</a:t>
              </a:r>
              <a:r>
                <a:rPr lang="nl-NL" baseline="-25000" dirty="0" err="1">
                  <a:latin typeface="+mj-lt"/>
                </a:rPr>
                <a:t>st</a:t>
              </a:r>
              <a:r>
                <a:rPr lang="nl-NL" dirty="0">
                  <a:latin typeface="+mj-lt"/>
                </a:rPr>
                <a:t>(r)</a:t>
              </a:r>
              <a:r>
                <a:rPr lang="nl-NL" dirty="0" err="1">
                  <a:latin typeface="+mj-lt"/>
                </a:rPr>
                <a:t>K</a:t>
              </a:r>
              <a:r>
                <a:rPr lang="nl-NL" baseline="-25000" dirty="0" err="1">
                  <a:latin typeface="+mj-lt"/>
                </a:rPr>
                <a:t>s</a:t>
              </a:r>
              <a:r>
                <a:rPr lang="nl-NL" dirty="0">
                  <a:latin typeface="+mj-lt"/>
                </a:rPr>
                <a:t>(r)</a:t>
              </a:r>
              <a:r>
                <a:rPr lang="nl-NL" dirty="0" err="1">
                  <a:latin typeface="+mj-lt"/>
                </a:rPr>
                <a:t>dr</a:t>
              </a:r>
              <a:endParaRPr lang="nl-NL" dirty="0">
                <a:latin typeface="+mj-lt"/>
              </a:endParaRPr>
            </a:p>
            <a:p>
              <a:endParaRPr lang="nl-NL" dirty="0">
                <a:latin typeface="+mj-lt"/>
              </a:endParaRPr>
            </a:p>
          </p:txBody>
        </p:sp>
        <p:sp>
          <p:nvSpPr>
            <p:cNvPr id="12" name="Tekstvak 11">
              <a:extLst>
                <a:ext uri="{FF2B5EF4-FFF2-40B4-BE49-F238E27FC236}">
                  <a16:creationId xmlns:a16="http://schemas.microsoft.com/office/drawing/2014/main" id="{42192413-59A1-88AF-CB22-924EE8B0A2C5}"/>
                </a:ext>
              </a:extLst>
            </p:cNvPr>
            <p:cNvSpPr txBox="1"/>
            <p:nvPr/>
          </p:nvSpPr>
          <p:spPr>
            <a:xfrm>
              <a:off x="2880555" y="2827554"/>
              <a:ext cx="255198" cy="246221"/>
            </a:xfrm>
            <a:prstGeom prst="rect">
              <a:avLst/>
            </a:prstGeom>
            <a:noFill/>
          </p:spPr>
          <p:txBody>
            <a:bodyPr wrap="none" rtlCol="0">
              <a:spAutoFit/>
            </a:bodyPr>
            <a:lstStyle/>
            <a:p>
              <a:r>
                <a:rPr lang="nl-NL" sz="1000" dirty="0"/>
                <a:t>0</a:t>
              </a:r>
            </a:p>
          </p:txBody>
        </p:sp>
        <p:sp>
          <p:nvSpPr>
            <p:cNvPr id="13" name="Tekstvak 12">
              <a:extLst>
                <a:ext uri="{FF2B5EF4-FFF2-40B4-BE49-F238E27FC236}">
                  <a16:creationId xmlns:a16="http://schemas.microsoft.com/office/drawing/2014/main" id="{01BE5C25-8D4E-0A07-D7E1-A08C4DE0BC41}"/>
                </a:ext>
              </a:extLst>
            </p:cNvPr>
            <p:cNvSpPr txBox="1"/>
            <p:nvPr/>
          </p:nvSpPr>
          <p:spPr>
            <a:xfrm>
              <a:off x="2880555" y="2254102"/>
              <a:ext cx="269626" cy="276999"/>
            </a:xfrm>
            <a:prstGeom prst="rect">
              <a:avLst/>
            </a:prstGeom>
            <a:noFill/>
          </p:spPr>
          <p:txBody>
            <a:bodyPr wrap="none" rtlCol="0">
              <a:spAutoFit/>
            </a:bodyPr>
            <a:lstStyle/>
            <a:p>
              <a:r>
                <a:rPr lang="nl-NL" sz="1200" dirty="0"/>
                <a:t>a</a:t>
              </a:r>
            </a:p>
          </p:txBody>
        </p:sp>
      </p:grpSp>
      <p:sp>
        <p:nvSpPr>
          <p:cNvPr id="15" name="Tekstvak 14">
            <a:extLst>
              <a:ext uri="{FF2B5EF4-FFF2-40B4-BE49-F238E27FC236}">
                <a16:creationId xmlns:a16="http://schemas.microsoft.com/office/drawing/2014/main" id="{FE73073E-2BDF-4A08-3C94-4311146198CF}"/>
              </a:ext>
            </a:extLst>
          </p:cNvPr>
          <p:cNvSpPr txBox="1"/>
          <p:nvPr/>
        </p:nvSpPr>
        <p:spPr>
          <a:xfrm>
            <a:off x="1187624" y="3083531"/>
            <a:ext cx="6478055" cy="1938992"/>
          </a:xfrm>
          <a:prstGeom prst="rect">
            <a:avLst/>
          </a:prstGeom>
          <a:noFill/>
        </p:spPr>
        <p:txBody>
          <a:bodyPr wrap="none" rtlCol="0">
            <a:spAutoFit/>
          </a:bodyPr>
          <a:lstStyle/>
          <a:p>
            <a:r>
              <a:rPr lang="nl-NL" dirty="0" err="1">
                <a:solidFill>
                  <a:schemeClr val="accent2"/>
                </a:solidFill>
                <a:latin typeface="Symbol" pitchFamily="2" charset="2"/>
              </a:rPr>
              <a:t>d</a:t>
            </a:r>
            <a:r>
              <a:rPr lang="nl-NL" dirty="0" err="1">
                <a:solidFill>
                  <a:schemeClr val="accent2"/>
                </a:solidFill>
                <a:latin typeface="+mj-lt"/>
              </a:rPr>
              <a:t>m</a:t>
            </a:r>
            <a:r>
              <a:rPr lang="nl-NL" baseline="-25000" dirty="0" err="1">
                <a:solidFill>
                  <a:schemeClr val="accent2"/>
                </a:solidFill>
                <a:latin typeface="+mj-lt"/>
              </a:rPr>
              <a:t>st</a:t>
            </a:r>
            <a:r>
              <a:rPr lang="nl-NL" dirty="0">
                <a:solidFill>
                  <a:schemeClr val="accent2"/>
                </a:solidFill>
                <a:latin typeface="+mj-lt"/>
              </a:rPr>
              <a:t>(r) are model parameters (</a:t>
            </a:r>
            <a:r>
              <a:rPr lang="nl-NL" dirty="0" err="1">
                <a:solidFill>
                  <a:schemeClr val="accent2"/>
                </a:solidFill>
                <a:latin typeface="+mj-lt"/>
              </a:rPr>
              <a:t>v</a:t>
            </a:r>
            <a:r>
              <a:rPr lang="nl-NL" baseline="-25000" dirty="0" err="1">
                <a:solidFill>
                  <a:schemeClr val="accent2"/>
                </a:solidFill>
                <a:latin typeface="+mj-lt"/>
              </a:rPr>
              <a:t>s</a:t>
            </a:r>
            <a:r>
              <a:rPr lang="nl-NL" dirty="0">
                <a:solidFill>
                  <a:schemeClr val="accent2"/>
                </a:solidFill>
                <a:latin typeface="+mj-lt"/>
              </a:rPr>
              <a:t>, v</a:t>
            </a:r>
            <a:r>
              <a:rPr lang="nl-NL" baseline="-25000" dirty="0">
                <a:solidFill>
                  <a:schemeClr val="accent2"/>
                </a:solidFill>
                <a:latin typeface="+mj-lt"/>
              </a:rPr>
              <a:t>p</a:t>
            </a:r>
            <a:r>
              <a:rPr lang="nl-NL" dirty="0">
                <a:solidFill>
                  <a:schemeClr val="accent2"/>
                </a:solidFill>
                <a:latin typeface="+mj-lt"/>
              </a:rPr>
              <a:t>, </a:t>
            </a:r>
            <a:r>
              <a:rPr lang="nl-NL" dirty="0">
                <a:solidFill>
                  <a:schemeClr val="accent2"/>
                </a:solidFill>
                <a:latin typeface="Symbol" pitchFamily="2" charset="2"/>
              </a:rPr>
              <a:t>r</a:t>
            </a:r>
            <a:r>
              <a:rPr lang="nl-NL" dirty="0">
                <a:solidFill>
                  <a:schemeClr val="accent2"/>
                </a:solidFill>
                <a:latin typeface="+mj-lt"/>
              </a:rPr>
              <a:t>)</a:t>
            </a:r>
          </a:p>
          <a:p>
            <a:r>
              <a:rPr lang="nl-NL" dirty="0" err="1">
                <a:solidFill>
                  <a:schemeClr val="accent2"/>
                </a:solidFill>
                <a:latin typeface="+mj-lt"/>
              </a:rPr>
              <a:t>K</a:t>
            </a:r>
            <a:r>
              <a:rPr lang="nl-NL" baseline="-25000" dirty="0" err="1">
                <a:solidFill>
                  <a:schemeClr val="accent2"/>
                </a:solidFill>
                <a:latin typeface="+mj-lt"/>
              </a:rPr>
              <a:t>s</a:t>
            </a:r>
            <a:r>
              <a:rPr lang="nl-NL" dirty="0">
                <a:solidFill>
                  <a:schemeClr val="accent2"/>
                </a:solidFill>
                <a:latin typeface="+mj-lt"/>
              </a:rPr>
              <a:t>(r) are </a:t>
            </a:r>
            <a:r>
              <a:rPr lang="nl-NL" dirty="0" err="1">
                <a:solidFill>
                  <a:schemeClr val="accent2"/>
                </a:solidFill>
                <a:latin typeface="+mj-lt"/>
              </a:rPr>
              <a:t>the</a:t>
            </a:r>
            <a:r>
              <a:rPr lang="nl-NL" dirty="0">
                <a:solidFill>
                  <a:schemeClr val="accent2"/>
                </a:solidFill>
                <a:latin typeface="+mj-lt"/>
              </a:rPr>
              <a:t> </a:t>
            </a:r>
            <a:r>
              <a:rPr lang="nl-NL" dirty="0" err="1">
                <a:solidFill>
                  <a:schemeClr val="accent2"/>
                </a:solidFill>
                <a:latin typeface="+mj-lt"/>
              </a:rPr>
              <a:t>kernels</a:t>
            </a:r>
            <a:endParaRPr lang="nl-NL" dirty="0">
              <a:solidFill>
                <a:schemeClr val="accent2"/>
              </a:solidFill>
              <a:latin typeface="+mj-lt"/>
            </a:endParaRPr>
          </a:p>
          <a:p>
            <a:endParaRPr lang="nl-NL" dirty="0">
              <a:solidFill>
                <a:schemeClr val="accent2"/>
              </a:solidFill>
              <a:latin typeface="+mj-lt"/>
            </a:endParaRPr>
          </a:p>
          <a:p>
            <a:r>
              <a:rPr lang="nl-NL" dirty="0">
                <a:solidFill>
                  <a:schemeClr val="accent2"/>
                </a:solidFill>
                <a:latin typeface="+mj-lt"/>
              </a:rPr>
              <a:t>s=0 ‘center </a:t>
            </a:r>
            <a:r>
              <a:rPr lang="nl-NL" dirty="0" err="1">
                <a:solidFill>
                  <a:schemeClr val="accent2"/>
                </a:solidFill>
                <a:latin typeface="+mj-lt"/>
              </a:rPr>
              <a:t>frequencies</a:t>
            </a:r>
            <a:r>
              <a:rPr lang="nl-NL" dirty="0">
                <a:solidFill>
                  <a:schemeClr val="accent2"/>
                </a:solidFill>
                <a:latin typeface="+mj-lt"/>
              </a:rPr>
              <a:t>’   		1D </a:t>
            </a:r>
            <a:r>
              <a:rPr lang="nl-NL" dirty="0" err="1">
                <a:solidFill>
                  <a:schemeClr val="accent2"/>
                </a:solidFill>
                <a:latin typeface="+mj-lt"/>
              </a:rPr>
              <a:t>structure</a:t>
            </a:r>
            <a:endParaRPr lang="nl-NL" dirty="0">
              <a:solidFill>
                <a:schemeClr val="accent2"/>
              </a:solidFill>
              <a:latin typeface="+mj-lt"/>
            </a:endParaRPr>
          </a:p>
          <a:p>
            <a:r>
              <a:rPr lang="nl-NL" dirty="0">
                <a:solidFill>
                  <a:schemeClr val="accent2"/>
                </a:solidFill>
                <a:latin typeface="+mj-lt"/>
              </a:rPr>
              <a:t>s &gt; 0 ‘</a:t>
            </a:r>
            <a:r>
              <a:rPr lang="nl-NL" dirty="0" err="1">
                <a:solidFill>
                  <a:schemeClr val="accent2"/>
                </a:solidFill>
                <a:latin typeface="+mj-lt"/>
              </a:rPr>
              <a:t>splitting</a:t>
            </a:r>
            <a:r>
              <a:rPr lang="nl-NL" dirty="0">
                <a:solidFill>
                  <a:schemeClr val="accent2"/>
                </a:solidFill>
                <a:latin typeface="+mj-lt"/>
              </a:rPr>
              <a:t> </a:t>
            </a:r>
            <a:r>
              <a:rPr lang="nl-NL" dirty="0" err="1">
                <a:solidFill>
                  <a:schemeClr val="accent2"/>
                </a:solidFill>
                <a:latin typeface="+mj-lt"/>
              </a:rPr>
              <a:t>function</a:t>
            </a:r>
            <a:r>
              <a:rPr lang="nl-NL" dirty="0">
                <a:solidFill>
                  <a:schemeClr val="accent2"/>
                </a:solidFill>
                <a:latin typeface="+mj-lt"/>
              </a:rPr>
              <a:t>’		3D </a:t>
            </a:r>
            <a:r>
              <a:rPr lang="nl-NL" dirty="0" err="1">
                <a:solidFill>
                  <a:schemeClr val="accent2"/>
                </a:solidFill>
                <a:latin typeface="+mj-lt"/>
              </a:rPr>
              <a:t>structure</a:t>
            </a:r>
            <a:endParaRPr lang="nl-NL" dirty="0">
              <a:solidFill>
                <a:schemeClr val="accent2"/>
              </a:solidFill>
            </a:endParaRPr>
          </a:p>
        </p:txBody>
      </p:sp>
      <p:cxnSp>
        <p:nvCxnSpPr>
          <p:cNvPr id="21" name="Rechte verbindingslijn met pijl 20">
            <a:extLst>
              <a:ext uri="{FF2B5EF4-FFF2-40B4-BE49-F238E27FC236}">
                <a16:creationId xmlns:a16="http://schemas.microsoft.com/office/drawing/2014/main" id="{6F767E4C-D620-A7E7-7502-65B947C04240}"/>
              </a:ext>
            </a:extLst>
          </p:cNvPr>
          <p:cNvCxnSpPr>
            <a:cxnSpLocks/>
          </p:cNvCxnSpPr>
          <p:nvPr/>
        </p:nvCxnSpPr>
        <p:spPr>
          <a:xfrm>
            <a:off x="4788024" y="4443958"/>
            <a:ext cx="699000" cy="0"/>
          </a:xfrm>
          <a:prstGeom prst="straightConnector1">
            <a:avLst/>
          </a:prstGeom>
          <a:ln cmpd="sng">
            <a:solidFill>
              <a:schemeClr val="accent2"/>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4" name="Rechte verbindingslijn met pijl 23">
            <a:extLst>
              <a:ext uri="{FF2B5EF4-FFF2-40B4-BE49-F238E27FC236}">
                <a16:creationId xmlns:a16="http://schemas.microsoft.com/office/drawing/2014/main" id="{0D88EA9E-6132-2D0E-244D-BEC21CFE2797}"/>
              </a:ext>
            </a:extLst>
          </p:cNvPr>
          <p:cNvCxnSpPr>
            <a:cxnSpLocks/>
          </p:cNvCxnSpPr>
          <p:nvPr/>
        </p:nvCxnSpPr>
        <p:spPr>
          <a:xfrm>
            <a:off x="4788024" y="4803998"/>
            <a:ext cx="699000" cy="0"/>
          </a:xfrm>
          <a:prstGeom prst="straightConnector1">
            <a:avLst/>
          </a:prstGeom>
          <a:ln cmpd="sng">
            <a:solidFill>
              <a:schemeClr val="accent2"/>
            </a:solidFill>
            <a:tailEnd type="triangle" w="lg" len="lg"/>
          </a:ln>
        </p:spPr>
        <p:style>
          <a:lnRef idx="2">
            <a:schemeClr val="accent1"/>
          </a:lnRef>
          <a:fillRef idx="0">
            <a:schemeClr val="accent1"/>
          </a:fillRef>
          <a:effectRef idx="1">
            <a:schemeClr val="accent1"/>
          </a:effectRef>
          <a:fontRef idx="minor">
            <a:schemeClr val="tx1"/>
          </a:fontRef>
        </p:style>
      </p:cxnSp>
      <p:sp>
        <p:nvSpPr>
          <p:cNvPr id="26" name="Tekstvak 25">
            <a:extLst>
              <a:ext uri="{FF2B5EF4-FFF2-40B4-BE49-F238E27FC236}">
                <a16:creationId xmlns:a16="http://schemas.microsoft.com/office/drawing/2014/main" id="{1B24DDD7-18A0-9423-28DC-BA3AD9BC12B1}"/>
              </a:ext>
            </a:extLst>
          </p:cNvPr>
          <p:cNvSpPr txBox="1"/>
          <p:nvPr/>
        </p:nvSpPr>
        <p:spPr>
          <a:xfrm>
            <a:off x="6466805" y="1036831"/>
            <a:ext cx="2137643" cy="584775"/>
          </a:xfrm>
          <a:prstGeom prst="rect">
            <a:avLst/>
          </a:prstGeom>
          <a:noFill/>
        </p:spPr>
        <p:txBody>
          <a:bodyPr wrap="square">
            <a:spAutoFit/>
          </a:bodyPr>
          <a:lstStyle/>
          <a:p>
            <a:r>
              <a:rPr lang="en-US" sz="1600" dirty="0">
                <a:solidFill>
                  <a:schemeClr val="accent6"/>
                </a:solidFill>
              </a:rPr>
              <a:t>s</a:t>
            </a:r>
            <a:r>
              <a:rPr lang="en-US" sz="1600" dirty="0">
                <a:solidFill>
                  <a:srgbClr val="09213B"/>
                </a:solidFill>
              </a:rPr>
              <a:t>=angular order</a:t>
            </a:r>
          </a:p>
          <a:p>
            <a:r>
              <a:rPr lang="en-US" sz="1600" dirty="0">
                <a:solidFill>
                  <a:schemeClr val="accent6"/>
                </a:solidFill>
              </a:rPr>
              <a:t>t</a:t>
            </a:r>
            <a:r>
              <a:rPr lang="en-US" sz="1600" dirty="0">
                <a:solidFill>
                  <a:srgbClr val="09213B"/>
                </a:solidFill>
              </a:rPr>
              <a:t>=azimuthal order</a:t>
            </a:r>
          </a:p>
        </p:txBody>
      </p:sp>
    </p:spTree>
    <p:custDataLst>
      <p:tags r:id="rId1"/>
    </p:custDataLst>
    <p:extLst>
      <p:ext uri="{BB962C8B-B14F-4D97-AF65-F5344CB8AC3E}">
        <p14:creationId xmlns:p14="http://schemas.microsoft.com/office/powerpoint/2010/main" val="171413033"/>
      </p:ext>
    </p:extLst>
  </p:cSld>
  <p:clrMapOvr>
    <a:masterClrMapping/>
  </p:clrMapOvr>
  <mc:AlternateContent xmlns:mc="http://schemas.openxmlformats.org/markup-compatibility/2006" xmlns:p14="http://schemas.microsoft.com/office/powerpoint/2010/main">
    <mc:Choice Requires="p14">
      <p:transition spd="slow" p14:dur="2000" advTm="38886"/>
    </mc:Choice>
    <mc:Fallback xmlns="">
      <p:transition spd="slow" advTm="3888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CB429C-E028-DBB2-0A01-833956AECF03}"/>
              </a:ext>
            </a:extLst>
          </p:cNvPr>
          <p:cNvSpPr>
            <a:spLocks noGrp="1"/>
          </p:cNvSpPr>
          <p:nvPr>
            <p:ph type="title"/>
          </p:nvPr>
        </p:nvSpPr>
        <p:spPr/>
        <p:txBody>
          <a:bodyPr/>
          <a:lstStyle/>
          <a:p>
            <a:r>
              <a:rPr lang="nl-NL" dirty="0"/>
              <a:t>1D </a:t>
            </a:r>
            <a:r>
              <a:rPr lang="nl-NL" dirty="0" err="1"/>
              <a:t>structure</a:t>
            </a:r>
            <a:endParaRPr lang="nl-NL" dirty="0"/>
          </a:p>
        </p:txBody>
      </p:sp>
      <p:pic>
        <p:nvPicPr>
          <p:cNvPr id="9" name="Afbeelding 8" descr="Afbeelding met diagram, lijn, Perceel&#10;&#10;Automatisch gegenereerde beschrijving">
            <a:extLst>
              <a:ext uri="{FF2B5EF4-FFF2-40B4-BE49-F238E27FC236}">
                <a16:creationId xmlns:a16="http://schemas.microsoft.com/office/drawing/2014/main" id="{26BBB303-C1E6-B3C7-074D-2DE73C4262D2}"/>
              </a:ext>
            </a:extLst>
          </p:cNvPr>
          <p:cNvPicPr>
            <a:picLocks noChangeAspect="1"/>
          </p:cNvPicPr>
          <p:nvPr/>
        </p:nvPicPr>
        <p:blipFill rotWithShape="1">
          <a:blip r:embed="rId2"/>
          <a:srcRect l="50485"/>
          <a:stretch/>
        </p:blipFill>
        <p:spPr>
          <a:xfrm>
            <a:off x="737120" y="1856509"/>
            <a:ext cx="2808312" cy="3019497"/>
          </a:xfrm>
          <a:prstGeom prst="rect">
            <a:avLst/>
          </a:prstGeom>
        </p:spPr>
      </p:pic>
      <p:sp>
        <p:nvSpPr>
          <p:cNvPr id="10" name="Tekstvak 9">
            <a:extLst>
              <a:ext uri="{FF2B5EF4-FFF2-40B4-BE49-F238E27FC236}">
                <a16:creationId xmlns:a16="http://schemas.microsoft.com/office/drawing/2014/main" id="{1421BAB4-9204-07D6-C606-F776E634ED34}"/>
              </a:ext>
            </a:extLst>
          </p:cNvPr>
          <p:cNvSpPr txBox="1"/>
          <p:nvPr/>
        </p:nvSpPr>
        <p:spPr>
          <a:xfrm>
            <a:off x="304832" y="1062718"/>
            <a:ext cx="4232249" cy="646331"/>
          </a:xfrm>
          <a:prstGeom prst="rect">
            <a:avLst/>
          </a:prstGeom>
          <a:noFill/>
        </p:spPr>
        <p:txBody>
          <a:bodyPr wrap="none" rtlCol="0">
            <a:spAutoFit/>
          </a:bodyPr>
          <a:lstStyle/>
          <a:p>
            <a:pPr marL="342900" indent="-342900">
              <a:buFont typeface="Arial" panose="020B0604020202020204" pitchFamily="34" charset="0"/>
              <a:buChar char="•"/>
            </a:pPr>
            <a:r>
              <a:rPr lang="nl-NL" sz="2000" dirty="0">
                <a:solidFill>
                  <a:schemeClr val="accent2"/>
                </a:solidFill>
              </a:rPr>
              <a:t>Outer </a:t>
            </a:r>
            <a:r>
              <a:rPr lang="nl-NL" sz="2000" dirty="0" err="1">
                <a:solidFill>
                  <a:schemeClr val="accent2"/>
                </a:solidFill>
              </a:rPr>
              <a:t>core</a:t>
            </a:r>
            <a:r>
              <a:rPr lang="nl-NL" sz="2000" dirty="0">
                <a:solidFill>
                  <a:schemeClr val="accent2"/>
                </a:solidFill>
              </a:rPr>
              <a:t> is </a:t>
            </a:r>
            <a:r>
              <a:rPr lang="nl-NL" sz="2000" dirty="0" err="1">
                <a:solidFill>
                  <a:schemeClr val="accent2"/>
                </a:solidFill>
              </a:rPr>
              <a:t>denser</a:t>
            </a:r>
            <a:r>
              <a:rPr lang="nl-NL" sz="2000" dirty="0">
                <a:solidFill>
                  <a:schemeClr val="accent2"/>
                </a:solidFill>
              </a:rPr>
              <a:t> </a:t>
            </a:r>
            <a:r>
              <a:rPr lang="nl-NL" sz="2000" dirty="0" err="1">
                <a:solidFill>
                  <a:schemeClr val="accent2"/>
                </a:solidFill>
              </a:rPr>
              <a:t>than</a:t>
            </a:r>
            <a:r>
              <a:rPr lang="nl-NL" sz="2000" dirty="0">
                <a:solidFill>
                  <a:schemeClr val="accent2"/>
                </a:solidFill>
              </a:rPr>
              <a:t> PREM</a:t>
            </a:r>
          </a:p>
          <a:p>
            <a:r>
              <a:rPr lang="nl-NL" sz="1600" dirty="0">
                <a:solidFill>
                  <a:schemeClr val="accent2"/>
                </a:solidFill>
              </a:rPr>
              <a:t>      (Irving et al, 2018) </a:t>
            </a:r>
          </a:p>
        </p:txBody>
      </p:sp>
      <p:pic>
        <p:nvPicPr>
          <p:cNvPr id="12" name="Afbeelding 11">
            <a:extLst>
              <a:ext uri="{FF2B5EF4-FFF2-40B4-BE49-F238E27FC236}">
                <a16:creationId xmlns:a16="http://schemas.microsoft.com/office/drawing/2014/main" id="{E6294247-48DA-2DB1-B4F5-9C0A550049AD}"/>
              </a:ext>
            </a:extLst>
          </p:cNvPr>
          <p:cNvPicPr>
            <a:picLocks noChangeAspect="1"/>
          </p:cNvPicPr>
          <p:nvPr/>
        </p:nvPicPr>
        <p:blipFill rotWithShape="1">
          <a:blip r:embed="rId3"/>
          <a:srcRect l="12339" t="10800" r="12339" b="29001"/>
          <a:stretch/>
        </p:blipFill>
        <p:spPr>
          <a:xfrm>
            <a:off x="5292080" y="1856509"/>
            <a:ext cx="2736306" cy="3096344"/>
          </a:xfrm>
          <a:prstGeom prst="rect">
            <a:avLst/>
          </a:prstGeom>
        </p:spPr>
      </p:pic>
      <p:sp>
        <p:nvSpPr>
          <p:cNvPr id="13" name="Tekstvak 12">
            <a:extLst>
              <a:ext uri="{FF2B5EF4-FFF2-40B4-BE49-F238E27FC236}">
                <a16:creationId xmlns:a16="http://schemas.microsoft.com/office/drawing/2014/main" id="{AB2C75AD-1E48-8A29-F978-BB65EE220A7C}"/>
              </a:ext>
            </a:extLst>
          </p:cNvPr>
          <p:cNvSpPr txBox="1"/>
          <p:nvPr/>
        </p:nvSpPr>
        <p:spPr>
          <a:xfrm>
            <a:off x="4780227" y="1062718"/>
            <a:ext cx="4232249" cy="646331"/>
          </a:xfrm>
          <a:prstGeom prst="rect">
            <a:avLst/>
          </a:prstGeom>
          <a:noFill/>
        </p:spPr>
        <p:txBody>
          <a:bodyPr wrap="square" rtlCol="0">
            <a:spAutoFit/>
          </a:bodyPr>
          <a:lstStyle/>
          <a:p>
            <a:pPr marL="342900" indent="-342900">
              <a:buFont typeface="Arial" panose="020B0604020202020204" pitchFamily="34" charset="0"/>
              <a:buChar char="•"/>
            </a:pPr>
            <a:r>
              <a:rPr lang="nl-NL" sz="2000" dirty="0">
                <a:solidFill>
                  <a:schemeClr val="accent2"/>
                </a:solidFill>
              </a:rPr>
              <a:t>Inner </a:t>
            </a:r>
            <a:r>
              <a:rPr lang="nl-NL" sz="2000" dirty="0" err="1">
                <a:solidFill>
                  <a:schemeClr val="accent2"/>
                </a:solidFill>
              </a:rPr>
              <a:t>core</a:t>
            </a:r>
            <a:r>
              <a:rPr lang="nl-NL" sz="2000" dirty="0">
                <a:solidFill>
                  <a:schemeClr val="accent2"/>
                </a:solidFill>
              </a:rPr>
              <a:t> is </a:t>
            </a:r>
            <a:r>
              <a:rPr lang="nl-NL" sz="2000" dirty="0" err="1">
                <a:solidFill>
                  <a:schemeClr val="accent2"/>
                </a:solidFill>
              </a:rPr>
              <a:t>lighter</a:t>
            </a:r>
            <a:r>
              <a:rPr lang="nl-NL" sz="2000" dirty="0">
                <a:solidFill>
                  <a:schemeClr val="accent2"/>
                </a:solidFill>
              </a:rPr>
              <a:t> </a:t>
            </a:r>
            <a:r>
              <a:rPr lang="nl-NL" sz="2000" dirty="0" err="1">
                <a:solidFill>
                  <a:schemeClr val="accent2"/>
                </a:solidFill>
              </a:rPr>
              <a:t>than</a:t>
            </a:r>
            <a:r>
              <a:rPr lang="nl-NL" sz="2000" dirty="0">
                <a:solidFill>
                  <a:schemeClr val="accent2"/>
                </a:solidFill>
              </a:rPr>
              <a:t> PREM</a:t>
            </a:r>
          </a:p>
          <a:p>
            <a:r>
              <a:rPr lang="nl-NL" sz="1600" dirty="0">
                <a:solidFill>
                  <a:schemeClr val="accent2"/>
                </a:solidFill>
              </a:rPr>
              <a:t>     (</a:t>
            </a:r>
            <a:r>
              <a:rPr lang="nl-NL" sz="1600" dirty="0" err="1">
                <a:solidFill>
                  <a:schemeClr val="accent2"/>
                </a:solidFill>
              </a:rPr>
              <a:t>Robson</a:t>
            </a:r>
            <a:r>
              <a:rPr lang="nl-NL" sz="1600" dirty="0">
                <a:solidFill>
                  <a:schemeClr val="accent2"/>
                </a:solidFill>
              </a:rPr>
              <a:t> &amp; </a:t>
            </a:r>
            <a:r>
              <a:rPr lang="nl-NL" sz="1600" dirty="0" err="1">
                <a:solidFill>
                  <a:schemeClr val="accent2"/>
                </a:solidFill>
              </a:rPr>
              <a:t>Romanowicz</a:t>
            </a:r>
            <a:r>
              <a:rPr lang="nl-NL" sz="1600" dirty="0">
                <a:solidFill>
                  <a:schemeClr val="accent2"/>
                </a:solidFill>
              </a:rPr>
              <a:t>, 2019) </a:t>
            </a:r>
          </a:p>
        </p:txBody>
      </p:sp>
    </p:spTree>
    <p:extLst>
      <p:ext uri="{BB962C8B-B14F-4D97-AF65-F5344CB8AC3E}">
        <p14:creationId xmlns:p14="http://schemas.microsoft.com/office/powerpoint/2010/main" val="1537284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p:cNvSpPr>
            <a:spLocks noGrp="1"/>
          </p:cNvSpPr>
          <p:nvPr>
            <p:ph type="title"/>
          </p:nvPr>
        </p:nvSpPr>
        <p:spPr>
          <a:xfrm>
            <a:off x="395536" y="86161"/>
            <a:ext cx="8496944" cy="870347"/>
          </a:xfrm>
        </p:spPr>
        <p:txBody>
          <a:bodyPr/>
          <a:lstStyle/>
          <a:p>
            <a:r>
              <a:rPr lang="en-US" sz="3600" dirty="0">
                <a:latin typeface="Arial" charset="0"/>
              </a:rPr>
              <a:t>Core Mantle Boundary </a:t>
            </a:r>
            <a:r>
              <a:rPr lang="en-US" sz="3600" dirty="0" err="1">
                <a:latin typeface="Arial" charset="0"/>
              </a:rPr>
              <a:t>Stoneley</a:t>
            </a:r>
            <a:r>
              <a:rPr lang="en-US" sz="3600" dirty="0">
                <a:latin typeface="Arial" charset="0"/>
              </a:rPr>
              <a:t> modes</a:t>
            </a:r>
          </a:p>
        </p:txBody>
      </p:sp>
      <p:pic>
        <p:nvPicPr>
          <p:cNvPr id="82946" name="Picture 3" descr="fig1_sens_kern_topo_article_stoneley_4_revising_altered.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987574"/>
            <a:ext cx="5712619" cy="302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47" name="TextBox 4"/>
          <p:cNvSpPr txBox="1">
            <a:spLocks noChangeArrowheads="1"/>
          </p:cNvSpPr>
          <p:nvPr/>
        </p:nvSpPr>
        <p:spPr bwMode="auto">
          <a:xfrm>
            <a:off x="1581490" y="3942883"/>
            <a:ext cx="592566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sz="1800" dirty="0">
                <a:solidFill>
                  <a:srgbClr val="244A58"/>
                </a:solidFill>
              </a:rPr>
              <a:t>Strong sensitivity to the Core Mantle Boundary</a:t>
            </a:r>
          </a:p>
          <a:p>
            <a:pPr eaLnBrk="1" hangingPunct="1">
              <a:buFontTx/>
              <a:buChar char="•"/>
            </a:pPr>
            <a:r>
              <a:rPr lang="en-US" sz="1800" dirty="0">
                <a:solidFill>
                  <a:srgbClr val="244A58"/>
                </a:solidFill>
              </a:rPr>
              <a:t>Difficult to observe, as almost no surface expression!</a:t>
            </a:r>
          </a:p>
        </p:txBody>
      </p:sp>
      <p:sp>
        <p:nvSpPr>
          <p:cNvPr id="82948" name="TextBox 5"/>
          <p:cNvSpPr txBox="1">
            <a:spLocks noChangeArrowheads="1"/>
          </p:cNvSpPr>
          <p:nvPr/>
        </p:nvSpPr>
        <p:spPr bwMode="auto">
          <a:xfrm>
            <a:off x="6300192" y="4620280"/>
            <a:ext cx="285206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solidFill>
                  <a:schemeClr val="tx2"/>
                </a:solidFill>
              </a:rPr>
              <a:t>(</a:t>
            </a:r>
            <a:r>
              <a:rPr lang="en-US" sz="1400" dirty="0" err="1">
                <a:solidFill>
                  <a:schemeClr val="tx2"/>
                </a:solidFill>
              </a:rPr>
              <a:t>Koelemeijer</a:t>
            </a:r>
            <a:r>
              <a:rPr lang="en-US" sz="1400" dirty="0">
                <a:solidFill>
                  <a:schemeClr val="tx2"/>
                </a:solidFill>
              </a:rPr>
              <a:t> &amp; Deuss, </a:t>
            </a:r>
            <a:r>
              <a:rPr lang="en-US" sz="1400" i="1" dirty="0">
                <a:solidFill>
                  <a:schemeClr val="tx2"/>
                </a:solidFill>
              </a:rPr>
              <a:t>GJI</a:t>
            </a:r>
            <a:r>
              <a:rPr lang="en-US" sz="1400" dirty="0">
                <a:solidFill>
                  <a:schemeClr val="tx2"/>
                </a:solidFill>
              </a:rPr>
              <a:t>, 2013)</a:t>
            </a:r>
          </a:p>
        </p:txBody>
      </p:sp>
    </p:spTree>
    <p:extLst>
      <p:ext uri="{BB962C8B-B14F-4D97-AF65-F5344CB8AC3E}">
        <p14:creationId xmlns:p14="http://schemas.microsoft.com/office/powerpoint/2010/main" val="1654318314"/>
      </p:ext>
    </p:extLst>
  </p:cSld>
  <p:clrMapOvr>
    <a:masterClrMapping/>
  </p:clrMapOvr>
  <mc:AlternateContent xmlns:mc="http://schemas.openxmlformats.org/markup-compatibility/2006" xmlns:p14="http://schemas.microsoft.com/office/powerpoint/2010/main">
    <mc:Choice Requires="p14">
      <p:transition spd="slow" p14:dur="2000" advTm="87703"/>
    </mc:Choice>
    <mc:Fallback xmlns="">
      <p:transition spd="slow" advTm="8770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CB429C-E028-DBB2-0A01-833956AECF03}"/>
              </a:ext>
            </a:extLst>
          </p:cNvPr>
          <p:cNvSpPr>
            <a:spLocks noGrp="1"/>
          </p:cNvSpPr>
          <p:nvPr>
            <p:ph type="title"/>
          </p:nvPr>
        </p:nvSpPr>
        <p:spPr/>
        <p:txBody>
          <a:bodyPr/>
          <a:lstStyle/>
          <a:p>
            <a:r>
              <a:rPr lang="nl-NL" dirty="0"/>
              <a:t>1D </a:t>
            </a:r>
            <a:r>
              <a:rPr lang="nl-NL" dirty="0" err="1"/>
              <a:t>structure</a:t>
            </a:r>
            <a:endParaRPr lang="nl-NL" dirty="0"/>
          </a:p>
        </p:txBody>
      </p:sp>
      <p:pic>
        <p:nvPicPr>
          <p:cNvPr id="4" name="Afbeelding 3" descr="Afbeelding met tekst, diagram, Plan, schermopname&#10;&#10;Automatisch gegenereerde beschrijving">
            <a:extLst>
              <a:ext uri="{FF2B5EF4-FFF2-40B4-BE49-F238E27FC236}">
                <a16:creationId xmlns:a16="http://schemas.microsoft.com/office/drawing/2014/main" id="{EA2F4F9C-3D59-AB0B-1AB1-BE5FC15CA290}"/>
              </a:ext>
            </a:extLst>
          </p:cNvPr>
          <p:cNvPicPr>
            <a:picLocks noChangeAspect="1"/>
          </p:cNvPicPr>
          <p:nvPr/>
        </p:nvPicPr>
        <p:blipFill rotWithShape="1">
          <a:blip r:embed="rId2"/>
          <a:srcRect l="14279" t="42468" r="20311" b="33599"/>
          <a:stretch/>
        </p:blipFill>
        <p:spPr>
          <a:xfrm>
            <a:off x="182642" y="1528803"/>
            <a:ext cx="6408712" cy="3319950"/>
          </a:xfrm>
          <a:prstGeom prst="rect">
            <a:avLst/>
          </a:prstGeom>
        </p:spPr>
      </p:pic>
      <p:pic>
        <p:nvPicPr>
          <p:cNvPr id="5" name="Afbeelding 4" descr="Afbeelding met tekst, diagram, Plan, schermopname&#10;&#10;Automatisch gegenereerde beschrijving">
            <a:extLst>
              <a:ext uri="{FF2B5EF4-FFF2-40B4-BE49-F238E27FC236}">
                <a16:creationId xmlns:a16="http://schemas.microsoft.com/office/drawing/2014/main" id="{E8B4A6D4-13AF-A4F0-1636-D9DB07CAD410}"/>
              </a:ext>
            </a:extLst>
          </p:cNvPr>
          <p:cNvPicPr>
            <a:picLocks noChangeAspect="1"/>
          </p:cNvPicPr>
          <p:nvPr/>
        </p:nvPicPr>
        <p:blipFill rotWithShape="1">
          <a:blip r:embed="rId2"/>
          <a:srcRect l="58061" t="17130" r="19891" b="59511"/>
          <a:stretch/>
        </p:blipFill>
        <p:spPr>
          <a:xfrm>
            <a:off x="6696313" y="1528803"/>
            <a:ext cx="2213300" cy="3319950"/>
          </a:xfrm>
          <a:prstGeom prst="rect">
            <a:avLst/>
          </a:prstGeom>
        </p:spPr>
      </p:pic>
      <p:sp>
        <p:nvSpPr>
          <p:cNvPr id="6" name="Tekstvak 5">
            <a:extLst>
              <a:ext uri="{FF2B5EF4-FFF2-40B4-BE49-F238E27FC236}">
                <a16:creationId xmlns:a16="http://schemas.microsoft.com/office/drawing/2014/main" id="{43EFF6D4-75C3-6FBE-84E1-8A35CB2E8E56}"/>
              </a:ext>
            </a:extLst>
          </p:cNvPr>
          <p:cNvSpPr txBox="1"/>
          <p:nvPr/>
        </p:nvSpPr>
        <p:spPr>
          <a:xfrm>
            <a:off x="1187624" y="1083471"/>
            <a:ext cx="5136342" cy="400110"/>
          </a:xfrm>
          <a:prstGeom prst="rect">
            <a:avLst/>
          </a:prstGeom>
          <a:noFill/>
        </p:spPr>
        <p:txBody>
          <a:bodyPr wrap="none" rtlCol="0">
            <a:spAutoFit/>
          </a:bodyPr>
          <a:lstStyle/>
          <a:p>
            <a:r>
              <a:rPr lang="nl-NL" sz="2000" dirty="0">
                <a:solidFill>
                  <a:schemeClr val="accent2"/>
                </a:solidFill>
              </a:rPr>
              <a:t>Outer </a:t>
            </a:r>
            <a:r>
              <a:rPr lang="nl-NL" sz="2000" dirty="0" err="1">
                <a:solidFill>
                  <a:schemeClr val="accent2"/>
                </a:solidFill>
              </a:rPr>
              <a:t>core</a:t>
            </a:r>
            <a:r>
              <a:rPr lang="nl-NL" sz="2000" dirty="0">
                <a:solidFill>
                  <a:schemeClr val="accent2"/>
                </a:solidFill>
              </a:rPr>
              <a:t> </a:t>
            </a:r>
            <a:r>
              <a:rPr lang="nl-NL" sz="2000" dirty="0" err="1">
                <a:solidFill>
                  <a:schemeClr val="accent2"/>
                </a:solidFill>
              </a:rPr>
              <a:t>density</a:t>
            </a:r>
            <a:r>
              <a:rPr lang="nl-NL" sz="2000" dirty="0">
                <a:solidFill>
                  <a:schemeClr val="accent2"/>
                </a:solidFill>
              </a:rPr>
              <a:t> – center </a:t>
            </a:r>
            <a:r>
              <a:rPr lang="nl-NL" sz="2000" dirty="0" err="1">
                <a:solidFill>
                  <a:schemeClr val="accent2"/>
                </a:solidFill>
              </a:rPr>
              <a:t>frequency</a:t>
            </a:r>
            <a:r>
              <a:rPr lang="nl-NL" sz="2000" dirty="0">
                <a:solidFill>
                  <a:schemeClr val="accent2"/>
                </a:solidFill>
              </a:rPr>
              <a:t> </a:t>
            </a:r>
            <a:r>
              <a:rPr lang="nl-NL" sz="2000" dirty="0" err="1">
                <a:solidFill>
                  <a:schemeClr val="accent2"/>
                </a:solidFill>
              </a:rPr>
              <a:t>shifts</a:t>
            </a:r>
            <a:endParaRPr lang="nl-NL" sz="2000" dirty="0">
              <a:solidFill>
                <a:schemeClr val="accent2"/>
              </a:solidFill>
            </a:endParaRPr>
          </a:p>
        </p:txBody>
      </p:sp>
    </p:spTree>
    <p:extLst>
      <p:ext uri="{BB962C8B-B14F-4D97-AF65-F5344CB8AC3E}">
        <p14:creationId xmlns:p14="http://schemas.microsoft.com/office/powerpoint/2010/main" val="301832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CB429C-E028-DBB2-0A01-833956AECF03}"/>
              </a:ext>
            </a:extLst>
          </p:cNvPr>
          <p:cNvSpPr>
            <a:spLocks noGrp="1"/>
          </p:cNvSpPr>
          <p:nvPr>
            <p:ph type="title"/>
          </p:nvPr>
        </p:nvSpPr>
        <p:spPr/>
        <p:txBody>
          <a:bodyPr/>
          <a:lstStyle/>
          <a:p>
            <a:r>
              <a:rPr lang="nl-NL" dirty="0"/>
              <a:t>1D </a:t>
            </a:r>
            <a:r>
              <a:rPr lang="nl-NL" dirty="0" err="1"/>
              <a:t>structure</a:t>
            </a:r>
            <a:endParaRPr lang="nl-NL" dirty="0"/>
          </a:p>
        </p:txBody>
      </p:sp>
      <p:sp>
        <p:nvSpPr>
          <p:cNvPr id="6" name="Tekstvak 5">
            <a:extLst>
              <a:ext uri="{FF2B5EF4-FFF2-40B4-BE49-F238E27FC236}">
                <a16:creationId xmlns:a16="http://schemas.microsoft.com/office/drawing/2014/main" id="{43EFF6D4-75C3-6FBE-84E1-8A35CB2E8E56}"/>
              </a:ext>
            </a:extLst>
          </p:cNvPr>
          <p:cNvSpPr txBox="1"/>
          <p:nvPr/>
        </p:nvSpPr>
        <p:spPr>
          <a:xfrm>
            <a:off x="2051720" y="1091904"/>
            <a:ext cx="4883068" cy="400110"/>
          </a:xfrm>
          <a:prstGeom prst="rect">
            <a:avLst/>
          </a:prstGeom>
          <a:noFill/>
        </p:spPr>
        <p:txBody>
          <a:bodyPr wrap="none" rtlCol="0">
            <a:spAutoFit/>
          </a:bodyPr>
          <a:lstStyle/>
          <a:p>
            <a:r>
              <a:rPr lang="nl-NL" sz="2000" dirty="0" err="1">
                <a:solidFill>
                  <a:schemeClr val="accent2"/>
                </a:solidFill>
              </a:rPr>
              <a:t>Normal</a:t>
            </a:r>
            <a:r>
              <a:rPr lang="nl-NL" sz="2000" dirty="0">
                <a:solidFill>
                  <a:schemeClr val="accent2"/>
                </a:solidFill>
              </a:rPr>
              <a:t> mode spectra– </a:t>
            </a:r>
            <a:r>
              <a:rPr lang="nl-NL" sz="2000" dirty="0" err="1">
                <a:solidFill>
                  <a:schemeClr val="accent2"/>
                </a:solidFill>
              </a:rPr>
              <a:t>outer</a:t>
            </a:r>
            <a:r>
              <a:rPr lang="nl-NL" sz="2000" dirty="0">
                <a:solidFill>
                  <a:schemeClr val="accent2"/>
                </a:solidFill>
              </a:rPr>
              <a:t> </a:t>
            </a:r>
            <a:r>
              <a:rPr lang="nl-NL" sz="2000" dirty="0" err="1">
                <a:solidFill>
                  <a:schemeClr val="accent2"/>
                </a:solidFill>
              </a:rPr>
              <a:t>core</a:t>
            </a:r>
            <a:r>
              <a:rPr lang="nl-NL" sz="2000" dirty="0">
                <a:solidFill>
                  <a:schemeClr val="accent2"/>
                </a:solidFill>
              </a:rPr>
              <a:t> </a:t>
            </a:r>
            <a:r>
              <a:rPr lang="nl-NL" sz="2000" dirty="0" err="1">
                <a:solidFill>
                  <a:schemeClr val="accent2"/>
                </a:solidFill>
              </a:rPr>
              <a:t>density</a:t>
            </a:r>
            <a:endParaRPr lang="nl-NL" sz="2000" dirty="0">
              <a:solidFill>
                <a:schemeClr val="accent2"/>
              </a:solidFill>
            </a:endParaRPr>
          </a:p>
        </p:txBody>
      </p:sp>
      <p:pic>
        <p:nvPicPr>
          <p:cNvPr id="7" name="Afbeelding 6">
            <a:extLst>
              <a:ext uri="{FF2B5EF4-FFF2-40B4-BE49-F238E27FC236}">
                <a16:creationId xmlns:a16="http://schemas.microsoft.com/office/drawing/2014/main" id="{7AD556AA-C427-015B-2A65-2BB603F211F4}"/>
              </a:ext>
            </a:extLst>
          </p:cNvPr>
          <p:cNvPicPr>
            <a:picLocks noChangeAspect="1"/>
          </p:cNvPicPr>
          <p:nvPr/>
        </p:nvPicPr>
        <p:blipFill rotWithShape="1">
          <a:blip r:embed="rId2"/>
          <a:srcRect l="28207" t="10800" r="20283" b="69709"/>
          <a:stretch/>
        </p:blipFill>
        <p:spPr>
          <a:xfrm>
            <a:off x="1566073" y="1547744"/>
            <a:ext cx="6008714" cy="3217468"/>
          </a:xfrm>
          <a:prstGeom prst="rect">
            <a:avLst/>
          </a:prstGeom>
        </p:spPr>
      </p:pic>
    </p:spTree>
    <p:extLst>
      <p:ext uri="{BB962C8B-B14F-4D97-AF65-F5344CB8AC3E}">
        <p14:creationId xmlns:p14="http://schemas.microsoft.com/office/powerpoint/2010/main" val="2372881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CB429C-E028-DBB2-0A01-833956AECF03}"/>
              </a:ext>
            </a:extLst>
          </p:cNvPr>
          <p:cNvSpPr>
            <a:spLocks noGrp="1"/>
          </p:cNvSpPr>
          <p:nvPr>
            <p:ph type="title"/>
          </p:nvPr>
        </p:nvSpPr>
        <p:spPr/>
        <p:txBody>
          <a:bodyPr/>
          <a:lstStyle/>
          <a:p>
            <a:r>
              <a:rPr lang="nl-NL" dirty="0"/>
              <a:t>1D </a:t>
            </a:r>
            <a:r>
              <a:rPr lang="nl-NL" dirty="0" err="1"/>
              <a:t>structure</a:t>
            </a:r>
            <a:endParaRPr lang="nl-NL" dirty="0"/>
          </a:p>
        </p:txBody>
      </p:sp>
      <p:sp>
        <p:nvSpPr>
          <p:cNvPr id="10" name="Tekstvak 9">
            <a:extLst>
              <a:ext uri="{FF2B5EF4-FFF2-40B4-BE49-F238E27FC236}">
                <a16:creationId xmlns:a16="http://schemas.microsoft.com/office/drawing/2014/main" id="{1421BAB4-9204-07D6-C606-F776E634ED34}"/>
              </a:ext>
            </a:extLst>
          </p:cNvPr>
          <p:cNvSpPr txBox="1"/>
          <p:nvPr/>
        </p:nvSpPr>
        <p:spPr>
          <a:xfrm>
            <a:off x="304831" y="1062718"/>
            <a:ext cx="4475396" cy="400110"/>
          </a:xfrm>
          <a:prstGeom prst="rect">
            <a:avLst/>
          </a:prstGeom>
          <a:noFill/>
        </p:spPr>
        <p:txBody>
          <a:bodyPr wrap="square" rtlCol="0">
            <a:spAutoFit/>
          </a:bodyPr>
          <a:lstStyle/>
          <a:p>
            <a:pPr marL="342900" indent="-342900">
              <a:buFont typeface="Arial" panose="020B0604020202020204" pitchFamily="34" charset="0"/>
              <a:buChar char="•"/>
            </a:pPr>
            <a:r>
              <a:rPr lang="nl-NL" sz="2000" dirty="0">
                <a:solidFill>
                  <a:schemeClr val="accent2"/>
                </a:solidFill>
              </a:rPr>
              <a:t>Outer </a:t>
            </a:r>
            <a:r>
              <a:rPr lang="nl-NL" sz="2000" dirty="0" err="1">
                <a:solidFill>
                  <a:schemeClr val="accent2"/>
                </a:solidFill>
              </a:rPr>
              <a:t>core</a:t>
            </a:r>
            <a:r>
              <a:rPr lang="nl-NL" sz="2000" dirty="0">
                <a:solidFill>
                  <a:schemeClr val="accent2"/>
                </a:solidFill>
              </a:rPr>
              <a:t> is </a:t>
            </a:r>
            <a:r>
              <a:rPr lang="nl-NL" sz="2000" dirty="0" err="1">
                <a:solidFill>
                  <a:schemeClr val="accent2"/>
                </a:solidFill>
              </a:rPr>
              <a:t>denser</a:t>
            </a:r>
            <a:r>
              <a:rPr lang="nl-NL" sz="2000" dirty="0">
                <a:solidFill>
                  <a:schemeClr val="accent2"/>
                </a:solidFill>
              </a:rPr>
              <a:t> </a:t>
            </a:r>
            <a:r>
              <a:rPr lang="nl-NL" sz="2000" dirty="0" err="1">
                <a:solidFill>
                  <a:schemeClr val="accent2"/>
                </a:solidFill>
              </a:rPr>
              <a:t>then</a:t>
            </a:r>
            <a:r>
              <a:rPr lang="nl-NL" sz="2000" dirty="0">
                <a:solidFill>
                  <a:schemeClr val="accent2"/>
                </a:solidFill>
              </a:rPr>
              <a:t> PREM? </a:t>
            </a:r>
          </a:p>
        </p:txBody>
      </p:sp>
      <p:pic>
        <p:nvPicPr>
          <p:cNvPr id="3" name="Afbeelding 2">
            <a:extLst>
              <a:ext uri="{FF2B5EF4-FFF2-40B4-BE49-F238E27FC236}">
                <a16:creationId xmlns:a16="http://schemas.microsoft.com/office/drawing/2014/main" id="{8EC2C9D6-926F-B2C6-CB3D-74A33EC6A610}"/>
              </a:ext>
            </a:extLst>
          </p:cNvPr>
          <p:cNvPicPr>
            <a:picLocks noChangeAspect="1"/>
          </p:cNvPicPr>
          <p:nvPr/>
        </p:nvPicPr>
        <p:blipFill rotWithShape="1">
          <a:blip r:embed="rId2"/>
          <a:srcRect r="49387" b="50000"/>
          <a:stretch/>
        </p:blipFill>
        <p:spPr>
          <a:xfrm>
            <a:off x="579149" y="1779662"/>
            <a:ext cx="1904619" cy="3135927"/>
          </a:xfrm>
          <a:prstGeom prst="rect">
            <a:avLst/>
          </a:prstGeom>
        </p:spPr>
      </p:pic>
      <p:sp>
        <p:nvSpPr>
          <p:cNvPr id="5" name="Tekstvak 4">
            <a:extLst>
              <a:ext uri="{FF2B5EF4-FFF2-40B4-BE49-F238E27FC236}">
                <a16:creationId xmlns:a16="http://schemas.microsoft.com/office/drawing/2014/main" id="{AE579714-0CAB-88F8-169E-12DD6C55BFB2}"/>
              </a:ext>
            </a:extLst>
          </p:cNvPr>
          <p:cNvSpPr txBox="1"/>
          <p:nvPr/>
        </p:nvSpPr>
        <p:spPr>
          <a:xfrm>
            <a:off x="4780227" y="1062718"/>
            <a:ext cx="4232249" cy="400110"/>
          </a:xfrm>
          <a:prstGeom prst="rect">
            <a:avLst/>
          </a:prstGeom>
          <a:noFill/>
        </p:spPr>
        <p:txBody>
          <a:bodyPr wrap="square" rtlCol="0">
            <a:spAutoFit/>
          </a:bodyPr>
          <a:lstStyle/>
          <a:p>
            <a:pPr marL="342900" indent="-342900">
              <a:buFont typeface="Arial" panose="020B0604020202020204" pitchFamily="34" charset="0"/>
              <a:buChar char="•"/>
            </a:pPr>
            <a:r>
              <a:rPr lang="nl-NL" sz="2000" dirty="0">
                <a:solidFill>
                  <a:schemeClr val="accent2"/>
                </a:solidFill>
              </a:rPr>
              <a:t>Inner </a:t>
            </a:r>
            <a:r>
              <a:rPr lang="nl-NL" sz="2000" dirty="0" err="1">
                <a:solidFill>
                  <a:schemeClr val="accent2"/>
                </a:solidFill>
              </a:rPr>
              <a:t>core</a:t>
            </a:r>
            <a:r>
              <a:rPr lang="nl-NL" sz="2000" dirty="0">
                <a:solidFill>
                  <a:schemeClr val="accent2"/>
                </a:solidFill>
              </a:rPr>
              <a:t> is </a:t>
            </a:r>
            <a:r>
              <a:rPr lang="nl-NL" sz="2000" dirty="0" err="1">
                <a:solidFill>
                  <a:schemeClr val="accent2"/>
                </a:solidFill>
              </a:rPr>
              <a:t>lighter</a:t>
            </a:r>
            <a:r>
              <a:rPr lang="nl-NL" sz="2000" dirty="0">
                <a:solidFill>
                  <a:schemeClr val="accent2"/>
                </a:solidFill>
              </a:rPr>
              <a:t> </a:t>
            </a:r>
            <a:r>
              <a:rPr lang="nl-NL" sz="2000" dirty="0" err="1">
                <a:solidFill>
                  <a:schemeClr val="accent2"/>
                </a:solidFill>
              </a:rPr>
              <a:t>than</a:t>
            </a:r>
            <a:r>
              <a:rPr lang="nl-NL" sz="2000" dirty="0">
                <a:solidFill>
                  <a:schemeClr val="accent2"/>
                </a:solidFill>
              </a:rPr>
              <a:t> PREM?</a:t>
            </a:r>
          </a:p>
        </p:txBody>
      </p:sp>
    </p:spTree>
    <p:extLst>
      <p:ext uri="{BB962C8B-B14F-4D97-AF65-F5344CB8AC3E}">
        <p14:creationId xmlns:p14="http://schemas.microsoft.com/office/powerpoint/2010/main" val="29582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CB429C-E028-DBB2-0A01-833956AECF03}"/>
              </a:ext>
            </a:extLst>
          </p:cNvPr>
          <p:cNvSpPr>
            <a:spLocks noGrp="1"/>
          </p:cNvSpPr>
          <p:nvPr>
            <p:ph type="title"/>
          </p:nvPr>
        </p:nvSpPr>
        <p:spPr/>
        <p:txBody>
          <a:bodyPr/>
          <a:lstStyle/>
          <a:p>
            <a:r>
              <a:rPr lang="nl-NL" dirty="0"/>
              <a:t>1D </a:t>
            </a:r>
            <a:r>
              <a:rPr lang="nl-NL" dirty="0" err="1"/>
              <a:t>structure</a:t>
            </a:r>
            <a:endParaRPr lang="nl-NL" dirty="0"/>
          </a:p>
        </p:txBody>
      </p:sp>
      <p:sp>
        <p:nvSpPr>
          <p:cNvPr id="10" name="Tekstvak 9">
            <a:extLst>
              <a:ext uri="{FF2B5EF4-FFF2-40B4-BE49-F238E27FC236}">
                <a16:creationId xmlns:a16="http://schemas.microsoft.com/office/drawing/2014/main" id="{1421BAB4-9204-07D6-C606-F776E634ED34}"/>
              </a:ext>
            </a:extLst>
          </p:cNvPr>
          <p:cNvSpPr txBox="1"/>
          <p:nvPr/>
        </p:nvSpPr>
        <p:spPr>
          <a:xfrm>
            <a:off x="304831" y="1062718"/>
            <a:ext cx="4475396" cy="400110"/>
          </a:xfrm>
          <a:prstGeom prst="rect">
            <a:avLst/>
          </a:prstGeom>
          <a:noFill/>
        </p:spPr>
        <p:txBody>
          <a:bodyPr wrap="square" rtlCol="0">
            <a:spAutoFit/>
          </a:bodyPr>
          <a:lstStyle/>
          <a:p>
            <a:pPr marL="342900" indent="-342900">
              <a:buFont typeface="Arial" panose="020B0604020202020204" pitchFamily="34" charset="0"/>
              <a:buChar char="•"/>
            </a:pPr>
            <a:r>
              <a:rPr lang="nl-NL" sz="2000" dirty="0">
                <a:solidFill>
                  <a:schemeClr val="accent2"/>
                </a:solidFill>
              </a:rPr>
              <a:t>Outer </a:t>
            </a:r>
            <a:r>
              <a:rPr lang="nl-NL" sz="2000" dirty="0" err="1">
                <a:solidFill>
                  <a:schemeClr val="accent2"/>
                </a:solidFill>
              </a:rPr>
              <a:t>core</a:t>
            </a:r>
            <a:r>
              <a:rPr lang="nl-NL" sz="2000" dirty="0">
                <a:solidFill>
                  <a:schemeClr val="accent2"/>
                </a:solidFill>
              </a:rPr>
              <a:t> is </a:t>
            </a:r>
            <a:r>
              <a:rPr lang="nl-NL" sz="2000" dirty="0" err="1">
                <a:solidFill>
                  <a:schemeClr val="accent2"/>
                </a:solidFill>
              </a:rPr>
              <a:t>denser</a:t>
            </a:r>
            <a:r>
              <a:rPr lang="nl-NL" sz="2000" dirty="0">
                <a:solidFill>
                  <a:schemeClr val="accent2"/>
                </a:solidFill>
              </a:rPr>
              <a:t> </a:t>
            </a:r>
            <a:r>
              <a:rPr lang="nl-NL" sz="2000" dirty="0" err="1">
                <a:solidFill>
                  <a:schemeClr val="accent2"/>
                </a:solidFill>
              </a:rPr>
              <a:t>then</a:t>
            </a:r>
            <a:r>
              <a:rPr lang="nl-NL" sz="2000" dirty="0">
                <a:solidFill>
                  <a:schemeClr val="accent2"/>
                </a:solidFill>
              </a:rPr>
              <a:t> PREM? </a:t>
            </a:r>
          </a:p>
        </p:txBody>
      </p:sp>
      <p:pic>
        <p:nvPicPr>
          <p:cNvPr id="3" name="Afbeelding 2">
            <a:extLst>
              <a:ext uri="{FF2B5EF4-FFF2-40B4-BE49-F238E27FC236}">
                <a16:creationId xmlns:a16="http://schemas.microsoft.com/office/drawing/2014/main" id="{8EC2C9D6-926F-B2C6-CB3D-74A33EC6A610}"/>
              </a:ext>
            </a:extLst>
          </p:cNvPr>
          <p:cNvPicPr>
            <a:picLocks noChangeAspect="1"/>
          </p:cNvPicPr>
          <p:nvPr/>
        </p:nvPicPr>
        <p:blipFill rotWithShape="1">
          <a:blip r:embed="rId2"/>
          <a:srcRect l="2" r="-366" b="50000"/>
          <a:stretch/>
        </p:blipFill>
        <p:spPr>
          <a:xfrm>
            <a:off x="579149" y="1779662"/>
            <a:ext cx="3776827" cy="3135927"/>
          </a:xfrm>
          <a:prstGeom prst="rect">
            <a:avLst/>
          </a:prstGeom>
        </p:spPr>
      </p:pic>
      <p:sp>
        <p:nvSpPr>
          <p:cNvPr id="5" name="Tekstvak 4">
            <a:extLst>
              <a:ext uri="{FF2B5EF4-FFF2-40B4-BE49-F238E27FC236}">
                <a16:creationId xmlns:a16="http://schemas.microsoft.com/office/drawing/2014/main" id="{AE579714-0CAB-88F8-169E-12DD6C55BFB2}"/>
              </a:ext>
            </a:extLst>
          </p:cNvPr>
          <p:cNvSpPr txBox="1"/>
          <p:nvPr/>
        </p:nvSpPr>
        <p:spPr>
          <a:xfrm>
            <a:off x="4780227" y="1062718"/>
            <a:ext cx="4232249" cy="400110"/>
          </a:xfrm>
          <a:prstGeom prst="rect">
            <a:avLst/>
          </a:prstGeom>
          <a:noFill/>
        </p:spPr>
        <p:txBody>
          <a:bodyPr wrap="square" rtlCol="0">
            <a:spAutoFit/>
          </a:bodyPr>
          <a:lstStyle/>
          <a:p>
            <a:pPr marL="342900" indent="-342900">
              <a:buFont typeface="Arial" panose="020B0604020202020204" pitchFamily="34" charset="0"/>
              <a:buChar char="•"/>
            </a:pPr>
            <a:r>
              <a:rPr lang="nl-NL" sz="2000" dirty="0">
                <a:solidFill>
                  <a:schemeClr val="accent2"/>
                </a:solidFill>
              </a:rPr>
              <a:t>Inner </a:t>
            </a:r>
            <a:r>
              <a:rPr lang="nl-NL" sz="2000" dirty="0" err="1">
                <a:solidFill>
                  <a:schemeClr val="accent2"/>
                </a:solidFill>
              </a:rPr>
              <a:t>core</a:t>
            </a:r>
            <a:r>
              <a:rPr lang="nl-NL" sz="2000" dirty="0">
                <a:solidFill>
                  <a:schemeClr val="accent2"/>
                </a:solidFill>
              </a:rPr>
              <a:t> is </a:t>
            </a:r>
            <a:r>
              <a:rPr lang="nl-NL" sz="2000" dirty="0" err="1">
                <a:solidFill>
                  <a:schemeClr val="accent2"/>
                </a:solidFill>
              </a:rPr>
              <a:t>lighter</a:t>
            </a:r>
            <a:r>
              <a:rPr lang="nl-NL" sz="2000" dirty="0">
                <a:solidFill>
                  <a:schemeClr val="accent2"/>
                </a:solidFill>
              </a:rPr>
              <a:t> </a:t>
            </a:r>
            <a:r>
              <a:rPr lang="nl-NL" sz="2000" dirty="0" err="1">
                <a:solidFill>
                  <a:schemeClr val="accent2"/>
                </a:solidFill>
              </a:rPr>
              <a:t>than</a:t>
            </a:r>
            <a:r>
              <a:rPr lang="nl-NL" sz="2000" dirty="0">
                <a:solidFill>
                  <a:schemeClr val="accent2"/>
                </a:solidFill>
              </a:rPr>
              <a:t> PREM?</a:t>
            </a:r>
          </a:p>
        </p:txBody>
      </p:sp>
    </p:spTree>
    <p:extLst>
      <p:ext uri="{BB962C8B-B14F-4D97-AF65-F5344CB8AC3E}">
        <p14:creationId xmlns:p14="http://schemas.microsoft.com/office/powerpoint/2010/main" val="1789686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CB429C-E028-DBB2-0A01-833956AECF03}"/>
              </a:ext>
            </a:extLst>
          </p:cNvPr>
          <p:cNvSpPr>
            <a:spLocks noGrp="1"/>
          </p:cNvSpPr>
          <p:nvPr>
            <p:ph type="title"/>
          </p:nvPr>
        </p:nvSpPr>
        <p:spPr/>
        <p:txBody>
          <a:bodyPr/>
          <a:lstStyle/>
          <a:p>
            <a:r>
              <a:rPr lang="nl-NL" dirty="0"/>
              <a:t>1D </a:t>
            </a:r>
            <a:r>
              <a:rPr lang="nl-NL" dirty="0" err="1"/>
              <a:t>structure</a:t>
            </a:r>
            <a:endParaRPr lang="nl-NL" dirty="0"/>
          </a:p>
        </p:txBody>
      </p:sp>
      <p:sp>
        <p:nvSpPr>
          <p:cNvPr id="10" name="Tekstvak 9">
            <a:extLst>
              <a:ext uri="{FF2B5EF4-FFF2-40B4-BE49-F238E27FC236}">
                <a16:creationId xmlns:a16="http://schemas.microsoft.com/office/drawing/2014/main" id="{1421BAB4-9204-07D6-C606-F776E634ED34}"/>
              </a:ext>
            </a:extLst>
          </p:cNvPr>
          <p:cNvSpPr txBox="1"/>
          <p:nvPr/>
        </p:nvSpPr>
        <p:spPr>
          <a:xfrm>
            <a:off x="304831" y="1062718"/>
            <a:ext cx="4475396" cy="400110"/>
          </a:xfrm>
          <a:prstGeom prst="rect">
            <a:avLst/>
          </a:prstGeom>
          <a:noFill/>
        </p:spPr>
        <p:txBody>
          <a:bodyPr wrap="square" rtlCol="0">
            <a:spAutoFit/>
          </a:bodyPr>
          <a:lstStyle/>
          <a:p>
            <a:pPr marL="342900" indent="-342900">
              <a:buFont typeface="Arial" panose="020B0604020202020204" pitchFamily="34" charset="0"/>
              <a:buChar char="•"/>
            </a:pPr>
            <a:r>
              <a:rPr lang="nl-NL" sz="2000" dirty="0">
                <a:solidFill>
                  <a:schemeClr val="accent2"/>
                </a:solidFill>
              </a:rPr>
              <a:t>Outer </a:t>
            </a:r>
            <a:r>
              <a:rPr lang="nl-NL" sz="2000" dirty="0" err="1">
                <a:solidFill>
                  <a:schemeClr val="accent2"/>
                </a:solidFill>
              </a:rPr>
              <a:t>core</a:t>
            </a:r>
            <a:r>
              <a:rPr lang="nl-NL" sz="2000" dirty="0">
                <a:solidFill>
                  <a:schemeClr val="accent2"/>
                </a:solidFill>
              </a:rPr>
              <a:t> is </a:t>
            </a:r>
            <a:r>
              <a:rPr lang="nl-NL" sz="2000" dirty="0" err="1">
                <a:solidFill>
                  <a:schemeClr val="accent2"/>
                </a:solidFill>
              </a:rPr>
              <a:t>denser</a:t>
            </a:r>
            <a:r>
              <a:rPr lang="nl-NL" sz="2000" dirty="0">
                <a:solidFill>
                  <a:schemeClr val="accent2"/>
                </a:solidFill>
              </a:rPr>
              <a:t> </a:t>
            </a:r>
            <a:r>
              <a:rPr lang="nl-NL" sz="2000" dirty="0" err="1">
                <a:solidFill>
                  <a:schemeClr val="accent2"/>
                </a:solidFill>
              </a:rPr>
              <a:t>then</a:t>
            </a:r>
            <a:r>
              <a:rPr lang="nl-NL" sz="2000" dirty="0">
                <a:solidFill>
                  <a:schemeClr val="accent2"/>
                </a:solidFill>
              </a:rPr>
              <a:t> PREM? </a:t>
            </a:r>
          </a:p>
        </p:txBody>
      </p:sp>
      <p:pic>
        <p:nvPicPr>
          <p:cNvPr id="3" name="Afbeelding 2">
            <a:extLst>
              <a:ext uri="{FF2B5EF4-FFF2-40B4-BE49-F238E27FC236}">
                <a16:creationId xmlns:a16="http://schemas.microsoft.com/office/drawing/2014/main" id="{8EC2C9D6-926F-B2C6-CB3D-74A33EC6A610}"/>
              </a:ext>
            </a:extLst>
          </p:cNvPr>
          <p:cNvPicPr>
            <a:picLocks noChangeAspect="1"/>
          </p:cNvPicPr>
          <p:nvPr/>
        </p:nvPicPr>
        <p:blipFill rotWithShape="1">
          <a:blip r:embed="rId2"/>
          <a:srcRect b="50000"/>
          <a:stretch/>
        </p:blipFill>
        <p:spPr>
          <a:xfrm>
            <a:off x="579149" y="1779662"/>
            <a:ext cx="3763112" cy="3135927"/>
          </a:xfrm>
          <a:prstGeom prst="rect">
            <a:avLst/>
          </a:prstGeom>
        </p:spPr>
      </p:pic>
      <p:pic>
        <p:nvPicPr>
          <p:cNvPr id="4" name="Afbeelding 3">
            <a:extLst>
              <a:ext uri="{FF2B5EF4-FFF2-40B4-BE49-F238E27FC236}">
                <a16:creationId xmlns:a16="http://schemas.microsoft.com/office/drawing/2014/main" id="{5E486CDC-31EB-253B-2A89-0DB9E24D5F54}"/>
              </a:ext>
            </a:extLst>
          </p:cNvPr>
          <p:cNvPicPr>
            <a:picLocks noChangeAspect="1"/>
          </p:cNvPicPr>
          <p:nvPr/>
        </p:nvPicPr>
        <p:blipFill rotWithShape="1">
          <a:blip r:embed="rId2"/>
          <a:srcRect l="-2899" t="51039" r="49278" b="1021"/>
          <a:stretch/>
        </p:blipFill>
        <p:spPr>
          <a:xfrm>
            <a:off x="4570430" y="1959832"/>
            <a:ext cx="2017794" cy="3006729"/>
          </a:xfrm>
          <a:prstGeom prst="rect">
            <a:avLst/>
          </a:prstGeom>
        </p:spPr>
      </p:pic>
      <p:sp>
        <p:nvSpPr>
          <p:cNvPr id="5" name="Tekstvak 4">
            <a:extLst>
              <a:ext uri="{FF2B5EF4-FFF2-40B4-BE49-F238E27FC236}">
                <a16:creationId xmlns:a16="http://schemas.microsoft.com/office/drawing/2014/main" id="{AE579714-0CAB-88F8-169E-12DD6C55BFB2}"/>
              </a:ext>
            </a:extLst>
          </p:cNvPr>
          <p:cNvSpPr txBox="1"/>
          <p:nvPr/>
        </p:nvSpPr>
        <p:spPr>
          <a:xfrm>
            <a:off x="4780227" y="1062718"/>
            <a:ext cx="4232249" cy="400110"/>
          </a:xfrm>
          <a:prstGeom prst="rect">
            <a:avLst/>
          </a:prstGeom>
          <a:noFill/>
        </p:spPr>
        <p:txBody>
          <a:bodyPr wrap="square" rtlCol="0">
            <a:spAutoFit/>
          </a:bodyPr>
          <a:lstStyle/>
          <a:p>
            <a:pPr marL="342900" indent="-342900">
              <a:buFont typeface="Arial" panose="020B0604020202020204" pitchFamily="34" charset="0"/>
              <a:buChar char="•"/>
            </a:pPr>
            <a:r>
              <a:rPr lang="nl-NL" sz="2000" dirty="0">
                <a:solidFill>
                  <a:schemeClr val="accent2"/>
                </a:solidFill>
              </a:rPr>
              <a:t>Inner </a:t>
            </a:r>
            <a:r>
              <a:rPr lang="nl-NL" sz="2000" dirty="0" err="1">
                <a:solidFill>
                  <a:schemeClr val="accent2"/>
                </a:solidFill>
              </a:rPr>
              <a:t>core</a:t>
            </a:r>
            <a:r>
              <a:rPr lang="nl-NL" sz="2000" dirty="0">
                <a:solidFill>
                  <a:schemeClr val="accent2"/>
                </a:solidFill>
              </a:rPr>
              <a:t> is </a:t>
            </a:r>
            <a:r>
              <a:rPr lang="nl-NL" sz="2000" dirty="0" err="1">
                <a:solidFill>
                  <a:schemeClr val="accent2"/>
                </a:solidFill>
              </a:rPr>
              <a:t>lighter</a:t>
            </a:r>
            <a:r>
              <a:rPr lang="nl-NL" sz="2000" dirty="0">
                <a:solidFill>
                  <a:schemeClr val="accent2"/>
                </a:solidFill>
              </a:rPr>
              <a:t> </a:t>
            </a:r>
            <a:r>
              <a:rPr lang="nl-NL" sz="2000" dirty="0" err="1">
                <a:solidFill>
                  <a:schemeClr val="accent2"/>
                </a:solidFill>
              </a:rPr>
              <a:t>than</a:t>
            </a:r>
            <a:r>
              <a:rPr lang="nl-NL" sz="2000" dirty="0">
                <a:solidFill>
                  <a:schemeClr val="accent2"/>
                </a:solidFill>
              </a:rPr>
              <a:t> PREM?</a:t>
            </a:r>
          </a:p>
        </p:txBody>
      </p:sp>
    </p:spTree>
    <p:extLst>
      <p:ext uri="{BB962C8B-B14F-4D97-AF65-F5344CB8AC3E}">
        <p14:creationId xmlns:p14="http://schemas.microsoft.com/office/powerpoint/2010/main" val="29747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981CD5-19AC-E391-2115-563FA344DDBA}"/>
              </a:ext>
            </a:extLst>
          </p:cNvPr>
          <p:cNvSpPr txBox="1">
            <a:spLocks noChangeArrowheads="1"/>
          </p:cNvSpPr>
          <p:nvPr/>
        </p:nvSpPr>
        <p:spPr>
          <a:xfrm>
            <a:off x="395536" y="146970"/>
            <a:ext cx="8136904" cy="857250"/>
          </a:xfrm>
          <a:prstGeom prst="rect">
            <a:avLst/>
          </a:prstGeom>
        </p:spPr>
        <p:txBody>
          <a:bodyPr/>
          <a:lstStyle>
            <a:lvl1pPr algn="ctr" rtl="0" eaLnBrk="0" fontAlgn="base" hangingPunct="0">
              <a:spcBef>
                <a:spcPct val="0"/>
              </a:spcBef>
              <a:spcAft>
                <a:spcPct val="0"/>
              </a:spcAft>
              <a:defRPr sz="4600" kern="1200">
                <a:solidFill>
                  <a:schemeClr val="accent1"/>
                </a:solidFill>
                <a:latin typeface="+mj-lt"/>
                <a:ea typeface="ＭＳ Ｐゴシック" charset="0"/>
                <a:cs typeface="ＭＳ Ｐゴシック" charset="0"/>
              </a:defRPr>
            </a:lvl1pPr>
            <a:lvl2pPr algn="ctr" rtl="0" eaLnBrk="0" fontAlgn="base" hangingPunct="0">
              <a:spcBef>
                <a:spcPct val="0"/>
              </a:spcBef>
              <a:spcAft>
                <a:spcPct val="0"/>
              </a:spcAft>
              <a:defRPr sz="4600">
                <a:solidFill>
                  <a:schemeClr val="accent1"/>
                </a:solidFill>
                <a:latin typeface="Arial" charset="0"/>
                <a:ea typeface="ＭＳ Ｐゴシック" charset="0"/>
                <a:cs typeface="ＭＳ Ｐゴシック" charset="0"/>
              </a:defRPr>
            </a:lvl2pPr>
            <a:lvl3pPr algn="ctr" rtl="0" eaLnBrk="0" fontAlgn="base" hangingPunct="0">
              <a:spcBef>
                <a:spcPct val="0"/>
              </a:spcBef>
              <a:spcAft>
                <a:spcPct val="0"/>
              </a:spcAft>
              <a:defRPr sz="4600">
                <a:solidFill>
                  <a:schemeClr val="accent1"/>
                </a:solidFill>
                <a:latin typeface="Arial" charset="0"/>
                <a:ea typeface="ＭＳ Ｐゴシック" charset="0"/>
                <a:cs typeface="ＭＳ Ｐゴシック" charset="0"/>
              </a:defRPr>
            </a:lvl3pPr>
            <a:lvl4pPr algn="ctr" rtl="0" eaLnBrk="0" fontAlgn="base" hangingPunct="0">
              <a:spcBef>
                <a:spcPct val="0"/>
              </a:spcBef>
              <a:spcAft>
                <a:spcPct val="0"/>
              </a:spcAft>
              <a:defRPr sz="4600">
                <a:solidFill>
                  <a:schemeClr val="accent1"/>
                </a:solidFill>
                <a:latin typeface="Arial" charset="0"/>
                <a:ea typeface="ＭＳ Ｐゴシック" charset="0"/>
                <a:cs typeface="ＭＳ Ｐゴシック" charset="0"/>
              </a:defRPr>
            </a:lvl4pPr>
            <a:lvl5pPr algn="ctr" rtl="0" eaLnBrk="0" fontAlgn="base" hangingPunct="0">
              <a:spcBef>
                <a:spcPct val="0"/>
              </a:spcBef>
              <a:spcAft>
                <a:spcPct val="0"/>
              </a:spcAft>
              <a:defRPr sz="4600">
                <a:solidFill>
                  <a:schemeClr val="accent1"/>
                </a:solidFill>
                <a:latin typeface="Arial" charset="0"/>
                <a:ea typeface="ＭＳ Ｐゴシック" charset="0"/>
                <a:cs typeface="ＭＳ Ｐゴシック" charset="0"/>
              </a:defRPr>
            </a:lvl5pPr>
            <a:lvl6pPr marL="457200" algn="ctr" rtl="0" fontAlgn="base">
              <a:spcBef>
                <a:spcPct val="0"/>
              </a:spcBef>
              <a:spcAft>
                <a:spcPct val="0"/>
              </a:spcAft>
              <a:defRPr sz="4600">
                <a:solidFill>
                  <a:schemeClr val="accent1"/>
                </a:solidFill>
                <a:latin typeface="Arial" charset="0"/>
                <a:ea typeface="ＭＳ Ｐゴシック" charset="0"/>
                <a:cs typeface="ＭＳ Ｐゴシック" charset="0"/>
              </a:defRPr>
            </a:lvl6pPr>
            <a:lvl7pPr marL="914400" algn="ctr" rtl="0" fontAlgn="base">
              <a:spcBef>
                <a:spcPct val="0"/>
              </a:spcBef>
              <a:spcAft>
                <a:spcPct val="0"/>
              </a:spcAft>
              <a:defRPr sz="4600">
                <a:solidFill>
                  <a:schemeClr val="accent1"/>
                </a:solidFill>
                <a:latin typeface="Arial" charset="0"/>
                <a:ea typeface="ＭＳ Ｐゴシック" charset="0"/>
                <a:cs typeface="ＭＳ Ｐゴシック" charset="0"/>
              </a:defRPr>
            </a:lvl7pPr>
            <a:lvl8pPr marL="1371600" algn="ctr" rtl="0" fontAlgn="base">
              <a:spcBef>
                <a:spcPct val="0"/>
              </a:spcBef>
              <a:spcAft>
                <a:spcPct val="0"/>
              </a:spcAft>
              <a:defRPr sz="4600">
                <a:solidFill>
                  <a:schemeClr val="accent1"/>
                </a:solidFill>
                <a:latin typeface="Arial" charset="0"/>
                <a:ea typeface="ＭＳ Ｐゴシック" charset="0"/>
                <a:cs typeface="ＭＳ Ｐゴシック" charset="0"/>
              </a:defRPr>
            </a:lvl8pPr>
            <a:lvl9pPr marL="1828800" algn="ctr" rtl="0" fontAlgn="base">
              <a:spcBef>
                <a:spcPct val="0"/>
              </a:spcBef>
              <a:spcAft>
                <a:spcPct val="0"/>
              </a:spcAft>
              <a:defRPr sz="4600">
                <a:solidFill>
                  <a:schemeClr val="accent1"/>
                </a:solidFill>
                <a:latin typeface="Arial" charset="0"/>
                <a:ea typeface="ＭＳ Ｐゴシック" charset="0"/>
                <a:cs typeface="ＭＳ Ｐゴシック" charset="0"/>
              </a:defRPr>
            </a:lvl9pPr>
          </a:lstStyle>
          <a:p>
            <a:r>
              <a:rPr lang="en-GB" sz="4000" dirty="0">
                <a:latin typeface="Arial" charset="0"/>
              </a:rPr>
              <a:t>1D density profile</a:t>
            </a:r>
          </a:p>
        </p:txBody>
      </p:sp>
      <p:pic>
        <p:nvPicPr>
          <p:cNvPr id="6" name="Picture 3" descr="PREM-all">
            <a:extLst>
              <a:ext uri="{FF2B5EF4-FFF2-40B4-BE49-F238E27FC236}">
                <a16:creationId xmlns:a16="http://schemas.microsoft.com/office/drawing/2014/main" id="{77CFFB30-D4F4-5489-2B43-9AB09F067F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90" t="-11927" r="41384" b="-670"/>
          <a:stretch/>
        </p:blipFill>
        <p:spPr>
          <a:xfrm>
            <a:off x="251520" y="1059582"/>
            <a:ext cx="4021732" cy="3726432"/>
          </a:xfrm>
          <a:prstGeom prst="rect">
            <a:avLst/>
          </a:prstGeom>
        </p:spPr>
      </p:pic>
      <p:pic>
        <p:nvPicPr>
          <p:cNvPr id="7" name="Picture 3" descr="PREM-all">
            <a:extLst>
              <a:ext uri="{FF2B5EF4-FFF2-40B4-BE49-F238E27FC236}">
                <a16:creationId xmlns:a16="http://schemas.microsoft.com/office/drawing/2014/main" id="{BB1AE330-6887-C09D-EE32-463E372A6E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473" t="69077" r="-1331" b="12067"/>
          <a:stretch/>
        </p:blipFill>
        <p:spPr>
          <a:xfrm>
            <a:off x="827584" y="3723878"/>
            <a:ext cx="792088" cy="624030"/>
          </a:xfrm>
          <a:prstGeom prst="rect">
            <a:avLst/>
          </a:prstGeom>
        </p:spPr>
      </p:pic>
      <p:pic>
        <p:nvPicPr>
          <p:cNvPr id="16" name="Afbeelding 15" descr="Afbeelding met tekst, schermopname, diagram, Parallel&#10;&#10;Automatisch gegenereerde beschrijving">
            <a:extLst>
              <a:ext uri="{FF2B5EF4-FFF2-40B4-BE49-F238E27FC236}">
                <a16:creationId xmlns:a16="http://schemas.microsoft.com/office/drawing/2014/main" id="{4778879F-B6C7-5DC3-6F34-6F5969EDF207}"/>
              </a:ext>
            </a:extLst>
          </p:cNvPr>
          <p:cNvPicPr>
            <a:picLocks noChangeAspect="1"/>
          </p:cNvPicPr>
          <p:nvPr/>
        </p:nvPicPr>
        <p:blipFill rotWithShape="1">
          <a:blip r:embed="rId4"/>
          <a:srcRect l="51019" t="11191" r="9126" b="67732"/>
          <a:stretch/>
        </p:blipFill>
        <p:spPr>
          <a:xfrm>
            <a:off x="4571999" y="1491630"/>
            <a:ext cx="4427195" cy="3314704"/>
          </a:xfrm>
          <a:prstGeom prst="rect">
            <a:avLst/>
          </a:prstGeom>
        </p:spPr>
      </p:pic>
      <p:sp>
        <p:nvSpPr>
          <p:cNvPr id="17" name="Tekstvak 16">
            <a:extLst>
              <a:ext uri="{FF2B5EF4-FFF2-40B4-BE49-F238E27FC236}">
                <a16:creationId xmlns:a16="http://schemas.microsoft.com/office/drawing/2014/main" id="{BB0C5466-52CF-DD77-F2B9-C3C095D52528}"/>
              </a:ext>
            </a:extLst>
          </p:cNvPr>
          <p:cNvSpPr txBox="1"/>
          <p:nvPr/>
        </p:nvSpPr>
        <p:spPr>
          <a:xfrm>
            <a:off x="611560" y="1003943"/>
            <a:ext cx="2454518" cy="369332"/>
          </a:xfrm>
          <a:prstGeom prst="rect">
            <a:avLst/>
          </a:prstGeom>
          <a:noFill/>
        </p:spPr>
        <p:txBody>
          <a:bodyPr wrap="none" rtlCol="0">
            <a:spAutoFit/>
          </a:bodyPr>
          <a:lstStyle/>
          <a:p>
            <a:r>
              <a:rPr lang="nl-NL" sz="1800" b="1" dirty="0" err="1">
                <a:solidFill>
                  <a:schemeClr val="accent2"/>
                </a:solidFill>
              </a:rPr>
              <a:t>Seismic</a:t>
            </a:r>
            <a:r>
              <a:rPr lang="nl-NL" sz="1800" b="1" dirty="0">
                <a:solidFill>
                  <a:schemeClr val="accent2"/>
                </a:solidFill>
              </a:rPr>
              <a:t> </a:t>
            </a:r>
            <a:r>
              <a:rPr lang="nl-NL" sz="1800" b="1" dirty="0" err="1">
                <a:solidFill>
                  <a:schemeClr val="accent2"/>
                </a:solidFill>
              </a:rPr>
              <a:t>tomography</a:t>
            </a:r>
            <a:endParaRPr lang="nl-NL" sz="1800" b="1" dirty="0">
              <a:solidFill>
                <a:schemeClr val="accent2"/>
              </a:solidFill>
            </a:endParaRPr>
          </a:p>
        </p:txBody>
      </p:sp>
      <p:sp>
        <p:nvSpPr>
          <p:cNvPr id="18" name="Text Box 4">
            <a:extLst>
              <a:ext uri="{FF2B5EF4-FFF2-40B4-BE49-F238E27FC236}">
                <a16:creationId xmlns:a16="http://schemas.microsoft.com/office/drawing/2014/main" id="{850A974E-7D30-8415-9534-B4E65B6022CE}"/>
              </a:ext>
            </a:extLst>
          </p:cNvPr>
          <p:cNvSpPr txBox="1">
            <a:spLocks noChangeArrowheads="1"/>
          </p:cNvSpPr>
          <p:nvPr/>
        </p:nvSpPr>
        <p:spPr bwMode="auto">
          <a:xfrm>
            <a:off x="862960" y="4728002"/>
            <a:ext cx="355796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i="1">
                <a:solidFill>
                  <a:schemeClr val="tx1"/>
                </a:solidFill>
                <a:latin typeface="Arial" panose="020B0604020202020204" pitchFamily="34" charset="0"/>
                <a:ea typeface="ＭＳ Ｐゴシック" panose="020B0600070205080204" pitchFamily="34" charset="-128"/>
              </a:defRPr>
            </a:lvl1pPr>
            <a:lvl2pPr marL="742950" indent="-285750">
              <a:defRPr sz="2800" i="1">
                <a:solidFill>
                  <a:schemeClr val="tx1"/>
                </a:solidFill>
                <a:latin typeface="Arial" panose="020B0604020202020204" pitchFamily="34" charset="0"/>
                <a:ea typeface="ＭＳ Ｐゴシック" panose="020B0600070205080204" pitchFamily="34" charset="-128"/>
              </a:defRPr>
            </a:lvl2pPr>
            <a:lvl3pPr marL="1143000" indent="-228600">
              <a:defRPr sz="2800" i="1">
                <a:solidFill>
                  <a:schemeClr val="tx1"/>
                </a:solidFill>
                <a:latin typeface="Arial" panose="020B0604020202020204" pitchFamily="34" charset="0"/>
                <a:ea typeface="ＭＳ Ｐゴシック" panose="020B0600070205080204" pitchFamily="34" charset="-128"/>
              </a:defRPr>
            </a:lvl3pPr>
            <a:lvl4pPr marL="1600200" indent="-228600">
              <a:defRPr sz="2800" i="1">
                <a:solidFill>
                  <a:schemeClr val="tx1"/>
                </a:solidFill>
                <a:latin typeface="Arial" panose="020B0604020202020204" pitchFamily="34" charset="0"/>
                <a:ea typeface="ＭＳ Ｐゴシック" panose="020B0600070205080204" pitchFamily="34" charset="-128"/>
              </a:defRPr>
            </a:lvl4pPr>
            <a:lvl5pPr marL="2057400" indent="-228600">
              <a:defRPr sz="28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i="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nl-NL" sz="1500" i="0" dirty="0">
                <a:solidFill>
                  <a:srgbClr val="244A58"/>
                </a:solidFill>
              </a:rPr>
              <a:t>PREM, </a:t>
            </a:r>
            <a:r>
              <a:rPr lang="en-US" altLang="nl-NL" sz="1500" i="0" dirty="0" err="1">
                <a:solidFill>
                  <a:srgbClr val="244A58"/>
                </a:solidFill>
              </a:rPr>
              <a:t>Dziewonski</a:t>
            </a:r>
            <a:r>
              <a:rPr lang="en-US" altLang="nl-NL" sz="1500" i="0" dirty="0">
                <a:solidFill>
                  <a:srgbClr val="244A58"/>
                </a:solidFill>
              </a:rPr>
              <a:t> &amp; Anderson (1981)</a:t>
            </a:r>
            <a:r>
              <a:rPr lang="en-US" altLang="nl-NL" sz="2100" i="0" dirty="0">
                <a:solidFill>
                  <a:srgbClr val="244A58"/>
                </a:solidFill>
              </a:rPr>
              <a:t> </a:t>
            </a:r>
          </a:p>
        </p:txBody>
      </p:sp>
      <p:sp>
        <p:nvSpPr>
          <p:cNvPr id="19" name="Text Box 4">
            <a:extLst>
              <a:ext uri="{FF2B5EF4-FFF2-40B4-BE49-F238E27FC236}">
                <a16:creationId xmlns:a16="http://schemas.microsoft.com/office/drawing/2014/main" id="{AECC3605-510A-8E68-38AA-83E3F70B1F12}"/>
              </a:ext>
            </a:extLst>
          </p:cNvPr>
          <p:cNvSpPr txBox="1">
            <a:spLocks noChangeArrowheads="1"/>
          </p:cNvSpPr>
          <p:nvPr/>
        </p:nvSpPr>
        <p:spPr bwMode="auto">
          <a:xfrm>
            <a:off x="5724128" y="4728002"/>
            <a:ext cx="183575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i="1">
                <a:solidFill>
                  <a:schemeClr val="tx1"/>
                </a:solidFill>
                <a:latin typeface="Arial" panose="020B0604020202020204" pitchFamily="34" charset="0"/>
                <a:ea typeface="ＭＳ Ｐゴシック" panose="020B0600070205080204" pitchFamily="34" charset="-128"/>
              </a:defRPr>
            </a:lvl1pPr>
            <a:lvl2pPr marL="742950" indent="-285750">
              <a:defRPr sz="2800" i="1">
                <a:solidFill>
                  <a:schemeClr val="tx1"/>
                </a:solidFill>
                <a:latin typeface="Arial" panose="020B0604020202020204" pitchFamily="34" charset="0"/>
                <a:ea typeface="ＭＳ Ｐゴシック" panose="020B0600070205080204" pitchFamily="34" charset="-128"/>
              </a:defRPr>
            </a:lvl2pPr>
            <a:lvl3pPr marL="1143000" indent="-228600">
              <a:defRPr sz="2800" i="1">
                <a:solidFill>
                  <a:schemeClr val="tx1"/>
                </a:solidFill>
                <a:latin typeface="Arial" panose="020B0604020202020204" pitchFamily="34" charset="0"/>
                <a:ea typeface="ＭＳ Ｐゴシック" panose="020B0600070205080204" pitchFamily="34" charset="-128"/>
              </a:defRPr>
            </a:lvl3pPr>
            <a:lvl4pPr marL="1600200" indent="-228600">
              <a:defRPr sz="2800" i="1">
                <a:solidFill>
                  <a:schemeClr val="tx1"/>
                </a:solidFill>
                <a:latin typeface="Arial" panose="020B0604020202020204" pitchFamily="34" charset="0"/>
                <a:ea typeface="ＭＳ Ｐゴシック" panose="020B0600070205080204" pitchFamily="34" charset="-128"/>
              </a:defRPr>
            </a:lvl4pPr>
            <a:lvl5pPr marL="2057400" indent="-228600">
              <a:defRPr sz="28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i="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nl-NL" sz="1500" i="0" dirty="0" err="1">
                <a:solidFill>
                  <a:srgbClr val="244A58"/>
                </a:solidFill>
              </a:rPr>
              <a:t>Donini</a:t>
            </a:r>
            <a:r>
              <a:rPr lang="en-US" altLang="nl-NL" sz="1500" i="0" dirty="0">
                <a:solidFill>
                  <a:srgbClr val="244A58"/>
                </a:solidFill>
              </a:rPr>
              <a:t> </a:t>
            </a:r>
            <a:r>
              <a:rPr lang="en-US" altLang="nl-NL" sz="1500" dirty="0">
                <a:solidFill>
                  <a:srgbClr val="244A58"/>
                </a:solidFill>
              </a:rPr>
              <a:t>et al </a:t>
            </a:r>
            <a:r>
              <a:rPr lang="en-US" altLang="nl-NL" sz="1500" i="0" dirty="0">
                <a:solidFill>
                  <a:srgbClr val="244A58"/>
                </a:solidFill>
              </a:rPr>
              <a:t>(2019)</a:t>
            </a:r>
            <a:r>
              <a:rPr lang="en-US" altLang="nl-NL" sz="2100" i="0" dirty="0">
                <a:solidFill>
                  <a:srgbClr val="244A58"/>
                </a:solidFill>
              </a:rPr>
              <a:t> </a:t>
            </a:r>
          </a:p>
        </p:txBody>
      </p:sp>
      <p:sp>
        <p:nvSpPr>
          <p:cNvPr id="20" name="Tekstvak 19">
            <a:extLst>
              <a:ext uri="{FF2B5EF4-FFF2-40B4-BE49-F238E27FC236}">
                <a16:creationId xmlns:a16="http://schemas.microsoft.com/office/drawing/2014/main" id="{F552EE0B-EC6E-8592-E501-9CAB8AE4808F}"/>
              </a:ext>
            </a:extLst>
          </p:cNvPr>
          <p:cNvSpPr txBox="1"/>
          <p:nvPr/>
        </p:nvSpPr>
        <p:spPr>
          <a:xfrm>
            <a:off x="5015601" y="1019413"/>
            <a:ext cx="2531462" cy="369332"/>
          </a:xfrm>
          <a:prstGeom prst="rect">
            <a:avLst/>
          </a:prstGeom>
          <a:noFill/>
        </p:spPr>
        <p:txBody>
          <a:bodyPr wrap="none" rtlCol="0">
            <a:spAutoFit/>
          </a:bodyPr>
          <a:lstStyle/>
          <a:p>
            <a:r>
              <a:rPr lang="nl-NL" sz="1800" b="1" dirty="0">
                <a:solidFill>
                  <a:schemeClr val="accent2"/>
                </a:solidFill>
              </a:rPr>
              <a:t>Neutrino </a:t>
            </a:r>
            <a:r>
              <a:rPr lang="nl-NL" sz="1800" b="1" dirty="0" err="1">
                <a:solidFill>
                  <a:schemeClr val="accent2"/>
                </a:solidFill>
              </a:rPr>
              <a:t>tomography</a:t>
            </a:r>
            <a:endParaRPr lang="nl-NL" sz="1800" b="1" dirty="0">
              <a:solidFill>
                <a:schemeClr val="accent2"/>
              </a:solidFill>
            </a:endParaRPr>
          </a:p>
        </p:txBody>
      </p:sp>
    </p:spTree>
    <p:extLst>
      <p:ext uri="{BB962C8B-B14F-4D97-AF65-F5344CB8AC3E}">
        <p14:creationId xmlns:p14="http://schemas.microsoft.com/office/powerpoint/2010/main" val="3683913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CB429C-E028-DBB2-0A01-833956AECF03}"/>
              </a:ext>
            </a:extLst>
          </p:cNvPr>
          <p:cNvSpPr>
            <a:spLocks noGrp="1"/>
          </p:cNvSpPr>
          <p:nvPr>
            <p:ph type="title"/>
          </p:nvPr>
        </p:nvSpPr>
        <p:spPr/>
        <p:txBody>
          <a:bodyPr/>
          <a:lstStyle/>
          <a:p>
            <a:r>
              <a:rPr lang="nl-NL" dirty="0"/>
              <a:t>1D </a:t>
            </a:r>
            <a:r>
              <a:rPr lang="nl-NL" dirty="0" err="1"/>
              <a:t>structure</a:t>
            </a:r>
            <a:endParaRPr lang="nl-NL" dirty="0"/>
          </a:p>
        </p:txBody>
      </p:sp>
      <p:sp>
        <p:nvSpPr>
          <p:cNvPr id="10" name="Tekstvak 9">
            <a:extLst>
              <a:ext uri="{FF2B5EF4-FFF2-40B4-BE49-F238E27FC236}">
                <a16:creationId xmlns:a16="http://schemas.microsoft.com/office/drawing/2014/main" id="{1421BAB4-9204-07D6-C606-F776E634ED34}"/>
              </a:ext>
            </a:extLst>
          </p:cNvPr>
          <p:cNvSpPr txBox="1"/>
          <p:nvPr/>
        </p:nvSpPr>
        <p:spPr>
          <a:xfrm>
            <a:off x="304830" y="1062718"/>
            <a:ext cx="4555201" cy="707886"/>
          </a:xfrm>
          <a:prstGeom prst="rect">
            <a:avLst/>
          </a:prstGeom>
          <a:noFill/>
        </p:spPr>
        <p:txBody>
          <a:bodyPr wrap="square" rtlCol="0">
            <a:spAutoFit/>
          </a:bodyPr>
          <a:lstStyle/>
          <a:p>
            <a:pPr marL="342900" indent="-342900">
              <a:buFont typeface="Arial" panose="020B0604020202020204" pitchFamily="34" charset="0"/>
              <a:buChar char="•"/>
            </a:pPr>
            <a:r>
              <a:rPr lang="nl-NL" sz="2000" dirty="0">
                <a:solidFill>
                  <a:schemeClr val="accent2"/>
                </a:solidFill>
              </a:rPr>
              <a:t>Outer </a:t>
            </a:r>
            <a:r>
              <a:rPr lang="nl-NL" sz="2000" dirty="0" err="1">
                <a:solidFill>
                  <a:schemeClr val="accent2"/>
                </a:solidFill>
              </a:rPr>
              <a:t>core</a:t>
            </a:r>
            <a:r>
              <a:rPr lang="nl-NL" sz="2000" dirty="0">
                <a:solidFill>
                  <a:schemeClr val="accent2"/>
                </a:solidFill>
              </a:rPr>
              <a:t> is </a:t>
            </a:r>
            <a:r>
              <a:rPr lang="nl-NL" sz="2000" dirty="0" err="1">
                <a:solidFill>
                  <a:schemeClr val="accent2"/>
                </a:solidFill>
              </a:rPr>
              <a:t>denser</a:t>
            </a:r>
            <a:r>
              <a:rPr lang="nl-NL" sz="2000" dirty="0">
                <a:solidFill>
                  <a:schemeClr val="accent2"/>
                </a:solidFill>
              </a:rPr>
              <a:t> </a:t>
            </a:r>
            <a:r>
              <a:rPr lang="nl-NL" sz="2000" dirty="0" err="1">
                <a:solidFill>
                  <a:schemeClr val="accent2"/>
                </a:solidFill>
              </a:rPr>
              <a:t>then</a:t>
            </a:r>
            <a:r>
              <a:rPr lang="nl-NL" sz="2000" dirty="0">
                <a:solidFill>
                  <a:schemeClr val="accent2"/>
                </a:solidFill>
              </a:rPr>
              <a:t> PREM? </a:t>
            </a:r>
            <a:r>
              <a:rPr lang="nl-NL" sz="2000" dirty="0">
                <a:solidFill>
                  <a:schemeClr val="accent6"/>
                </a:solidFill>
              </a:rPr>
              <a:t>0.2% </a:t>
            </a:r>
            <a:r>
              <a:rPr lang="nl-NL" sz="2000" dirty="0" err="1">
                <a:solidFill>
                  <a:schemeClr val="accent6"/>
                </a:solidFill>
              </a:rPr>
              <a:t>denser</a:t>
            </a:r>
            <a:r>
              <a:rPr lang="nl-NL" sz="2000" dirty="0">
                <a:solidFill>
                  <a:schemeClr val="accent6"/>
                </a:solidFill>
              </a:rPr>
              <a:t> </a:t>
            </a:r>
            <a:r>
              <a:rPr lang="nl-NL" sz="2000" dirty="0" err="1">
                <a:solidFill>
                  <a:schemeClr val="accent6"/>
                </a:solidFill>
              </a:rPr>
              <a:t>near</a:t>
            </a:r>
            <a:r>
              <a:rPr lang="nl-NL" sz="2000" dirty="0">
                <a:solidFill>
                  <a:schemeClr val="accent6"/>
                </a:solidFill>
              </a:rPr>
              <a:t> </a:t>
            </a:r>
            <a:r>
              <a:rPr lang="nl-NL" sz="2000" dirty="0" err="1">
                <a:solidFill>
                  <a:schemeClr val="accent6"/>
                </a:solidFill>
              </a:rPr>
              <a:t>the</a:t>
            </a:r>
            <a:r>
              <a:rPr lang="nl-NL" sz="2000" dirty="0">
                <a:solidFill>
                  <a:schemeClr val="accent6"/>
                </a:solidFill>
              </a:rPr>
              <a:t> top </a:t>
            </a:r>
          </a:p>
        </p:txBody>
      </p:sp>
      <p:pic>
        <p:nvPicPr>
          <p:cNvPr id="3" name="Afbeelding 2">
            <a:extLst>
              <a:ext uri="{FF2B5EF4-FFF2-40B4-BE49-F238E27FC236}">
                <a16:creationId xmlns:a16="http://schemas.microsoft.com/office/drawing/2014/main" id="{8EC2C9D6-926F-B2C6-CB3D-74A33EC6A610}"/>
              </a:ext>
            </a:extLst>
          </p:cNvPr>
          <p:cNvPicPr>
            <a:picLocks noChangeAspect="1"/>
          </p:cNvPicPr>
          <p:nvPr/>
        </p:nvPicPr>
        <p:blipFill rotWithShape="1">
          <a:blip r:embed="rId2"/>
          <a:srcRect b="50000"/>
          <a:stretch/>
        </p:blipFill>
        <p:spPr>
          <a:xfrm>
            <a:off x="579149" y="1779662"/>
            <a:ext cx="3763112" cy="3135927"/>
          </a:xfrm>
          <a:prstGeom prst="rect">
            <a:avLst/>
          </a:prstGeom>
        </p:spPr>
      </p:pic>
      <p:pic>
        <p:nvPicPr>
          <p:cNvPr id="4" name="Afbeelding 3">
            <a:extLst>
              <a:ext uri="{FF2B5EF4-FFF2-40B4-BE49-F238E27FC236}">
                <a16:creationId xmlns:a16="http://schemas.microsoft.com/office/drawing/2014/main" id="{5E486CDC-31EB-253B-2A89-0DB9E24D5F54}"/>
              </a:ext>
            </a:extLst>
          </p:cNvPr>
          <p:cNvPicPr>
            <a:picLocks noChangeAspect="1"/>
          </p:cNvPicPr>
          <p:nvPr/>
        </p:nvPicPr>
        <p:blipFill rotWithShape="1">
          <a:blip r:embed="rId2"/>
          <a:srcRect l="-2899" t="51039" r="-431" b="1021"/>
          <a:stretch/>
        </p:blipFill>
        <p:spPr>
          <a:xfrm>
            <a:off x="4570430" y="1959832"/>
            <a:ext cx="3888432" cy="3006729"/>
          </a:xfrm>
          <a:prstGeom prst="rect">
            <a:avLst/>
          </a:prstGeom>
        </p:spPr>
      </p:pic>
      <p:sp>
        <p:nvSpPr>
          <p:cNvPr id="5" name="Tekstvak 4">
            <a:extLst>
              <a:ext uri="{FF2B5EF4-FFF2-40B4-BE49-F238E27FC236}">
                <a16:creationId xmlns:a16="http://schemas.microsoft.com/office/drawing/2014/main" id="{AE579714-0CAB-88F8-169E-12DD6C55BFB2}"/>
              </a:ext>
            </a:extLst>
          </p:cNvPr>
          <p:cNvSpPr txBox="1"/>
          <p:nvPr/>
        </p:nvSpPr>
        <p:spPr>
          <a:xfrm>
            <a:off x="4780227" y="1062718"/>
            <a:ext cx="4232249" cy="707886"/>
          </a:xfrm>
          <a:prstGeom prst="rect">
            <a:avLst/>
          </a:prstGeom>
          <a:noFill/>
        </p:spPr>
        <p:txBody>
          <a:bodyPr wrap="square" rtlCol="0">
            <a:spAutoFit/>
          </a:bodyPr>
          <a:lstStyle/>
          <a:p>
            <a:pPr marL="342900" indent="-342900">
              <a:buFont typeface="Arial" panose="020B0604020202020204" pitchFamily="34" charset="0"/>
              <a:buChar char="•"/>
            </a:pPr>
            <a:r>
              <a:rPr lang="nl-NL" sz="2000" dirty="0">
                <a:solidFill>
                  <a:schemeClr val="accent2"/>
                </a:solidFill>
              </a:rPr>
              <a:t>Inner </a:t>
            </a:r>
            <a:r>
              <a:rPr lang="nl-NL" sz="2000" dirty="0" err="1">
                <a:solidFill>
                  <a:schemeClr val="accent2"/>
                </a:solidFill>
              </a:rPr>
              <a:t>core</a:t>
            </a:r>
            <a:r>
              <a:rPr lang="nl-NL" sz="2000" dirty="0">
                <a:solidFill>
                  <a:schemeClr val="accent2"/>
                </a:solidFill>
              </a:rPr>
              <a:t> is </a:t>
            </a:r>
            <a:r>
              <a:rPr lang="nl-NL" sz="2000" dirty="0" err="1">
                <a:solidFill>
                  <a:schemeClr val="accent2"/>
                </a:solidFill>
              </a:rPr>
              <a:t>lighter</a:t>
            </a:r>
            <a:r>
              <a:rPr lang="nl-NL" sz="2000" dirty="0">
                <a:solidFill>
                  <a:schemeClr val="accent2"/>
                </a:solidFill>
              </a:rPr>
              <a:t> </a:t>
            </a:r>
            <a:r>
              <a:rPr lang="nl-NL" sz="2000" dirty="0" err="1">
                <a:solidFill>
                  <a:schemeClr val="accent2"/>
                </a:solidFill>
              </a:rPr>
              <a:t>than</a:t>
            </a:r>
            <a:r>
              <a:rPr lang="nl-NL" sz="2000" dirty="0">
                <a:solidFill>
                  <a:schemeClr val="accent2"/>
                </a:solidFill>
              </a:rPr>
              <a:t> PREM? </a:t>
            </a:r>
            <a:r>
              <a:rPr lang="nl-NL" sz="2000" dirty="0">
                <a:solidFill>
                  <a:schemeClr val="accent6"/>
                </a:solidFill>
              </a:rPr>
              <a:t>0.4% </a:t>
            </a:r>
            <a:r>
              <a:rPr lang="nl-NL" sz="2000" dirty="0" err="1">
                <a:solidFill>
                  <a:schemeClr val="accent6"/>
                </a:solidFill>
              </a:rPr>
              <a:t>lighter</a:t>
            </a:r>
            <a:endParaRPr lang="nl-NL" sz="2000" dirty="0">
              <a:solidFill>
                <a:schemeClr val="accent6"/>
              </a:solidFill>
            </a:endParaRPr>
          </a:p>
        </p:txBody>
      </p:sp>
    </p:spTree>
    <p:extLst>
      <p:ext uri="{BB962C8B-B14F-4D97-AF65-F5344CB8AC3E}">
        <p14:creationId xmlns:p14="http://schemas.microsoft.com/office/powerpoint/2010/main" val="2262186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A73DB3AD-05D0-F64E-3769-F8678D743069}"/>
              </a:ext>
            </a:extLst>
          </p:cNvPr>
          <p:cNvSpPr>
            <a:spLocks noGrp="1"/>
          </p:cNvSpPr>
          <p:nvPr>
            <p:ph type="title"/>
          </p:nvPr>
        </p:nvSpPr>
        <p:spPr>
          <a:xfrm>
            <a:off x="549293" y="80965"/>
            <a:ext cx="8042275" cy="1002506"/>
          </a:xfrm>
        </p:spPr>
        <p:txBody>
          <a:bodyPr/>
          <a:lstStyle/>
          <a:p>
            <a:r>
              <a:rPr lang="nl-NL" dirty="0"/>
              <a:t>1D </a:t>
            </a:r>
            <a:r>
              <a:rPr lang="nl-NL" dirty="0" err="1"/>
              <a:t>structure</a:t>
            </a:r>
            <a:endParaRPr lang="nl-NL" dirty="0"/>
          </a:p>
        </p:txBody>
      </p:sp>
      <p:pic>
        <p:nvPicPr>
          <p:cNvPr id="6" name="Afbeelding 5" descr="Afbeelding met tekst, schermopname, diagram, ontwerp&#10;&#10;Automatisch gegenereerde beschrijving">
            <a:extLst>
              <a:ext uri="{FF2B5EF4-FFF2-40B4-BE49-F238E27FC236}">
                <a16:creationId xmlns:a16="http://schemas.microsoft.com/office/drawing/2014/main" id="{D64E5115-8B29-56EA-4C15-957C3D94803A}"/>
              </a:ext>
            </a:extLst>
          </p:cNvPr>
          <p:cNvPicPr>
            <a:picLocks noChangeAspect="1"/>
          </p:cNvPicPr>
          <p:nvPr/>
        </p:nvPicPr>
        <p:blipFill rotWithShape="1">
          <a:blip r:embed="rId3"/>
          <a:srcRect l="20268" t="43716" r="26215" b="34601"/>
          <a:stretch/>
        </p:blipFill>
        <p:spPr>
          <a:xfrm>
            <a:off x="1401398" y="1203598"/>
            <a:ext cx="6341204" cy="3637623"/>
          </a:xfrm>
          <a:prstGeom prst="rect">
            <a:avLst/>
          </a:prstGeom>
        </p:spPr>
      </p:pic>
    </p:spTree>
    <p:extLst>
      <p:ext uri="{BB962C8B-B14F-4D97-AF65-F5344CB8AC3E}">
        <p14:creationId xmlns:p14="http://schemas.microsoft.com/office/powerpoint/2010/main" val="804970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A73DB3AD-05D0-F64E-3769-F8678D743069}"/>
              </a:ext>
            </a:extLst>
          </p:cNvPr>
          <p:cNvSpPr>
            <a:spLocks noGrp="1"/>
          </p:cNvSpPr>
          <p:nvPr>
            <p:ph type="title"/>
          </p:nvPr>
        </p:nvSpPr>
        <p:spPr>
          <a:xfrm>
            <a:off x="549293" y="80965"/>
            <a:ext cx="8042275" cy="1002506"/>
          </a:xfrm>
        </p:spPr>
        <p:txBody>
          <a:bodyPr/>
          <a:lstStyle/>
          <a:p>
            <a:r>
              <a:rPr lang="nl-NL" dirty="0"/>
              <a:t>1D </a:t>
            </a:r>
            <a:r>
              <a:rPr lang="nl-NL" dirty="0" err="1"/>
              <a:t>structure</a:t>
            </a:r>
            <a:endParaRPr lang="nl-NL" dirty="0"/>
          </a:p>
        </p:txBody>
      </p:sp>
      <p:pic>
        <p:nvPicPr>
          <p:cNvPr id="6" name="Afbeelding 5" descr="Afbeelding met tekst, schermopname, diagram, ontwerp&#10;&#10;Automatisch gegenereerde beschrijving">
            <a:extLst>
              <a:ext uri="{FF2B5EF4-FFF2-40B4-BE49-F238E27FC236}">
                <a16:creationId xmlns:a16="http://schemas.microsoft.com/office/drawing/2014/main" id="{D64E5115-8B29-56EA-4C15-957C3D94803A}"/>
              </a:ext>
            </a:extLst>
          </p:cNvPr>
          <p:cNvPicPr>
            <a:picLocks noChangeAspect="1"/>
          </p:cNvPicPr>
          <p:nvPr/>
        </p:nvPicPr>
        <p:blipFill rotWithShape="1">
          <a:blip r:embed="rId3"/>
          <a:srcRect l="20268" t="43716" r="26215" b="34601"/>
          <a:stretch/>
        </p:blipFill>
        <p:spPr>
          <a:xfrm>
            <a:off x="1401398" y="1203598"/>
            <a:ext cx="6341204" cy="3637623"/>
          </a:xfrm>
          <a:prstGeom prst="rect">
            <a:avLst/>
          </a:prstGeom>
        </p:spPr>
      </p:pic>
    </p:spTree>
    <p:extLst>
      <p:ext uri="{BB962C8B-B14F-4D97-AF65-F5344CB8AC3E}">
        <p14:creationId xmlns:p14="http://schemas.microsoft.com/office/powerpoint/2010/main" val="1975179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CB429C-E028-DBB2-0A01-833956AECF03}"/>
              </a:ext>
            </a:extLst>
          </p:cNvPr>
          <p:cNvSpPr>
            <a:spLocks noGrp="1"/>
          </p:cNvSpPr>
          <p:nvPr>
            <p:ph type="title"/>
          </p:nvPr>
        </p:nvSpPr>
        <p:spPr/>
        <p:txBody>
          <a:bodyPr/>
          <a:lstStyle/>
          <a:p>
            <a:r>
              <a:rPr lang="nl-NL" dirty="0"/>
              <a:t>1D </a:t>
            </a:r>
            <a:r>
              <a:rPr lang="nl-NL" dirty="0" err="1"/>
              <a:t>structure</a:t>
            </a:r>
            <a:endParaRPr lang="nl-NL" dirty="0"/>
          </a:p>
        </p:txBody>
      </p:sp>
      <p:pic>
        <p:nvPicPr>
          <p:cNvPr id="5" name="Tijdelijke aanduiding voor inhoud 4" descr="Afbeelding met tekst, diagram, Plan, Technische tekening&#10;&#10;Automatisch gegenereerde beschrijving">
            <a:extLst>
              <a:ext uri="{FF2B5EF4-FFF2-40B4-BE49-F238E27FC236}">
                <a16:creationId xmlns:a16="http://schemas.microsoft.com/office/drawing/2014/main" id="{FE631820-7789-187D-FAAC-74743310F1A3}"/>
              </a:ext>
            </a:extLst>
          </p:cNvPr>
          <p:cNvPicPr>
            <a:picLocks noGrp="1" noChangeAspect="1"/>
          </p:cNvPicPr>
          <p:nvPr>
            <p:ph idx="1"/>
          </p:nvPr>
        </p:nvPicPr>
        <p:blipFill rotWithShape="1">
          <a:blip r:embed="rId3"/>
          <a:srcRect l="19836" t="18516" r="23117" b="56464"/>
          <a:stretch/>
        </p:blipFill>
        <p:spPr>
          <a:xfrm>
            <a:off x="1475656" y="1462135"/>
            <a:ext cx="5798357" cy="3600400"/>
          </a:xfrm>
        </p:spPr>
      </p:pic>
      <p:sp>
        <p:nvSpPr>
          <p:cNvPr id="6" name="Tekstvak 5">
            <a:extLst>
              <a:ext uri="{FF2B5EF4-FFF2-40B4-BE49-F238E27FC236}">
                <a16:creationId xmlns:a16="http://schemas.microsoft.com/office/drawing/2014/main" id="{B5935E86-8B69-757A-2947-844127DF3E40}"/>
              </a:ext>
            </a:extLst>
          </p:cNvPr>
          <p:cNvSpPr txBox="1"/>
          <p:nvPr/>
        </p:nvSpPr>
        <p:spPr>
          <a:xfrm>
            <a:off x="1930925" y="1062025"/>
            <a:ext cx="5279009" cy="400110"/>
          </a:xfrm>
          <a:prstGeom prst="rect">
            <a:avLst/>
          </a:prstGeom>
          <a:noFill/>
        </p:spPr>
        <p:txBody>
          <a:bodyPr wrap="none" rtlCol="0">
            <a:spAutoFit/>
          </a:bodyPr>
          <a:lstStyle/>
          <a:p>
            <a:r>
              <a:rPr lang="nl-NL" sz="2000" dirty="0">
                <a:solidFill>
                  <a:schemeClr val="accent2"/>
                </a:solidFill>
              </a:rPr>
              <a:t>CMB </a:t>
            </a:r>
            <a:r>
              <a:rPr lang="nl-NL" sz="2000" dirty="0" err="1">
                <a:solidFill>
                  <a:schemeClr val="accent2"/>
                </a:solidFill>
              </a:rPr>
              <a:t>depth</a:t>
            </a:r>
            <a:r>
              <a:rPr lang="nl-NL" sz="2000" dirty="0">
                <a:solidFill>
                  <a:schemeClr val="accent2"/>
                </a:solidFill>
              </a:rPr>
              <a:t> – 5km shift is </a:t>
            </a:r>
            <a:r>
              <a:rPr lang="nl-NL" sz="2000" dirty="0" err="1">
                <a:solidFill>
                  <a:schemeClr val="accent2"/>
                </a:solidFill>
              </a:rPr>
              <a:t>already</a:t>
            </a:r>
            <a:r>
              <a:rPr lang="nl-NL" sz="2000" dirty="0">
                <a:solidFill>
                  <a:schemeClr val="accent2"/>
                </a:solidFill>
              </a:rPr>
              <a:t> </a:t>
            </a:r>
            <a:r>
              <a:rPr lang="nl-NL" sz="2000" dirty="0" err="1">
                <a:solidFill>
                  <a:schemeClr val="accent2"/>
                </a:solidFill>
              </a:rPr>
              <a:t>too</a:t>
            </a:r>
            <a:r>
              <a:rPr lang="nl-NL" sz="2000" dirty="0">
                <a:solidFill>
                  <a:schemeClr val="accent2"/>
                </a:solidFill>
              </a:rPr>
              <a:t> </a:t>
            </a:r>
            <a:r>
              <a:rPr lang="nl-NL" sz="2000" dirty="0" err="1">
                <a:solidFill>
                  <a:schemeClr val="accent2"/>
                </a:solidFill>
              </a:rPr>
              <a:t>much</a:t>
            </a:r>
            <a:r>
              <a:rPr lang="nl-NL" sz="2000" dirty="0">
                <a:solidFill>
                  <a:schemeClr val="accent2"/>
                </a:solidFill>
              </a:rPr>
              <a:t>!  </a:t>
            </a:r>
          </a:p>
        </p:txBody>
      </p:sp>
    </p:spTree>
    <p:extLst>
      <p:ext uri="{BB962C8B-B14F-4D97-AF65-F5344CB8AC3E}">
        <p14:creationId xmlns:p14="http://schemas.microsoft.com/office/powerpoint/2010/main" val="276764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CB429C-E028-DBB2-0A01-833956AECF03}"/>
              </a:ext>
            </a:extLst>
          </p:cNvPr>
          <p:cNvSpPr>
            <a:spLocks noGrp="1"/>
          </p:cNvSpPr>
          <p:nvPr>
            <p:ph type="title"/>
          </p:nvPr>
        </p:nvSpPr>
        <p:spPr/>
        <p:txBody>
          <a:bodyPr/>
          <a:lstStyle/>
          <a:p>
            <a:r>
              <a:rPr lang="nl-NL" dirty="0"/>
              <a:t>1D </a:t>
            </a:r>
            <a:r>
              <a:rPr lang="nl-NL" dirty="0" err="1"/>
              <a:t>structure</a:t>
            </a:r>
            <a:endParaRPr lang="nl-NL" dirty="0"/>
          </a:p>
        </p:txBody>
      </p:sp>
      <p:pic>
        <p:nvPicPr>
          <p:cNvPr id="9" name="Afbeelding 8" descr="Afbeelding met diagram, lijn, Perceel&#10;&#10;Automatisch gegenereerde beschrijving">
            <a:extLst>
              <a:ext uri="{FF2B5EF4-FFF2-40B4-BE49-F238E27FC236}">
                <a16:creationId xmlns:a16="http://schemas.microsoft.com/office/drawing/2014/main" id="{26BBB303-C1E6-B3C7-074D-2DE73C4262D2}"/>
              </a:ext>
            </a:extLst>
          </p:cNvPr>
          <p:cNvPicPr>
            <a:picLocks noChangeAspect="1"/>
          </p:cNvPicPr>
          <p:nvPr/>
        </p:nvPicPr>
        <p:blipFill rotWithShape="1">
          <a:blip r:embed="rId2"/>
          <a:srcRect l="50485"/>
          <a:stretch/>
        </p:blipFill>
        <p:spPr>
          <a:xfrm>
            <a:off x="737120" y="1856509"/>
            <a:ext cx="2808312" cy="3019497"/>
          </a:xfrm>
          <a:prstGeom prst="rect">
            <a:avLst/>
          </a:prstGeom>
        </p:spPr>
      </p:pic>
      <p:sp>
        <p:nvSpPr>
          <p:cNvPr id="10" name="Tekstvak 9">
            <a:extLst>
              <a:ext uri="{FF2B5EF4-FFF2-40B4-BE49-F238E27FC236}">
                <a16:creationId xmlns:a16="http://schemas.microsoft.com/office/drawing/2014/main" id="{1421BAB4-9204-07D6-C606-F776E634ED34}"/>
              </a:ext>
            </a:extLst>
          </p:cNvPr>
          <p:cNvSpPr txBox="1"/>
          <p:nvPr/>
        </p:nvSpPr>
        <p:spPr>
          <a:xfrm>
            <a:off x="304832" y="1062718"/>
            <a:ext cx="4232249" cy="646331"/>
          </a:xfrm>
          <a:prstGeom prst="rect">
            <a:avLst/>
          </a:prstGeom>
          <a:noFill/>
        </p:spPr>
        <p:txBody>
          <a:bodyPr wrap="none" rtlCol="0">
            <a:spAutoFit/>
          </a:bodyPr>
          <a:lstStyle/>
          <a:p>
            <a:pPr marL="342900" indent="-342900">
              <a:buFont typeface="Arial" panose="020B0604020202020204" pitchFamily="34" charset="0"/>
              <a:buChar char="•"/>
            </a:pPr>
            <a:r>
              <a:rPr lang="nl-NL" sz="2000" dirty="0">
                <a:solidFill>
                  <a:schemeClr val="accent2"/>
                </a:solidFill>
              </a:rPr>
              <a:t>Outer </a:t>
            </a:r>
            <a:r>
              <a:rPr lang="nl-NL" sz="2000" dirty="0" err="1">
                <a:solidFill>
                  <a:schemeClr val="accent2"/>
                </a:solidFill>
              </a:rPr>
              <a:t>core</a:t>
            </a:r>
            <a:r>
              <a:rPr lang="nl-NL" sz="2000" dirty="0">
                <a:solidFill>
                  <a:schemeClr val="accent2"/>
                </a:solidFill>
              </a:rPr>
              <a:t> is </a:t>
            </a:r>
            <a:r>
              <a:rPr lang="nl-NL" sz="2000" dirty="0" err="1">
                <a:solidFill>
                  <a:schemeClr val="accent2"/>
                </a:solidFill>
              </a:rPr>
              <a:t>denser</a:t>
            </a:r>
            <a:r>
              <a:rPr lang="nl-NL" sz="2000" dirty="0">
                <a:solidFill>
                  <a:schemeClr val="accent2"/>
                </a:solidFill>
              </a:rPr>
              <a:t> </a:t>
            </a:r>
            <a:r>
              <a:rPr lang="nl-NL" sz="2000" dirty="0" err="1">
                <a:solidFill>
                  <a:schemeClr val="accent2"/>
                </a:solidFill>
              </a:rPr>
              <a:t>than</a:t>
            </a:r>
            <a:r>
              <a:rPr lang="nl-NL" sz="2000" dirty="0">
                <a:solidFill>
                  <a:schemeClr val="accent2"/>
                </a:solidFill>
              </a:rPr>
              <a:t> PREM</a:t>
            </a:r>
          </a:p>
          <a:p>
            <a:r>
              <a:rPr lang="nl-NL" sz="1600" dirty="0">
                <a:solidFill>
                  <a:schemeClr val="accent2"/>
                </a:solidFill>
              </a:rPr>
              <a:t>      (Irving et al, 2018) </a:t>
            </a:r>
          </a:p>
        </p:txBody>
      </p:sp>
      <p:pic>
        <p:nvPicPr>
          <p:cNvPr id="4" name="Afbeelding 3" descr="Afbeelding met tekst, diagram, lijn, Perceel&#10;&#10;Automatisch gegenereerde beschrijving">
            <a:extLst>
              <a:ext uri="{FF2B5EF4-FFF2-40B4-BE49-F238E27FC236}">
                <a16:creationId xmlns:a16="http://schemas.microsoft.com/office/drawing/2014/main" id="{AA08078A-C3BA-6BC4-3DE4-CC60ABA0766E}"/>
              </a:ext>
            </a:extLst>
          </p:cNvPr>
          <p:cNvPicPr>
            <a:picLocks noChangeAspect="1"/>
          </p:cNvPicPr>
          <p:nvPr/>
        </p:nvPicPr>
        <p:blipFill rotWithShape="1">
          <a:blip r:embed="rId3"/>
          <a:srcRect t="54026" r="16554" b="1"/>
          <a:stretch/>
        </p:blipFill>
        <p:spPr>
          <a:xfrm>
            <a:off x="4716016" y="2069959"/>
            <a:ext cx="4092562" cy="2880320"/>
          </a:xfrm>
          <a:prstGeom prst="rect">
            <a:avLst/>
          </a:prstGeom>
        </p:spPr>
      </p:pic>
      <p:grpSp>
        <p:nvGrpSpPr>
          <p:cNvPr id="11" name="Groep 10">
            <a:extLst>
              <a:ext uri="{FF2B5EF4-FFF2-40B4-BE49-F238E27FC236}">
                <a16:creationId xmlns:a16="http://schemas.microsoft.com/office/drawing/2014/main" id="{705D3193-4F1E-E9F5-7CEA-DAFDE1B70E66}"/>
              </a:ext>
            </a:extLst>
          </p:cNvPr>
          <p:cNvGrpSpPr/>
          <p:nvPr/>
        </p:nvGrpSpPr>
        <p:grpSpPr>
          <a:xfrm>
            <a:off x="7368418" y="1233045"/>
            <a:ext cx="1440160" cy="727184"/>
            <a:chOff x="7151408" y="1126751"/>
            <a:chExt cx="1440160" cy="727184"/>
          </a:xfrm>
        </p:grpSpPr>
        <p:pic>
          <p:nvPicPr>
            <p:cNvPr id="5" name="Afbeelding 4" descr="Afbeelding met tekst, diagram, lijn, Perceel&#10;&#10;Automatisch gegenereerde beschrijving">
              <a:extLst>
                <a:ext uri="{FF2B5EF4-FFF2-40B4-BE49-F238E27FC236}">
                  <a16:creationId xmlns:a16="http://schemas.microsoft.com/office/drawing/2014/main" id="{949324CF-2579-E75C-C3A0-A81A9047BAAB}"/>
                </a:ext>
              </a:extLst>
            </p:cNvPr>
            <p:cNvPicPr>
              <a:picLocks noChangeAspect="1"/>
            </p:cNvPicPr>
            <p:nvPr/>
          </p:nvPicPr>
          <p:blipFill rotWithShape="1">
            <a:blip r:embed="rId3"/>
            <a:srcRect l="17619" t="33224" r="53017" b="58617"/>
            <a:stretch/>
          </p:blipFill>
          <p:spPr>
            <a:xfrm>
              <a:off x="7151408" y="1342775"/>
              <a:ext cx="1440160" cy="511160"/>
            </a:xfrm>
            <a:prstGeom prst="rect">
              <a:avLst/>
            </a:prstGeom>
          </p:spPr>
        </p:pic>
        <p:pic>
          <p:nvPicPr>
            <p:cNvPr id="6" name="Afbeelding 5" descr="Afbeelding met tekst, diagram, lijn, Perceel&#10;&#10;Automatisch gegenereerde beschrijving">
              <a:extLst>
                <a:ext uri="{FF2B5EF4-FFF2-40B4-BE49-F238E27FC236}">
                  <a16:creationId xmlns:a16="http://schemas.microsoft.com/office/drawing/2014/main" id="{7AE99466-9DC7-D5F2-5EB5-3782EEA84653}"/>
                </a:ext>
              </a:extLst>
            </p:cNvPr>
            <p:cNvPicPr>
              <a:picLocks noChangeAspect="1"/>
            </p:cNvPicPr>
            <p:nvPr/>
          </p:nvPicPr>
          <p:blipFill rotWithShape="1">
            <a:blip r:embed="rId3"/>
            <a:srcRect l="17619" t="26442" r="53017" b="68884"/>
            <a:stretch/>
          </p:blipFill>
          <p:spPr>
            <a:xfrm>
              <a:off x="7151408" y="1126751"/>
              <a:ext cx="1440160" cy="292871"/>
            </a:xfrm>
            <a:prstGeom prst="rect">
              <a:avLst/>
            </a:prstGeom>
          </p:spPr>
        </p:pic>
      </p:grpSp>
      <p:sp>
        <p:nvSpPr>
          <p:cNvPr id="14" name="Tekstvak 13">
            <a:extLst>
              <a:ext uri="{FF2B5EF4-FFF2-40B4-BE49-F238E27FC236}">
                <a16:creationId xmlns:a16="http://schemas.microsoft.com/office/drawing/2014/main" id="{3090880A-9285-8DAF-94C1-6C9271A78B60}"/>
              </a:ext>
            </a:extLst>
          </p:cNvPr>
          <p:cNvSpPr txBox="1"/>
          <p:nvPr/>
        </p:nvSpPr>
        <p:spPr>
          <a:xfrm>
            <a:off x="4716016" y="1053210"/>
            <a:ext cx="2880320" cy="707886"/>
          </a:xfrm>
          <a:prstGeom prst="rect">
            <a:avLst/>
          </a:prstGeom>
          <a:noFill/>
        </p:spPr>
        <p:txBody>
          <a:bodyPr wrap="square" rtlCol="0">
            <a:spAutoFit/>
          </a:bodyPr>
          <a:lstStyle/>
          <a:p>
            <a:pPr marL="342900" indent="-342900">
              <a:buFont typeface="Arial" panose="020B0604020202020204" pitchFamily="34" charset="0"/>
              <a:buChar char="•"/>
            </a:pPr>
            <a:r>
              <a:rPr lang="nl-NL" sz="2000" dirty="0">
                <a:solidFill>
                  <a:schemeClr val="accent2"/>
                </a:solidFill>
              </a:rPr>
              <a:t>Outer </a:t>
            </a:r>
            <a:r>
              <a:rPr lang="nl-NL" sz="2000" dirty="0" err="1">
                <a:solidFill>
                  <a:schemeClr val="accent2"/>
                </a:solidFill>
              </a:rPr>
              <a:t>core</a:t>
            </a:r>
            <a:r>
              <a:rPr lang="nl-NL" sz="2000" dirty="0">
                <a:solidFill>
                  <a:schemeClr val="accent2"/>
                </a:solidFill>
              </a:rPr>
              <a:t> is </a:t>
            </a:r>
            <a:r>
              <a:rPr lang="nl-NL" sz="2000" dirty="0" err="1">
                <a:solidFill>
                  <a:schemeClr val="accent2"/>
                </a:solidFill>
              </a:rPr>
              <a:t>only</a:t>
            </a:r>
            <a:r>
              <a:rPr lang="nl-NL" sz="2000" dirty="0">
                <a:solidFill>
                  <a:schemeClr val="accent2"/>
                </a:solidFill>
              </a:rPr>
              <a:t> </a:t>
            </a:r>
            <a:r>
              <a:rPr lang="nl-NL" sz="2000" dirty="0" err="1">
                <a:solidFill>
                  <a:schemeClr val="accent2"/>
                </a:solidFill>
              </a:rPr>
              <a:t>denser</a:t>
            </a:r>
            <a:r>
              <a:rPr lang="nl-NL" sz="2000" dirty="0">
                <a:solidFill>
                  <a:schemeClr val="accent2"/>
                </a:solidFill>
              </a:rPr>
              <a:t> at </a:t>
            </a:r>
            <a:r>
              <a:rPr lang="nl-NL" sz="2000" dirty="0" err="1">
                <a:solidFill>
                  <a:schemeClr val="accent2"/>
                </a:solidFill>
              </a:rPr>
              <a:t>the</a:t>
            </a:r>
            <a:r>
              <a:rPr lang="nl-NL" sz="2000" dirty="0">
                <a:solidFill>
                  <a:schemeClr val="accent2"/>
                </a:solidFill>
              </a:rPr>
              <a:t> top</a:t>
            </a:r>
            <a:endParaRPr lang="nl-NL" sz="1600" dirty="0">
              <a:solidFill>
                <a:schemeClr val="accent2"/>
              </a:solidFill>
            </a:endParaRPr>
          </a:p>
        </p:txBody>
      </p:sp>
    </p:spTree>
    <p:extLst>
      <p:ext uri="{BB962C8B-B14F-4D97-AF65-F5344CB8AC3E}">
        <p14:creationId xmlns:p14="http://schemas.microsoft.com/office/powerpoint/2010/main" val="2900793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981CD5-19AC-E391-2115-563FA344DDBA}"/>
              </a:ext>
            </a:extLst>
          </p:cNvPr>
          <p:cNvSpPr txBox="1">
            <a:spLocks noChangeArrowheads="1"/>
          </p:cNvSpPr>
          <p:nvPr/>
        </p:nvSpPr>
        <p:spPr>
          <a:xfrm>
            <a:off x="395536" y="146970"/>
            <a:ext cx="8136904" cy="857250"/>
          </a:xfrm>
          <a:prstGeom prst="rect">
            <a:avLst/>
          </a:prstGeom>
        </p:spPr>
        <p:txBody>
          <a:bodyPr/>
          <a:lstStyle>
            <a:lvl1pPr algn="ctr" rtl="0" eaLnBrk="0" fontAlgn="base" hangingPunct="0">
              <a:spcBef>
                <a:spcPct val="0"/>
              </a:spcBef>
              <a:spcAft>
                <a:spcPct val="0"/>
              </a:spcAft>
              <a:defRPr sz="4600" kern="1200">
                <a:solidFill>
                  <a:schemeClr val="accent1"/>
                </a:solidFill>
                <a:latin typeface="+mj-lt"/>
                <a:ea typeface="ＭＳ Ｐゴシック" charset="0"/>
                <a:cs typeface="ＭＳ Ｐゴシック" charset="0"/>
              </a:defRPr>
            </a:lvl1pPr>
            <a:lvl2pPr algn="ctr" rtl="0" eaLnBrk="0" fontAlgn="base" hangingPunct="0">
              <a:spcBef>
                <a:spcPct val="0"/>
              </a:spcBef>
              <a:spcAft>
                <a:spcPct val="0"/>
              </a:spcAft>
              <a:defRPr sz="4600">
                <a:solidFill>
                  <a:schemeClr val="accent1"/>
                </a:solidFill>
                <a:latin typeface="Arial" charset="0"/>
                <a:ea typeface="ＭＳ Ｐゴシック" charset="0"/>
                <a:cs typeface="ＭＳ Ｐゴシック" charset="0"/>
              </a:defRPr>
            </a:lvl2pPr>
            <a:lvl3pPr algn="ctr" rtl="0" eaLnBrk="0" fontAlgn="base" hangingPunct="0">
              <a:spcBef>
                <a:spcPct val="0"/>
              </a:spcBef>
              <a:spcAft>
                <a:spcPct val="0"/>
              </a:spcAft>
              <a:defRPr sz="4600">
                <a:solidFill>
                  <a:schemeClr val="accent1"/>
                </a:solidFill>
                <a:latin typeface="Arial" charset="0"/>
                <a:ea typeface="ＭＳ Ｐゴシック" charset="0"/>
                <a:cs typeface="ＭＳ Ｐゴシック" charset="0"/>
              </a:defRPr>
            </a:lvl3pPr>
            <a:lvl4pPr algn="ctr" rtl="0" eaLnBrk="0" fontAlgn="base" hangingPunct="0">
              <a:spcBef>
                <a:spcPct val="0"/>
              </a:spcBef>
              <a:spcAft>
                <a:spcPct val="0"/>
              </a:spcAft>
              <a:defRPr sz="4600">
                <a:solidFill>
                  <a:schemeClr val="accent1"/>
                </a:solidFill>
                <a:latin typeface="Arial" charset="0"/>
                <a:ea typeface="ＭＳ Ｐゴシック" charset="0"/>
                <a:cs typeface="ＭＳ Ｐゴシック" charset="0"/>
              </a:defRPr>
            </a:lvl4pPr>
            <a:lvl5pPr algn="ctr" rtl="0" eaLnBrk="0" fontAlgn="base" hangingPunct="0">
              <a:spcBef>
                <a:spcPct val="0"/>
              </a:spcBef>
              <a:spcAft>
                <a:spcPct val="0"/>
              </a:spcAft>
              <a:defRPr sz="4600">
                <a:solidFill>
                  <a:schemeClr val="accent1"/>
                </a:solidFill>
                <a:latin typeface="Arial" charset="0"/>
                <a:ea typeface="ＭＳ Ｐゴシック" charset="0"/>
                <a:cs typeface="ＭＳ Ｐゴシック" charset="0"/>
              </a:defRPr>
            </a:lvl5pPr>
            <a:lvl6pPr marL="457200" algn="ctr" rtl="0" fontAlgn="base">
              <a:spcBef>
                <a:spcPct val="0"/>
              </a:spcBef>
              <a:spcAft>
                <a:spcPct val="0"/>
              </a:spcAft>
              <a:defRPr sz="4600">
                <a:solidFill>
                  <a:schemeClr val="accent1"/>
                </a:solidFill>
                <a:latin typeface="Arial" charset="0"/>
                <a:ea typeface="ＭＳ Ｐゴシック" charset="0"/>
                <a:cs typeface="ＭＳ Ｐゴシック" charset="0"/>
              </a:defRPr>
            </a:lvl6pPr>
            <a:lvl7pPr marL="914400" algn="ctr" rtl="0" fontAlgn="base">
              <a:spcBef>
                <a:spcPct val="0"/>
              </a:spcBef>
              <a:spcAft>
                <a:spcPct val="0"/>
              </a:spcAft>
              <a:defRPr sz="4600">
                <a:solidFill>
                  <a:schemeClr val="accent1"/>
                </a:solidFill>
                <a:latin typeface="Arial" charset="0"/>
                <a:ea typeface="ＭＳ Ｐゴシック" charset="0"/>
                <a:cs typeface="ＭＳ Ｐゴシック" charset="0"/>
              </a:defRPr>
            </a:lvl7pPr>
            <a:lvl8pPr marL="1371600" algn="ctr" rtl="0" fontAlgn="base">
              <a:spcBef>
                <a:spcPct val="0"/>
              </a:spcBef>
              <a:spcAft>
                <a:spcPct val="0"/>
              </a:spcAft>
              <a:defRPr sz="4600">
                <a:solidFill>
                  <a:schemeClr val="accent1"/>
                </a:solidFill>
                <a:latin typeface="Arial" charset="0"/>
                <a:ea typeface="ＭＳ Ｐゴシック" charset="0"/>
                <a:cs typeface="ＭＳ Ｐゴシック" charset="0"/>
              </a:defRPr>
            </a:lvl8pPr>
            <a:lvl9pPr marL="1828800" algn="ctr" rtl="0" fontAlgn="base">
              <a:spcBef>
                <a:spcPct val="0"/>
              </a:spcBef>
              <a:spcAft>
                <a:spcPct val="0"/>
              </a:spcAft>
              <a:defRPr sz="4600">
                <a:solidFill>
                  <a:schemeClr val="accent1"/>
                </a:solidFill>
                <a:latin typeface="Arial" charset="0"/>
                <a:ea typeface="ＭＳ Ｐゴシック" charset="0"/>
                <a:cs typeface="ＭＳ Ｐゴシック" charset="0"/>
              </a:defRPr>
            </a:lvl9pPr>
          </a:lstStyle>
          <a:p>
            <a:r>
              <a:rPr lang="en-GB" sz="4000" dirty="0">
                <a:latin typeface="Arial" charset="0"/>
              </a:rPr>
              <a:t>1D density profile</a:t>
            </a:r>
          </a:p>
        </p:txBody>
      </p:sp>
      <p:pic>
        <p:nvPicPr>
          <p:cNvPr id="6" name="Picture 3" descr="PREM-all">
            <a:extLst>
              <a:ext uri="{FF2B5EF4-FFF2-40B4-BE49-F238E27FC236}">
                <a16:creationId xmlns:a16="http://schemas.microsoft.com/office/drawing/2014/main" id="{77CFFB30-D4F4-5489-2B43-9AB09F067F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90" t="-11927" r="41384" b="-670"/>
          <a:stretch/>
        </p:blipFill>
        <p:spPr>
          <a:xfrm>
            <a:off x="251520" y="1059582"/>
            <a:ext cx="4021732" cy="3726432"/>
          </a:xfrm>
          <a:prstGeom prst="rect">
            <a:avLst/>
          </a:prstGeom>
        </p:spPr>
      </p:pic>
      <p:pic>
        <p:nvPicPr>
          <p:cNvPr id="7" name="Picture 3" descr="PREM-all">
            <a:extLst>
              <a:ext uri="{FF2B5EF4-FFF2-40B4-BE49-F238E27FC236}">
                <a16:creationId xmlns:a16="http://schemas.microsoft.com/office/drawing/2014/main" id="{BB1AE330-6887-C09D-EE32-463E372A6E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473" t="69077" r="-1331" b="12067"/>
          <a:stretch/>
        </p:blipFill>
        <p:spPr>
          <a:xfrm>
            <a:off x="827584" y="3723878"/>
            <a:ext cx="792088" cy="624030"/>
          </a:xfrm>
          <a:prstGeom prst="rect">
            <a:avLst/>
          </a:prstGeom>
        </p:spPr>
      </p:pic>
      <p:pic>
        <p:nvPicPr>
          <p:cNvPr id="16" name="Afbeelding 15" descr="Afbeelding met tekst, schermopname, diagram, Parallel&#10;&#10;Automatisch gegenereerde beschrijving">
            <a:extLst>
              <a:ext uri="{FF2B5EF4-FFF2-40B4-BE49-F238E27FC236}">
                <a16:creationId xmlns:a16="http://schemas.microsoft.com/office/drawing/2014/main" id="{4778879F-B6C7-5DC3-6F34-6F5969EDF207}"/>
              </a:ext>
            </a:extLst>
          </p:cNvPr>
          <p:cNvPicPr>
            <a:picLocks noChangeAspect="1"/>
          </p:cNvPicPr>
          <p:nvPr/>
        </p:nvPicPr>
        <p:blipFill rotWithShape="1">
          <a:blip r:embed="rId4"/>
          <a:srcRect l="51019" t="11191" r="9126" b="67732"/>
          <a:stretch/>
        </p:blipFill>
        <p:spPr>
          <a:xfrm>
            <a:off x="4571999" y="1491630"/>
            <a:ext cx="4427195" cy="3314704"/>
          </a:xfrm>
          <a:prstGeom prst="rect">
            <a:avLst/>
          </a:prstGeom>
        </p:spPr>
      </p:pic>
      <p:sp>
        <p:nvSpPr>
          <p:cNvPr id="17" name="Tekstvak 16">
            <a:extLst>
              <a:ext uri="{FF2B5EF4-FFF2-40B4-BE49-F238E27FC236}">
                <a16:creationId xmlns:a16="http://schemas.microsoft.com/office/drawing/2014/main" id="{BB0C5466-52CF-DD77-F2B9-C3C095D52528}"/>
              </a:ext>
            </a:extLst>
          </p:cNvPr>
          <p:cNvSpPr txBox="1"/>
          <p:nvPr/>
        </p:nvSpPr>
        <p:spPr>
          <a:xfrm>
            <a:off x="611560" y="1003943"/>
            <a:ext cx="2454518" cy="369332"/>
          </a:xfrm>
          <a:prstGeom prst="rect">
            <a:avLst/>
          </a:prstGeom>
          <a:noFill/>
        </p:spPr>
        <p:txBody>
          <a:bodyPr wrap="none" rtlCol="0">
            <a:spAutoFit/>
          </a:bodyPr>
          <a:lstStyle/>
          <a:p>
            <a:r>
              <a:rPr lang="nl-NL" sz="1800" b="1" dirty="0" err="1">
                <a:solidFill>
                  <a:schemeClr val="accent2"/>
                </a:solidFill>
              </a:rPr>
              <a:t>Seismic</a:t>
            </a:r>
            <a:r>
              <a:rPr lang="nl-NL" sz="1800" b="1" dirty="0">
                <a:solidFill>
                  <a:schemeClr val="accent2"/>
                </a:solidFill>
              </a:rPr>
              <a:t> </a:t>
            </a:r>
            <a:r>
              <a:rPr lang="nl-NL" sz="1800" b="1" dirty="0" err="1">
                <a:solidFill>
                  <a:schemeClr val="accent2"/>
                </a:solidFill>
              </a:rPr>
              <a:t>tomography</a:t>
            </a:r>
            <a:endParaRPr lang="nl-NL" sz="1800" b="1" dirty="0">
              <a:solidFill>
                <a:schemeClr val="accent2"/>
              </a:solidFill>
            </a:endParaRPr>
          </a:p>
        </p:txBody>
      </p:sp>
      <p:sp>
        <p:nvSpPr>
          <p:cNvPr id="18" name="Text Box 4">
            <a:extLst>
              <a:ext uri="{FF2B5EF4-FFF2-40B4-BE49-F238E27FC236}">
                <a16:creationId xmlns:a16="http://schemas.microsoft.com/office/drawing/2014/main" id="{850A974E-7D30-8415-9534-B4E65B6022CE}"/>
              </a:ext>
            </a:extLst>
          </p:cNvPr>
          <p:cNvSpPr txBox="1">
            <a:spLocks noChangeArrowheads="1"/>
          </p:cNvSpPr>
          <p:nvPr/>
        </p:nvSpPr>
        <p:spPr bwMode="auto">
          <a:xfrm>
            <a:off x="862960" y="4728002"/>
            <a:ext cx="355796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i="1">
                <a:solidFill>
                  <a:schemeClr val="tx1"/>
                </a:solidFill>
                <a:latin typeface="Arial" panose="020B0604020202020204" pitchFamily="34" charset="0"/>
                <a:ea typeface="ＭＳ Ｐゴシック" panose="020B0600070205080204" pitchFamily="34" charset="-128"/>
              </a:defRPr>
            </a:lvl1pPr>
            <a:lvl2pPr marL="742950" indent="-285750">
              <a:defRPr sz="2800" i="1">
                <a:solidFill>
                  <a:schemeClr val="tx1"/>
                </a:solidFill>
                <a:latin typeface="Arial" panose="020B0604020202020204" pitchFamily="34" charset="0"/>
                <a:ea typeface="ＭＳ Ｐゴシック" panose="020B0600070205080204" pitchFamily="34" charset="-128"/>
              </a:defRPr>
            </a:lvl2pPr>
            <a:lvl3pPr marL="1143000" indent="-228600">
              <a:defRPr sz="2800" i="1">
                <a:solidFill>
                  <a:schemeClr val="tx1"/>
                </a:solidFill>
                <a:latin typeface="Arial" panose="020B0604020202020204" pitchFamily="34" charset="0"/>
                <a:ea typeface="ＭＳ Ｐゴシック" panose="020B0600070205080204" pitchFamily="34" charset="-128"/>
              </a:defRPr>
            </a:lvl3pPr>
            <a:lvl4pPr marL="1600200" indent="-228600">
              <a:defRPr sz="2800" i="1">
                <a:solidFill>
                  <a:schemeClr val="tx1"/>
                </a:solidFill>
                <a:latin typeface="Arial" panose="020B0604020202020204" pitchFamily="34" charset="0"/>
                <a:ea typeface="ＭＳ Ｐゴシック" panose="020B0600070205080204" pitchFamily="34" charset="-128"/>
              </a:defRPr>
            </a:lvl4pPr>
            <a:lvl5pPr marL="2057400" indent="-228600">
              <a:defRPr sz="28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i="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nl-NL" sz="1500" i="0" dirty="0">
                <a:solidFill>
                  <a:srgbClr val="244A58"/>
                </a:solidFill>
              </a:rPr>
              <a:t>PREM, </a:t>
            </a:r>
            <a:r>
              <a:rPr lang="en-US" altLang="nl-NL" sz="1500" i="0" dirty="0" err="1">
                <a:solidFill>
                  <a:srgbClr val="244A58"/>
                </a:solidFill>
              </a:rPr>
              <a:t>Dziewonski</a:t>
            </a:r>
            <a:r>
              <a:rPr lang="en-US" altLang="nl-NL" sz="1500" i="0" dirty="0">
                <a:solidFill>
                  <a:srgbClr val="244A58"/>
                </a:solidFill>
              </a:rPr>
              <a:t> &amp; Anderson (1981)</a:t>
            </a:r>
            <a:r>
              <a:rPr lang="en-US" altLang="nl-NL" sz="2100" i="0" dirty="0">
                <a:solidFill>
                  <a:srgbClr val="244A58"/>
                </a:solidFill>
              </a:rPr>
              <a:t> </a:t>
            </a:r>
          </a:p>
        </p:txBody>
      </p:sp>
      <p:sp>
        <p:nvSpPr>
          <p:cNvPr id="19" name="Text Box 4">
            <a:extLst>
              <a:ext uri="{FF2B5EF4-FFF2-40B4-BE49-F238E27FC236}">
                <a16:creationId xmlns:a16="http://schemas.microsoft.com/office/drawing/2014/main" id="{AECC3605-510A-8E68-38AA-83E3F70B1F12}"/>
              </a:ext>
            </a:extLst>
          </p:cNvPr>
          <p:cNvSpPr txBox="1">
            <a:spLocks noChangeArrowheads="1"/>
          </p:cNvSpPr>
          <p:nvPr/>
        </p:nvSpPr>
        <p:spPr bwMode="auto">
          <a:xfrm>
            <a:off x="5724128" y="4728002"/>
            <a:ext cx="183575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i="1">
                <a:solidFill>
                  <a:schemeClr val="tx1"/>
                </a:solidFill>
                <a:latin typeface="Arial" panose="020B0604020202020204" pitchFamily="34" charset="0"/>
                <a:ea typeface="ＭＳ Ｐゴシック" panose="020B0600070205080204" pitchFamily="34" charset="-128"/>
              </a:defRPr>
            </a:lvl1pPr>
            <a:lvl2pPr marL="742950" indent="-285750">
              <a:defRPr sz="2800" i="1">
                <a:solidFill>
                  <a:schemeClr val="tx1"/>
                </a:solidFill>
                <a:latin typeface="Arial" panose="020B0604020202020204" pitchFamily="34" charset="0"/>
                <a:ea typeface="ＭＳ Ｐゴシック" panose="020B0600070205080204" pitchFamily="34" charset="-128"/>
              </a:defRPr>
            </a:lvl2pPr>
            <a:lvl3pPr marL="1143000" indent="-228600">
              <a:defRPr sz="2800" i="1">
                <a:solidFill>
                  <a:schemeClr val="tx1"/>
                </a:solidFill>
                <a:latin typeface="Arial" panose="020B0604020202020204" pitchFamily="34" charset="0"/>
                <a:ea typeface="ＭＳ Ｐゴシック" panose="020B0600070205080204" pitchFamily="34" charset="-128"/>
              </a:defRPr>
            </a:lvl3pPr>
            <a:lvl4pPr marL="1600200" indent="-228600">
              <a:defRPr sz="2800" i="1">
                <a:solidFill>
                  <a:schemeClr val="tx1"/>
                </a:solidFill>
                <a:latin typeface="Arial" panose="020B0604020202020204" pitchFamily="34" charset="0"/>
                <a:ea typeface="ＭＳ Ｐゴシック" panose="020B0600070205080204" pitchFamily="34" charset="-128"/>
              </a:defRPr>
            </a:lvl4pPr>
            <a:lvl5pPr marL="2057400" indent="-228600">
              <a:defRPr sz="28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i="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nl-NL" sz="1500" i="0" dirty="0" err="1">
                <a:solidFill>
                  <a:srgbClr val="244A58"/>
                </a:solidFill>
              </a:rPr>
              <a:t>Donini</a:t>
            </a:r>
            <a:r>
              <a:rPr lang="en-US" altLang="nl-NL" sz="1500" i="0" dirty="0">
                <a:solidFill>
                  <a:srgbClr val="244A58"/>
                </a:solidFill>
              </a:rPr>
              <a:t> </a:t>
            </a:r>
            <a:r>
              <a:rPr lang="en-US" altLang="nl-NL" sz="1500" dirty="0">
                <a:solidFill>
                  <a:srgbClr val="244A58"/>
                </a:solidFill>
              </a:rPr>
              <a:t>et al </a:t>
            </a:r>
            <a:r>
              <a:rPr lang="en-US" altLang="nl-NL" sz="1500" i="0" dirty="0">
                <a:solidFill>
                  <a:srgbClr val="244A58"/>
                </a:solidFill>
              </a:rPr>
              <a:t>(2019)</a:t>
            </a:r>
            <a:r>
              <a:rPr lang="en-US" altLang="nl-NL" sz="2100" i="0" dirty="0">
                <a:solidFill>
                  <a:srgbClr val="244A58"/>
                </a:solidFill>
              </a:rPr>
              <a:t> </a:t>
            </a:r>
          </a:p>
        </p:txBody>
      </p:sp>
      <p:sp>
        <p:nvSpPr>
          <p:cNvPr id="20" name="Tekstvak 19">
            <a:extLst>
              <a:ext uri="{FF2B5EF4-FFF2-40B4-BE49-F238E27FC236}">
                <a16:creationId xmlns:a16="http://schemas.microsoft.com/office/drawing/2014/main" id="{F552EE0B-EC6E-8592-E501-9CAB8AE4808F}"/>
              </a:ext>
            </a:extLst>
          </p:cNvPr>
          <p:cNvSpPr txBox="1"/>
          <p:nvPr/>
        </p:nvSpPr>
        <p:spPr>
          <a:xfrm>
            <a:off x="5015601" y="1019413"/>
            <a:ext cx="2531462" cy="369332"/>
          </a:xfrm>
          <a:prstGeom prst="rect">
            <a:avLst/>
          </a:prstGeom>
          <a:noFill/>
        </p:spPr>
        <p:txBody>
          <a:bodyPr wrap="none" rtlCol="0">
            <a:spAutoFit/>
          </a:bodyPr>
          <a:lstStyle/>
          <a:p>
            <a:r>
              <a:rPr lang="nl-NL" sz="1800" b="1" dirty="0">
                <a:solidFill>
                  <a:schemeClr val="accent2"/>
                </a:solidFill>
              </a:rPr>
              <a:t>Neutrino </a:t>
            </a:r>
            <a:r>
              <a:rPr lang="nl-NL" sz="1800" b="1" dirty="0" err="1">
                <a:solidFill>
                  <a:schemeClr val="accent2"/>
                </a:solidFill>
              </a:rPr>
              <a:t>tomography</a:t>
            </a:r>
            <a:endParaRPr lang="nl-NL" sz="1800" b="1" dirty="0">
              <a:solidFill>
                <a:schemeClr val="accent2"/>
              </a:solidFill>
            </a:endParaRPr>
          </a:p>
        </p:txBody>
      </p:sp>
    </p:spTree>
    <p:extLst>
      <p:ext uri="{BB962C8B-B14F-4D97-AF65-F5344CB8AC3E}">
        <p14:creationId xmlns:p14="http://schemas.microsoft.com/office/powerpoint/2010/main" val="1739138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CB429C-E028-DBB2-0A01-833956AECF03}"/>
              </a:ext>
            </a:extLst>
          </p:cNvPr>
          <p:cNvSpPr>
            <a:spLocks noGrp="1"/>
          </p:cNvSpPr>
          <p:nvPr>
            <p:ph type="title"/>
          </p:nvPr>
        </p:nvSpPr>
        <p:spPr/>
        <p:txBody>
          <a:bodyPr/>
          <a:lstStyle/>
          <a:p>
            <a:r>
              <a:rPr lang="nl-NL" dirty="0"/>
              <a:t>3D </a:t>
            </a:r>
            <a:r>
              <a:rPr lang="nl-NL" dirty="0" err="1"/>
              <a:t>structure</a:t>
            </a:r>
            <a:endParaRPr lang="nl-NL" dirty="0"/>
          </a:p>
        </p:txBody>
      </p:sp>
      <p:pic>
        <p:nvPicPr>
          <p:cNvPr id="4" name="Picture Placeholder 7">
            <a:extLst>
              <a:ext uri="{FF2B5EF4-FFF2-40B4-BE49-F238E27FC236}">
                <a16:creationId xmlns:a16="http://schemas.microsoft.com/office/drawing/2014/main" id="{B0E32147-6EEF-2CB6-94BA-1D24FB9A08F0}"/>
              </a:ext>
            </a:extLst>
          </p:cNvPr>
          <p:cNvPicPr>
            <a:picLocks noChangeAspect="1"/>
          </p:cNvPicPr>
          <p:nvPr/>
        </p:nvPicPr>
        <p:blipFill rotWithShape="1">
          <a:blip r:embed="rId2"/>
          <a:srcRect l="630" t="-5714" r="630" b="5714"/>
          <a:stretch/>
        </p:blipFill>
        <p:spPr bwMode="auto">
          <a:xfrm>
            <a:off x="974900" y="1779662"/>
            <a:ext cx="7191059" cy="288331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5">
            <a:extLst>
              <a:ext uri="{FF2B5EF4-FFF2-40B4-BE49-F238E27FC236}">
                <a16:creationId xmlns:a16="http://schemas.microsoft.com/office/drawing/2014/main" id="{441E6EE4-0712-30AC-B96C-D4DB4F97DB85}"/>
              </a:ext>
            </a:extLst>
          </p:cNvPr>
          <p:cNvSpPr/>
          <p:nvPr/>
        </p:nvSpPr>
        <p:spPr>
          <a:xfrm>
            <a:off x="4571999" y="4676722"/>
            <a:ext cx="4572000" cy="461665"/>
          </a:xfrm>
          <a:prstGeom prst="rect">
            <a:avLst/>
          </a:prstGeom>
        </p:spPr>
        <p:txBody>
          <a:bodyPr>
            <a:spAutoFit/>
          </a:bodyPr>
          <a:lstStyle/>
          <a:p>
            <a:pPr algn="r"/>
            <a:r>
              <a:rPr lang="en-US" sz="1200" dirty="0">
                <a:solidFill>
                  <a:schemeClr val="accent2"/>
                </a:solidFill>
              </a:rPr>
              <a:t>Model S40RTS</a:t>
            </a:r>
          </a:p>
          <a:p>
            <a:pPr algn="r"/>
            <a:r>
              <a:rPr lang="en-US" sz="1200" dirty="0" err="1">
                <a:solidFill>
                  <a:schemeClr val="accent2"/>
                </a:solidFill>
              </a:rPr>
              <a:t>Ritsema</a:t>
            </a:r>
            <a:r>
              <a:rPr lang="en-US" sz="1200" dirty="0">
                <a:solidFill>
                  <a:schemeClr val="accent2"/>
                </a:solidFill>
              </a:rPr>
              <a:t>, </a:t>
            </a:r>
            <a:r>
              <a:rPr lang="en-US" sz="1200" dirty="0" err="1">
                <a:solidFill>
                  <a:schemeClr val="accent2"/>
                </a:solidFill>
              </a:rPr>
              <a:t>Deuss</a:t>
            </a:r>
            <a:r>
              <a:rPr lang="en-US" sz="1200" dirty="0">
                <a:solidFill>
                  <a:schemeClr val="accent2"/>
                </a:solidFill>
              </a:rPr>
              <a:t> </a:t>
            </a:r>
            <a:r>
              <a:rPr lang="en-US" sz="1200" i="1" dirty="0">
                <a:solidFill>
                  <a:schemeClr val="accent2"/>
                </a:solidFill>
              </a:rPr>
              <a:t>et al.</a:t>
            </a:r>
            <a:r>
              <a:rPr lang="en-US" sz="1200" dirty="0">
                <a:solidFill>
                  <a:schemeClr val="accent2"/>
                </a:solidFill>
              </a:rPr>
              <a:t>, 2011</a:t>
            </a:r>
          </a:p>
        </p:txBody>
      </p:sp>
      <p:sp>
        <p:nvSpPr>
          <p:cNvPr id="6" name="Rectangle 13">
            <a:extLst>
              <a:ext uri="{FF2B5EF4-FFF2-40B4-BE49-F238E27FC236}">
                <a16:creationId xmlns:a16="http://schemas.microsoft.com/office/drawing/2014/main" id="{22A85306-2AAC-819C-7D1D-6298B6290945}"/>
              </a:ext>
            </a:extLst>
          </p:cNvPr>
          <p:cNvSpPr/>
          <p:nvPr/>
        </p:nvSpPr>
        <p:spPr>
          <a:xfrm>
            <a:off x="1763688" y="1174711"/>
            <a:ext cx="6469313" cy="707886"/>
          </a:xfrm>
          <a:prstGeom prst="rect">
            <a:avLst/>
          </a:prstGeom>
        </p:spPr>
        <p:txBody>
          <a:bodyPr wrap="square">
            <a:spAutoFit/>
          </a:bodyPr>
          <a:lstStyle/>
          <a:p>
            <a:r>
              <a:rPr lang="nl-NL" sz="2000" dirty="0">
                <a:solidFill>
                  <a:schemeClr val="accent2"/>
                </a:solidFill>
              </a:rPr>
              <a:t>Large Low </a:t>
            </a:r>
            <a:r>
              <a:rPr lang="nl-NL" sz="2000" dirty="0" err="1">
                <a:solidFill>
                  <a:schemeClr val="accent2"/>
                </a:solidFill>
              </a:rPr>
              <a:t>Shear</a:t>
            </a:r>
            <a:r>
              <a:rPr lang="nl-NL" sz="2000" dirty="0">
                <a:solidFill>
                  <a:schemeClr val="accent2"/>
                </a:solidFill>
              </a:rPr>
              <a:t> </a:t>
            </a:r>
            <a:r>
              <a:rPr lang="nl-NL" sz="2000" dirty="0" err="1">
                <a:solidFill>
                  <a:schemeClr val="accent2"/>
                </a:solidFill>
              </a:rPr>
              <a:t>Velocity</a:t>
            </a:r>
            <a:r>
              <a:rPr lang="nl-NL" sz="2000" dirty="0">
                <a:solidFill>
                  <a:schemeClr val="accent2"/>
                </a:solidFill>
              </a:rPr>
              <a:t> </a:t>
            </a:r>
            <a:r>
              <a:rPr lang="nl-NL" sz="2000" dirty="0" err="1">
                <a:solidFill>
                  <a:schemeClr val="accent2"/>
                </a:solidFill>
              </a:rPr>
              <a:t>Provinces</a:t>
            </a:r>
            <a:r>
              <a:rPr lang="nl-NL" sz="2000" dirty="0">
                <a:solidFill>
                  <a:schemeClr val="accent2"/>
                </a:solidFill>
              </a:rPr>
              <a:t> (</a:t>
            </a:r>
            <a:r>
              <a:rPr lang="nl-NL" sz="2000" dirty="0" err="1">
                <a:solidFill>
                  <a:schemeClr val="accent2"/>
                </a:solidFill>
              </a:rPr>
              <a:t>LLSVPs</a:t>
            </a:r>
            <a:r>
              <a:rPr lang="nl-NL" sz="2000" dirty="0">
                <a:solidFill>
                  <a:schemeClr val="accent2"/>
                </a:solidFill>
              </a:rPr>
              <a:t>):</a:t>
            </a:r>
          </a:p>
          <a:p>
            <a:r>
              <a:rPr lang="en-US" sz="2000" dirty="0">
                <a:solidFill>
                  <a:schemeClr val="accent6"/>
                </a:solidFill>
              </a:rPr>
              <a:t>Hot superplume </a:t>
            </a:r>
            <a:r>
              <a:rPr lang="en-US" sz="2000" dirty="0"/>
              <a:t>or </a:t>
            </a:r>
            <a:r>
              <a:rPr lang="en-US" sz="2000" dirty="0">
                <a:solidFill>
                  <a:srgbClr val="0000FF"/>
                </a:solidFill>
              </a:rPr>
              <a:t>stable mantle anchor</a:t>
            </a:r>
            <a:r>
              <a:rPr lang="en-US" sz="2000" dirty="0"/>
              <a:t>? </a:t>
            </a:r>
            <a:endParaRPr lang="en-NL" sz="2000" dirty="0"/>
          </a:p>
        </p:txBody>
      </p:sp>
      <p:sp>
        <p:nvSpPr>
          <p:cNvPr id="7" name="Titel 1">
            <a:extLst>
              <a:ext uri="{FF2B5EF4-FFF2-40B4-BE49-F238E27FC236}">
                <a16:creationId xmlns:a16="http://schemas.microsoft.com/office/drawing/2014/main" id="{6C44ED3E-CC30-A370-CA61-45AE7A1A4F60}"/>
              </a:ext>
            </a:extLst>
          </p:cNvPr>
          <p:cNvSpPr txBox="1">
            <a:spLocks/>
          </p:cNvSpPr>
          <p:nvPr/>
        </p:nvSpPr>
        <p:spPr bwMode="auto">
          <a:xfrm>
            <a:off x="177941" y="480528"/>
            <a:ext cx="8784975" cy="1002506"/>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600" kern="1200">
                <a:solidFill>
                  <a:schemeClr val="accent1"/>
                </a:solidFill>
                <a:latin typeface="+mj-lt"/>
                <a:ea typeface="ＭＳ Ｐゴシック" charset="0"/>
                <a:cs typeface="ＭＳ Ｐゴシック" charset="0"/>
              </a:defRPr>
            </a:lvl1pPr>
            <a:lvl2pPr algn="ctr" rtl="0" eaLnBrk="0" fontAlgn="base" hangingPunct="0">
              <a:spcBef>
                <a:spcPct val="0"/>
              </a:spcBef>
              <a:spcAft>
                <a:spcPct val="0"/>
              </a:spcAft>
              <a:defRPr sz="4600">
                <a:solidFill>
                  <a:schemeClr val="accent1"/>
                </a:solidFill>
                <a:latin typeface="Arial" charset="0"/>
                <a:ea typeface="ＭＳ Ｐゴシック" charset="0"/>
                <a:cs typeface="ＭＳ Ｐゴシック" charset="0"/>
              </a:defRPr>
            </a:lvl2pPr>
            <a:lvl3pPr algn="ctr" rtl="0" eaLnBrk="0" fontAlgn="base" hangingPunct="0">
              <a:spcBef>
                <a:spcPct val="0"/>
              </a:spcBef>
              <a:spcAft>
                <a:spcPct val="0"/>
              </a:spcAft>
              <a:defRPr sz="4600">
                <a:solidFill>
                  <a:schemeClr val="accent1"/>
                </a:solidFill>
                <a:latin typeface="Arial" charset="0"/>
                <a:ea typeface="ＭＳ Ｐゴシック" charset="0"/>
                <a:cs typeface="ＭＳ Ｐゴシック" charset="0"/>
              </a:defRPr>
            </a:lvl3pPr>
            <a:lvl4pPr algn="ctr" rtl="0" eaLnBrk="0" fontAlgn="base" hangingPunct="0">
              <a:spcBef>
                <a:spcPct val="0"/>
              </a:spcBef>
              <a:spcAft>
                <a:spcPct val="0"/>
              </a:spcAft>
              <a:defRPr sz="4600">
                <a:solidFill>
                  <a:schemeClr val="accent1"/>
                </a:solidFill>
                <a:latin typeface="Arial" charset="0"/>
                <a:ea typeface="ＭＳ Ｐゴシック" charset="0"/>
                <a:cs typeface="ＭＳ Ｐゴシック" charset="0"/>
              </a:defRPr>
            </a:lvl4pPr>
            <a:lvl5pPr algn="ctr" rtl="0" eaLnBrk="0" fontAlgn="base" hangingPunct="0">
              <a:spcBef>
                <a:spcPct val="0"/>
              </a:spcBef>
              <a:spcAft>
                <a:spcPct val="0"/>
              </a:spcAft>
              <a:defRPr sz="4600">
                <a:solidFill>
                  <a:schemeClr val="accent1"/>
                </a:solidFill>
                <a:latin typeface="Arial" charset="0"/>
                <a:ea typeface="ＭＳ Ｐゴシック" charset="0"/>
                <a:cs typeface="ＭＳ Ｐゴシック" charset="0"/>
              </a:defRPr>
            </a:lvl5pPr>
            <a:lvl6pPr marL="457200" algn="ctr" rtl="0" fontAlgn="base">
              <a:spcBef>
                <a:spcPct val="0"/>
              </a:spcBef>
              <a:spcAft>
                <a:spcPct val="0"/>
              </a:spcAft>
              <a:defRPr sz="4600">
                <a:solidFill>
                  <a:schemeClr val="accent1"/>
                </a:solidFill>
                <a:latin typeface="Arial" charset="0"/>
                <a:ea typeface="ＭＳ Ｐゴシック" charset="0"/>
                <a:cs typeface="ＭＳ Ｐゴシック" charset="0"/>
              </a:defRPr>
            </a:lvl6pPr>
            <a:lvl7pPr marL="914400" algn="ctr" rtl="0" fontAlgn="base">
              <a:spcBef>
                <a:spcPct val="0"/>
              </a:spcBef>
              <a:spcAft>
                <a:spcPct val="0"/>
              </a:spcAft>
              <a:defRPr sz="4600">
                <a:solidFill>
                  <a:schemeClr val="accent1"/>
                </a:solidFill>
                <a:latin typeface="Arial" charset="0"/>
                <a:ea typeface="ＭＳ Ｐゴシック" charset="0"/>
                <a:cs typeface="ＭＳ Ｐゴシック" charset="0"/>
              </a:defRPr>
            </a:lvl7pPr>
            <a:lvl8pPr marL="1371600" algn="ctr" rtl="0" fontAlgn="base">
              <a:spcBef>
                <a:spcPct val="0"/>
              </a:spcBef>
              <a:spcAft>
                <a:spcPct val="0"/>
              </a:spcAft>
              <a:defRPr sz="4600">
                <a:solidFill>
                  <a:schemeClr val="accent1"/>
                </a:solidFill>
                <a:latin typeface="Arial" charset="0"/>
                <a:ea typeface="ＭＳ Ｐゴシック" charset="0"/>
                <a:cs typeface="ＭＳ Ｐゴシック" charset="0"/>
              </a:defRPr>
            </a:lvl8pPr>
            <a:lvl9pPr marL="1828800" algn="ctr" rtl="0" fontAlgn="base">
              <a:spcBef>
                <a:spcPct val="0"/>
              </a:spcBef>
              <a:spcAft>
                <a:spcPct val="0"/>
              </a:spcAft>
              <a:defRPr sz="4600">
                <a:solidFill>
                  <a:schemeClr val="accent1"/>
                </a:solidFill>
                <a:latin typeface="Arial" charset="0"/>
                <a:ea typeface="ＭＳ Ｐゴシック" charset="0"/>
                <a:cs typeface="ＭＳ Ｐゴシック" charset="0"/>
              </a:defRPr>
            </a:lvl9pPr>
          </a:lstStyle>
          <a:p>
            <a:endParaRPr lang="nl-NL" sz="2000" dirty="0">
              <a:solidFill>
                <a:schemeClr val="accent2"/>
              </a:solidFill>
            </a:endParaRPr>
          </a:p>
        </p:txBody>
      </p:sp>
    </p:spTree>
    <p:extLst>
      <p:ext uri="{BB962C8B-B14F-4D97-AF65-F5344CB8AC3E}">
        <p14:creationId xmlns:p14="http://schemas.microsoft.com/office/powerpoint/2010/main" val="1453771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7C732-378D-A947-817C-053FF99CD1DD}"/>
              </a:ext>
            </a:extLst>
          </p:cNvPr>
          <p:cNvSpPr>
            <a:spLocks noGrp="1"/>
          </p:cNvSpPr>
          <p:nvPr>
            <p:ph type="title"/>
          </p:nvPr>
        </p:nvSpPr>
        <p:spPr/>
        <p:txBody>
          <a:bodyPr>
            <a:normAutofit fontScale="90000"/>
          </a:bodyPr>
          <a:lstStyle/>
          <a:p>
            <a:r>
              <a:rPr lang="en-GB" dirty="0"/>
              <a:t>LLSVP density – previous studies</a:t>
            </a:r>
          </a:p>
        </p:txBody>
      </p:sp>
      <p:sp>
        <p:nvSpPr>
          <p:cNvPr id="16" name="TextBox 15">
            <a:extLst>
              <a:ext uri="{FF2B5EF4-FFF2-40B4-BE49-F238E27FC236}">
                <a16:creationId xmlns:a16="http://schemas.microsoft.com/office/drawing/2014/main" id="{3993B686-68B5-734B-BC0E-D0C898C3EFCC}"/>
              </a:ext>
            </a:extLst>
          </p:cNvPr>
          <p:cNvSpPr txBox="1"/>
          <p:nvPr/>
        </p:nvSpPr>
        <p:spPr>
          <a:xfrm>
            <a:off x="5383009" y="1851763"/>
            <a:ext cx="2210465" cy="830997"/>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Ishii &amp; Tromp (1999)</a:t>
            </a:r>
          </a:p>
          <a:p>
            <a:r>
              <a:rPr lang="en-GB" sz="1600" dirty="0" err="1">
                <a:latin typeface="Arial" panose="020B0604020202020204" pitchFamily="34" charset="0"/>
                <a:cs typeface="Arial" panose="020B0604020202020204" pitchFamily="34" charset="0"/>
              </a:rPr>
              <a:t>Trampert</a:t>
            </a:r>
            <a:r>
              <a:rPr lang="en-GB" sz="1600" dirty="0">
                <a:latin typeface="Arial" panose="020B0604020202020204" pitchFamily="34" charset="0"/>
                <a:cs typeface="Arial" panose="020B0604020202020204" pitchFamily="34" charset="0"/>
              </a:rPr>
              <a:t> et al. (2004)</a:t>
            </a:r>
          </a:p>
          <a:p>
            <a:r>
              <a:rPr lang="en-GB" sz="1600" dirty="0" err="1">
                <a:latin typeface="Arial" panose="020B0604020202020204" pitchFamily="34" charset="0"/>
                <a:cs typeface="Arial" panose="020B0604020202020204" pitchFamily="34" charset="0"/>
              </a:rPr>
              <a:t>Mosca</a:t>
            </a:r>
            <a:r>
              <a:rPr lang="en-GB" sz="1600" dirty="0">
                <a:latin typeface="Arial" panose="020B0604020202020204" pitchFamily="34" charset="0"/>
                <a:cs typeface="Arial" panose="020B0604020202020204" pitchFamily="34" charset="0"/>
              </a:rPr>
              <a:t> et al. (2012)</a:t>
            </a:r>
          </a:p>
        </p:txBody>
      </p:sp>
      <p:sp>
        <p:nvSpPr>
          <p:cNvPr id="19" name="TextBox 18">
            <a:extLst>
              <a:ext uri="{FF2B5EF4-FFF2-40B4-BE49-F238E27FC236}">
                <a16:creationId xmlns:a16="http://schemas.microsoft.com/office/drawing/2014/main" id="{4C557843-0A15-D541-B88D-25442F50A98B}"/>
              </a:ext>
            </a:extLst>
          </p:cNvPr>
          <p:cNvSpPr txBox="1"/>
          <p:nvPr/>
        </p:nvSpPr>
        <p:spPr>
          <a:xfrm>
            <a:off x="5425050" y="2707019"/>
            <a:ext cx="2683319" cy="338554"/>
          </a:xfrm>
          <a:prstGeom prst="rect">
            <a:avLst/>
          </a:prstGeom>
          <a:noFill/>
        </p:spPr>
        <p:txBody>
          <a:bodyPr wrap="square" rtlCol="0">
            <a:spAutoFit/>
          </a:bodyPr>
          <a:lstStyle/>
          <a:p>
            <a:r>
              <a:rPr lang="en-GB" sz="1600" dirty="0" err="1">
                <a:latin typeface="Arial" panose="020B0604020202020204" pitchFamily="34" charset="0"/>
                <a:cs typeface="Arial" panose="020B0604020202020204" pitchFamily="34" charset="0"/>
              </a:rPr>
              <a:t>Koelemeijer</a:t>
            </a:r>
            <a:r>
              <a:rPr lang="en-GB" sz="1600" dirty="0">
                <a:latin typeface="Arial" panose="020B0604020202020204" pitchFamily="34" charset="0"/>
                <a:cs typeface="Arial" panose="020B0604020202020204" pitchFamily="34" charset="0"/>
              </a:rPr>
              <a:t> et al.(2017)</a:t>
            </a:r>
          </a:p>
        </p:txBody>
      </p:sp>
      <p:sp>
        <p:nvSpPr>
          <p:cNvPr id="6" name="Tekstvak 5">
            <a:extLst>
              <a:ext uri="{FF2B5EF4-FFF2-40B4-BE49-F238E27FC236}">
                <a16:creationId xmlns:a16="http://schemas.microsoft.com/office/drawing/2014/main" id="{2BCA3360-0D2D-5149-8424-2E916C406ADD}"/>
              </a:ext>
            </a:extLst>
          </p:cNvPr>
          <p:cNvSpPr txBox="1"/>
          <p:nvPr/>
        </p:nvSpPr>
        <p:spPr>
          <a:xfrm>
            <a:off x="371819" y="1272448"/>
            <a:ext cx="5057795" cy="3970318"/>
          </a:xfrm>
          <a:prstGeom prst="rect">
            <a:avLst/>
          </a:prstGeom>
          <a:noFill/>
        </p:spPr>
        <p:txBody>
          <a:bodyPr wrap="none" rtlCol="0">
            <a:spAutoFit/>
          </a:bodyPr>
          <a:lstStyle/>
          <a:p>
            <a:pPr algn="l"/>
            <a:r>
              <a:rPr lang="nl-NL" sz="2100" b="1" dirty="0" err="1">
                <a:latin typeface="Arial" panose="020B0604020202020204" pitchFamily="34" charset="0"/>
                <a:cs typeface="Arial" panose="020B0604020202020204" pitchFamily="34" charset="0"/>
              </a:rPr>
              <a:t>Seismic</a:t>
            </a:r>
            <a:r>
              <a:rPr lang="nl-NL" sz="2100" b="1" dirty="0">
                <a:latin typeface="Arial" panose="020B0604020202020204" pitchFamily="34" charset="0"/>
                <a:cs typeface="Arial" panose="020B0604020202020204" pitchFamily="34" charset="0"/>
              </a:rPr>
              <a:t> </a:t>
            </a:r>
            <a:r>
              <a:rPr lang="nl-NL" sz="2100" b="1" dirty="0" err="1">
                <a:latin typeface="Arial" panose="020B0604020202020204" pitchFamily="34" charset="0"/>
                <a:cs typeface="Arial" panose="020B0604020202020204" pitchFamily="34" charset="0"/>
              </a:rPr>
              <a:t>normal</a:t>
            </a:r>
            <a:r>
              <a:rPr lang="nl-NL" sz="2100" b="1" dirty="0">
                <a:latin typeface="Arial" panose="020B0604020202020204" pitchFamily="34" charset="0"/>
                <a:cs typeface="Arial" panose="020B0604020202020204" pitchFamily="34" charset="0"/>
              </a:rPr>
              <a:t> modes</a:t>
            </a:r>
          </a:p>
          <a:p>
            <a:pPr algn="l"/>
            <a:endParaRPr lang="nl-NL" sz="1800" dirty="0">
              <a:latin typeface="Arial" panose="020B0604020202020204" pitchFamily="34" charset="0"/>
              <a:cs typeface="Arial" panose="020B0604020202020204" pitchFamily="34" charset="0"/>
            </a:endParaRPr>
          </a:p>
          <a:p>
            <a:pPr algn="l"/>
            <a:r>
              <a:rPr lang="nl-NL" sz="1800" dirty="0" err="1">
                <a:latin typeface="Arial" panose="020B0604020202020204" pitchFamily="34" charset="0"/>
                <a:cs typeface="Arial" panose="020B0604020202020204" pitchFamily="34" charset="0"/>
              </a:rPr>
              <a:t>Tomographic</a:t>
            </a:r>
            <a:r>
              <a:rPr lang="nl-NL" sz="1800" dirty="0">
                <a:latin typeface="Arial" panose="020B0604020202020204" pitchFamily="34" charset="0"/>
                <a:cs typeface="Arial" panose="020B0604020202020204" pitchFamily="34" charset="0"/>
              </a:rPr>
              <a:t> </a:t>
            </a:r>
            <a:r>
              <a:rPr lang="nl-NL" sz="1800" dirty="0" err="1">
                <a:latin typeface="Arial" panose="020B0604020202020204" pitchFamily="34" charset="0"/>
                <a:cs typeface="Arial" panose="020B0604020202020204" pitchFamily="34" charset="0"/>
              </a:rPr>
              <a:t>models</a:t>
            </a:r>
            <a:r>
              <a:rPr lang="nl-NL" sz="1800" dirty="0">
                <a:latin typeface="Arial" panose="020B0604020202020204" pitchFamily="34" charset="0"/>
                <a:cs typeface="Arial" panose="020B0604020202020204" pitchFamily="34" charset="0"/>
              </a:rPr>
              <a:t> 	- </a:t>
            </a:r>
            <a:r>
              <a:rPr lang="nl-NL" sz="1800" dirty="0" err="1">
                <a:latin typeface="Arial" panose="020B0604020202020204" pitchFamily="34" charset="0"/>
                <a:cs typeface="Arial" panose="020B0604020202020204" pitchFamily="34" charset="0"/>
              </a:rPr>
              <a:t>LLSVPs</a:t>
            </a:r>
            <a:r>
              <a:rPr lang="nl-NL" sz="1800" dirty="0">
                <a:latin typeface="Arial" panose="020B0604020202020204" pitchFamily="34" charset="0"/>
                <a:cs typeface="Arial" panose="020B0604020202020204" pitchFamily="34" charset="0"/>
              </a:rPr>
              <a:t> are </a:t>
            </a:r>
            <a:r>
              <a:rPr lang="nl-NL" sz="1800" b="1" dirty="0" err="1">
                <a:solidFill>
                  <a:srgbClr val="023AE5"/>
                </a:solidFill>
                <a:latin typeface="Arial" panose="020B0604020202020204" pitchFamily="34" charset="0"/>
                <a:cs typeface="Arial" panose="020B0604020202020204" pitchFamily="34" charset="0"/>
              </a:rPr>
              <a:t>dense</a:t>
            </a:r>
            <a:endParaRPr lang="nl-NL" sz="1800" b="1" dirty="0">
              <a:solidFill>
                <a:srgbClr val="023AE5"/>
              </a:solidFill>
              <a:latin typeface="Arial" panose="020B0604020202020204" pitchFamily="34" charset="0"/>
              <a:cs typeface="Arial" panose="020B0604020202020204" pitchFamily="34" charset="0"/>
            </a:endParaRPr>
          </a:p>
          <a:p>
            <a:pPr algn="l"/>
            <a:endParaRPr lang="nl-NL" sz="1800" dirty="0">
              <a:latin typeface="Arial" panose="020B0604020202020204" pitchFamily="34" charset="0"/>
              <a:cs typeface="Arial" panose="020B0604020202020204" pitchFamily="34" charset="0"/>
            </a:endParaRPr>
          </a:p>
          <a:p>
            <a:pPr algn="l"/>
            <a:endParaRPr lang="nl-NL" sz="1800" dirty="0">
              <a:latin typeface="Arial" panose="020B0604020202020204" pitchFamily="34" charset="0"/>
              <a:cs typeface="Arial" panose="020B0604020202020204" pitchFamily="34" charset="0"/>
            </a:endParaRPr>
          </a:p>
          <a:p>
            <a:pPr algn="l"/>
            <a:r>
              <a:rPr lang="nl-NL" sz="1800" dirty="0" err="1">
                <a:latin typeface="Arial" panose="020B0604020202020204" pitchFamily="34" charset="0"/>
                <a:cs typeface="Arial" panose="020B0604020202020204" pitchFamily="34" charset="0"/>
              </a:rPr>
              <a:t>Stoneley</a:t>
            </a:r>
            <a:r>
              <a:rPr lang="nl-NL" sz="1800" dirty="0">
                <a:latin typeface="Arial" panose="020B0604020202020204" pitchFamily="34" charset="0"/>
                <a:cs typeface="Arial" panose="020B0604020202020204" pitchFamily="34" charset="0"/>
              </a:rPr>
              <a:t> modes 		- </a:t>
            </a:r>
            <a:r>
              <a:rPr lang="nl-NL" sz="1800" dirty="0" err="1">
                <a:latin typeface="Arial" panose="020B0604020202020204" pitchFamily="34" charset="0"/>
                <a:cs typeface="Arial" panose="020B0604020202020204" pitchFamily="34" charset="0"/>
              </a:rPr>
              <a:t>LLSVPs</a:t>
            </a:r>
            <a:r>
              <a:rPr lang="nl-NL" sz="1800" dirty="0">
                <a:latin typeface="Arial" panose="020B0604020202020204" pitchFamily="34" charset="0"/>
                <a:cs typeface="Arial" panose="020B0604020202020204" pitchFamily="34" charset="0"/>
              </a:rPr>
              <a:t> are </a:t>
            </a:r>
            <a:r>
              <a:rPr lang="nl-NL" sz="1800" b="1" dirty="0">
                <a:solidFill>
                  <a:srgbClr val="C00000"/>
                </a:solidFill>
                <a:latin typeface="Arial" panose="020B0604020202020204" pitchFamily="34" charset="0"/>
                <a:cs typeface="Arial" panose="020B0604020202020204" pitchFamily="34" charset="0"/>
              </a:rPr>
              <a:t>light</a:t>
            </a:r>
          </a:p>
          <a:p>
            <a:pPr algn="l"/>
            <a:endParaRPr lang="nl-NL" sz="1800" dirty="0">
              <a:latin typeface="Arial" panose="020B0604020202020204" pitchFamily="34" charset="0"/>
              <a:cs typeface="Arial" panose="020B0604020202020204" pitchFamily="34" charset="0"/>
            </a:endParaRPr>
          </a:p>
          <a:p>
            <a:pPr algn="l"/>
            <a:endParaRPr lang="nl-NL" sz="2100" dirty="0">
              <a:latin typeface="Arial" panose="020B0604020202020204" pitchFamily="34" charset="0"/>
              <a:cs typeface="Arial" panose="020B0604020202020204" pitchFamily="34" charset="0"/>
            </a:endParaRPr>
          </a:p>
          <a:p>
            <a:r>
              <a:rPr lang="nl-NL" sz="2100" b="1" dirty="0" err="1">
                <a:latin typeface="Arial" panose="020B0604020202020204" pitchFamily="34" charset="0"/>
                <a:cs typeface="Arial" panose="020B0604020202020204" pitchFamily="34" charset="0"/>
              </a:rPr>
              <a:t>Geoid</a:t>
            </a:r>
            <a:r>
              <a:rPr lang="nl-NL" b="1" dirty="0">
                <a:latin typeface="Arial" panose="020B0604020202020204" pitchFamily="34" charset="0"/>
                <a:cs typeface="Arial" panose="020B0604020202020204" pitchFamily="34" charset="0"/>
              </a:rPr>
              <a:t>			</a:t>
            </a:r>
            <a:r>
              <a:rPr lang="nl-NL" sz="1800" dirty="0">
                <a:latin typeface="Arial" panose="020B0604020202020204" pitchFamily="34" charset="0"/>
                <a:cs typeface="Arial" panose="020B0604020202020204" pitchFamily="34" charset="0"/>
              </a:rPr>
              <a:t>- </a:t>
            </a:r>
            <a:r>
              <a:rPr lang="nl-NL" sz="1800" dirty="0" err="1">
                <a:latin typeface="Arial" panose="020B0604020202020204" pitchFamily="34" charset="0"/>
                <a:cs typeface="Arial" panose="020B0604020202020204" pitchFamily="34" charset="0"/>
              </a:rPr>
              <a:t>LLSVPs</a:t>
            </a:r>
            <a:r>
              <a:rPr lang="nl-NL" sz="1800" dirty="0">
                <a:latin typeface="Arial" panose="020B0604020202020204" pitchFamily="34" charset="0"/>
                <a:cs typeface="Arial" panose="020B0604020202020204" pitchFamily="34" charset="0"/>
              </a:rPr>
              <a:t> are </a:t>
            </a:r>
            <a:r>
              <a:rPr lang="nl-NL" sz="1800" b="1" dirty="0">
                <a:solidFill>
                  <a:srgbClr val="C00000"/>
                </a:solidFill>
                <a:latin typeface="Arial" panose="020B0604020202020204" pitchFamily="34" charset="0"/>
                <a:cs typeface="Arial" panose="020B0604020202020204" pitchFamily="34" charset="0"/>
              </a:rPr>
              <a:t>light</a:t>
            </a:r>
          </a:p>
          <a:p>
            <a:pPr algn="l"/>
            <a:endParaRPr lang="nl-NL" sz="2100" b="1" dirty="0">
              <a:latin typeface="Arial" panose="020B0604020202020204" pitchFamily="34" charset="0"/>
              <a:cs typeface="Arial" panose="020B0604020202020204" pitchFamily="34" charset="0"/>
            </a:endParaRPr>
          </a:p>
          <a:p>
            <a:pPr algn="l"/>
            <a:r>
              <a:rPr lang="nl-NL" sz="2100" b="1" dirty="0" err="1">
                <a:latin typeface="Arial" panose="020B0604020202020204" pitchFamily="34" charset="0"/>
                <a:cs typeface="Arial" panose="020B0604020202020204" pitchFamily="34" charset="0"/>
              </a:rPr>
              <a:t>Tidal</a:t>
            </a:r>
            <a:r>
              <a:rPr lang="nl-NL" sz="2100" b="1" dirty="0">
                <a:latin typeface="Arial" panose="020B0604020202020204" pitchFamily="34" charset="0"/>
                <a:cs typeface="Arial" panose="020B0604020202020204" pitchFamily="34" charset="0"/>
              </a:rPr>
              <a:t> data</a:t>
            </a:r>
            <a:r>
              <a:rPr lang="nl-NL" sz="1800" dirty="0">
                <a:latin typeface="Arial" panose="020B0604020202020204" pitchFamily="34" charset="0"/>
                <a:cs typeface="Arial" panose="020B0604020202020204" pitchFamily="34" charset="0"/>
              </a:rPr>
              <a:t>		- </a:t>
            </a:r>
            <a:r>
              <a:rPr lang="nl-NL" sz="1800" dirty="0" err="1">
                <a:latin typeface="Arial" panose="020B0604020202020204" pitchFamily="34" charset="0"/>
                <a:cs typeface="Arial" panose="020B0604020202020204" pitchFamily="34" charset="0"/>
              </a:rPr>
              <a:t>LLSVPs</a:t>
            </a:r>
            <a:r>
              <a:rPr lang="nl-NL" sz="1800" dirty="0">
                <a:latin typeface="Arial" panose="020B0604020202020204" pitchFamily="34" charset="0"/>
                <a:cs typeface="Arial" panose="020B0604020202020204" pitchFamily="34" charset="0"/>
              </a:rPr>
              <a:t> are </a:t>
            </a:r>
            <a:r>
              <a:rPr lang="nl-NL" sz="1800" b="1" dirty="0" err="1">
                <a:solidFill>
                  <a:srgbClr val="023AE5"/>
                </a:solidFill>
                <a:latin typeface="Arial" panose="020B0604020202020204" pitchFamily="34" charset="0"/>
                <a:cs typeface="Arial" panose="020B0604020202020204" pitchFamily="34" charset="0"/>
              </a:rPr>
              <a:t>dense</a:t>
            </a:r>
            <a:endParaRPr lang="nl-NL" sz="1800" b="1" dirty="0">
              <a:solidFill>
                <a:srgbClr val="023AE5"/>
              </a:solidFill>
              <a:latin typeface="Arial" panose="020B0604020202020204" pitchFamily="34" charset="0"/>
              <a:cs typeface="Arial" panose="020B0604020202020204" pitchFamily="34" charset="0"/>
            </a:endParaRPr>
          </a:p>
          <a:p>
            <a:pPr algn="l"/>
            <a:endParaRPr lang="nl-NL" sz="1800" dirty="0">
              <a:latin typeface="Arial" panose="020B0604020202020204" pitchFamily="34" charset="0"/>
              <a:cs typeface="Arial" panose="020B0604020202020204" pitchFamily="34" charset="0"/>
            </a:endParaRPr>
          </a:p>
          <a:p>
            <a:pPr algn="l"/>
            <a:r>
              <a:rPr lang="nl-NL" sz="1800" dirty="0">
                <a:latin typeface="Arial" panose="020B0604020202020204" pitchFamily="34" charset="0"/>
                <a:cs typeface="Arial" panose="020B0604020202020204" pitchFamily="34" charset="0"/>
              </a:rPr>
              <a:t> </a:t>
            </a:r>
          </a:p>
        </p:txBody>
      </p:sp>
      <p:sp>
        <p:nvSpPr>
          <p:cNvPr id="23" name="TextBox 18">
            <a:extLst>
              <a:ext uri="{FF2B5EF4-FFF2-40B4-BE49-F238E27FC236}">
                <a16:creationId xmlns:a16="http://schemas.microsoft.com/office/drawing/2014/main" id="{61F13949-B09B-164C-8149-B655EF218125}"/>
              </a:ext>
            </a:extLst>
          </p:cNvPr>
          <p:cNvSpPr txBox="1"/>
          <p:nvPr/>
        </p:nvSpPr>
        <p:spPr>
          <a:xfrm>
            <a:off x="5451140" y="4282704"/>
            <a:ext cx="2142334"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Lau et al. (2017</a:t>
            </a:r>
            <a:r>
              <a:rPr lang="en-GB" sz="1200" dirty="0">
                <a:latin typeface="Arial" panose="020B0604020202020204" pitchFamily="34" charset="0"/>
                <a:cs typeface="Arial" panose="020B0604020202020204" pitchFamily="34" charset="0"/>
              </a:rPr>
              <a:t>)</a:t>
            </a:r>
          </a:p>
        </p:txBody>
      </p:sp>
      <p:sp>
        <p:nvSpPr>
          <p:cNvPr id="24" name="TextBox 18">
            <a:extLst>
              <a:ext uri="{FF2B5EF4-FFF2-40B4-BE49-F238E27FC236}">
                <a16:creationId xmlns:a16="http://schemas.microsoft.com/office/drawing/2014/main" id="{975BFF27-92D0-224A-917A-CAA794D1A4AE}"/>
              </a:ext>
            </a:extLst>
          </p:cNvPr>
          <p:cNvSpPr txBox="1"/>
          <p:nvPr/>
        </p:nvSpPr>
        <p:spPr>
          <a:xfrm>
            <a:off x="5451139" y="3618633"/>
            <a:ext cx="2142334"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Hager et al. (1985)</a:t>
            </a:r>
          </a:p>
        </p:txBody>
      </p:sp>
    </p:spTree>
    <p:extLst>
      <p:ext uri="{BB962C8B-B14F-4D97-AF65-F5344CB8AC3E}">
        <p14:creationId xmlns:p14="http://schemas.microsoft.com/office/powerpoint/2010/main" val="864595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A9B607-2459-6941-A9B4-816D9A71FFF3}"/>
              </a:ext>
            </a:extLst>
          </p:cNvPr>
          <p:cNvSpPr>
            <a:spLocks noGrp="1"/>
          </p:cNvSpPr>
          <p:nvPr>
            <p:ph type="title"/>
          </p:nvPr>
        </p:nvSpPr>
        <p:spPr>
          <a:xfrm>
            <a:off x="-180528" y="-48422"/>
            <a:ext cx="8042275" cy="1002506"/>
          </a:xfrm>
        </p:spPr>
        <p:txBody>
          <a:bodyPr/>
          <a:lstStyle/>
          <a:p>
            <a:r>
              <a:rPr lang="nl-NL" dirty="0" err="1"/>
              <a:t>Density</a:t>
            </a:r>
            <a:r>
              <a:rPr lang="nl-NL" dirty="0"/>
              <a:t> </a:t>
            </a:r>
            <a:r>
              <a:rPr lang="nl-NL" dirty="0" err="1"/>
              <a:t>tomography</a:t>
            </a:r>
            <a:endParaRPr lang="nl-NL" dirty="0"/>
          </a:p>
        </p:txBody>
      </p:sp>
      <p:pic>
        <p:nvPicPr>
          <p:cNvPr id="11" name="Picture 10" descr="A picture containing text, invertebrate, mollusk&#10;&#10;Description automatically generated">
            <a:extLst>
              <a:ext uri="{FF2B5EF4-FFF2-40B4-BE49-F238E27FC236}">
                <a16:creationId xmlns:a16="http://schemas.microsoft.com/office/drawing/2014/main" id="{96F44D29-2FFA-9F4B-9EBC-A94008622D2A}"/>
              </a:ext>
            </a:extLst>
          </p:cNvPr>
          <p:cNvPicPr>
            <a:picLocks noChangeAspect="1"/>
          </p:cNvPicPr>
          <p:nvPr/>
        </p:nvPicPr>
        <p:blipFill rotWithShape="1">
          <a:blip r:embed="rId2"/>
          <a:srcRect l="66993" r="-1470"/>
          <a:stretch/>
        </p:blipFill>
        <p:spPr>
          <a:xfrm>
            <a:off x="4878407" y="1192427"/>
            <a:ext cx="2789937" cy="2297046"/>
          </a:xfrm>
          <a:prstGeom prst="rect">
            <a:avLst/>
          </a:prstGeom>
        </p:spPr>
      </p:pic>
      <p:pic>
        <p:nvPicPr>
          <p:cNvPr id="14" name="Picture 13" descr="Diagram&#10;&#10;Description automatically generated with medium confidence">
            <a:extLst>
              <a:ext uri="{FF2B5EF4-FFF2-40B4-BE49-F238E27FC236}">
                <a16:creationId xmlns:a16="http://schemas.microsoft.com/office/drawing/2014/main" id="{6D2BE279-0510-524D-AEDF-331BFFBD2B4C}"/>
              </a:ext>
            </a:extLst>
          </p:cNvPr>
          <p:cNvPicPr>
            <a:picLocks noChangeAspect="1"/>
          </p:cNvPicPr>
          <p:nvPr/>
        </p:nvPicPr>
        <p:blipFill rotWithShape="1">
          <a:blip r:embed="rId3"/>
          <a:srcRect l="66025" t="1949" r="-344" b="6486"/>
          <a:stretch/>
        </p:blipFill>
        <p:spPr>
          <a:xfrm>
            <a:off x="4788024" y="2787773"/>
            <a:ext cx="2852527" cy="2304255"/>
          </a:xfrm>
          <a:prstGeom prst="rect">
            <a:avLst/>
          </a:prstGeom>
        </p:spPr>
      </p:pic>
      <p:pic>
        <p:nvPicPr>
          <p:cNvPr id="17" name="Picture 16" descr="A picture containing text, invertebrate, mollusk&#10;&#10;Description automatically generated">
            <a:extLst>
              <a:ext uri="{FF2B5EF4-FFF2-40B4-BE49-F238E27FC236}">
                <a16:creationId xmlns:a16="http://schemas.microsoft.com/office/drawing/2014/main" id="{DB2984A8-1A5B-B347-B200-01E2613AEAA5}"/>
              </a:ext>
            </a:extLst>
          </p:cNvPr>
          <p:cNvPicPr>
            <a:picLocks noChangeAspect="1"/>
          </p:cNvPicPr>
          <p:nvPr/>
        </p:nvPicPr>
        <p:blipFill rotWithShape="1">
          <a:blip r:embed="rId2"/>
          <a:srcRect r="65523"/>
          <a:stretch/>
        </p:blipFill>
        <p:spPr>
          <a:xfrm>
            <a:off x="1522929" y="1133788"/>
            <a:ext cx="2861158" cy="2355685"/>
          </a:xfrm>
          <a:prstGeom prst="rect">
            <a:avLst/>
          </a:prstGeom>
        </p:spPr>
      </p:pic>
      <p:pic>
        <p:nvPicPr>
          <p:cNvPr id="13" name="Picture 12" descr="Diagram&#10;&#10;Description automatically generated with medium confidence">
            <a:extLst>
              <a:ext uri="{FF2B5EF4-FFF2-40B4-BE49-F238E27FC236}">
                <a16:creationId xmlns:a16="http://schemas.microsoft.com/office/drawing/2014/main" id="{D0AF90DE-5E3D-BA46-8FB7-8C38856DB991}"/>
              </a:ext>
            </a:extLst>
          </p:cNvPr>
          <p:cNvPicPr>
            <a:picLocks noChangeAspect="1"/>
          </p:cNvPicPr>
          <p:nvPr/>
        </p:nvPicPr>
        <p:blipFill rotWithShape="1">
          <a:blip r:embed="rId3"/>
          <a:srcRect t="2726" r="65681" b="5709"/>
          <a:stretch/>
        </p:blipFill>
        <p:spPr>
          <a:xfrm>
            <a:off x="1575557" y="2787774"/>
            <a:ext cx="2852527" cy="2304255"/>
          </a:xfrm>
          <a:prstGeom prst="rect">
            <a:avLst/>
          </a:prstGeom>
        </p:spPr>
      </p:pic>
      <p:sp>
        <p:nvSpPr>
          <p:cNvPr id="18" name="Tekstvak 2">
            <a:extLst>
              <a:ext uri="{FF2B5EF4-FFF2-40B4-BE49-F238E27FC236}">
                <a16:creationId xmlns:a16="http://schemas.microsoft.com/office/drawing/2014/main" id="{92ECAA3E-4A8C-7442-BDC8-E77074153870}"/>
              </a:ext>
            </a:extLst>
          </p:cNvPr>
          <p:cNvSpPr txBox="1"/>
          <p:nvPr/>
        </p:nvSpPr>
        <p:spPr>
          <a:xfrm>
            <a:off x="2584068" y="906274"/>
            <a:ext cx="979820" cy="369332"/>
          </a:xfrm>
          <a:prstGeom prst="rect">
            <a:avLst/>
          </a:prstGeom>
          <a:noFill/>
        </p:spPr>
        <p:txBody>
          <a:bodyPr wrap="none" rtlCol="0">
            <a:spAutoFit/>
          </a:bodyPr>
          <a:lstStyle/>
          <a:p>
            <a:r>
              <a:rPr lang="nl-NL" sz="1800" dirty="0" err="1"/>
              <a:t>Velocity</a:t>
            </a:r>
            <a:endParaRPr lang="nl-NL" sz="1800" dirty="0"/>
          </a:p>
        </p:txBody>
      </p:sp>
      <p:sp>
        <p:nvSpPr>
          <p:cNvPr id="19" name="Tekstvak 14">
            <a:extLst>
              <a:ext uri="{FF2B5EF4-FFF2-40B4-BE49-F238E27FC236}">
                <a16:creationId xmlns:a16="http://schemas.microsoft.com/office/drawing/2014/main" id="{4B6EE552-9B37-9444-A155-CBEB4CD83AEB}"/>
              </a:ext>
            </a:extLst>
          </p:cNvPr>
          <p:cNvSpPr txBox="1"/>
          <p:nvPr/>
        </p:nvSpPr>
        <p:spPr>
          <a:xfrm>
            <a:off x="5778133" y="915566"/>
            <a:ext cx="954107" cy="369332"/>
          </a:xfrm>
          <a:prstGeom prst="rect">
            <a:avLst/>
          </a:prstGeom>
          <a:noFill/>
        </p:spPr>
        <p:txBody>
          <a:bodyPr wrap="none" rtlCol="0">
            <a:spAutoFit/>
          </a:bodyPr>
          <a:lstStyle/>
          <a:p>
            <a:r>
              <a:rPr lang="nl-NL" sz="1800" dirty="0" err="1"/>
              <a:t>Density</a:t>
            </a:r>
            <a:endParaRPr lang="nl-NL" sz="1800" dirty="0"/>
          </a:p>
        </p:txBody>
      </p:sp>
      <p:sp>
        <p:nvSpPr>
          <p:cNvPr id="20" name="Tekstvak 3">
            <a:extLst>
              <a:ext uri="{FF2B5EF4-FFF2-40B4-BE49-F238E27FC236}">
                <a16:creationId xmlns:a16="http://schemas.microsoft.com/office/drawing/2014/main" id="{BFF304D9-440D-E24C-BC49-792271B0FE39}"/>
              </a:ext>
            </a:extLst>
          </p:cNvPr>
          <p:cNvSpPr txBox="1"/>
          <p:nvPr/>
        </p:nvSpPr>
        <p:spPr>
          <a:xfrm>
            <a:off x="331129" y="1061651"/>
            <a:ext cx="1872208" cy="646331"/>
          </a:xfrm>
          <a:prstGeom prst="rect">
            <a:avLst/>
          </a:prstGeom>
          <a:noFill/>
        </p:spPr>
        <p:txBody>
          <a:bodyPr wrap="square" rtlCol="0">
            <a:spAutoFit/>
          </a:bodyPr>
          <a:lstStyle/>
          <a:p>
            <a:r>
              <a:rPr lang="nl-NL" sz="1800" dirty="0" err="1">
                <a:solidFill>
                  <a:schemeClr val="accent6"/>
                </a:solidFill>
              </a:rPr>
              <a:t>Spreading</a:t>
            </a:r>
            <a:r>
              <a:rPr lang="nl-NL" sz="1800" dirty="0">
                <a:solidFill>
                  <a:schemeClr val="accent6"/>
                </a:solidFill>
              </a:rPr>
              <a:t> </a:t>
            </a:r>
            <a:r>
              <a:rPr lang="nl-NL" sz="1800" dirty="0" err="1">
                <a:solidFill>
                  <a:schemeClr val="accent6"/>
                </a:solidFill>
              </a:rPr>
              <a:t>ridges</a:t>
            </a:r>
            <a:endParaRPr lang="nl-NL" sz="1800" dirty="0">
              <a:solidFill>
                <a:schemeClr val="accent6"/>
              </a:solidFill>
            </a:endParaRPr>
          </a:p>
        </p:txBody>
      </p:sp>
      <p:sp>
        <p:nvSpPr>
          <p:cNvPr id="21" name="Tekstvak 3">
            <a:extLst>
              <a:ext uri="{FF2B5EF4-FFF2-40B4-BE49-F238E27FC236}">
                <a16:creationId xmlns:a16="http://schemas.microsoft.com/office/drawing/2014/main" id="{6835B966-0838-2849-8D97-828C8FCD9AE8}"/>
              </a:ext>
            </a:extLst>
          </p:cNvPr>
          <p:cNvSpPr txBox="1"/>
          <p:nvPr/>
        </p:nvSpPr>
        <p:spPr>
          <a:xfrm>
            <a:off x="301906" y="2032578"/>
            <a:ext cx="945566" cy="369332"/>
          </a:xfrm>
          <a:prstGeom prst="rect">
            <a:avLst/>
          </a:prstGeom>
          <a:noFill/>
        </p:spPr>
        <p:txBody>
          <a:bodyPr wrap="square" rtlCol="0">
            <a:spAutoFit/>
          </a:bodyPr>
          <a:lstStyle/>
          <a:p>
            <a:r>
              <a:rPr lang="nl-NL" sz="1800" dirty="0" err="1">
                <a:solidFill>
                  <a:srgbClr val="0070C0"/>
                </a:solidFill>
              </a:rPr>
              <a:t>Shields</a:t>
            </a:r>
            <a:endParaRPr lang="nl-NL" sz="1800" dirty="0">
              <a:solidFill>
                <a:srgbClr val="0070C0"/>
              </a:solidFill>
            </a:endParaRPr>
          </a:p>
        </p:txBody>
      </p:sp>
      <p:cxnSp>
        <p:nvCxnSpPr>
          <p:cNvPr id="22" name="Straight Arrow Connector 21">
            <a:extLst>
              <a:ext uri="{FF2B5EF4-FFF2-40B4-BE49-F238E27FC236}">
                <a16:creationId xmlns:a16="http://schemas.microsoft.com/office/drawing/2014/main" id="{4248B75E-8BC5-3648-B048-FAE6B1DA8E79}"/>
              </a:ext>
            </a:extLst>
          </p:cNvPr>
          <p:cNvCxnSpPr>
            <a:cxnSpLocks/>
          </p:cNvCxnSpPr>
          <p:nvPr/>
        </p:nvCxnSpPr>
        <p:spPr>
          <a:xfrm>
            <a:off x="1146544" y="1490911"/>
            <a:ext cx="2632777" cy="584510"/>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0D53036A-B3FA-5248-A743-39AC09DEEB80}"/>
              </a:ext>
            </a:extLst>
          </p:cNvPr>
          <p:cNvCxnSpPr>
            <a:cxnSpLocks/>
          </p:cNvCxnSpPr>
          <p:nvPr/>
        </p:nvCxnSpPr>
        <p:spPr>
          <a:xfrm flipV="1">
            <a:off x="1202945" y="2197462"/>
            <a:ext cx="1064799" cy="18011"/>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Tekstvak 3">
            <a:extLst>
              <a:ext uri="{FF2B5EF4-FFF2-40B4-BE49-F238E27FC236}">
                <a16:creationId xmlns:a16="http://schemas.microsoft.com/office/drawing/2014/main" id="{B439EA7D-3CD3-6446-A826-75F463457447}"/>
              </a:ext>
            </a:extLst>
          </p:cNvPr>
          <p:cNvSpPr txBox="1"/>
          <p:nvPr/>
        </p:nvSpPr>
        <p:spPr>
          <a:xfrm>
            <a:off x="7691135" y="3285573"/>
            <a:ext cx="1452865" cy="646331"/>
          </a:xfrm>
          <a:prstGeom prst="rect">
            <a:avLst/>
          </a:prstGeom>
          <a:noFill/>
        </p:spPr>
        <p:txBody>
          <a:bodyPr wrap="square" rtlCol="0">
            <a:spAutoFit/>
          </a:bodyPr>
          <a:lstStyle/>
          <a:p>
            <a:r>
              <a:rPr lang="nl-NL" sz="1800" dirty="0" err="1">
                <a:solidFill>
                  <a:srgbClr val="0070C0"/>
                </a:solidFill>
              </a:rPr>
              <a:t>Subducting</a:t>
            </a:r>
            <a:r>
              <a:rPr lang="nl-NL" sz="1800" dirty="0">
                <a:solidFill>
                  <a:srgbClr val="0070C0"/>
                </a:solidFill>
              </a:rPr>
              <a:t> </a:t>
            </a:r>
            <a:r>
              <a:rPr lang="nl-NL" sz="1800" dirty="0" err="1">
                <a:solidFill>
                  <a:srgbClr val="0070C0"/>
                </a:solidFill>
              </a:rPr>
              <a:t>slabs</a:t>
            </a:r>
            <a:endParaRPr lang="nl-NL" sz="1800" dirty="0">
              <a:solidFill>
                <a:srgbClr val="0070C0"/>
              </a:solidFill>
            </a:endParaRPr>
          </a:p>
        </p:txBody>
      </p:sp>
      <p:cxnSp>
        <p:nvCxnSpPr>
          <p:cNvPr id="29" name="Straight Arrow Connector 28">
            <a:extLst>
              <a:ext uri="{FF2B5EF4-FFF2-40B4-BE49-F238E27FC236}">
                <a16:creationId xmlns:a16="http://schemas.microsoft.com/office/drawing/2014/main" id="{60BAF706-E9F9-014E-919B-7E5937597174}"/>
              </a:ext>
            </a:extLst>
          </p:cNvPr>
          <p:cNvCxnSpPr>
            <a:cxnSpLocks/>
            <a:stCxn id="27" idx="1"/>
          </p:cNvCxnSpPr>
          <p:nvPr/>
        </p:nvCxnSpPr>
        <p:spPr>
          <a:xfrm flipH="1">
            <a:off x="7020275" y="3608739"/>
            <a:ext cx="670860" cy="119077"/>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14A05165-0330-3841-9F77-F58DE1F00C3A}"/>
              </a:ext>
            </a:extLst>
          </p:cNvPr>
          <p:cNvCxnSpPr>
            <a:cxnSpLocks/>
          </p:cNvCxnSpPr>
          <p:nvPr/>
        </p:nvCxnSpPr>
        <p:spPr>
          <a:xfrm flipH="1" flipV="1">
            <a:off x="6273375" y="3346616"/>
            <a:ext cx="1457559" cy="139578"/>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8" name="Rectangle 2">
            <a:extLst>
              <a:ext uri="{FF2B5EF4-FFF2-40B4-BE49-F238E27FC236}">
                <a16:creationId xmlns:a16="http://schemas.microsoft.com/office/drawing/2014/main" id="{E36A98AD-6152-C243-893D-53924A2FBD1D}"/>
              </a:ext>
            </a:extLst>
          </p:cNvPr>
          <p:cNvSpPr/>
          <p:nvPr/>
        </p:nvSpPr>
        <p:spPr>
          <a:xfrm>
            <a:off x="7568443" y="4515966"/>
            <a:ext cx="1728192" cy="646331"/>
          </a:xfrm>
          <a:prstGeom prst="rect">
            <a:avLst/>
          </a:prstGeom>
        </p:spPr>
        <p:txBody>
          <a:bodyPr wrap="square">
            <a:spAutoFit/>
          </a:bodyPr>
          <a:lstStyle/>
          <a:p>
            <a:r>
              <a:rPr lang="en-US" sz="1200" dirty="0">
                <a:solidFill>
                  <a:srgbClr val="000000"/>
                </a:solidFill>
              </a:rPr>
              <a:t>van Tent, </a:t>
            </a:r>
            <a:r>
              <a:rPr lang="en-US" sz="1200" dirty="0" err="1">
                <a:solidFill>
                  <a:srgbClr val="000000"/>
                </a:solidFill>
              </a:rPr>
              <a:t>Gebraad</a:t>
            </a:r>
            <a:r>
              <a:rPr lang="en-US" sz="1200" dirty="0">
                <a:solidFill>
                  <a:srgbClr val="000000"/>
                </a:solidFill>
              </a:rPr>
              <a:t>, </a:t>
            </a:r>
            <a:r>
              <a:rPr lang="en-US" sz="1200" dirty="0" err="1">
                <a:solidFill>
                  <a:srgbClr val="000000"/>
                </a:solidFill>
              </a:rPr>
              <a:t>Fichtner</a:t>
            </a:r>
            <a:r>
              <a:rPr lang="en-US" sz="1200" dirty="0">
                <a:solidFill>
                  <a:srgbClr val="000000"/>
                </a:solidFill>
              </a:rPr>
              <a:t>, </a:t>
            </a:r>
            <a:r>
              <a:rPr lang="en-US" sz="1200" dirty="0" err="1">
                <a:solidFill>
                  <a:srgbClr val="000000"/>
                </a:solidFill>
              </a:rPr>
              <a:t>Trampert</a:t>
            </a:r>
            <a:r>
              <a:rPr lang="en-US" sz="1200" dirty="0">
                <a:solidFill>
                  <a:srgbClr val="000000"/>
                </a:solidFill>
              </a:rPr>
              <a:t> &amp; Deuss, </a:t>
            </a:r>
            <a:r>
              <a:rPr lang="en-US" sz="1200" i="1" dirty="0">
                <a:solidFill>
                  <a:srgbClr val="000000"/>
                </a:solidFill>
              </a:rPr>
              <a:t>in prep</a:t>
            </a:r>
            <a:r>
              <a:rPr lang="en-US" sz="1200" dirty="0">
                <a:solidFill>
                  <a:srgbClr val="000000"/>
                </a:solidFill>
              </a:rPr>
              <a:t>, 2022</a:t>
            </a:r>
          </a:p>
        </p:txBody>
      </p:sp>
      <p:sp>
        <p:nvSpPr>
          <p:cNvPr id="3" name="Tekstvak 2">
            <a:extLst>
              <a:ext uri="{FF2B5EF4-FFF2-40B4-BE49-F238E27FC236}">
                <a16:creationId xmlns:a16="http://schemas.microsoft.com/office/drawing/2014/main" id="{BBD11A89-D7E1-F74C-A8FB-7CD70F5AD1BF}"/>
              </a:ext>
            </a:extLst>
          </p:cNvPr>
          <p:cNvSpPr txBox="1"/>
          <p:nvPr/>
        </p:nvSpPr>
        <p:spPr>
          <a:xfrm>
            <a:off x="6699800" y="245486"/>
            <a:ext cx="2505814" cy="646331"/>
          </a:xfrm>
          <a:prstGeom prst="rect">
            <a:avLst/>
          </a:prstGeom>
          <a:noFill/>
        </p:spPr>
        <p:txBody>
          <a:bodyPr wrap="none" rtlCol="0">
            <a:spAutoFit/>
          </a:bodyPr>
          <a:lstStyle/>
          <a:p>
            <a:r>
              <a:rPr lang="nl-NL" sz="1800" dirty="0"/>
              <a:t>(Using </a:t>
            </a:r>
            <a:r>
              <a:rPr lang="nl-NL" sz="1800" dirty="0" err="1"/>
              <a:t>Hamiltonian</a:t>
            </a:r>
            <a:endParaRPr lang="nl-NL" sz="1800" dirty="0"/>
          </a:p>
          <a:p>
            <a:r>
              <a:rPr lang="nl-NL" sz="1800" dirty="0"/>
              <a:t>Monte Carlo sampling)</a:t>
            </a:r>
          </a:p>
        </p:txBody>
      </p:sp>
    </p:spTree>
    <p:extLst>
      <p:ext uri="{BB962C8B-B14F-4D97-AF65-F5344CB8AC3E}">
        <p14:creationId xmlns:p14="http://schemas.microsoft.com/office/powerpoint/2010/main" val="212179411"/>
      </p:ext>
    </p:extLst>
  </p:cSld>
  <p:clrMapOvr>
    <a:masterClrMapping/>
  </p:clrMapOvr>
  <mc:AlternateContent xmlns:mc="http://schemas.openxmlformats.org/markup-compatibility/2006" xmlns:p14="http://schemas.microsoft.com/office/powerpoint/2010/main">
    <mc:Choice Requires="p14">
      <p:transition spd="slow" p14:dur="2000" advTm="28330"/>
    </mc:Choice>
    <mc:Fallback xmlns="">
      <p:transition spd="slow" advTm="2833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ep 4">
            <a:extLst>
              <a:ext uri="{FF2B5EF4-FFF2-40B4-BE49-F238E27FC236}">
                <a16:creationId xmlns:a16="http://schemas.microsoft.com/office/drawing/2014/main" id="{88C70536-C093-0442-8A05-8B364DFAD9E3}"/>
              </a:ext>
            </a:extLst>
          </p:cNvPr>
          <p:cNvGrpSpPr/>
          <p:nvPr/>
        </p:nvGrpSpPr>
        <p:grpSpPr>
          <a:xfrm>
            <a:off x="1499277" y="945756"/>
            <a:ext cx="2769143" cy="3907171"/>
            <a:chOff x="328355" y="904086"/>
            <a:chExt cx="2769143" cy="3907171"/>
          </a:xfrm>
        </p:grpSpPr>
        <p:pic>
          <p:nvPicPr>
            <p:cNvPr id="11" name="Picture 10">
              <a:extLst>
                <a:ext uri="{FF2B5EF4-FFF2-40B4-BE49-F238E27FC236}">
                  <a16:creationId xmlns:a16="http://schemas.microsoft.com/office/drawing/2014/main" id="{9BC33CB1-8E94-2A49-9B02-A1CDB9ECD419}"/>
                </a:ext>
              </a:extLst>
            </p:cNvPr>
            <p:cNvPicPr>
              <a:picLocks noChangeAspect="1"/>
            </p:cNvPicPr>
            <p:nvPr/>
          </p:nvPicPr>
          <p:blipFill rotWithShape="1">
            <a:blip r:embed="rId2"/>
            <a:srcRect l="385" t="26683" r="65866" b="29159"/>
            <a:stretch/>
          </p:blipFill>
          <p:spPr>
            <a:xfrm>
              <a:off x="328355" y="3301586"/>
              <a:ext cx="2769143" cy="1509671"/>
            </a:xfrm>
            <a:prstGeom prst="rect">
              <a:avLst/>
            </a:prstGeom>
          </p:spPr>
        </p:pic>
        <p:sp>
          <p:nvSpPr>
            <p:cNvPr id="3" name="Tekstvak 2">
              <a:extLst>
                <a:ext uri="{FF2B5EF4-FFF2-40B4-BE49-F238E27FC236}">
                  <a16:creationId xmlns:a16="http://schemas.microsoft.com/office/drawing/2014/main" id="{C4CA5EFC-9C98-5245-A4B8-F58AFC67FEB2}"/>
                </a:ext>
              </a:extLst>
            </p:cNvPr>
            <p:cNvSpPr txBox="1"/>
            <p:nvPr/>
          </p:nvSpPr>
          <p:spPr>
            <a:xfrm>
              <a:off x="1223016" y="904086"/>
              <a:ext cx="979820" cy="369332"/>
            </a:xfrm>
            <a:prstGeom prst="rect">
              <a:avLst/>
            </a:prstGeom>
            <a:noFill/>
          </p:spPr>
          <p:txBody>
            <a:bodyPr wrap="none" rtlCol="0">
              <a:spAutoFit/>
            </a:bodyPr>
            <a:lstStyle/>
            <a:p>
              <a:r>
                <a:rPr lang="nl-NL" sz="1800" dirty="0" err="1"/>
                <a:t>Velocity</a:t>
              </a:r>
              <a:endParaRPr lang="nl-NL" sz="1800" dirty="0"/>
            </a:p>
          </p:txBody>
        </p:sp>
      </p:grpSp>
      <p:grpSp>
        <p:nvGrpSpPr>
          <p:cNvPr id="6" name="Groep 5">
            <a:extLst>
              <a:ext uri="{FF2B5EF4-FFF2-40B4-BE49-F238E27FC236}">
                <a16:creationId xmlns:a16="http://schemas.microsoft.com/office/drawing/2014/main" id="{386F3616-F1A8-0C49-BE16-7C5F7A813DD5}"/>
              </a:ext>
            </a:extLst>
          </p:cNvPr>
          <p:cNvGrpSpPr/>
          <p:nvPr/>
        </p:nvGrpSpPr>
        <p:grpSpPr>
          <a:xfrm>
            <a:off x="4564077" y="945756"/>
            <a:ext cx="2769143" cy="3907171"/>
            <a:chOff x="6261443" y="896827"/>
            <a:chExt cx="2769143" cy="3907171"/>
          </a:xfrm>
        </p:grpSpPr>
        <p:pic>
          <p:nvPicPr>
            <p:cNvPr id="9" name="Picture 10">
              <a:extLst>
                <a:ext uri="{FF2B5EF4-FFF2-40B4-BE49-F238E27FC236}">
                  <a16:creationId xmlns:a16="http://schemas.microsoft.com/office/drawing/2014/main" id="{76E5A448-69B6-CC4C-83A9-020EFF88C311}"/>
                </a:ext>
              </a:extLst>
            </p:cNvPr>
            <p:cNvPicPr>
              <a:picLocks noChangeAspect="1"/>
            </p:cNvPicPr>
            <p:nvPr/>
          </p:nvPicPr>
          <p:blipFill rotWithShape="1">
            <a:blip r:embed="rId2"/>
            <a:srcRect l="66250" t="26683" b="29159"/>
            <a:stretch/>
          </p:blipFill>
          <p:spPr>
            <a:xfrm>
              <a:off x="6261443" y="3294327"/>
              <a:ext cx="2769143" cy="1509671"/>
            </a:xfrm>
            <a:prstGeom prst="rect">
              <a:avLst/>
            </a:prstGeom>
          </p:spPr>
        </p:pic>
        <p:sp>
          <p:nvSpPr>
            <p:cNvPr id="15" name="Tekstvak 14">
              <a:extLst>
                <a:ext uri="{FF2B5EF4-FFF2-40B4-BE49-F238E27FC236}">
                  <a16:creationId xmlns:a16="http://schemas.microsoft.com/office/drawing/2014/main" id="{6B3892AE-E209-F940-967C-A6C1896054B4}"/>
                </a:ext>
              </a:extLst>
            </p:cNvPr>
            <p:cNvSpPr txBox="1"/>
            <p:nvPr/>
          </p:nvSpPr>
          <p:spPr>
            <a:xfrm>
              <a:off x="7168960" y="896827"/>
              <a:ext cx="954107" cy="369332"/>
            </a:xfrm>
            <a:prstGeom prst="rect">
              <a:avLst/>
            </a:prstGeom>
            <a:noFill/>
          </p:spPr>
          <p:txBody>
            <a:bodyPr wrap="none" rtlCol="0">
              <a:spAutoFit/>
            </a:bodyPr>
            <a:lstStyle/>
            <a:p>
              <a:r>
                <a:rPr lang="nl-NL" sz="1800" dirty="0" err="1"/>
                <a:t>Density</a:t>
              </a:r>
              <a:endParaRPr lang="nl-NL" sz="1800" dirty="0"/>
            </a:p>
          </p:txBody>
        </p:sp>
      </p:grpSp>
      <p:sp>
        <p:nvSpPr>
          <p:cNvPr id="4" name="Tekstvak 3">
            <a:extLst>
              <a:ext uri="{FF2B5EF4-FFF2-40B4-BE49-F238E27FC236}">
                <a16:creationId xmlns:a16="http://schemas.microsoft.com/office/drawing/2014/main" id="{ADB96100-DFB5-424C-AA90-B1D794519F5D}"/>
              </a:ext>
            </a:extLst>
          </p:cNvPr>
          <p:cNvSpPr txBox="1"/>
          <p:nvPr/>
        </p:nvSpPr>
        <p:spPr>
          <a:xfrm>
            <a:off x="27641" y="2314897"/>
            <a:ext cx="1872208" cy="707886"/>
          </a:xfrm>
          <a:prstGeom prst="rect">
            <a:avLst/>
          </a:prstGeom>
          <a:noFill/>
        </p:spPr>
        <p:txBody>
          <a:bodyPr wrap="square" rtlCol="0">
            <a:spAutoFit/>
          </a:bodyPr>
          <a:lstStyle/>
          <a:p>
            <a:r>
              <a:rPr lang="nl-NL" sz="2000" dirty="0">
                <a:solidFill>
                  <a:schemeClr val="accent6"/>
                </a:solidFill>
              </a:rPr>
              <a:t>Low </a:t>
            </a:r>
            <a:r>
              <a:rPr lang="nl-NL" sz="2000" dirty="0" err="1">
                <a:solidFill>
                  <a:schemeClr val="accent6"/>
                </a:solidFill>
              </a:rPr>
              <a:t>velocity</a:t>
            </a:r>
            <a:r>
              <a:rPr lang="nl-NL" sz="2000" dirty="0">
                <a:solidFill>
                  <a:schemeClr val="accent6"/>
                </a:solidFill>
              </a:rPr>
              <a:t> </a:t>
            </a:r>
            <a:r>
              <a:rPr lang="nl-NL" sz="2000" dirty="0" err="1">
                <a:solidFill>
                  <a:schemeClr val="accent6"/>
                </a:solidFill>
              </a:rPr>
              <a:t>LLSVP’s</a:t>
            </a:r>
            <a:endParaRPr lang="nl-NL" sz="2000" dirty="0">
              <a:solidFill>
                <a:schemeClr val="accent6"/>
              </a:solidFill>
            </a:endParaRPr>
          </a:p>
        </p:txBody>
      </p:sp>
      <p:cxnSp>
        <p:nvCxnSpPr>
          <p:cNvPr id="19" name="Straight Arrow Connector 16">
            <a:extLst>
              <a:ext uri="{FF2B5EF4-FFF2-40B4-BE49-F238E27FC236}">
                <a16:creationId xmlns:a16="http://schemas.microsoft.com/office/drawing/2014/main" id="{A80A2D8B-5067-ED43-838E-487E3913314F}"/>
              </a:ext>
            </a:extLst>
          </p:cNvPr>
          <p:cNvCxnSpPr>
            <a:cxnSpLocks/>
          </p:cNvCxnSpPr>
          <p:nvPr/>
        </p:nvCxnSpPr>
        <p:spPr>
          <a:xfrm flipV="1">
            <a:off x="1538620" y="2108383"/>
            <a:ext cx="569542" cy="382750"/>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4" name="Tekstvak 23">
            <a:extLst>
              <a:ext uri="{FF2B5EF4-FFF2-40B4-BE49-F238E27FC236}">
                <a16:creationId xmlns:a16="http://schemas.microsoft.com/office/drawing/2014/main" id="{DBAEE311-260D-D942-86D9-DE7900CF049B}"/>
              </a:ext>
            </a:extLst>
          </p:cNvPr>
          <p:cNvSpPr txBox="1"/>
          <p:nvPr/>
        </p:nvSpPr>
        <p:spPr>
          <a:xfrm>
            <a:off x="7437440" y="4049955"/>
            <a:ext cx="1872208" cy="400110"/>
          </a:xfrm>
          <a:prstGeom prst="rect">
            <a:avLst/>
          </a:prstGeom>
          <a:noFill/>
        </p:spPr>
        <p:txBody>
          <a:bodyPr wrap="square" rtlCol="0">
            <a:spAutoFit/>
          </a:bodyPr>
          <a:lstStyle/>
          <a:p>
            <a:r>
              <a:rPr lang="nl-NL" sz="2000" dirty="0" err="1">
                <a:solidFill>
                  <a:schemeClr val="tx2">
                    <a:lumMod val="75000"/>
                    <a:lumOff val="25000"/>
                  </a:schemeClr>
                </a:solidFill>
              </a:rPr>
              <a:t>Dense</a:t>
            </a:r>
            <a:r>
              <a:rPr lang="nl-NL" sz="2000" dirty="0">
                <a:solidFill>
                  <a:schemeClr val="tx2">
                    <a:lumMod val="75000"/>
                    <a:lumOff val="25000"/>
                  </a:schemeClr>
                </a:solidFill>
              </a:rPr>
              <a:t> base</a:t>
            </a:r>
          </a:p>
        </p:txBody>
      </p:sp>
      <p:cxnSp>
        <p:nvCxnSpPr>
          <p:cNvPr id="25" name="Straight Arrow Connector 16">
            <a:extLst>
              <a:ext uri="{FF2B5EF4-FFF2-40B4-BE49-F238E27FC236}">
                <a16:creationId xmlns:a16="http://schemas.microsoft.com/office/drawing/2014/main" id="{9DF61DE9-25AE-BC4B-B3DE-4463872FF282}"/>
              </a:ext>
            </a:extLst>
          </p:cNvPr>
          <p:cNvCxnSpPr>
            <a:cxnSpLocks/>
          </p:cNvCxnSpPr>
          <p:nvPr/>
        </p:nvCxnSpPr>
        <p:spPr>
          <a:xfrm flipH="1">
            <a:off x="5948648" y="4280630"/>
            <a:ext cx="1488792" cy="100028"/>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Tekstvak 28">
            <a:extLst>
              <a:ext uri="{FF2B5EF4-FFF2-40B4-BE49-F238E27FC236}">
                <a16:creationId xmlns:a16="http://schemas.microsoft.com/office/drawing/2014/main" id="{6CBBAEEE-D99D-A74C-B295-5B19396BA48C}"/>
              </a:ext>
            </a:extLst>
          </p:cNvPr>
          <p:cNvSpPr txBox="1"/>
          <p:nvPr/>
        </p:nvSpPr>
        <p:spPr>
          <a:xfrm>
            <a:off x="7437440" y="2844109"/>
            <a:ext cx="1872208" cy="400110"/>
          </a:xfrm>
          <a:prstGeom prst="rect">
            <a:avLst/>
          </a:prstGeom>
          <a:noFill/>
        </p:spPr>
        <p:txBody>
          <a:bodyPr wrap="square" rtlCol="0">
            <a:spAutoFit/>
          </a:bodyPr>
          <a:lstStyle/>
          <a:p>
            <a:r>
              <a:rPr lang="nl-NL" sz="2000" dirty="0">
                <a:solidFill>
                  <a:schemeClr val="accent6"/>
                </a:solidFill>
              </a:rPr>
              <a:t>Light top</a:t>
            </a:r>
            <a:endParaRPr lang="nl-NL" sz="2000" dirty="0"/>
          </a:p>
        </p:txBody>
      </p:sp>
      <p:pic>
        <p:nvPicPr>
          <p:cNvPr id="12" name="Picture 11" descr="Diagram&#10;&#10;Description automatically generated">
            <a:extLst>
              <a:ext uri="{FF2B5EF4-FFF2-40B4-BE49-F238E27FC236}">
                <a16:creationId xmlns:a16="http://schemas.microsoft.com/office/drawing/2014/main" id="{B8C28B4E-2DD4-8044-B54F-F7E449B0A889}"/>
              </a:ext>
            </a:extLst>
          </p:cNvPr>
          <p:cNvPicPr>
            <a:picLocks noChangeAspect="1"/>
          </p:cNvPicPr>
          <p:nvPr/>
        </p:nvPicPr>
        <p:blipFill rotWithShape="1">
          <a:blip r:embed="rId3"/>
          <a:srcRect r="66537"/>
          <a:stretch/>
        </p:blipFill>
        <p:spPr>
          <a:xfrm>
            <a:off x="1530964" y="1274781"/>
            <a:ext cx="2674745" cy="2102500"/>
          </a:xfrm>
          <a:prstGeom prst="rect">
            <a:avLst/>
          </a:prstGeom>
        </p:spPr>
      </p:pic>
      <p:cxnSp>
        <p:nvCxnSpPr>
          <p:cNvPr id="17" name="Straight Arrow Connector 16">
            <a:extLst>
              <a:ext uri="{FF2B5EF4-FFF2-40B4-BE49-F238E27FC236}">
                <a16:creationId xmlns:a16="http://schemas.microsoft.com/office/drawing/2014/main" id="{D3A4A06F-6B5E-7A45-B5D6-EA61FD0BC49B}"/>
              </a:ext>
            </a:extLst>
          </p:cNvPr>
          <p:cNvCxnSpPr>
            <a:cxnSpLocks/>
          </p:cNvCxnSpPr>
          <p:nvPr/>
        </p:nvCxnSpPr>
        <p:spPr>
          <a:xfrm>
            <a:off x="1165505" y="2859782"/>
            <a:ext cx="1555003" cy="1513934"/>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21" name="Picture 20" descr="Diagram&#10;&#10;Description automatically generated">
            <a:extLst>
              <a:ext uri="{FF2B5EF4-FFF2-40B4-BE49-F238E27FC236}">
                <a16:creationId xmlns:a16="http://schemas.microsoft.com/office/drawing/2014/main" id="{D43A72EB-4A81-D549-81DD-F0F3318E4961}"/>
              </a:ext>
            </a:extLst>
          </p:cNvPr>
          <p:cNvPicPr>
            <a:picLocks noChangeAspect="1"/>
          </p:cNvPicPr>
          <p:nvPr/>
        </p:nvPicPr>
        <p:blipFill rotWithShape="1">
          <a:blip r:embed="rId3"/>
          <a:srcRect l="66476" t="-88" r="61" b="88"/>
          <a:stretch/>
        </p:blipFill>
        <p:spPr>
          <a:xfrm>
            <a:off x="4633879" y="1261179"/>
            <a:ext cx="2674745" cy="2102500"/>
          </a:xfrm>
          <a:prstGeom prst="rect">
            <a:avLst/>
          </a:prstGeom>
        </p:spPr>
      </p:pic>
      <p:cxnSp>
        <p:nvCxnSpPr>
          <p:cNvPr id="30" name="Straight Arrow Connector 16">
            <a:extLst>
              <a:ext uri="{FF2B5EF4-FFF2-40B4-BE49-F238E27FC236}">
                <a16:creationId xmlns:a16="http://schemas.microsoft.com/office/drawing/2014/main" id="{CA6976E0-93AD-6B40-87D1-A497C8D5F290}"/>
              </a:ext>
            </a:extLst>
          </p:cNvPr>
          <p:cNvCxnSpPr>
            <a:cxnSpLocks/>
            <a:stCxn id="29" idx="1"/>
          </p:cNvCxnSpPr>
          <p:nvPr/>
        </p:nvCxnSpPr>
        <p:spPr>
          <a:xfrm flipH="1">
            <a:off x="5843894" y="3044164"/>
            <a:ext cx="1593546" cy="1120240"/>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B13BD70F-AEB1-2146-94C3-171D078E2B6B}"/>
              </a:ext>
            </a:extLst>
          </p:cNvPr>
          <p:cNvCxnSpPr>
            <a:cxnSpLocks/>
          </p:cNvCxnSpPr>
          <p:nvPr/>
        </p:nvCxnSpPr>
        <p:spPr>
          <a:xfrm flipV="1">
            <a:off x="1102794" y="2123008"/>
            <a:ext cx="878199" cy="238438"/>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0" name="Titel 1">
            <a:extLst>
              <a:ext uri="{FF2B5EF4-FFF2-40B4-BE49-F238E27FC236}">
                <a16:creationId xmlns:a16="http://schemas.microsoft.com/office/drawing/2014/main" id="{1AC63010-D030-274A-A31F-B01B50F8D7FD}"/>
              </a:ext>
            </a:extLst>
          </p:cNvPr>
          <p:cNvSpPr>
            <a:spLocks noGrp="1"/>
          </p:cNvSpPr>
          <p:nvPr>
            <p:ph type="title"/>
          </p:nvPr>
        </p:nvSpPr>
        <p:spPr>
          <a:xfrm>
            <a:off x="-180528" y="-48422"/>
            <a:ext cx="8042275" cy="1002506"/>
          </a:xfrm>
        </p:spPr>
        <p:txBody>
          <a:bodyPr/>
          <a:lstStyle/>
          <a:p>
            <a:r>
              <a:rPr lang="nl-NL" dirty="0" err="1"/>
              <a:t>Density</a:t>
            </a:r>
            <a:r>
              <a:rPr lang="nl-NL" dirty="0"/>
              <a:t> </a:t>
            </a:r>
            <a:r>
              <a:rPr lang="nl-NL" dirty="0" err="1"/>
              <a:t>tomography</a:t>
            </a:r>
            <a:endParaRPr lang="nl-NL" dirty="0"/>
          </a:p>
        </p:txBody>
      </p:sp>
      <p:sp>
        <p:nvSpPr>
          <p:cNvPr id="26" name="Tekstvak 25">
            <a:extLst>
              <a:ext uri="{FF2B5EF4-FFF2-40B4-BE49-F238E27FC236}">
                <a16:creationId xmlns:a16="http://schemas.microsoft.com/office/drawing/2014/main" id="{4B63281D-D778-B04E-983B-02F7BE88B62C}"/>
              </a:ext>
            </a:extLst>
          </p:cNvPr>
          <p:cNvSpPr txBox="1"/>
          <p:nvPr/>
        </p:nvSpPr>
        <p:spPr>
          <a:xfrm>
            <a:off x="6699800" y="245486"/>
            <a:ext cx="2505814" cy="646331"/>
          </a:xfrm>
          <a:prstGeom prst="rect">
            <a:avLst/>
          </a:prstGeom>
          <a:noFill/>
        </p:spPr>
        <p:txBody>
          <a:bodyPr wrap="none" rtlCol="0">
            <a:spAutoFit/>
          </a:bodyPr>
          <a:lstStyle/>
          <a:p>
            <a:r>
              <a:rPr lang="nl-NL" sz="1800" dirty="0"/>
              <a:t>(Using </a:t>
            </a:r>
            <a:r>
              <a:rPr lang="nl-NL" sz="1800" dirty="0" err="1"/>
              <a:t>Hamiltonian</a:t>
            </a:r>
            <a:endParaRPr lang="nl-NL" sz="1800" dirty="0"/>
          </a:p>
          <a:p>
            <a:r>
              <a:rPr lang="nl-NL" sz="1800" dirty="0"/>
              <a:t>Monte Carlo sampling)</a:t>
            </a:r>
          </a:p>
        </p:txBody>
      </p:sp>
      <p:sp>
        <p:nvSpPr>
          <p:cNvPr id="2" name="Rectangle 2">
            <a:extLst>
              <a:ext uri="{FF2B5EF4-FFF2-40B4-BE49-F238E27FC236}">
                <a16:creationId xmlns:a16="http://schemas.microsoft.com/office/drawing/2014/main" id="{EBFE38F3-1BA8-D119-B336-83B94CA20F55}"/>
              </a:ext>
            </a:extLst>
          </p:cNvPr>
          <p:cNvSpPr/>
          <p:nvPr/>
        </p:nvSpPr>
        <p:spPr>
          <a:xfrm>
            <a:off x="4788024" y="4866501"/>
            <a:ext cx="4662756" cy="276999"/>
          </a:xfrm>
          <a:prstGeom prst="rect">
            <a:avLst/>
          </a:prstGeom>
        </p:spPr>
        <p:txBody>
          <a:bodyPr wrap="square">
            <a:spAutoFit/>
          </a:bodyPr>
          <a:lstStyle/>
          <a:p>
            <a:r>
              <a:rPr lang="en-US" sz="1200" dirty="0">
                <a:solidFill>
                  <a:srgbClr val="000000"/>
                </a:solidFill>
              </a:rPr>
              <a:t>van Tent, </a:t>
            </a:r>
            <a:r>
              <a:rPr lang="en-US" sz="1200" dirty="0" err="1">
                <a:solidFill>
                  <a:srgbClr val="000000"/>
                </a:solidFill>
              </a:rPr>
              <a:t>Gebraad</a:t>
            </a:r>
            <a:r>
              <a:rPr lang="en-US" sz="1200" dirty="0">
                <a:solidFill>
                  <a:srgbClr val="000000"/>
                </a:solidFill>
              </a:rPr>
              <a:t>, </a:t>
            </a:r>
            <a:r>
              <a:rPr lang="en-US" sz="1200" dirty="0" err="1">
                <a:solidFill>
                  <a:srgbClr val="000000"/>
                </a:solidFill>
              </a:rPr>
              <a:t>Fichtner</a:t>
            </a:r>
            <a:r>
              <a:rPr lang="en-US" sz="1200" dirty="0">
                <a:solidFill>
                  <a:srgbClr val="000000"/>
                </a:solidFill>
              </a:rPr>
              <a:t>, </a:t>
            </a:r>
            <a:r>
              <a:rPr lang="en-US" sz="1200" dirty="0" err="1">
                <a:solidFill>
                  <a:srgbClr val="000000"/>
                </a:solidFill>
              </a:rPr>
              <a:t>Trampert</a:t>
            </a:r>
            <a:r>
              <a:rPr lang="en-US" sz="1200" dirty="0">
                <a:solidFill>
                  <a:srgbClr val="000000"/>
                </a:solidFill>
              </a:rPr>
              <a:t> &amp; Deuss, </a:t>
            </a:r>
            <a:r>
              <a:rPr lang="en-US" sz="1200" i="1" dirty="0">
                <a:solidFill>
                  <a:srgbClr val="000000"/>
                </a:solidFill>
              </a:rPr>
              <a:t>in prep</a:t>
            </a:r>
            <a:r>
              <a:rPr lang="en-US" sz="1200" dirty="0">
                <a:solidFill>
                  <a:srgbClr val="000000"/>
                </a:solidFill>
              </a:rPr>
              <a:t>, 2022</a:t>
            </a:r>
          </a:p>
        </p:txBody>
      </p:sp>
    </p:spTree>
    <p:extLst>
      <p:ext uri="{BB962C8B-B14F-4D97-AF65-F5344CB8AC3E}">
        <p14:creationId xmlns:p14="http://schemas.microsoft.com/office/powerpoint/2010/main" val="955268817"/>
      </p:ext>
    </p:extLst>
  </p:cSld>
  <p:clrMapOvr>
    <a:masterClrMapping/>
  </p:clrMapOvr>
  <mc:AlternateContent xmlns:mc="http://schemas.openxmlformats.org/markup-compatibility/2006" xmlns:p14="http://schemas.microsoft.com/office/powerpoint/2010/main">
    <mc:Choice Requires="p14">
      <p:transition spd="slow" p14:dur="2000" advTm="59375"/>
    </mc:Choice>
    <mc:Fallback xmlns="">
      <p:transition spd="slow" advTm="5937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1494235" y="86916"/>
            <a:ext cx="6172200" cy="857250"/>
          </a:xfrm>
        </p:spPr>
        <p:txBody>
          <a:bodyPr/>
          <a:lstStyle/>
          <a:p>
            <a:r>
              <a:rPr lang="en-GB" dirty="0"/>
              <a:t>Seismological Data</a:t>
            </a:r>
          </a:p>
        </p:txBody>
      </p:sp>
      <p:pic>
        <p:nvPicPr>
          <p:cNvPr id="226307" name="Picture 3" descr="seismogra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230" y="976283"/>
            <a:ext cx="4019480" cy="4080301"/>
          </a:xfrm>
          <a:prstGeom prst="rect">
            <a:avLst/>
          </a:prstGeom>
          <a:noFill/>
          <a:extLst>
            <a:ext uri="{909E8E84-426E-40dd-AFC4-6F175D3DCCD1}">
              <a14:hiddenFill xmlns:a14="http://schemas.microsoft.com/office/drawing/2010/main" xmlns="">
                <a:solidFill>
                  <a:srgbClr val="FFFFFF"/>
                </a:solidFill>
              </a14:hiddenFill>
            </a:ext>
          </a:extLst>
        </p:spPr>
      </p:pic>
      <p:sp>
        <p:nvSpPr>
          <p:cNvPr id="226308" name="Text Box 4"/>
          <p:cNvSpPr txBox="1">
            <a:spLocks noChangeArrowheads="1"/>
          </p:cNvSpPr>
          <p:nvPr/>
        </p:nvSpPr>
        <p:spPr bwMode="auto">
          <a:xfrm>
            <a:off x="5189934" y="3165817"/>
            <a:ext cx="2914580" cy="13619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500" dirty="0">
                <a:solidFill>
                  <a:srgbClr val="244A58"/>
                </a:solidFill>
              </a:rPr>
              <a:t>Event 21 May 1998 (Indonesia) </a:t>
            </a:r>
          </a:p>
          <a:p>
            <a:r>
              <a:rPr lang="en-GB" sz="1500" dirty="0">
                <a:solidFill>
                  <a:srgbClr val="244A58"/>
                </a:solidFill>
              </a:rPr>
              <a:t>at TSUM (</a:t>
            </a:r>
            <a:r>
              <a:rPr lang="en-GB" sz="1500" dirty="0" err="1">
                <a:solidFill>
                  <a:srgbClr val="244A58"/>
                </a:solidFill>
              </a:rPr>
              <a:t>Tsumeb</a:t>
            </a:r>
            <a:r>
              <a:rPr lang="en-GB" sz="1500" dirty="0">
                <a:solidFill>
                  <a:srgbClr val="244A58"/>
                </a:solidFill>
              </a:rPr>
              <a:t>, Namibia)</a:t>
            </a:r>
          </a:p>
          <a:p>
            <a:endParaRPr lang="en-GB" sz="750" dirty="0">
              <a:solidFill>
                <a:srgbClr val="244A58"/>
              </a:solidFill>
            </a:endParaRPr>
          </a:p>
          <a:p>
            <a:r>
              <a:rPr lang="en-GB" sz="1500" dirty="0">
                <a:solidFill>
                  <a:srgbClr val="244A58"/>
                </a:solidFill>
              </a:rPr>
              <a:t>Depth = 28km,</a:t>
            </a:r>
          </a:p>
          <a:p>
            <a:r>
              <a:rPr lang="en-GB" sz="1500" dirty="0">
                <a:solidFill>
                  <a:srgbClr val="244A58"/>
                </a:solidFill>
              </a:rPr>
              <a:t>Mw= 6.6, Mb=6.3,</a:t>
            </a:r>
          </a:p>
          <a:p>
            <a:r>
              <a:rPr lang="en-GB" sz="1500" dirty="0">
                <a:solidFill>
                  <a:srgbClr val="244A58"/>
                </a:solidFill>
                <a:latin typeface="Symbol" charset="0"/>
              </a:rPr>
              <a:t>D</a:t>
            </a:r>
            <a:r>
              <a:rPr lang="en-GB" sz="1500" dirty="0">
                <a:solidFill>
                  <a:srgbClr val="244A58"/>
                </a:solidFill>
              </a:rPr>
              <a:t> =101.5</a:t>
            </a:r>
          </a:p>
        </p:txBody>
      </p:sp>
      <p:sp>
        <p:nvSpPr>
          <p:cNvPr id="226309" name="Text Box 5"/>
          <p:cNvSpPr txBox="1">
            <a:spLocks noChangeArrowheads="1"/>
          </p:cNvSpPr>
          <p:nvPr/>
        </p:nvSpPr>
        <p:spPr bwMode="auto">
          <a:xfrm>
            <a:off x="5166122" y="1437085"/>
            <a:ext cx="2486578" cy="7848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500" dirty="0">
                <a:solidFill>
                  <a:schemeClr val="accent2"/>
                </a:solidFill>
              </a:rPr>
              <a:t>Synthetics computed using</a:t>
            </a:r>
          </a:p>
          <a:p>
            <a:r>
              <a:rPr lang="en-GB" sz="1500" dirty="0">
                <a:solidFill>
                  <a:schemeClr val="accent2"/>
                </a:solidFill>
              </a:rPr>
              <a:t>normal mode summation</a:t>
            </a:r>
          </a:p>
          <a:p>
            <a:r>
              <a:rPr lang="en-GB" sz="1500" dirty="0">
                <a:solidFill>
                  <a:schemeClr val="accent2"/>
                </a:solidFill>
              </a:rPr>
              <a:t>up to 6 seconds for PREM</a:t>
            </a:r>
          </a:p>
        </p:txBody>
      </p:sp>
    </p:spTree>
    <p:extLst>
      <p:ext uri="{BB962C8B-B14F-4D97-AF65-F5344CB8AC3E}">
        <p14:creationId xmlns:p14="http://schemas.microsoft.com/office/powerpoint/2010/main" val="10483805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6D48B0B3-32F6-8CD6-3383-09CD30689167}"/>
              </a:ext>
            </a:extLst>
          </p:cNvPr>
          <p:cNvSpPr/>
          <p:nvPr/>
        </p:nvSpPr>
        <p:spPr>
          <a:xfrm>
            <a:off x="0" y="4002635"/>
            <a:ext cx="9097887"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grpSp>
        <p:nvGrpSpPr>
          <p:cNvPr id="10" name="Group 9">
            <a:extLst>
              <a:ext uri="{FF2B5EF4-FFF2-40B4-BE49-F238E27FC236}">
                <a16:creationId xmlns:a16="http://schemas.microsoft.com/office/drawing/2014/main" id="{784B4F30-B513-694B-9C5B-30F1F92356AE}"/>
              </a:ext>
            </a:extLst>
          </p:cNvPr>
          <p:cNvGrpSpPr/>
          <p:nvPr/>
        </p:nvGrpSpPr>
        <p:grpSpPr>
          <a:xfrm>
            <a:off x="-69648" y="2316552"/>
            <a:ext cx="2203232" cy="2258753"/>
            <a:chOff x="7469703" y="3551944"/>
            <a:chExt cx="2937642" cy="3011671"/>
          </a:xfrm>
        </p:grpSpPr>
        <p:pic>
          <p:nvPicPr>
            <p:cNvPr id="11" name="Picture 10" descr="A picture containing text, compact disk&#10;&#10;Description automatically generated">
              <a:extLst>
                <a:ext uri="{FF2B5EF4-FFF2-40B4-BE49-F238E27FC236}">
                  <a16:creationId xmlns:a16="http://schemas.microsoft.com/office/drawing/2014/main" id="{76601362-D59A-A349-999B-6C2596C0F7ED}"/>
                </a:ext>
              </a:extLst>
            </p:cNvPr>
            <p:cNvPicPr>
              <a:picLocks noChangeAspect="1"/>
            </p:cNvPicPr>
            <p:nvPr/>
          </p:nvPicPr>
          <p:blipFill rotWithShape="1">
            <a:blip r:embed="rId2"/>
            <a:srcRect t="60650" b="9994"/>
            <a:stretch/>
          </p:blipFill>
          <p:spPr>
            <a:xfrm>
              <a:off x="7469703" y="4420558"/>
              <a:ext cx="2937642" cy="2143057"/>
            </a:xfrm>
            <a:prstGeom prst="rect">
              <a:avLst/>
            </a:prstGeom>
          </p:spPr>
        </p:pic>
        <p:sp>
          <p:nvSpPr>
            <p:cNvPr id="12" name="TextBox 11">
              <a:extLst>
                <a:ext uri="{FF2B5EF4-FFF2-40B4-BE49-F238E27FC236}">
                  <a16:creationId xmlns:a16="http://schemas.microsoft.com/office/drawing/2014/main" id="{8981E28B-A636-4443-9CA5-ABDCA1AB2BCB}"/>
                </a:ext>
              </a:extLst>
            </p:cNvPr>
            <p:cNvSpPr txBox="1"/>
            <p:nvPr/>
          </p:nvSpPr>
          <p:spPr>
            <a:xfrm>
              <a:off x="7510302" y="3551944"/>
              <a:ext cx="2856445" cy="861775"/>
            </a:xfrm>
            <a:prstGeom prst="rect">
              <a:avLst/>
            </a:prstGeom>
            <a:noFill/>
          </p:spPr>
          <p:txBody>
            <a:bodyPr wrap="square" rtlCol="0">
              <a:spAutoFit/>
            </a:bodyPr>
            <a:lstStyle/>
            <a:p>
              <a:pPr algn="ctr"/>
              <a:r>
                <a:rPr lang="en-GB" sz="1800" b="1" dirty="0" err="1">
                  <a:latin typeface="Arial" panose="020B0604020202020204" pitchFamily="34" charset="0"/>
                  <a:cs typeface="Arial" panose="020B0604020202020204" pitchFamily="34" charset="0"/>
                </a:rPr>
                <a:t>Koelemeijer</a:t>
              </a:r>
              <a:r>
                <a:rPr lang="en-GB" sz="1800" b="1" dirty="0">
                  <a:latin typeface="Arial" panose="020B0604020202020204" pitchFamily="34" charset="0"/>
                  <a:cs typeface="Arial" panose="020B0604020202020204" pitchFamily="34" charset="0"/>
                </a:rPr>
                <a:t> et al. </a:t>
              </a:r>
            </a:p>
            <a:p>
              <a:pPr algn="ctr"/>
              <a:r>
                <a:rPr lang="en-GB" sz="1800" b="1" dirty="0">
                  <a:latin typeface="Arial" panose="020B0604020202020204" pitchFamily="34" charset="0"/>
                  <a:cs typeface="Arial" panose="020B0604020202020204" pitchFamily="34" charset="0"/>
                </a:rPr>
                <a:t>(2017)</a:t>
              </a:r>
            </a:p>
          </p:txBody>
        </p:sp>
      </p:grpSp>
      <p:pic>
        <p:nvPicPr>
          <p:cNvPr id="17" name="Picture 16">
            <a:extLst>
              <a:ext uri="{FF2B5EF4-FFF2-40B4-BE49-F238E27FC236}">
                <a16:creationId xmlns:a16="http://schemas.microsoft.com/office/drawing/2014/main" id="{6D6F5705-3830-464A-88A6-F8035A63F2EE}"/>
              </a:ext>
            </a:extLst>
          </p:cNvPr>
          <p:cNvPicPr>
            <a:picLocks noChangeAspect="1"/>
          </p:cNvPicPr>
          <p:nvPr/>
        </p:nvPicPr>
        <p:blipFill rotWithShape="1">
          <a:blip r:embed="rId3">
            <a:clrChange>
              <a:clrFrom>
                <a:srgbClr val="000000">
                  <a:alpha val="0"/>
                </a:srgbClr>
              </a:clrFrom>
              <a:clrTo>
                <a:srgbClr val="000000">
                  <a:alpha val="0"/>
                </a:srgbClr>
              </a:clrTo>
            </a:clrChange>
          </a:blip>
          <a:srcRect l="2182" r="1908"/>
          <a:stretch/>
        </p:blipFill>
        <p:spPr>
          <a:xfrm>
            <a:off x="1986630" y="803201"/>
            <a:ext cx="4247007" cy="4113834"/>
          </a:xfrm>
          <a:prstGeom prst="rect">
            <a:avLst/>
          </a:prstGeom>
        </p:spPr>
      </p:pic>
      <p:sp>
        <p:nvSpPr>
          <p:cNvPr id="2" name="Title 1">
            <a:extLst>
              <a:ext uri="{FF2B5EF4-FFF2-40B4-BE49-F238E27FC236}">
                <a16:creationId xmlns:a16="http://schemas.microsoft.com/office/drawing/2014/main" id="{AA029F8B-8506-A94C-B7B4-0F07FC890E2C}"/>
              </a:ext>
            </a:extLst>
          </p:cNvPr>
          <p:cNvSpPr>
            <a:spLocks noGrp="1"/>
          </p:cNvSpPr>
          <p:nvPr>
            <p:ph type="title"/>
          </p:nvPr>
        </p:nvSpPr>
        <p:spPr>
          <a:xfrm>
            <a:off x="550862" y="-96315"/>
            <a:ext cx="8042275" cy="1002506"/>
          </a:xfrm>
        </p:spPr>
        <p:txBody>
          <a:bodyPr/>
          <a:lstStyle/>
          <a:p>
            <a:r>
              <a:rPr lang="en-GB" dirty="0"/>
              <a:t>Comparing density models</a:t>
            </a:r>
          </a:p>
        </p:txBody>
      </p:sp>
      <p:pic>
        <p:nvPicPr>
          <p:cNvPr id="13" name="Picture 12" descr="A picture containing text&#10;&#10;Description automatically generated">
            <a:extLst>
              <a:ext uri="{FF2B5EF4-FFF2-40B4-BE49-F238E27FC236}">
                <a16:creationId xmlns:a16="http://schemas.microsoft.com/office/drawing/2014/main" id="{5480ABCC-E538-9040-A16E-AFAE29899691}"/>
              </a:ext>
            </a:extLst>
          </p:cNvPr>
          <p:cNvPicPr>
            <a:picLocks noChangeAspect="1"/>
          </p:cNvPicPr>
          <p:nvPr/>
        </p:nvPicPr>
        <p:blipFill>
          <a:blip r:embed="rId4"/>
          <a:stretch>
            <a:fillRect/>
          </a:stretch>
        </p:blipFill>
        <p:spPr>
          <a:xfrm>
            <a:off x="6233637" y="2939800"/>
            <a:ext cx="2864250" cy="1325417"/>
          </a:xfrm>
          <a:prstGeom prst="rect">
            <a:avLst/>
          </a:prstGeom>
        </p:spPr>
      </p:pic>
      <p:sp>
        <p:nvSpPr>
          <p:cNvPr id="14" name="TextBox 13">
            <a:extLst>
              <a:ext uri="{FF2B5EF4-FFF2-40B4-BE49-F238E27FC236}">
                <a16:creationId xmlns:a16="http://schemas.microsoft.com/office/drawing/2014/main" id="{A8A90034-D615-C540-957A-549923F72948}"/>
              </a:ext>
            </a:extLst>
          </p:cNvPr>
          <p:cNvSpPr txBox="1"/>
          <p:nvPr/>
        </p:nvSpPr>
        <p:spPr>
          <a:xfrm>
            <a:off x="6328886" y="2628175"/>
            <a:ext cx="2142334" cy="369332"/>
          </a:xfrm>
          <a:prstGeom prst="rect">
            <a:avLst/>
          </a:prstGeom>
          <a:noFill/>
        </p:spPr>
        <p:txBody>
          <a:bodyPr wrap="square" rtlCol="0">
            <a:spAutoFit/>
          </a:bodyPr>
          <a:lstStyle/>
          <a:p>
            <a:pPr algn="ctr"/>
            <a:r>
              <a:rPr lang="en-GB" sz="1800" b="1" dirty="0">
                <a:latin typeface="Arial" panose="020B0604020202020204" pitchFamily="34" charset="0"/>
                <a:cs typeface="Arial" panose="020B0604020202020204" pitchFamily="34" charset="0"/>
              </a:rPr>
              <a:t>Lau et al. (2017)</a:t>
            </a:r>
          </a:p>
        </p:txBody>
      </p:sp>
      <p:cxnSp>
        <p:nvCxnSpPr>
          <p:cNvPr id="15" name="Straight Arrow Connector 14">
            <a:extLst>
              <a:ext uri="{FF2B5EF4-FFF2-40B4-BE49-F238E27FC236}">
                <a16:creationId xmlns:a16="http://schemas.microsoft.com/office/drawing/2014/main" id="{CD25AD08-A64D-9646-A68A-C228D5B60D0B}"/>
              </a:ext>
            </a:extLst>
          </p:cNvPr>
          <p:cNvCxnSpPr>
            <a:cxnSpLocks/>
          </p:cNvCxnSpPr>
          <p:nvPr/>
        </p:nvCxnSpPr>
        <p:spPr>
          <a:xfrm flipH="1">
            <a:off x="1986630" y="3541700"/>
            <a:ext cx="98663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108A7DD-7440-FE4C-82F7-7A38D4670F17}"/>
              </a:ext>
            </a:extLst>
          </p:cNvPr>
          <p:cNvCxnSpPr>
            <a:cxnSpLocks/>
          </p:cNvCxnSpPr>
          <p:nvPr/>
        </p:nvCxnSpPr>
        <p:spPr>
          <a:xfrm>
            <a:off x="5965572" y="3581050"/>
            <a:ext cx="24266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011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8EC3EE-DE50-0448-BDED-00A1C1A65572}"/>
              </a:ext>
            </a:extLst>
          </p:cNvPr>
          <p:cNvSpPr>
            <a:spLocks noGrp="1"/>
          </p:cNvSpPr>
          <p:nvPr>
            <p:ph type="title"/>
          </p:nvPr>
        </p:nvSpPr>
        <p:spPr>
          <a:xfrm>
            <a:off x="549293" y="-20538"/>
            <a:ext cx="8042275" cy="1002506"/>
          </a:xfrm>
        </p:spPr>
        <p:txBody>
          <a:bodyPr/>
          <a:lstStyle/>
          <a:p>
            <a:r>
              <a:rPr lang="en-GB" dirty="0"/>
              <a:t>Thermochemical inversion</a:t>
            </a:r>
          </a:p>
        </p:txBody>
      </p:sp>
      <p:pic>
        <p:nvPicPr>
          <p:cNvPr id="10" name="Picture 9">
            <a:extLst>
              <a:ext uri="{FF2B5EF4-FFF2-40B4-BE49-F238E27FC236}">
                <a16:creationId xmlns:a16="http://schemas.microsoft.com/office/drawing/2014/main" id="{BE88E961-99D8-3D44-9ADF-932A888AEDD0}"/>
              </a:ext>
            </a:extLst>
          </p:cNvPr>
          <p:cNvPicPr>
            <a:picLocks noChangeAspect="1"/>
          </p:cNvPicPr>
          <p:nvPr/>
        </p:nvPicPr>
        <p:blipFill rotWithShape="1">
          <a:blip r:embed="rId4"/>
          <a:srcRect l="49435" r="-1"/>
          <a:stretch/>
        </p:blipFill>
        <p:spPr>
          <a:xfrm>
            <a:off x="4344705" y="973497"/>
            <a:ext cx="2243519" cy="3943889"/>
          </a:xfrm>
          <a:prstGeom prst="rect">
            <a:avLst/>
          </a:prstGeom>
        </p:spPr>
      </p:pic>
      <p:pic>
        <p:nvPicPr>
          <p:cNvPr id="26" name="Picture 25" descr="Diagram&#10;&#10;Description automatically generated">
            <a:extLst>
              <a:ext uri="{FF2B5EF4-FFF2-40B4-BE49-F238E27FC236}">
                <a16:creationId xmlns:a16="http://schemas.microsoft.com/office/drawing/2014/main" id="{61F6D9F8-800E-CC49-AC8F-68692C63DA6D}"/>
              </a:ext>
            </a:extLst>
          </p:cNvPr>
          <p:cNvPicPr>
            <a:picLocks noChangeAspect="1"/>
          </p:cNvPicPr>
          <p:nvPr/>
        </p:nvPicPr>
        <p:blipFill>
          <a:blip r:embed="rId5"/>
          <a:stretch>
            <a:fillRect/>
          </a:stretch>
        </p:blipFill>
        <p:spPr>
          <a:xfrm>
            <a:off x="-6432" y="1096803"/>
            <a:ext cx="4241501" cy="3646539"/>
          </a:xfrm>
          <a:prstGeom prst="rect">
            <a:avLst/>
          </a:prstGeom>
        </p:spPr>
      </p:pic>
      <p:grpSp>
        <p:nvGrpSpPr>
          <p:cNvPr id="20" name="Group 19">
            <a:extLst>
              <a:ext uri="{FF2B5EF4-FFF2-40B4-BE49-F238E27FC236}">
                <a16:creationId xmlns:a16="http://schemas.microsoft.com/office/drawing/2014/main" id="{EEBD10C0-396F-684D-AE7E-ED866B2466E5}"/>
              </a:ext>
            </a:extLst>
          </p:cNvPr>
          <p:cNvGrpSpPr/>
          <p:nvPr/>
        </p:nvGrpSpPr>
        <p:grpSpPr>
          <a:xfrm>
            <a:off x="2606040" y="3785433"/>
            <a:ext cx="1604282" cy="1179759"/>
            <a:chOff x="3196521" y="4915075"/>
            <a:chExt cx="2209348" cy="1624714"/>
          </a:xfrm>
        </p:grpSpPr>
        <p:grpSp>
          <p:nvGrpSpPr>
            <p:cNvPr id="21" name="Group 20">
              <a:extLst>
                <a:ext uri="{FF2B5EF4-FFF2-40B4-BE49-F238E27FC236}">
                  <a16:creationId xmlns:a16="http://schemas.microsoft.com/office/drawing/2014/main" id="{DB879E6A-F2EF-4246-BBF6-083EBF9D4DB1}"/>
                </a:ext>
              </a:extLst>
            </p:cNvPr>
            <p:cNvGrpSpPr/>
            <p:nvPr/>
          </p:nvGrpSpPr>
          <p:grpSpPr>
            <a:xfrm>
              <a:off x="3233255" y="4929705"/>
              <a:ext cx="2143355" cy="1544248"/>
              <a:chOff x="3416197" y="2201876"/>
              <a:chExt cx="3299156" cy="2341337"/>
            </a:xfrm>
          </p:grpSpPr>
          <p:pic>
            <p:nvPicPr>
              <p:cNvPr id="23" name="Picture 22">
                <a:extLst>
                  <a:ext uri="{FF2B5EF4-FFF2-40B4-BE49-F238E27FC236}">
                    <a16:creationId xmlns:a16="http://schemas.microsoft.com/office/drawing/2014/main" id="{32F58CB2-02AD-B847-BCF7-9F7BCF369694}"/>
                  </a:ext>
                </a:extLst>
              </p:cNvPr>
              <p:cNvPicPr>
                <a:picLocks noChangeAspect="1"/>
              </p:cNvPicPr>
              <p:nvPr/>
            </p:nvPicPr>
            <p:blipFill rotWithShape="1">
              <a:blip r:embed="rId6"/>
              <a:srcRect l="13086" t="6400" r="66339" b="77173"/>
              <a:stretch/>
            </p:blipFill>
            <p:spPr>
              <a:xfrm>
                <a:off x="3416198" y="2201876"/>
                <a:ext cx="3299155" cy="2341337"/>
              </a:xfrm>
              <a:prstGeom prst="rect">
                <a:avLst/>
              </a:prstGeom>
            </p:spPr>
          </p:pic>
          <p:pic>
            <p:nvPicPr>
              <p:cNvPr id="24" name="Picture 23">
                <a:extLst>
                  <a:ext uri="{FF2B5EF4-FFF2-40B4-BE49-F238E27FC236}">
                    <a16:creationId xmlns:a16="http://schemas.microsoft.com/office/drawing/2014/main" id="{EBE14439-4177-1F4D-9417-F8C07DE24643}"/>
                  </a:ext>
                </a:extLst>
              </p:cNvPr>
              <p:cNvPicPr>
                <a:picLocks noChangeAspect="1"/>
              </p:cNvPicPr>
              <p:nvPr/>
            </p:nvPicPr>
            <p:blipFill rotWithShape="1">
              <a:blip r:embed="rId6"/>
              <a:srcRect l="13086" t="13526" r="66339" b="83943"/>
              <a:stretch/>
            </p:blipFill>
            <p:spPr>
              <a:xfrm>
                <a:off x="3416197" y="2743202"/>
                <a:ext cx="3299155" cy="360702"/>
              </a:xfrm>
              <a:prstGeom prst="rect">
                <a:avLst/>
              </a:prstGeom>
            </p:spPr>
          </p:pic>
          <p:pic>
            <p:nvPicPr>
              <p:cNvPr id="25" name="Picture 24">
                <a:extLst>
                  <a:ext uri="{FF2B5EF4-FFF2-40B4-BE49-F238E27FC236}">
                    <a16:creationId xmlns:a16="http://schemas.microsoft.com/office/drawing/2014/main" id="{00E38BB9-83DB-284C-A39E-EFB96E61AD00}"/>
                  </a:ext>
                </a:extLst>
              </p:cNvPr>
              <p:cNvPicPr>
                <a:picLocks noChangeAspect="1"/>
              </p:cNvPicPr>
              <p:nvPr/>
            </p:nvPicPr>
            <p:blipFill rotWithShape="1">
              <a:blip r:embed="rId6"/>
              <a:srcRect l="13086" t="10008" r="66339" b="87130"/>
              <a:stretch/>
            </p:blipFill>
            <p:spPr>
              <a:xfrm>
                <a:off x="3416197" y="3185303"/>
                <a:ext cx="3299155" cy="407822"/>
              </a:xfrm>
              <a:prstGeom prst="rect">
                <a:avLst/>
              </a:prstGeom>
            </p:spPr>
          </p:pic>
        </p:grpSp>
        <p:sp>
          <p:nvSpPr>
            <p:cNvPr id="22" name="Rounded Rectangle 21">
              <a:extLst>
                <a:ext uri="{FF2B5EF4-FFF2-40B4-BE49-F238E27FC236}">
                  <a16:creationId xmlns:a16="http://schemas.microsoft.com/office/drawing/2014/main" id="{E2F0E1EC-E4E7-3B4C-9A59-24948953BD69}"/>
                </a:ext>
              </a:extLst>
            </p:cNvPr>
            <p:cNvSpPr/>
            <p:nvPr/>
          </p:nvSpPr>
          <p:spPr>
            <a:xfrm>
              <a:off x="3196521" y="4915075"/>
              <a:ext cx="2209348" cy="1624714"/>
            </a:xfrm>
            <a:prstGeom prst="roundRect">
              <a:avLst>
                <a:gd name="adj" fmla="val 5461"/>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29" name="Tekstvak 28">
            <a:extLst>
              <a:ext uri="{FF2B5EF4-FFF2-40B4-BE49-F238E27FC236}">
                <a16:creationId xmlns:a16="http://schemas.microsoft.com/office/drawing/2014/main" id="{297EF34A-EAA6-D0EF-CCBC-743EAAF95B5C}"/>
              </a:ext>
            </a:extLst>
          </p:cNvPr>
          <p:cNvSpPr txBox="1"/>
          <p:nvPr/>
        </p:nvSpPr>
        <p:spPr>
          <a:xfrm>
            <a:off x="6023867" y="4616632"/>
            <a:ext cx="3059833" cy="523220"/>
          </a:xfrm>
          <a:prstGeom prst="rect">
            <a:avLst/>
          </a:prstGeom>
          <a:noFill/>
        </p:spPr>
        <p:txBody>
          <a:bodyPr wrap="square" rtlCol="0">
            <a:spAutoFit/>
          </a:bodyPr>
          <a:lstStyle/>
          <a:p>
            <a:pPr algn="r"/>
            <a:r>
              <a:rPr lang="nl-NL" sz="1400" dirty="0"/>
              <a:t>In </a:t>
            </a:r>
            <a:r>
              <a:rPr lang="nl-NL" sz="1400" dirty="0" err="1"/>
              <a:t>collaboration</a:t>
            </a:r>
            <a:r>
              <a:rPr lang="nl-NL" sz="1400" dirty="0"/>
              <a:t> </a:t>
            </a:r>
            <a:r>
              <a:rPr lang="nl-NL" sz="1400" dirty="0" err="1"/>
              <a:t>with</a:t>
            </a:r>
            <a:r>
              <a:rPr lang="nl-NL" sz="1400" dirty="0"/>
              <a:t> </a:t>
            </a:r>
          </a:p>
          <a:p>
            <a:pPr algn="r"/>
            <a:r>
              <a:rPr lang="nl-NL" sz="1400" dirty="0" err="1"/>
              <a:t>Ashim</a:t>
            </a:r>
            <a:r>
              <a:rPr lang="nl-NL" sz="1400" dirty="0"/>
              <a:t> </a:t>
            </a:r>
            <a:r>
              <a:rPr lang="nl-NL" sz="1400" dirty="0" err="1"/>
              <a:t>Rijal</a:t>
            </a:r>
            <a:r>
              <a:rPr lang="nl-NL" sz="1400" dirty="0"/>
              <a:t> </a:t>
            </a:r>
            <a:r>
              <a:rPr lang="nl-NL" sz="1400" dirty="0" err="1"/>
              <a:t>and</a:t>
            </a:r>
            <a:r>
              <a:rPr lang="nl-NL" sz="1400" dirty="0"/>
              <a:t> Laura </a:t>
            </a:r>
            <a:r>
              <a:rPr lang="nl-NL" sz="1400" dirty="0" err="1"/>
              <a:t>Cobden</a:t>
            </a:r>
            <a:endParaRPr lang="nl-NL" sz="1400" dirty="0"/>
          </a:p>
        </p:txBody>
      </p:sp>
      <p:grpSp>
        <p:nvGrpSpPr>
          <p:cNvPr id="35" name="Groep 34">
            <a:extLst>
              <a:ext uri="{FF2B5EF4-FFF2-40B4-BE49-F238E27FC236}">
                <a16:creationId xmlns:a16="http://schemas.microsoft.com/office/drawing/2014/main" id="{4BDF5AEC-0042-29FB-2DBF-9F0007CA0BA5}"/>
              </a:ext>
            </a:extLst>
          </p:cNvPr>
          <p:cNvGrpSpPr/>
          <p:nvPr/>
        </p:nvGrpSpPr>
        <p:grpSpPr>
          <a:xfrm>
            <a:off x="6084168" y="1235536"/>
            <a:ext cx="2618468" cy="400110"/>
            <a:chOff x="6084168" y="1235536"/>
            <a:chExt cx="2618468" cy="400110"/>
          </a:xfrm>
        </p:grpSpPr>
        <p:sp>
          <p:nvSpPr>
            <p:cNvPr id="4" name="Tekstvak 3">
              <a:extLst>
                <a:ext uri="{FF2B5EF4-FFF2-40B4-BE49-F238E27FC236}">
                  <a16:creationId xmlns:a16="http://schemas.microsoft.com/office/drawing/2014/main" id="{18EF5324-92FB-0A8E-2415-BB885B5FE5C1}"/>
                </a:ext>
              </a:extLst>
            </p:cNvPr>
            <p:cNvSpPr txBox="1"/>
            <p:nvPr/>
          </p:nvSpPr>
          <p:spPr>
            <a:xfrm>
              <a:off x="6722607" y="1235536"/>
              <a:ext cx="1980029" cy="400110"/>
            </a:xfrm>
            <a:prstGeom prst="rect">
              <a:avLst/>
            </a:prstGeom>
            <a:noFill/>
          </p:spPr>
          <p:txBody>
            <a:bodyPr wrap="none" rtlCol="0">
              <a:spAutoFit/>
            </a:bodyPr>
            <a:lstStyle/>
            <a:p>
              <a:r>
                <a:rPr lang="nl-NL" sz="2000" dirty="0" err="1">
                  <a:solidFill>
                    <a:schemeClr val="accent6"/>
                  </a:solidFill>
                </a:rPr>
                <a:t>LLSVPs</a:t>
              </a:r>
              <a:r>
                <a:rPr lang="nl-NL" sz="2000" dirty="0">
                  <a:solidFill>
                    <a:schemeClr val="accent6"/>
                  </a:solidFill>
                </a:rPr>
                <a:t> are hot</a:t>
              </a:r>
            </a:p>
          </p:txBody>
        </p:sp>
        <p:cxnSp>
          <p:nvCxnSpPr>
            <p:cNvPr id="30" name="Straight Arrow Connector 16">
              <a:extLst>
                <a:ext uri="{FF2B5EF4-FFF2-40B4-BE49-F238E27FC236}">
                  <a16:creationId xmlns:a16="http://schemas.microsoft.com/office/drawing/2014/main" id="{03066490-7DB7-E4B7-E2E4-789FCA431CB8}"/>
                </a:ext>
              </a:extLst>
            </p:cNvPr>
            <p:cNvCxnSpPr>
              <a:cxnSpLocks/>
            </p:cNvCxnSpPr>
            <p:nvPr/>
          </p:nvCxnSpPr>
          <p:spPr>
            <a:xfrm flipH="1" flipV="1">
              <a:off x="6084168" y="1235536"/>
              <a:ext cx="638439" cy="165505"/>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41" name="Groep 40">
            <a:extLst>
              <a:ext uri="{FF2B5EF4-FFF2-40B4-BE49-F238E27FC236}">
                <a16:creationId xmlns:a16="http://schemas.microsoft.com/office/drawing/2014/main" id="{FAC4EB9B-A297-8296-F6E0-1AAC5AB48A92}"/>
              </a:ext>
            </a:extLst>
          </p:cNvPr>
          <p:cNvGrpSpPr/>
          <p:nvPr/>
        </p:nvGrpSpPr>
        <p:grpSpPr>
          <a:xfrm>
            <a:off x="5364088" y="2188480"/>
            <a:ext cx="3744416" cy="1123077"/>
            <a:chOff x="5364088" y="2188480"/>
            <a:chExt cx="3744416" cy="1123077"/>
          </a:xfrm>
        </p:grpSpPr>
        <p:sp>
          <p:nvSpPr>
            <p:cNvPr id="7" name="Tekstvak 6">
              <a:extLst>
                <a:ext uri="{FF2B5EF4-FFF2-40B4-BE49-F238E27FC236}">
                  <a16:creationId xmlns:a16="http://schemas.microsoft.com/office/drawing/2014/main" id="{0EE8249B-B624-8CD0-CE9D-531AE678DF99}"/>
                </a:ext>
              </a:extLst>
            </p:cNvPr>
            <p:cNvSpPr txBox="1"/>
            <p:nvPr/>
          </p:nvSpPr>
          <p:spPr>
            <a:xfrm>
              <a:off x="6599484" y="2283718"/>
              <a:ext cx="2509020" cy="1015663"/>
            </a:xfrm>
            <a:prstGeom prst="rect">
              <a:avLst/>
            </a:prstGeom>
            <a:noFill/>
          </p:spPr>
          <p:txBody>
            <a:bodyPr wrap="none" rtlCol="0">
              <a:spAutoFit/>
            </a:bodyPr>
            <a:lstStyle/>
            <a:p>
              <a:r>
                <a:rPr lang="nl-NL" sz="2000" dirty="0">
                  <a:solidFill>
                    <a:schemeClr val="tx2">
                      <a:lumMod val="75000"/>
                      <a:lumOff val="25000"/>
                    </a:schemeClr>
                  </a:solidFill>
                </a:rPr>
                <a:t>High </a:t>
              </a:r>
              <a:r>
                <a:rPr lang="nl-NL" sz="2000" dirty="0" err="1">
                  <a:solidFill>
                    <a:schemeClr val="tx2">
                      <a:lumMod val="75000"/>
                      <a:lumOff val="25000"/>
                    </a:schemeClr>
                  </a:solidFill>
                </a:rPr>
                <a:t>density</a:t>
              </a:r>
              <a:r>
                <a:rPr lang="nl-NL" sz="2000" dirty="0">
                  <a:solidFill>
                    <a:schemeClr val="tx2">
                      <a:lumMod val="75000"/>
                      <a:lumOff val="25000"/>
                    </a:schemeClr>
                  </a:solidFill>
                </a:rPr>
                <a:t> </a:t>
              </a:r>
              <a:r>
                <a:rPr lang="nl-NL" sz="2000" dirty="0" err="1">
                  <a:solidFill>
                    <a:schemeClr val="tx2">
                      <a:lumMod val="75000"/>
                      <a:lumOff val="25000"/>
                    </a:schemeClr>
                  </a:solidFill>
                </a:rPr>
                <a:t>regions</a:t>
              </a:r>
              <a:endParaRPr lang="nl-NL" sz="2000" dirty="0">
                <a:solidFill>
                  <a:schemeClr val="tx2">
                    <a:lumMod val="75000"/>
                    <a:lumOff val="25000"/>
                  </a:schemeClr>
                </a:solidFill>
              </a:endParaRPr>
            </a:p>
            <a:p>
              <a:r>
                <a:rPr lang="nl-NL" sz="2000" dirty="0">
                  <a:solidFill>
                    <a:schemeClr val="tx2">
                      <a:lumMod val="75000"/>
                      <a:lumOff val="25000"/>
                    </a:schemeClr>
                  </a:solidFill>
                </a:rPr>
                <a:t>are </a:t>
              </a:r>
              <a:r>
                <a:rPr lang="nl-NL" sz="2000" dirty="0" err="1">
                  <a:solidFill>
                    <a:schemeClr val="tx2">
                      <a:lumMod val="75000"/>
                      <a:lumOff val="25000"/>
                    </a:schemeClr>
                  </a:solidFill>
                </a:rPr>
                <a:t>enriched</a:t>
              </a:r>
              <a:r>
                <a:rPr lang="nl-NL" sz="2000" dirty="0">
                  <a:solidFill>
                    <a:schemeClr val="tx2">
                      <a:lumMod val="75000"/>
                      <a:lumOff val="25000"/>
                    </a:schemeClr>
                  </a:solidFill>
                </a:rPr>
                <a:t> in </a:t>
              </a:r>
              <a:r>
                <a:rPr lang="nl-NL" sz="2000" dirty="0" err="1">
                  <a:solidFill>
                    <a:schemeClr val="tx2">
                      <a:lumMod val="75000"/>
                      <a:lumOff val="25000"/>
                    </a:schemeClr>
                  </a:solidFill>
                </a:rPr>
                <a:t>FeO</a:t>
              </a:r>
              <a:endParaRPr lang="nl-NL" sz="2000" dirty="0">
                <a:solidFill>
                  <a:schemeClr val="tx2">
                    <a:lumMod val="75000"/>
                    <a:lumOff val="25000"/>
                  </a:schemeClr>
                </a:solidFill>
              </a:endParaRPr>
            </a:p>
            <a:p>
              <a:r>
                <a:rPr lang="nl-NL" sz="2000" dirty="0" err="1">
                  <a:solidFill>
                    <a:schemeClr val="tx2">
                      <a:lumMod val="75000"/>
                      <a:lumOff val="25000"/>
                    </a:schemeClr>
                  </a:solidFill>
                </a:rPr>
                <a:t>and</a:t>
              </a:r>
              <a:r>
                <a:rPr lang="nl-NL" sz="2000" dirty="0">
                  <a:solidFill>
                    <a:schemeClr val="tx2">
                      <a:lumMod val="75000"/>
                      <a:lumOff val="25000"/>
                    </a:schemeClr>
                  </a:solidFill>
                </a:rPr>
                <a:t> SiO</a:t>
              </a:r>
              <a:r>
                <a:rPr lang="nl-NL" sz="2000" baseline="-25000" dirty="0">
                  <a:solidFill>
                    <a:schemeClr val="tx2">
                      <a:lumMod val="75000"/>
                      <a:lumOff val="25000"/>
                    </a:schemeClr>
                  </a:solidFill>
                </a:rPr>
                <a:t>2</a:t>
              </a:r>
            </a:p>
          </p:txBody>
        </p:sp>
        <p:cxnSp>
          <p:nvCxnSpPr>
            <p:cNvPr id="33" name="Straight Arrow Connector 16">
              <a:extLst>
                <a:ext uri="{FF2B5EF4-FFF2-40B4-BE49-F238E27FC236}">
                  <a16:creationId xmlns:a16="http://schemas.microsoft.com/office/drawing/2014/main" id="{666F5BBD-8B35-0ACD-68A5-2738FED937AB}"/>
                </a:ext>
              </a:extLst>
            </p:cNvPr>
            <p:cNvCxnSpPr>
              <a:cxnSpLocks/>
            </p:cNvCxnSpPr>
            <p:nvPr/>
          </p:nvCxnSpPr>
          <p:spPr>
            <a:xfrm flipH="1" flipV="1">
              <a:off x="5364088" y="2188480"/>
              <a:ext cx="1235396" cy="206596"/>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16">
              <a:extLst>
                <a:ext uri="{FF2B5EF4-FFF2-40B4-BE49-F238E27FC236}">
                  <a16:creationId xmlns:a16="http://schemas.microsoft.com/office/drawing/2014/main" id="{72A4177B-5710-19A0-B2EB-8390C3D52C22}"/>
                </a:ext>
              </a:extLst>
            </p:cNvPr>
            <p:cNvCxnSpPr>
              <a:cxnSpLocks/>
            </p:cNvCxnSpPr>
            <p:nvPr/>
          </p:nvCxnSpPr>
          <p:spPr>
            <a:xfrm flipH="1">
              <a:off x="5803741" y="2571750"/>
              <a:ext cx="784483" cy="739807"/>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Tree>
    <p:custDataLst>
      <p:tags r:id="rId1"/>
    </p:custDataLst>
    <p:extLst>
      <p:ext uri="{BB962C8B-B14F-4D97-AF65-F5344CB8AC3E}">
        <p14:creationId xmlns:p14="http://schemas.microsoft.com/office/powerpoint/2010/main" val="734834462"/>
      </p:ext>
    </p:extLst>
  </p:cSld>
  <p:clrMapOvr>
    <a:masterClrMapping/>
  </p:clrMapOvr>
  <mc:AlternateContent xmlns:mc="http://schemas.openxmlformats.org/markup-compatibility/2006" xmlns:p14="http://schemas.microsoft.com/office/powerpoint/2010/main">
    <mc:Choice Requires="p14">
      <p:transition spd="slow" p14:dur="2000" advTm="76811"/>
    </mc:Choice>
    <mc:Fallback xmlns="">
      <p:transition spd="slow" advTm="768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744D47-6A94-2544-AE5E-68C8F7FF4798}"/>
              </a:ext>
            </a:extLst>
          </p:cNvPr>
          <p:cNvSpPr>
            <a:spLocks noGrp="1"/>
          </p:cNvSpPr>
          <p:nvPr>
            <p:ph type="title"/>
          </p:nvPr>
        </p:nvSpPr>
        <p:spPr>
          <a:xfrm>
            <a:off x="1534751" y="80963"/>
            <a:ext cx="6061585" cy="906611"/>
          </a:xfrm>
        </p:spPr>
        <p:txBody>
          <a:bodyPr/>
          <a:lstStyle/>
          <a:p>
            <a:r>
              <a:rPr lang="nl-NL" dirty="0" err="1"/>
              <a:t>Synthesis</a:t>
            </a:r>
            <a:r>
              <a:rPr lang="nl-NL" dirty="0"/>
              <a:t> - </a:t>
            </a:r>
            <a:r>
              <a:rPr lang="nl-NL" dirty="0" err="1"/>
              <a:t>LLSVPs</a:t>
            </a:r>
            <a:endParaRPr lang="nl-NL" dirty="0"/>
          </a:p>
        </p:txBody>
      </p:sp>
      <p:sp>
        <p:nvSpPr>
          <p:cNvPr id="4" name="TextBox 3">
            <a:extLst>
              <a:ext uri="{FF2B5EF4-FFF2-40B4-BE49-F238E27FC236}">
                <a16:creationId xmlns:a16="http://schemas.microsoft.com/office/drawing/2014/main" id="{E5430412-6D8D-8940-A079-3112CBC48ABC}"/>
              </a:ext>
            </a:extLst>
          </p:cNvPr>
          <p:cNvSpPr txBox="1"/>
          <p:nvPr/>
        </p:nvSpPr>
        <p:spPr>
          <a:xfrm>
            <a:off x="416579" y="3893720"/>
            <a:ext cx="8699107" cy="1015663"/>
          </a:xfrm>
          <a:prstGeom prst="rect">
            <a:avLst/>
          </a:prstGeom>
          <a:noFill/>
        </p:spPr>
        <p:txBody>
          <a:bodyPr wrap="square" rtlCol="0">
            <a:spAutoFit/>
          </a:bodyPr>
          <a:lstStyle/>
          <a:p>
            <a:r>
              <a:rPr lang="en-NL" sz="2000" dirty="0"/>
              <a:t>The continental </a:t>
            </a:r>
            <a:r>
              <a:rPr lang="en-NL" sz="2000"/>
              <a:t>sized </a:t>
            </a:r>
            <a:r>
              <a:rPr lang="en-NL" sz="2000">
                <a:solidFill>
                  <a:schemeClr val="accent6"/>
                </a:solidFill>
              </a:rPr>
              <a:t>LLSVPs</a:t>
            </a:r>
            <a:r>
              <a:rPr lang="en-NL" sz="2000"/>
              <a:t> are devided into</a:t>
            </a:r>
            <a:r>
              <a:rPr lang="nl-NL" sz="2000" dirty="0"/>
              <a:t> a</a:t>
            </a:r>
            <a:r>
              <a:rPr lang="en-NL" sz="2000"/>
              <a:t> </a:t>
            </a:r>
            <a:r>
              <a:rPr lang="en-NL" sz="2000">
                <a:solidFill>
                  <a:srgbClr val="0070C0"/>
                </a:solidFill>
              </a:rPr>
              <a:t>dense</a:t>
            </a:r>
            <a:r>
              <a:rPr lang="en-NL" sz="2000"/>
              <a:t> </a:t>
            </a:r>
            <a:r>
              <a:rPr lang="nl-NL" sz="2000" dirty="0"/>
              <a:t>base </a:t>
            </a:r>
            <a:r>
              <a:rPr lang="en-NL" sz="2000"/>
              <a:t>and</a:t>
            </a:r>
            <a:r>
              <a:rPr lang="nl-NL" sz="2000" dirty="0"/>
              <a:t> a</a:t>
            </a:r>
            <a:r>
              <a:rPr lang="en-NL" sz="2000"/>
              <a:t> </a:t>
            </a:r>
            <a:r>
              <a:rPr lang="en-NL" sz="2000">
                <a:solidFill>
                  <a:schemeClr val="accent6"/>
                </a:solidFill>
              </a:rPr>
              <a:t>light</a:t>
            </a:r>
            <a:r>
              <a:rPr lang="nl-NL" sz="2000" dirty="0">
                <a:solidFill>
                  <a:schemeClr val="accent6"/>
                </a:solidFill>
              </a:rPr>
              <a:t> </a:t>
            </a:r>
            <a:r>
              <a:rPr lang="nl-NL" sz="2000" dirty="0"/>
              <a:t>top. </a:t>
            </a:r>
            <a:r>
              <a:rPr lang="nl-NL" sz="2000" dirty="0" err="1"/>
              <a:t>They</a:t>
            </a:r>
            <a:r>
              <a:rPr lang="nl-NL" sz="2000" dirty="0"/>
              <a:t> have a </a:t>
            </a:r>
            <a:r>
              <a:rPr lang="en-NL" sz="2000">
                <a:solidFill>
                  <a:schemeClr val="accent6"/>
                </a:solidFill>
              </a:rPr>
              <a:t>high temperature</a:t>
            </a:r>
            <a:r>
              <a:rPr lang="nl-NL" sz="2000" dirty="0"/>
              <a:t>; </a:t>
            </a:r>
            <a:r>
              <a:rPr lang="nl-NL" sz="2000" dirty="0" err="1"/>
              <a:t>their</a:t>
            </a:r>
            <a:r>
              <a:rPr lang="nl-NL" sz="2000" dirty="0"/>
              <a:t> </a:t>
            </a:r>
            <a:r>
              <a:rPr lang="nl-NL" sz="2000" dirty="0" err="1"/>
              <a:t>higher</a:t>
            </a:r>
            <a:r>
              <a:rPr lang="nl-NL" sz="2000" dirty="0"/>
              <a:t> </a:t>
            </a:r>
            <a:r>
              <a:rPr lang="nl-NL" sz="2000" dirty="0" err="1"/>
              <a:t>density</a:t>
            </a:r>
            <a:r>
              <a:rPr lang="en-NL" sz="2000"/>
              <a:t> </a:t>
            </a:r>
            <a:r>
              <a:rPr lang="nl-NL" sz="2000" dirty="0"/>
              <a:t>is </a:t>
            </a:r>
            <a:r>
              <a:rPr lang="en-NL" sz="2000"/>
              <a:t>due </a:t>
            </a:r>
            <a:r>
              <a:rPr lang="en-NL" sz="2000" dirty="0"/>
              <a:t>to increased </a:t>
            </a:r>
            <a:r>
              <a:rPr lang="en-NL" sz="2000" dirty="0">
                <a:solidFill>
                  <a:srgbClr val="023AE5"/>
                </a:solidFill>
              </a:rPr>
              <a:t>iron </a:t>
            </a:r>
            <a:r>
              <a:rPr lang="en-NL" sz="2000">
                <a:solidFill>
                  <a:srgbClr val="023AE5"/>
                </a:solidFill>
              </a:rPr>
              <a:t>content</a:t>
            </a:r>
            <a:r>
              <a:rPr lang="en-NL" sz="2000"/>
              <a:t>,</a:t>
            </a:r>
            <a:r>
              <a:rPr lang="nl-NL" sz="2000" dirty="0"/>
              <a:t> </a:t>
            </a:r>
            <a:r>
              <a:rPr lang="en-NL" sz="2000"/>
              <a:t>which makes them rather stable</a:t>
            </a:r>
            <a:r>
              <a:rPr lang="nl-NL" sz="2000" dirty="0"/>
              <a:t>.</a:t>
            </a:r>
            <a:r>
              <a:rPr lang="en-NL" sz="2000"/>
              <a:t> </a:t>
            </a:r>
            <a:endParaRPr lang="en-NL" sz="2000" dirty="0"/>
          </a:p>
        </p:txBody>
      </p:sp>
      <p:grpSp>
        <p:nvGrpSpPr>
          <p:cNvPr id="3" name="Groep 2">
            <a:extLst>
              <a:ext uri="{FF2B5EF4-FFF2-40B4-BE49-F238E27FC236}">
                <a16:creationId xmlns:a16="http://schemas.microsoft.com/office/drawing/2014/main" id="{64124BAC-1861-626E-3672-7505ED77E2D0}"/>
              </a:ext>
            </a:extLst>
          </p:cNvPr>
          <p:cNvGrpSpPr/>
          <p:nvPr/>
        </p:nvGrpSpPr>
        <p:grpSpPr>
          <a:xfrm>
            <a:off x="1331640" y="1075149"/>
            <a:ext cx="6096747" cy="2817604"/>
            <a:chOff x="-26069" y="1194306"/>
            <a:chExt cx="6096747" cy="2817604"/>
          </a:xfrm>
        </p:grpSpPr>
        <p:sp>
          <p:nvSpPr>
            <p:cNvPr id="25" name="Rechthoek 16">
              <a:extLst>
                <a:ext uri="{FF2B5EF4-FFF2-40B4-BE49-F238E27FC236}">
                  <a16:creationId xmlns:a16="http://schemas.microsoft.com/office/drawing/2014/main" id="{24575F9D-D44F-5741-8A0C-7D93DE09B8FF}"/>
                </a:ext>
              </a:extLst>
            </p:cNvPr>
            <p:cNvSpPr/>
            <p:nvPr/>
          </p:nvSpPr>
          <p:spPr>
            <a:xfrm>
              <a:off x="1832552" y="1517658"/>
              <a:ext cx="1339022" cy="338555"/>
            </a:xfrm>
            <a:prstGeom prst="rect">
              <a:avLst/>
            </a:prstGeom>
            <a:solidFill>
              <a:schemeClr val="bg1"/>
            </a:solidFill>
            <a:ln>
              <a:solidFill>
                <a:schemeClr val="bg1"/>
              </a:solidFill>
            </a:ln>
            <a:effectLst>
              <a:outerShdw blurRad="63500" dist="25400" dir="5400000" sx="101000" sy="101000" rotWithShape="0">
                <a:schemeClr val="bg1">
                  <a:alpha val="4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37" name="Tekstvak 9">
              <a:extLst>
                <a:ext uri="{FF2B5EF4-FFF2-40B4-BE49-F238E27FC236}">
                  <a16:creationId xmlns:a16="http://schemas.microsoft.com/office/drawing/2014/main" id="{9CB7A4DF-F0EB-FA41-BFEA-DADE0006B2C0}"/>
                </a:ext>
              </a:extLst>
            </p:cNvPr>
            <p:cNvSpPr txBox="1"/>
            <p:nvPr/>
          </p:nvSpPr>
          <p:spPr>
            <a:xfrm>
              <a:off x="4123362" y="1194306"/>
              <a:ext cx="1834537" cy="369332"/>
            </a:xfrm>
            <a:prstGeom prst="rect">
              <a:avLst/>
            </a:prstGeom>
            <a:noFill/>
          </p:spPr>
          <p:txBody>
            <a:bodyPr wrap="square" rtlCol="0">
              <a:spAutoFit/>
            </a:bodyPr>
            <a:lstStyle/>
            <a:p>
              <a:r>
                <a:rPr lang="nl-NL" sz="1800" b="1" dirty="0" err="1"/>
                <a:t>Density</a:t>
              </a:r>
              <a:r>
                <a:rPr lang="nl-NL" sz="1800" dirty="0"/>
                <a:t> </a:t>
              </a:r>
            </a:p>
          </p:txBody>
        </p:sp>
        <p:sp>
          <p:nvSpPr>
            <p:cNvPr id="23" name="Tekstvak 9">
              <a:extLst>
                <a:ext uri="{FF2B5EF4-FFF2-40B4-BE49-F238E27FC236}">
                  <a16:creationId xmlns:a16="http://schemas.microsoft.com/office/drawing/2014/main" id="{86AEF730-697E-5143-B5EC-343B760C8550}"/>
                </a:ext>
              </a:extLst>
            </p:cNvPr>
            <p:cNvSpPr txBox="1"/>
            <p:nvPr/>
          </p:nvSpPr>
          <p:spPr>
            <a:xfrm>
              <a:off x="965170" y="1194306"/>
              <a:ext cx="1834537" cy="369332"/>
            </a:xfrm>
            <a:prstGeom prst="rect">
              <a:avLst/>
            </a:prstGeom>
            <a:noFill/>
          </p:spPr>
          <p:txBody>
            <a:bodyPr wrap="square" rtlCol="0">
              <a:spAutoFit/>
            </a:bodyPr>
            <a:lstStyle/>
            <a:p>
              <a:r>
                <a:rPr lang="nl-NL" sz="1800" b="1" dirty="0" err="1"/>
                <a:t>Velocity</a:t>
              </a:r>
              <a:r>
                <a:rPr lang="nl-NL" sz="1800" dirty="0"/>
                <a:t> </a:t>
              </a:r>
            </a:p>
          </p:txBody>
        </p:sp>
        <p:pic>
          <p:nvPicPr>
            <p:cNvPr id="13" name="Afbeelding 12">
              <a:extLst>
                <a:ext uri="{FF2B5EF4-FFF2-40B4-BE49-F238E27FC236}">
                  <a16:creationId xmlns:a16="http://schemas.microsoft.com/office/drawing/2014/main" id="{4A65EE26-E6B9-6641-9F4D-B6A3FDE4144D}"/>
                </a:ext>
              </a:extLst>
            </p:cNvPr>
            <p:cNvPicPr>
              <a:picLocks noChangeAspect="1"/>
            </p:cNvPicPr>
            <p:nvPr/>
          </p:nvPicPr>
          <p:blipFill rotWithShape="1">
            <a:blip r:embed="rId2"/>
            <a:srcRect t="25689" r="66425" b="5422"/>
            <a:stretch/>
          </p:blipFill>
          <p:spPr>
            <a:xfrm>
              <a:off x="-26069" y="1492174"/>
              <a:ext cx="2916558" cy="2519736"/>
            </a:xfrm>
            <a:prstGeom prst="rect">
              <a:avLst/>
            </a:prstGeom>
          </p:spPr>
        </p:pic>
        <p:pic>
          <p:nvPicPr>
            <p:cNvPr id="14" name="Afbeelding 13">
              <a:extLst>
                <a:ext uri="{FF2B5EF4-FFF2-40B4-BE49-F238E27FC236}">
                  <a16:creationId xmlns:a16="http://schemas.microsoft.com/office/drawing/2014/main" id="{D164AB96-23B7-0C46-9419-B6B48B510DEE}"/>
                </a:ext>
              </a:extLst>
            </p:cNvPr>
            <p:cNvPicPr>
              <a:picLocks noChangeAspect="1"/>
            </p:cNvPicPr>
            <p:nvPr/>
          </p:nvPicPr>
          <p:blipFill rotWithShape="1">
            <a:blip r:embed="rId2"/>
            <a:srcRect l="67365" t="26712" r="-940" b="4398"/>
            <a:stretch/>
          </p:blipFill>
          <p:spPr>
            <a:xfrm>
              <a:off x="3154120" y="1492174"/>
              <a:ext cx="2916558" cy="2519736"/>
            </a:xfrm>
            <a:prstGeom prst="rect">
              <a:avLst/>
            </a:prstGeom>
          </p:spPr>
        </p:pic>
      </p:grpSp>
    </p:spTree>
    <p:extLst>
      <p:ext uri="{BB962C8B-B14F-4D97-AF65-F5344CB8AC3E}">
        <p14:creationId xmlns:p14="http://schemas.microsoft.com/office/powerpoint/2010/main" val="1864273092"/>
      </p:ext>
    </p:extLst>
  </p:cSld>
  <p:clrMapOvr>
    <a:masterClrMapping/>
  </p:clrMapOvr>
  <mc:AlternateContent xmlns:mc="http://schemas.openxmlformats.org/markup-compatibility/2006" xmlns:p14="http://schemas.microsoft.com/office/powerpoint/2010/main">
    <mc:Choice Requires="p14">
      <p:transition spd="slow" p14:dur="2000" advTm="43071"/>
    </mc:Choice>
    <mc:Fallback xmlns="">
      <p:transition spd="slow" advTm="43071"/>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04CA82-A74E-2140-8A6F-90073630F5DB}"/>
              </a:ext>
            </a:extLst>
          </p:cNvPr>
          <p:cNvSpPr>
            <a:spLocks noGrp="1"/>
          </p:cNvSpPr>
          <p:nvPr>
            <p:ph type="title"/>
          </p:nvPr>
        </p:nvSpPr>
        <p:spPr/>
        <p:txBody>
          <a:bodyPr/>
          <a:lstStyle/>
          <a:p>
            <a:r>
              <a:rPr lang="nl-NL" dirty="0" err="1"/>
              <a:t>Conclusions</a:t>
            </a:r>
            <a:endParaRPr lang="nl-NL" dirty="0"/>
          </a:p>
        </p:txBody>
      </p:sp>
      <p:sp>
        <p:nvSpPr>
          <p:cNvPr id="3" name="Tijdelijke aanduiding voor inhoud 2">
            <a:extLst>
              <a:ext uri="{FF2B5EF4-FFF2-40B4-BE49-F238E27FC236}">
                <a16:creationId xmlns:a16="http://schemas.microsoft.com/office/drawing/2014/main" id="{D98DD8D3-D55D-4E43-8153-1A39E0696C9C}"/>
              </a:ext>
            </a:extLst>
          </p:cNvPr>
          <p:cNvSpPr>
            <a:spLocks noGrp="1"/>
          </p:cNvSpPr>
          <p:nvPr>
            <p:ph idx="1"/>
          </p:nvPr>
        </p:nvSpPr>
        <p:spPr/>
        <p:txBody>
          <a:bodyPr/>
          <a:lstStyle/>
          <a:p>
            <a:r>
              <a:rPr lang="nl-NL" sz="2000" dirty="0">
                <a:solidFill>
                  <a:schemeClr val="tx2"/>
                </a:solidFill>
              </a:rPr>
              <a:t>The </a:t>
            </a:r>
            <a:r>
              <a:rPr lang="nl-NL" sz="2000" dirty="0" err="1">
                <a:solidFill>
                  <a:schemeClr val="tx2"/>
                </a:solidFill>
              </a:rPr>
              <a:t>outer</a:t>
            </a:r>
            <a:r>
              <a:rPr lang="nl-NL" sz="2000" dirty="0">
                <a:solidFill>
                  <a:schemeClr val="tx2"/>
                </a:solidFill>
              </a:rPr>
              <a:t> </a:t>
            </a:r>
            <a:r>
              <a:rPr lang="nl-NL" sz="2000" dirty="0" err="1">
                <a:solidFill>
                  <a:schemeClr val="tx2"/>
                </a:solidFill>
              </a:rPr>
              <a:t>core</a:t>
            </a:r>
            <a:r>
              <a:rPr lang="nl-NL" sz="2000" dirty="0">
                <a:solidFill>
                  <a:schemeClr val="tx2"/>
                </a:solidFill>
              </a:rPr>
              <a:t> is 0.2% </a:t>
            </a:r>
            <a:r>
              <a:rPr lang="nl-NL" sz="2000" dirty="0" err="1">
                <a:solidFill>
                  <a:schemeClr val="tx2"/>
                </a:solidFill>
              </a:rPr>
              <a:t>denser</a:t>
            </a:r>
            <a:r>
              <a:rPr lang="nl-NL" sz="2000" dirty="0">
                <a:solidFill>
                  <a:schemeClr val="tx2"/>
                </a:solidFill>
              </a:rPr>
              <a:t> </a:t>
            </a:r>
            <a:r>
              <a:rPr lang="nl-NL" sz="2000" dirty="0" err="1">
                <a:solidFill>
                  <a:schemeClr val="tx2"/>
                </a:solidFill>
              </a:rPr>
              <a:t>than</a:t>
            </a:r>
            <a:r>
              <a:rPr lang="nl-NL" sz="2000" dirty="0">
                <a:solidFill>
                  <a:schemeClr val="tx2"/>
                </a:solidFill>
              </a:rPr>
              <a:t> PREM</a:t>
            </a:r>
          </a:p>
          <a:p>
            <a:r>
              <a:rPr lang="nl-NL" sz="2000" dirty="0">
                <a:solidFill>
                  <a:schemeClr val="tx2"/>
                </a:solidFill>
              </a:rPr>
              <a:t>The </a:t>
            </a:r>
            <a:r>
              <a:rPr lang="nl-NL" sz="2000" dirty="0" err="1">
                <a:solidFill>
                  <a:schemeClr val="tx2"/>
                </a:solidFill>
              </a:rPr>
              <a:t>inner</a:t>
            </a:r>
            <a:r>
              <a:rPr lang="nl-NL" sz="2000" dirty="0">
                <a:solidFill>
                  <a:schemeClr val="tx2"/>
                </a:solidFill>
              </a:rPr>
              <a:t> </a:t>
            </a:r>
            <a:r>
              <a:rPr lang="nl-NL" sz="2000" dirty="0" err="1">
                <a:solidFill>
                  <a:schemeClr val="tx2"/>
                </a:solidFill>
              </a:rPr>
              <a:t>core</a:t>
            </a:r>
            <a:r>
              <a:rPr lang="nl-NL" sz="2000" dirty="0">
                <a:solidFill>
                  <a:schemeClr val="tx2"/>
                </a:solidFill>
              </a:rPr>
              <a:t> is 0.4% </a:t>
            </a:r>
            <a:r>
              <a:rPr lang="nl-NL" sz="2000" dirty="0" err="1">
                <a:solidFill>
                  <a:schemeClr val="tx2"/>
                </a:solidFill>
              </a:rPr>
              <a:t>lighter</a:t>
            </a:r>
            <a:r>
              <a:rPr lang="nl-NL" sz="2000" dirty="0">
                <a:solidFill>
                  <a:schemeClr val="tx2"/>
                </a:solidFill>
              </a:rPr>
              <a:t> </a:t>
            </a:r>
            <a:r>
              <a:rPr lang="nl-NL" sz="2000" dirty="0" err="1">
                <a:solidFill>
                  <a:schemeClr val="tx2"/>
                </a:solidFill>
              </a:rPr>
              <a:t>than</a:t>
            </a:r>
            <a:r>
              <a:rPr lang="nl-NL" sz="2000" dirty="0">
                <a:solidFill>
                  <a:schemeClr val="tx2"/>
                </a:solidFill>
              </a:rPr>
              <a:t> PREM. </a:t>
            </a:r>
          </a:p>
          <a:p>
            <a:r>
              <a:rPr lang="nl-NL" sz="2000" dirty="0">
                <a:solidFill>
                  <a:schemeClr val="tx2"/>
                </a:solidFill>
              </a:rPr>
              <a:t>We </a:t>
            </a:r>
            <a:r>
              <a:rPr lang="nl-NL" sz="2000" dirty="0" err="1">
                <a:solidFill>
                  <a:schemeClr val="tx2"/>
                </a:solidFill>
              </a:rPr>
              <a:t>find</a:t>
            </a:r>
            <a:r>
              <a:rPr lang="nl-NL" sz="2000" dirty="0">
                <a:solidFill>
                  <a:schemeClr val="tx2"/>
                </a:solidFill>
              </a:rPr>
              <a:t> 1% </a:t>
            </a:r>
            <a:r>
              <a:rPr lang="nl-NL" sz="2000" dirty="0" err="1">
                <a:solidFill>
                  <a:schemeClr val="tx1"/>
                </a:solidFill>
              </a:rPr>
              <a:t>denser</a:t>
            </a:r>
            <a:r>
              <a:rPr lang="nl-NL" sz="2000" dirty="0">
                <a:solidFill>
                  <a:schemeClr val="tx2"/>
                </a:solidFill>
              </a:rPr>
              <a:t> </a:t>
            </a:r>
            <a:r>
              <a:rPr lang="nl-NL" sz="2000" dirty="0" err="1">
                <a:solidFill>
                  <a:schemeClr val="tx2"/>
                </a:solidFill>
              </a:rPr>
              <a:t>regions</a:t>
            </a:r>
            <a:r>
              <a:rPr lang="nl-NL" sz="2000" dirty="0">
                <a:solidFill>
                  <a:schemeClr val="tx2"/>
                </a:solidFill>
              </a:rPr>
              <a:t> at </a:t>
            </a:r>
            <a:r>
              <a:rPr lang="nl-NL" sz="2000" dirty="0" err="1">
                <a:solidFill>
                  <a:schemeClr val="tx2"/>
                </a:solidFill>
              </a:rPr>
              <a:t>the</a:t>
            </a:r>
            <a:r>
              <a:rPr lang="nl-NL" sz="2000" dirty="0">
                <a:solidFill>
                  <a:schemeClr val="tx2"/>
                </a:solidFill>
              </a:rPr>
              <a:t> base of </a:t>
            </a:r>
            <a:r>
              <a:rPr lang="nl-NL" sz="2000" dirty="0" err="1">
                <a:solidFill>
                  <a:schemeClr val="tx2"/>
                </a:solidFill>
              </a:rPr>
              <a:t>otherwise</a:t>
            </a:r>
            <a:r>
              <a:rPr lang="nl-NL" sz="2000" dirty="0">
                <a:solidFill>
                  <a:schemeClr val="tx2"/>
                </a:solidFill>
              </a:rPr>
              <a:t> light </a:t>
            </a:r>
            <a:r>
              <a:rPr lang="nl-NL" sz="2000" dirty="0" err="1">
                <a:solidFill>
                  <a:schemeClr val="tx2"/>
                </a:solidFill>
              </a:rPr>
              <a:t>LLSVPs</a:t>
            </a:r>
            <a:r>
              <a:rPr lang="nl-NL" sz="2000" dirty="0">
                <a:solidFill>
                  <a:schemeClr val="tx2"/>
                </a:solidFill>
              </a:rPr>
              <a:t>, </a:t>
            </a:r>
            <a:r>
              <a:rPr lang="nl-NL" sz="2000" dirty="0" err="1">
                <a:solidFill>
                  <a:schemeClr val="tx2"/>
                </a:solidFill>
              </a:rPr>
              <a:t>reconciling</a:t>
            </a:r>
            <a:r>
              <a:rPr lang="nl-NL" sz="2000" dirty="0">
                <a:solidFill>
                  <a:schemeClr val="tx2"/>
                </a:solidFill>
              </a:rPr>
              <a:t> </a:t>
            </a:r>
            <a:r>
              <a:rPr lang="nl-NL" sz="2000" dirty="0" err="1">
                <a:solidFill>
                  <a:schemeClr val="tx2"/>
                </a:solidFill>
              </a:rPr>
              <a:t>apparently</a:t>
            </a:r>
            <a:r>
              <a:rPr lang="nl-NL" sz="2000" dirty="0">
                <a:solidFill>
                  <a:schemeClr val="tx2"/>
                </a:solidFill>
              </a:rPr>
              <a:t> </a:t>
            </a:r>
            <a:r>
              <a:rPr lang="nl-NL" sz="2000" dirty="0" err="1">
                <a:solidFill>
                  <a:schemeClr val="tx2"/>
                </a:solidFill>
              </a:rPr>
              <a:t>contradicting</a:t>
            </a:r>
            <a:r>
              <a:rPr lang="nl-NL" sz="2000" dirty="0">
                <a:solidFill>
                  <a:schemeClr val="tx2"/>
                </a:solidFill>
              </a:rPr>
              <a:t> </a:t>
            </a:r>
            <a:r>
              <a:rPr lang="nl-NL" sz="2000" dirty="0" err="1">
                <a:solidFill>
                  <a:schemeClr val="tx2"/>
                </a:solidFill>
              </a:rPr>
              <a:t>earlier</a:t>
            </a:r>
            <a:r>
              <a:rPr lang="nl-NL" sz="2000" dirty="0">
                <a:solidFill>
                  <a:schemeClr val="tx2"/>
                </a:solidFill>
              </a:rPr>
              <a:t> </a:t>
            </a:r>
            <a:r>
              <a:rPr lang="nl-NL" sz="2000" dirty="0" err="1">
                <a:solidFill>
                  <a:schemeClr val="tx2"/>
                </a:solidFill>
              </a:rPr>
              <a:t>constraints</a:t>
            </a:r>
            <a:endParaRPr lang="nl-NL" sz="2000" dirty="0">
              <a:solidFill>
                <a:schemeClr val="tx2"/>
              </a:solidFill>
            </a:endParaRPr>
          </a:p>
          <a:p>
            <a:r>
              <a:rPr lang="nl-NL" sz="2000" dirty="0">
                <a:solidFill>
                  <a:schemeClr val="tx2"/>
                </a:solidFill>
              </a:rPr>
              <a:t>The </a:t>
            </a:r>
            <a:r>
              <a:rPr lang="nl-NL" sz="2000" dirty="0" err="1">
                <a:solidFill>
                  <a:schemeClr val="tx2"/>
                </a:solidFill>
              </a:rPr>
              <a:t>dense</a:t>
            </a:r>
            <a:r>
              <a:rPr lang="nl-NL" sz="2000" dirty="0">
                <a:solidFill>
                  <a:schemeClr val="tx2"/>
                </a:solidFill>
              </a:rPr>
              <a:t> base of </a:t>
            </a:r>
            <a:r>
              <a:rPr lang="nl-NL" sz="2000" dirty="0" err="1">
                <a:solidFill>
                  <a:schemeClr val="tx2"/>
                </a:solidFill>
              </a:rPr>
              <a:t>the</a:t>
            </a:r>
            <a:r>
              <a:rPr lang="nl-NL" sz="2000" dirty="0">
                <a:solidFill>
                  <a:schemeClr val="tx2"/>
                </a:solidFill>
              </a:rPr>
              <a:t> LLSVP </a:t>
            </a:r>
            <a:r>
              <a:rPr lang="nl-NL" sz="2000" dirty="0" err="1">
                <a:solidFill>
                  <a:schemeClr val="tx2"/>
                </a:solidFill>
              </a:rPr>
              <a:t>regions</a:t>
            </a:r>
            <a:r>
              <a:rPr lang="nl-NL" sz="2000" dirty="0">
                <a:solidFill>
                  <a:schemeClr val="tx2"/>
                </a:solidFill>
              </a:rPr>
              <a:t> </a:t>
            </a:r>
            <a:r>
              <a:rPr lang="nl-NL" sz="2000" dirty="0" err="1">
                <a:solidFill>
                  <a:schemeClr val="tx2"/>
                </a:solidFill>
              </a:rPr>
              <a:t>correspond</a:t>
            </a:r>
            <a:r>
              <a:rPr lang="nl-NL" sz="2000" dirty="0">
                <a:solidFill>
                  <a:schemeClr val="tx2"/>
                </a:solidFill>
              </a:rPr>
              <a:t> </a:t>
            </a:r>
            <a:r>
              <a:rPr lang="nl-NL" sz="2000" dirty="0" err="1">
                <a:solidFill>
                  <a:schemeClr val="tx2"/>
                </a:solidFill>
              </a:rPr>
              <a:t>to</a:t>
            </a:r>
            <a:r>
              <a:rPr lang="nl-NL" sz="2000" dirty="0">
                <a:solidFill>
                  <a:schemeClr val="tx2"/>
                </a:solidFill>
              </a:rPr>
              <a:t> a change in </a:t>
            </a:r>
            <a:r>
              <a:rPr lang="nl-NL" sz="2000" dirty="0" err="1">
                <a:solidFill>
                  <a:schemeClr val="tx2"/>
                </a:solidFill>
              </a:rPr>
              <a:t>composition</a:t>
            </a:r>
            <a:r>
              <a:rPr lang="nl-NL" sz="2000" dirty="0">
                <a:solidFill>
                  <a:schemeClr val="tx2"/>
                </a:solidFill>
              </a:rPr>
              <a:t> </a:t>
            </a:r>
            <a:r>
              <a:rPr lang="nl-NL" sz="2000" dirty="0" err="1">
                <a:solidFill>
                  <a:schemeClr val="tx2"/>
                </a:solidFill>
              </a:rPr>
              <a:t>with</a:t>
            </a:r>
            <a:r>
              <a:rPr lang="nl-NL" sz="2000" dirty="0">
                <a:solidFill>
                  <a:schemeClr val="tx2"/>
                </a:solidFill>
              </a:rPr>
              <a:t> </a:t>
            </a:r>
            <a:r>
              <a:rPr lang="nl-NL" sz="2000" dirty="0" err="1">
                <a:solidFill>
                  <a:schemeClr val="tx2"/>
                </a:solidFill>
              </a:rPr>
              <a:t>an</a:t>
            </a:r>
            <a:r>
              <a:rPr lang="nl-NL" sz="2000" dirty="0">
                <a:solidFill>
                  <a:schemeClr val="tx2"/>
                </a:solidFill>
              </a:rPr>
              <a:t> </a:t>
            </a:r>
            <a:r>
              <a:rPr lang="nl-NL" sz="2000" dirty="0" err="1">
                <a:solidFill>
                  <a:schemeClr val="tx2"/>
                </a:solidFill>
              </a:rPr>
              <a:t>increase</a:t>
            </a:r>
            <a:r>
              <a:rPr lang="nl-NL" sz="2000" dirty="0">
                <a:solidFill>
                  <a:schemeClr val="tx2"/>
                </a:solidFill>
              </a:rPr>
              <a:t> in </a:t>
            </a:r>
            <a:r>
              <a:rPr lang="nl-NL" sz="2000" b="1" dirty="0" err="1">
                <a:solidFill>
                  <a:schemeClr val="tx2">
                    <a:lumMod val="75000"/>
                    <a:lumOff val="25000"/>
                  </a:schemeClr>
                </a:solidFill>
              </a:rPr>
              <a:t>FeO</a:t>
            </a:r>
            <a:r>
              <a:rPr lang="nl-NL" sz="2000" b="1" dirty="0">
                <a:solidFill>
                  <a:schemeClr val="tx2">
                    <a:lumMod val="75000"/>
                    <a:lumOff val="25000"/>
                  </a:schemeClr>
                </a:solidFill>
              </a:rPr>
              <a:t> </a:t>
            </a:r>
            <a:r>
              <a:rPr lang="nl-NL" sz="2000" b="1" dirty="0" err="1">
                <a:solidFill>
                  <a:schemeClr val="tx2">
                    <a:lumMod val="75000"/>
                    <a:lumOff val="25000"/>
                  </a:schemeClr>
                </a:solidFill>
              </a:rPr>
              <a:t>and</a:t>
            </a:r>
            <a:r>
              <a:rPr lang="nl-NL" sz="2000" b="1" dirty="0">
                <a:solidFill>
                  <a:schemeClr val="tx2">
                    <a:lumMod val="75000"/>
                    <a:lumOff val="25000"/>
                  </a:schemeClr>
                </a:solidFill>
              </a:rPr>
              <a:t> SiO</a:t>
            </a:r>
            <a:r>
              <a:rPr lang="nl-NL" sz="2000" b="1" baseline="-25000" dirty="0">
                <a:solidFill>
                  <a:schemeClr val="tx2">
                    <a:lumMod val="75000"/>
                    <a:lumOff val="25000"/>
                  </a:schemeClr>
                </a:solidFill>
              </a:rPr>
              <a:t>2</a:t>
            </a:r>
            <a:r>
              <a:rPr lang="nl-NL" sz="2000" dirty="0">
                <a:solidFill>
                  <a:schemeClr val="tx1"/>
                </a:solidFill>
              </a:rPr>
              <a:t>, </a:t>
            </a:r>
            <a:r>
              <a:rPr lang="nl-NL" sz="2000" dirty="0" err="1">
                <a:solidFill>
                  <a:schemeClr val="tx1"/>
                </a:solidFill>
              </a:rPr>
              <a:t>within</a:t>
            </a:r>
            <a:r>
              <a:rPr lang="nl-NL" sz="2000" dirty="0">
                <a:solidFill>
                  <a:schemeClr val="tx1"/>
                </a:solidFill>
              </a:rPr>
              <a:t> </a:t>
            </a:r>
            <a:r>
              <a:rPr lang="nl-NL" sz="2000" dirty="0">
                <a:solidFill>
                  <a:schemeClr val="tx2"/>
                </a:solidFill>
              </a:rPr>
              <a:t>overall </a:t>
            </a:r>
            <a:r>
              <a:rPr lang="nl-NL" sz="2000" b="1" dirty="0">
                <a:solidFill>
                  <a:schemeClr val="accent6"/>
                </a:solidFill>
              </a:rPr>
              <a:t>high </a:t>
            </a:r>
            <a:r>
              <a:rPr lang="nl-NL" sz="2000" b="1" dirty="0" err="1">
                <a:solidFill>
                  <a:schemeClr val="accent6"/>
                </a:solidFill>
              </a:rPr>
              <a:t>temperature</a:t>
            </a:r>
            <a:r>
              <a:rPr lang="nl-NL" sz="2000" b="1" dirty="0">
                <a:solidFill>
                  <a:schemeClr val="accent6"/>
                </a:solidFill>
              </a:rPr>
              <a:t> </a:t>
            </a:r>
            <a:r>
              <a:rPr lang="nl-NL" sz="2000" dirty="0" err="1">
                <a:solidFill>
                  <a:schemeClr val="tx2"/>
                </a:solidFill>
              </a:rPr>
              <a:t>LLSVPs</a:t>
            </a:r>
            <a:endParaRPr lang="nl-NL" sz="2000" b="1" baseline="-25000" dirty="0">
              <a:solidFill>
                <a:schemeClr val="tx2">
                  <a:lumMod val="75000"/>
                  <a:lumOff val="25000"/>
                </a:schemeClr>
              </a:solidFill>
            </a:endParaRPr>
          </a:p>
        </p:txBody>
      </p:sp>
    </p:spTree>
    <p:extLst>
      <p:ext uri="{BB962C8B-B14F-4D97-AF65-F5344CB8AC3E}">
        <p14:creationId xmlns:p14="http://schemas.microsoft.com/office/powerpoint/2010/main" val="798880190"/>
      </p:ext>
    </p:extLst>
  </p:cSld>
  <p:clrMapOvr>
    <a:masterClrMapping/>
  </p:clrMapOvr>
  <mc:AlternateContent xmlns:mc="http://schemas.openxmlformats.org/markup-compatibility/2006" xmlns:p14="http://schemas.microsoft.com/office/powerpoint/2010/main">
    <mc:Choice Requires="p14">
      <p:transition spd="slow" p14:dur="2000" advTm="25607"/>
    </mc:Choice>
    <mc:Fallback xmlns="">
      <p:transition spd="slow" advTm="25607"/>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04CA82-A74E-2140-8A6F-90073630F5DB}"/>
              </a:ext>
            </a:extLst>
          </p:cNvPr>
          <p:cNvSpPr>
            <a:spLocks noGrp="1"/>
          </p:cNvSpPr>
          <p:nvPr>
            <p:ph type="title"/>
          </p:nvPr>
        </p:nvSpPr>
        <p:spPr>
          <a:xfrm>
            <a:off x="-30295" y="212771"/>
            <a:ext cx="7479092" cy="1002506"/>
          </a:xfrm>
        </p:spPr>
        <p:txBody>
          <a:bodyPr/>
          <a:lstStyle/>
          <a:p>
            <a:r>
              <a:rPr lang="nl-NL" dirty="0"/>
              <a:t>Tour de France – 5th stage</a:t>
            </a:r>
          </a:p>
        </p:txBody>
      </p:sp>
      <p:sp>
        <p:nvSpPr>
          <p:cNvPr id="3" name="Tijdelijke aanduiding voor inhoud 2">
            <a:extLst>
              <a:ext uri="{FF2B5EF4-FFF2-40B4-BE49-F238E27FC236}">
                <a16:creationId xmlns:a16="http://schemas.microsoft.com/office/drawing/2014/main" id="{D98DD8D3-D55D-4E43-8153-1A39E0696C9C}"/>
              </a:ext>
            </a:extLst>
          </p:cNvPr>
          <p:cNvSpPr>
            <a:spLocks noGrp="1"/>
          </p:cNvSpPr>
          <p:nvPr>
            <p:ph idx="1"/>
          </p:nvPr>
        </p:nvSpPr>
        <p:spPr>
          <a:xfrm>
            <a:off x="395536" y="1700722"/>
            <a:ext cx="5832648" cy="3294416"/>
          </a:xfrm>
        </p:spPr>
        <p:txBody>
          <a:bodyPr/>
          <a:lstStyle/>
          <a:p>
            <a:pPr marL="0" indent="0">
              <a:buNone/>
            </a:pPr>
            <a:r>
              <a:rPr lang="nl-NL" dirty="0">
                <a:solidFill>
                  <a:schemeClr val="accent2"/>
                </a:solidFill>
              </a:rPr>
              <a:t>Do </a:t>
            </a:r>
            <a:r>
              <a:rPr lang="nl-NL" dirty="0" err="1">
                <a:solidFill>
                  <a:schemeClr val="accent2"/>
                </a:solidFill>
              </a:rPr>
              <a:t>you</a:t>
            </a:r>
            <a:r>
              <a:rPr lang="nl-NL" dirty="0">
                <a:solidFill>
                  <a:schemeClr val="accent2"/>
                </a:solidFill>
              </a:rPr>
              <a:t> want </a:t>
            </a:r>
            <a:r>
              <a:rPr lang="nl-NL" dirty="0" err="1">
                <a:solidFill>
                  <a:schemeClr val="accent2"/>
                </a:solidFill>
              </a:rPr>
              <a:t>to</a:t>
            </a:r>
            <a:r>
              <a:rPr lang="nl-NL" dirty="0">
                <a:solidFill>
                  <a:schemeClr val="accent2"/>
                </a:solidFill>
              </a:rPr>
              <a:t> </a:t>
            </a:r>
            <a:r>
              <a:rPr lang="nl-NL" dirty="0" err="1">
                <a:solidFill>
                  <a:schemeClr val="accent2"/>
                </a:solidFill>
              </a:rPr>
              <a:t>know</a:t>
            </a:r>
            <a:r>
              <a:rPr lang="nl-NL" dirty="0">
                <a:solidFill>
                  <a:schemeClr val="accent2"/>
                </a:solidFill>
              </a:rPr>
              <a:t> </a:t>
            </a:r>
            <a:r>
              <a:rPr lang="nl-NL" dirty="0" err="1">
                <a:solidFill>
                  <a:schemeClr val="accent2"/>
                </a:solidFill>
              </a:rPr>
              <a:t>why</a:t>
            </a:r>
            <a:r>
              <a:rPr lang="nl-NL" dirty="0">
                <a:solidFill>
                  <a:schemeClr val="accent2"/>
                </a:solidFill>
              </a:rPr>
              <a:t> </a:t>
            </a:r>
            <a:r>
              <a:rPr lang="nl-NL" dirty="0" err="1">
                <a:solidFill>
                  <a:schemeClr val="accent2"/>
                </a:solidFill>
              </a:rPr>
              <a:t>the</a:t>
            </a:r>
            <a:r>
              <a:rPr lang="nl-NL" dirty="0">
                <a:solidFill>
                  <a:schemeClr val="accent2"/>
                </a:solidFill>
              </a:rPr>
              <a:t> King of </a:t>
            </a:r>
            <a:r>
              <a:rPr lang="nl-NL" dirty="0" err="1">
                <a:solidFill>
                  <a:schemeClr val="accent2"/>
                </a:solidFill>
              </a:rPr>
              <a:t>the</a:t>
            </a:r>
            <a:r>
              <a:rPr lang="nl-NL" dirty="0">
                <a:solidFill>
                  <a:schemeClr val="accent2"/>
                </a:solidFill>
              </a:rPr>
              <a:t> </a:t>
            </a:r>
            <a:r>
              <a:rPr lang="nl-NL" dirty="0" err="1">
                <a:solidFill>
                  <a:schemeClr val="accent2"/>
                </a:solidFill>
              </a:rPr>
              <a:t>Mountain</a:t>
            </a:r>
            <a:r>
              <a:rPr lang="nl-NL" dirty="0">
                <a:solidFill>
                  <a:schemeClr val="accent2"/>
                </a:solidFill>
              </a:rPr>
              <a:t> polka-dot jersey in </a:t>
            </a:r>
            <a:r>
              <a:rPr lang="nl-NL" dirty="0" err="1">
                <a:solidFill>
                  <a:schemeClr val="accent2"/>
                </a:solidFill>
              </a:rPr>
              <a:t>the</a:t>
            </a:r>
            <a:r>
              <a:rPr lang="nl-NL" dirty="0">
                <a:solidFill>
                  <a:schemeClr val="accent2"/>
                </a:solidFill>
              </a:rPr>
              <a:t> Tour de France </a:t>
            </a:r>
            <a:r>
              <a:rPr lang="nl-NL" dirty="0" err="1">
                <a:solidFill>
                  <a:schemeClr val="accent2"/>
                </a:solidFill>
              </a:rPr>
              <a:t>should</a:t>
            </a:r>
            <a:r>
              <a:rPr lang="nl-NL" dirty="0">
                <a:solidFill>
                  <a:schemeClr val="accent2"/>
                </a:solidFill>
              </a:rPr>
              <a:t> </a:t>
            </a:r>
            <a:r>
              <a:rPr lang="nl-NL" dirty="0" err="1">
                <a:solidFill>
                  <a:schemeClr val="accent2"/>
                </a:solidFill>
              </a:rPr>
              <a:t>be</a:t>
            </a:r>
            <a:r>
              <a:rPr lang="nl-NL" dirty="0">
                <a:solidFill>
                  <a:schemeClr val="accent2"/>
                </a:solidFill>
              </a:rPr>
              <a:t> red-</a:t>
            </a:r>
            <a:r>
              <a:rPr lang="nl-NL" dirty="0" err="1">
                <a:solidFill>
                  <a:schemeClr val="accent2"/>
                </a:solidFill>
              </a:rPr>
              <a:t>and</a:t>
            </a:r>
            <a:r>
              <a:rPr lang="nl-NL" dirty="0">
                <a:solidFill>
                  <a:schemeClr val="accent2"/>
                </a:solidFill>
              </a:rPr>
              <a:t>-green </a:t>
            </a:r>
            <a:r>
              <a:rPr lang="nl-NL" dirty="0" err="1">
                <a:solidFill>
                  <a:schemeClr val="accent2"/>
                </a:solidFill>
              </a:rPr>
              <a:t>instead</a:t>
            </a:r>
            <a:r>
              <a:rPr lang="nl-NL" dirty="0">
                <a:solidFill>
                  <a:schemeClr val="accent2"/>
                </a:solidFill>
              </a:rPr>
              <a:t> of red-</a:t>
            </a:r>
            <a:r>
              <a:rPr lang="nl-NL" dirty="0" err="1">
                <a:solidFill>
                  <a:schemeClr val="accent2"/>
                </a:solidFill>
              </a:rPr>
              <a:t>and</a:t>
            </a:r>
            <a:r>
              <a:rPr lang="nl-NL" dirty="0">
                <a:solidFill>
                  <a:schemeClr val="accent2"/>
                </a:solidFill>
              </a:rPr>
              <a:t>-</a:t>
            </a:r>
            <a:r>
              <a:rPr lang="nl-NL" dirty="0" err="1">
                <a:solidFill>
                  <a:schemeClr val="accent2"/>
                </a:solidFill>
              </a:rPr>
              <a:t>white</a:t>
            </a:r>
            <a:r>
              <a:rPr lang="nl-NL" dirty="0">
                <a:solidFill>
                  <a:schemeClr val="accent2"/>
                </a:solidFill>
              </a:rPr>
              <a:t>? </a:t>
            </a:r>
          </a:p>
          <a:p>
            <a:pPr marL="0" indent="0">
              <a:buNone/>
            </a:pPr>
            <a:r>
              <a:rPr lang="nl-NL" dirty="0">
                <a:hlinkClick r:id="rId2"/>
              </a:rPr>
              <a:t>https://www.geo-sports.org/2023/stage-5-mountain-jersey/</a:t>
            </a:r>
            <a:endParaRPr lang="nl-NL" dirty="0"/>
          </a:p>
        </p:txBody>
      </p:sp>
      <p:pic>
        <p:nvPicPr>
          <p:cNvPr id="5" name="Afbeelding 4" descr="Afbeelding met Mineraal, rots&#10;&#10;Automatisch gegenereerde beschrijving">
            <a:extLst>
              <a:ext uri="{FF2B5EF4-FFF2-40B4-BE49-F238E27FC236}">
                <a16:creationId xmlns:a16="http://schemas.microsoft.com/office/drawing/2014/main" id="{C8631496-114E-4C72-0C0E-8BEC004A9B88}"/>
              </a:ext>
            </a:extLst>
          </p:cNvPr>
          <p:cNvPicPr>
            <a:picLocks noChangeAspect="1"/>
          </p:cNvPicPr>
          <p:nvPr/>
        </p:nvPicPr>
        <p:blipFill rotWithShape="1">
          <a:blip r:embed="rId3"/>
          <a:srcRect l="8987" t="17568" r="5913" b="16550"/>
          <a:stretch/>
        </p:blipFill>
        <p:spPr>
          <a:xfrm rot="5400000">
            <a:off x="5831884" y="2254431"/>
            <a:ext cx="3294415" cy="1912829"/>
          </a:xfrm>
          <a:prstGeom prst="rect">
            <a:avLst/>
          </a:prstGeom>
        </p:spPr>
      </p:pic>
      <p:pic>
        <p:nvPicPr>
          <p:cNvPr id="6" name="Afbeelding 5">
            <a:extLst>
              <a:ext uri="{FF2B5EF4-FFF2-40B4-BE49-F238E27FC236}">
                <a16:creationId xmlns:a16="http://schemas.microsoft.com/office/drawing/2014/main" id="{B3EE66AF-752A-7AF7-E2BF-6CA955000156}"/>
              </a:ext>
            </a:extLst>
          </p:cNvPr>
          <p:cNvPicPr>
            <a:picLocks noChangeAspect="1"/>
          </p:cNvPicPr>
          <p:nvPr/>
        </p:nvPicPr>
        <p:blipFill>
          <a:blip r:embed="rId4"/>
          <a:stretch>
            <a:fillRect/>
          </a:stretch>
        </p:blipFill>
        <p:spPr>
          <a:xfrm>
            <a:off x="7308304" y="185860"/>
            <a:ext cx="1507114" cy="1203598"/>
          </a:xfrm>
          <a:prstGeom prst="rect">
            <a:avLst/>
          </a:prstGeom>
        </p:spPr>
      </p:pic>
    </p:spTree>
    <p:extLst>
      <p:ext uri="{BB962C8B-B14F-4D97-AF65-F5344CB8AC3E}">
        <p14:creationId xmlns:p14="http://schemas.microsoft.com/office/powerpoint/2010/main" val="3103661166"/>
      </p:ext>
    </p:extLst>
  </p:cSld>
  <p:clrMapOvr>
    <a:masterClrMapping/>
  </p:clrMapOvr>
  <mc:AlternateContent xmlns:mc="http://schemas.openxmlformats.org/markup-compatibility/2006" xmlns:p14="http://schemas.microsoft.com/office/powerpoint/2010/main">
    <mc:Choice Requires="p14">
      <p:transition spd="slow" p14:dur="2000" advTm="5741"/>
    </mc:Choice>
    <mc:Fallback xmlns="">
      <p:transition spd="slow" advTm="5741"/>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8EE0C-0102-B649-9DF1-6F96F5A3F630}"/>
              </a:ext>
            </a:extLst>
          </p:cNvPr>
          <p:cNvSpPr>
            <a:spLocks noGrp="1"/>
          </p:cNvSpPr>
          <p:nvPr>
            <p:ph type="title"/>
          </p:nvPr>
        </p:nvSpPr>
        <p:spPr/>
        <p:txBody>
          <a:bodyPr/>
          <a:lstStyle/>
          <a:p>
            <a:endParaRPr lang="en-NL"/>
          </a:p>
        </p:txBody>
      </p:sp>
      <p:sp>
        <p:nvSpPr>
          <p:cNvPr id="3" name="Content Placeholder 2">
            <a:extLst>
              <a:ext uri="{FF2B5EF4-FFF2-40B4-BE49-F238E27FC236}">
                <a16:creationId xmlns:a16="http://schemas.microsoft.com/office/drawing/2014/main" id="{809F1248-6E83-8945-8065-96344E0AE5F5}"/>
              </a:ext>
            </a:extLst>
          </p:cNvPr>
          <p:cNvSpPr>
            <a:spLocks noGrp="1"/>
          </p:cNvSpPr>
          <p:nvPr>
            <p:ph idx="1"/>
          </p:nvPr>
        </p:nvSpPr>
        <p:spPr/>
        <p:txBody>
          <a:bodyPr/>
          <a:lstStyle/>
          <a:p>
            <a:endParaRPr lang="en-NL"/>
          </a:p>
        </p:txBody>
      </p:sp>
    </p:spTree>
    <p:extLst>
      <p:ext uri="{BB962C8B-B14F-4D97-AF65-F5344CB8AC3E}">
        <p14:creationId xmlns:p14="http://schemas.microsoft.com/office/powerpoint/2010/main" val="1406703606"/>
      </p:ext>
    </p:extLst>
  </p:cSld>
  <p:clrMapOvr>
    <a:masterClrMapping/>
  </p:clrMapOvr>
  <mc:AlternateContent xmlns:mc="http://schemas.openxmlformats.org/markup-compatibility/2006" xmlns:p14="http://schemas.microsoft.com/office/powerpoint/2010/main">
    <mc:Choice Requires="p14">
      <p:transition spd="slow" p14:dur="2000" advTm="1160"/>
    </mc:Choice>
    <mc:Fallback xmlns="">
      <p:transition spd="slow" advTm="116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idx="1"/>
          </p:nvPr>
        </p:nvSpPr>
        <p:spPr>
          <a:xfrm>
            <a:off x="1439652" y="411510"/>
            <a:ext cx="3086100" cy="702078"/>
          </a:xfrm>
        </p:spPr>
        <p:txBody>
          <a:bodyPr/>
          <a:lstStyle/>
          <a:p>
            <a:pPr marL="0" indent="0" eaLnBrk="1" hangingPunct="1">
              <a:lnSpc>
                <a:spcPct val="90000"/>
              </a:lnSpc>
              <a:buNone/>
            </a:pPr>
            <a:r>
              <a:rPr lang="en-US" dirty="0">
                <a:solidFill>
                  <a:srgbClr val="244A58"/>
                </a:solidFill>
                <a:latin typeface="Arial" charset="0"/>
                <a:cs typeface="Arial" charset="0"/>
              </a:rPr>
              <a:t>(1) Body waves</a:t>
            </a:r>
          </a:p>
          <a:p>
            <a:pPr marL="0" indent="0" eaLnBrk="1" hangingPunct="1">
              <a:lnSpc>
                <a:spcPct val="90000"/>
              </a:lnSpc>
              <a:buNone/>
            </a:pPr>
            <a:endParaRPr lang="en-US" dirty="0">
              <a:solidFill>
                <a:srgbClr val="244A58"/>
              </a:solidFill>
              <a:latin typeface="Arial" charset="0"/>
              <a:cs typeface="Arial" charset="0"/>
            </a:endParaRPr>
          </a:p>
          <a:p>
            <a:pPr marL="0" indent="0" eaLnBrk="1" hangingPunct="1">
              <a:lnSpc>
                <a:spcPct val="90000"/>
              </a:lnSpc>
              <a:buNone/>
            </a:pPr>
            <a:endParaRPr lang="en-US" dirty="0">
              <a:solidFill>
                <a:srgbClr val="244A58"/>
              </a:solidFill>
              <a:latin typeface="Arial" charset="0"/>
              <a:cs typeface="Arial" charset="0"/>
            </a:endParaRPr>
          </a:p>
          <a:p>
            <a:pPr marL="0" indent="0" eaLnBrk="1" hangingPunct="1">
              <a:lnSpc>
                <a:spcPct val="90000"/>
              </a:lnSpc>
              <a:buNone/>
            </a:pPr>
            <a:endParaRPr lang="en-US" dirty="0">
              <a:solidFill>
                <a:srgbClr val="244A58"/>
              </a:solidFill>
              <a:latin typeface="Arial" charset="0"/>
              <a:cs typeface="Arial" charset="0"/>
            </a:endParaRPr>
          </a:p>
        </p:txBody>
      </p:sp>
      <p:grpSp>
        <p:nvGrpSpPr>
          <p:cNvPr id="32772" name="Group 8"/>
          <p:cNvGrpSpPr>
            <a:grpSpLocks/>
          </p:cNvGrpSpPr>
          <p:nvPr/>
        </p:nvGrpSpPr>
        <p:grpSpPr bwMode="auto">
          <a:xfrm>
            <a:off x="6579298" y="735550"/>
            <a:ext cx="1419225" cy="4011301"/>
            <a:chOff x="3398" y="2857"/>
            <a:chExt cx="1192" cy="979"/>
          </a:xfrm>
        </p:grpSpPr>
        <p:sp>
          <p:nvSpPr>
            <p:cNvPr id="231429" name="AutoShape 5"/>
            <p:cNvSpPr>
              <a:spLocks noChangeArrowheads="1"/>
            </p:cNvSpPr>
            <p:nvPr/>
          </p:nvSpPr>
          <p:spPr bwMode="auto">
            <a:xfrm>
              <a:off x="3792" y="3024"/>
              <a:ext cx="192" cy="615"/>
            </a:xfrm>
            <a:prstGeom prst="downArrow">
              <a:avLst>
                <a:gd name="adj1" fmla="val 30204"/>
                <a:gd name="adj2" fmla="val 80212"/>
              </a:avLst>
            </a:prstGeom>
            <a:solidFill>
              <a:schemeClr val="accent6"/>
            </a:solidFill>
            <a:ln w="9525">
              <a:solidFill>
                <a:srgbClr val="C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31430" name="Text Box 6"/>
            <p:cNvSpPr txBox="1">
              <a:spLocks noChangeArrowheads="1"/>
            </p:cNvSpPr>
            <p:nvPr/>
          </p:nvSpPr>
          <p:spPr bwMode="auto">
            <a:xfrm>
              <a:off x="3398" y="2857"/>
              <a:ext cx="1192" cy="1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500" b="1" dirty="0">
                  <a:solidFill>
                    <a:schemeClr val="accent6"/>
                  </a:solidFill>
                  <a:cs typeface="+mn-cs"/>
                </a:rPr>
                <a:t>Short period</a:t>
              </a:r>
            </a:p>
            <a:p>
              <a:pPr>
                <a:defRPr/>
              </a:pPr>
              <a:r>
                <a:rPr lang="en-US" sz="1500" b="1" dirty="0">
                  <a:solidFill>
                    <a:schemeClr val="accent6"/>
                  </a:solidFill>
                  <a:cs typeface="+mn-cs"/>
                </a:rPr>
                <a:t> (~ 0.05-1Hz) </a:t>
              </a:r>
              <a:endParaRPr lang="en-US" sz="1350" dirty="0">
                <a:solidFill>
                  <a:schemeClr val="accent6"/>
                </a:solidFill>
                <a:cs typeface="+mn-cs"/>
              </a:endParaRPr>
            </a:p>
          </p:txBody>
        </p:sp>
        <p:sp>
          <p:nvSpPr>
            <p:cNvPr id="231431" name="Text Box 7"/>
            <p:cNvSpPr txBox="1">
              <a:spLocks noChangeArrowheads="1"/>
            </p:cNvSpPr>
            <p:nvPr/>
          </p:nvSpPr>
          <p:spPr bwMode="auto">
            <a:xfrm>
              <a:off x="3439" y="3701"/>
              <a:ext cx="1108" cy="1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500" b="1" dirty="0">
                  <a:solidFill>
                    <a:srgbClr val="C00000"/>
                  </a:solidFill>
                  <a:cs typeface="+mn-cs"/>
                </a:rPr>
                <a:t>Long period</a:t>
              </a:r>
            </a:p>
            <a:p>
              <a:pPr>
                <a:defRPr/>
              </a:pPr>
              <a:r>
                <a:rPr lang="en-US" sz="1500" b="1" dirty="0">
                  <a:solidFill>
                    <a:srgbClr val="C00000"/>
                  </a:solidFill>
                  <a:cs typeface="+mn-cs"/>
                </a:rPr>
                <a:t>(0.2-10 </a:t>
              </a:r>
              <a:r>
                <a:rPr lang="en-US" sz="1500" b="1" dirty="0" err="1">
                  <a:solidFill>
                    <a:srgbClr val="C00000"/>
                  </a:solidFill>
                  <a:cs typeface="+mn-cs"/>
                </a:rPr>
                <a:t>mHz</a:t>
              </a:r>
              <a:r>
                <a:rPr lang="en-US" sz="1500" b="1" dirty="0">
                  <a:solidFill>
                    <a:srgbClr val="C00000"/>
                  </a:solidFill>
                  <a:cs typeface="+mn-cs"/>
                </a:rPr>
                <a:t>)</a:t>
              </a:r>
              <a:endParaRPr lang="en-US" sz="1350" dirty="0">
                <a:solidFill>
                  <a:srgbClr val="C00000"/>
                </a:solidFill>
                <a:cs typeface="+mn-cs"/>
              </a:endParaRPr>
            </a:p>
          </p:txBody>
        </p:sp>
      </p:grpSp>
      <p:grpSp>
        <p:nvGrpSpPr>
          <p:cNvPr id="5" name="Group 4"/>
          <p:cNvGrpSpPr/>
          <p:nvPr/>
        </p:nvGrpSpPr>
        <p:grpSpPr>
          <a:xfrm>
            <a:off x="3737874" y="130009"/>
            <a:ext cx="2400300" cy="1469988"/>
            <a:chOff x="3347864" y="173344"/>
            <a:chExt cx="3200400" cy="1959984"/>
          </a:xfrm>
        </p:grpSpPr>
        <p:pic>
          <p:nvPicPr>
            <p:cNvPr id="10"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5861" y="476743"/>
              <a:ext cx="2912403" cy="16565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13"/>
            <p:cNvSpPr txBox="1">
              <a:spLocks noChangeArrowheads="1"/>
            </p:cNvSpPr>
            <p:nvPr/>
          </p:nvSpPr>
          <p:spPr bwMode="auto">
            <a:xfrm>
              <a:off x="3347864" y="173344"/>
              <a:ext cx="863992" cy="800219"/>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3300">
                <a:solidFill>
                  <a:srgbClr val="2B3949"/>
                </a:solidFill>
              </a:endParaRPr>
            </a:p>
          </p:txBody>
        </p:sp>
      </p:grpSp>
      <p:sp>
        <p:nvSpPr>
          <p:cNvPr id="3" name="TextBox 2"/>
          <p:cNvSpPr txBox="1"/>
          <p:nvPr/>
        </p:nvSpPr>
        <p:spPr>
          <a:xfrm>
            <a:off x="1547664" y="735546"/>
            <a:ext cx="2608406" cy="923330"/>
          </a:xfrm>
          <a:prstGeom prst="rect">
            <a:avLst/>
          </a:prstGeom>
          <a:noFill/>
        </p:spPr>
        <p:txBody>
          <a:bodyPr wrap="none" rtlCol="0">
            <a:spAutoFit/>
          </a:bodyPr>
          <a:lstStyle/>
          <a:p>
            <a:r>
              <a:rPr lang="en-US" sz="1350" dirty="0">
                <a:solidFill>
                  <a:schemeClr val="accent2"/>
                </a:solidFill>
              </a:rPr>
              <a:t>Imaging small scale structure</a:t>
            </a:r>
          </a:p>
          <a:p>
            <a:r>
              <a:rPr lang="en-US" sz="1350" dirty="0">
                <a:solidFill>
                  <a:schemeClr val="accent2"/>
                </a:solidFill>
              </a:rPr>
              <a:t>and discontinuities</a:t>
            </a:r>
          </a:p>
          <a:p>
            <a:r>
              <a:rPr lang="en-US" sz="1350" dirty="0">
                <a:solidFill>
                  <a:schemeClr val="accent2"/>
                </a:solidFill>
              </a:rPr>
              <a:t>Only velocity information</a:t>
            </a:r>
          </a:p>
          <a:p>
            <a:r>
              <a:rPr lang="en-US" sz="1350" dirty="0">
                <a:solidFill>
                  <a:schemeClr val="accent2"/>
                </a:solidFill>
              </a:rPr>
              <a:t>Ray theoretical approximations </a:t>
            </a:r>
          </a:p>
        </p:txBody>
      </p:sp>
      <p:sp>
        <p:nvSpPr>
          <p:cNvPr id="9" name="Rectangle 8"/>
          <p:cNvSpPr/>
          <p:nvPr/>
        </p:nvSpPr>
        <p:spPr>
          <a:xfrm>
            <a:off x="6624228" y="2355726"/>
            <a:ext cx="1134126" cy="324036"/>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solidFill>
                  <a:schemeClr val="bg1"/>
                </a:solidFill>
              </a:ln>
              <a:solidFill>
                <a:schemeClr val="bg1"/>
              </a:solidFill>
            </a:endParaRPr>
          </a:p>
        </p:txBody>
      </p:sp>
      <p:sp>
        <p:nvSpPr>
          <p:cNvPr id="4" name="TextBox 3"/>
          <p:cNvSpPr txBox="1"/>
          <p:nvPr/>
        </p:nvSpPr>
        <p:spPr>
          <a:xfrm>
            <a:off x="6570222" y="2355726"/>
            <a:ext cx="1319592" cy="323165"/>
          </a:xfrm>
          <a:prstGeom prst="rect">
            <a:avLst/>
          </a:prstGeom>
          <a:noFill/>
        </p:spPr>
        <p:txBody>
          <a:bodyPr wrap="none" rtlCol="0">
            <a:spAutoFit/>
          </a:bodyPr>
          <a:lstStyle/>
          <a:p>
            <a:r>
              <a:rPr lang="en-US" sz="1500" b="1" dirty="0">
                <a:solidFill>
                  <a:schemeClr val="accent6"/>
                </a:solidFill>
              </a:rPr>
              <a:t>(0.3-40 </a:t>
            </a:r>
            <a:r>
              <a:rPr lang="en-US" sz="1500" b="1" dirty="0" err="1">
                <a:solidFill>
                  <a:schemeClr val="accent6"/>
                </a:solidFill>
              </a:rPr>
              <a:t>mHz</a:t>
            </a:r>
            <a:r>
              <a:rPr lang="en-US" sz="1500" b="1" dirty="0">
                <a:solidFill>
                  <a:schemeClr val="accent6"/>
                </a:solidFill>
              </a:rPr>
              <a:t>)</a:t>
            </a:r>
          </a:p>
        </p:txBody>
      </p:sp>
      <p:grpSp>
        <p:nvGrpSpPr>
          <p:cNvPr id="14" name="Group 13"/>
          <p:cNvGrpSpPr/>
          <p:nvPr/>
        </p:nvGrpSpPr>
        <p:grpSpPr>
          <a:xfrm>
            <a:off x="1493658" y="1815666"/>
            <a:ext cx="5076564" cy="1812549"/>
            <a:chOff x="467544" y="2420888"/>
            <a:chExt cx="6768752" cy="2416732"/>
          </a:xfrm>
        </p:grpSpPr>
        <p:grpSp>
          <p:nvGrpSpPr>
            <p:cNvPr id="7" name="Group 6"/>
            <p:cNvGrpSpPr/>
            <p:nvPr/>
          </p:nvGrpSpPr>
          <p:grpSpPr>
            <a:xfrm>
              <a:off x="467544" y="2420888"/>
              <a:ext cx="6768752" cy="2416732"/>
              <a:chOff x="467544" y="2420888"/>
              <a:chExt cx="6768752" cy="2416732"/>
            </a:xfrm>
          </p:grpSpPr>
          <p:pic>
            <p:nvPicPr>
              <p:cNvPr id="2" name="Picture 1" descr="love-and-rayleigh-waves.jpg"/>
              <p:cNvPicPr>
                <a:picLocks noChangeAspect="1"/>
              </p:cNvPicPr>
              <p:nvPr/>
            </p:nvPicPr>
            <p:blipFill rotWithShape="1">
              <a:blip r:embed="rId4">
                <a:extLst>
                  <a:ext uri="{28A0092B-C50C-407E-A947-70E740481C1C}">
                    <a14:useLocalDpi xmlns:a14="http://schemas.microsoft.com/office/drawing/2010/main" val="0"/>
                  </a:ext>
                </a:extLst>
              </a:blip>
              <a:srcRect l="972" t="3355" r="3487" b="4929"/>
              <a:stretch/>
            </p:blipFill>
            <p:spPr>
              <a:xfrm>
                <a:off x="3317271" y="2420888"/>
                <a:ext cx="3919025" cy="2416732"/>
              </a:xfrm>
              <a:prstGeom prst="rect">
                <a:avLst/>
              </a:prstGeom>
            </p:spPr>
          </p:pic>
          <p:sp>
            <p:nvSpPr>
              <p:cNvPr id="6" name="TextBox 5"/>
              <p:cNvSpPr txBox="1"/>
              <p:nvPr/>
            </p:nvSpPr>
            <p:spPr>
              <a:xfrm>
                <a:off x="467544" y="2636912"/>
                <a:ext cx="2725532" cy="492443"/>
              </a:xfrm>
              <a:prstGeom prst="rect">
                <a:avLst/>
              </a:prstGeom>
              <a:noFill/>
            </p:spPr>
            <p:txBody>
              <a:bodyPr wrap="none" rtlCol="0">
                <a:spAutoFit/>
              </a:bodyPr>
              <a:lstStyle/>
              <a:p>
                <a:r>
                  <a:rPr lang="en-US" sz="1800" dirty="0">
                    <a:solidFill>
                      <a:schemeClr val="accent2"/>
                    </a:solidFill>
                  </a:rPr>
                  <a:t>(2) Surface waves</a:t>
                </a:r>
              </a:p>
            </p:txBody>
          </p:sp>
        </p:grpSp>
        <p:sp>
          <p:nvSpPr>
            <p:cNvPr id="19" name="TextBox 18"/>
            <p:cNvSpPr txBox="1"/>
            <p:nvPr/>
          </p:nvSpPr>
          <p:spPr>
            <a:xfrm>
              <a:off x="539552" y="3140968"/>
              <a:ext cx="2964915" cy="954108"/>
            </a:xfrm>
            <a:prstGeom prst="rect">
              <a:avLst/>
            </a:prstGeom>
            <a:noFill/>
          </p:spPr>
          <p:txBody>
            <a:bodyPr wrap="none" rtlCol="0">
              <a:spAutoFit/>
            </a:bodyPr>
            <a:lstStyle/>
            <a:p>
              <a:r>
                <a:rPr lang="en-US" sz="1350" dirty="0">
                  <a:solidFill>
                    <a:schemeClr val="accent2"/>
                  </a:solidFill>
                </a:rPr>
                <a:t>Imaging upper mantle only</a:t>
              </a:r>
            </a:p>
            <a:p>
              <a:r>
                <a:rPr lang="en-US" sz="1350" dirty="0">
                  <a:solidFill>
                    <a:schemeClr val="accent2"/>
                  </a:solidFill>
                </a:rPr>
                <a:t>Mainly velocity information</a:t>
              </a:r>
            </a:p>
            <a:p>
              <a:r>
                <a:rPr lang="en-US" sz="1350" dirty="0">
                  <a:solidFill>
                    <a:schemeClr val="accent2"/>
                  </a:solidFill>
                </a:rPr>
                <a:t>(limited density) </a:t>
              </a:r>
            </a:p>
          </p:txBody>
        </p:sp>
      </p:grpSp>
      <p:grpSp>
        <p:nvGrpSpPr>
          <p:cNvPr id="15" name="Group 14"/>
          <p:cNvGrpSpPr/>
          <p:nvPr/>
        </p:nvGrpSpPr>
        <p:grpSpPr>
          <a:xfrm>
            <a:off x="1547664" y="3867894"/>
            <a:ext cx="4698522" cy="1134126"/>
            <a:chOff x="539552" y="5157192"/>
            <a:chExt cx="6264696" cy="1512168"/>
          </a:xfrm>
        </p:grpSpPr>
        <p:grpSp>
          <p:nvGrpSpPr>
            <p:cNvPr id="13" name="Group 12"/>
            <p:cNvGrpSpPr/>
            <p:nvPr/>
          </p:nvGrpSpPr>
          <p:grpSpPr>
            <a:xfrm>
              <a:off x="539552" y="5157192"/>
              <a:ext cx="6264696" cy="1512168"/>
              <a:chOff x="539552" y="5157192"/>
              <a:chExt cx="6264696" cy="1512168"/>
            </a:xfrm>
          </p:grpSpPr>
          <p:pic>
            <p:nvPicPr>
              <p:cNvPr id="12" name="Picture 11" descr="S200.gi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14927" y="5177370"/>
                <a:ext cx="1989321" cy="1491990"/>
              </a:xfrm>
              <a:prstGeom prst="rect">
                <a:avLst/>
              </a:prstGeom>
            </p:spPr>
          </p:pic>
          <p:sp>
            <p:nvSpPr>
              <p:cNvPr id="8" name="TextBox 7"/>
              <p:cNvSpPr txBox="1"/>
              <p:nvPr/>
            </p:nvSpPr>
            <p:spPr>
              <a:xfrm>
                <a:off x="539552" y="5157192"/>
                <a:ext cx="3990836" cy="492443"/>
              </a:xfrm>
              <a:prstGeom prst="rect">
                <a:avLst/>
              </a:prstGeom>
              <a:noFill/>
            </p:spPr>
            <p:txBody>
              <a:bodyPr wrap="none" rtlCol="0">
                <a:spAutoFit/>
              </a:bodyPr>
              <a:lstStyle/>
              <a:p>
                <a:r>
                  <a:rPr lang="en-US" sz="1800" dirty="0">
                    <a:solidFill>
                      <a:srgbClr val="244A58"/>
                    </a:solidFill>
                  </a:rPr>
                  <a:t>(3) Whole Earth oscillations</a:t>
                </a:r>
              </a:p>
            </p:txBody>
          </p:sp>
        </p:grpSp>
        <p:sp>
          <p:nvSpPr>
            <p:cNvPr id="20" name="TextBox 19"/>
            <p:cNvSpPr txBox="1"/>
            <p:nvPr/>
          </p:nvSpPr>
          <p:spPr>
            <a:xfrm>
              <a:off x="611560" y="5661248"/>
              <a:ext cx="3503523" cy="954108"/>
            </a:xfrm>
            <a:prstGeom prst="rect">
              <a:avLst/>
            </a:prstGeom>
            <a:noFill/>
          </p:spPr>
          <p:txBody>
            <a:bodyPr wrap="none" rtlCol="0">
              <a:spAutoFit/>
            </a:bodyPr>
            <a:lstStyle/>
            <a:p>
              <a:r>
                <a:rPr lang="en-US" sz="1350" dirty="0">
                  <a:solidFill>
                    <a:schemeClr val="accent2"/>
                  </a:solidFill>
                </a:rPr>
                <a:t>Density and velocity information</a:t>
              </a:r>
            </a:p>
            <a:p>
              <a:r>
                <a:rPr lang="en-US" sz="1350" dirty="0">
                  <a:solidFill>
                    <a:schemeClr val="accent2"/>
                  </a:solidFill>
                </a:rPr>
                <a:t>Only large scale structure</a:t>
              </a:r>
            </a:p>
            <a:p>
              <a:r>
                <a:rPr lang="en-US" sz="1350" dirty="0">
                  <a:solidFill>
                    <a:schemeClr val="accent2"/>
                  </a:solidFill>
                </a:rPr>
                <a:t>Complete theory</a:t>
              </a:r>
            </a:p>
          </p:txBody>
        </p:sp>
      </p:grpSp>
    </p:spTree>
    <p:extLst>
      <p:ext uri="{BB962C8B-B14F-4D97-AF65-F5344CB8AC3E}">
        <p14:creationId xmlns:p14="http://schemas.microsoft.com/office/powerpoint/2010/main" val="416904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a:xfrm>
            <a:off x="467544" y="0"/>
            <a:ext cx="8136904" cy="857250"/>
          </a:xfrm>
        </p:spPr>
        <p:txBody>
          <a:bodyPr/>
          <a:lstStyle/>
          <a:p>
            <a:r>
              <a:rPr lang="en-GB" sz="4000" dirty="0">
                <a:latin typeface="Arial" charset="0"/>
              </a:rPr>
              <a:t>Whole Earth oscillations</a:t>
            </a:r>
          </a:p>
        </p:txBody>
      </p:sp>
      <p:sp>
        <p:nvSpPr>
          <p:cNvPr id="267267" name="Text Box 3"/>
          <p:cNvSpPr txBox="1">
            <a:spLocks noChangeArrowheads="1"/>
          </p:cNvSpPr>
          <p:nvPr/>
        </p:nvSpPr>
        <p:spPr bwMode="auto">
          <a:xfrm>
            <a:off x="1547664" y="813162"/>
            <a:ext cx="3913507"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2000" dirty="0">
                <a:solidFill>
                  <a:srgbClr val="244A58"/>
                </a:solidFill>
              </a:rPr>
              <a:t>Spheroidal modes </a:t>
            </a:r>
            <a:r>
              <a:rPr lang="en-GB" sz="2000" baseline="-25000" dirty="0" err="1">
                <a:solidFill>
                  <a:srgbClr val="244A58"/>
                </a:solidFill>
              </a:rPr>
              <a:t>n</a:t>
            </a:r>
            <a:r>
              <a:rPr lang="en-GB" sz="2000" dirty="0" err="1">
                <a:solidFill>
                  <a:srgbClr val="244A58"/>
                </a:solidFill>
              </a:rPr>
              <a:t>S</a:t>
            </a:r>
            <a:r>
              <a:rPr lang="en-GB" sz="2000" baseline="-25000" dirty="0" err="1">
                <a:solidFill>
                  <a:srgbClr val="244A58"/>
                </a:solidFill>
              </a:rPr>
              <a:t>l</a:t>
            </a:r>
            <a:endParaRPr lang="en-GB" sz="2000" dirty="0">
              <a:solidFill>
                <a:srgbClr val="244A58"/>
              </a:solidFill>
            </a:endParaRPr>
          </a:p>
          <a:p>
            <a:pPr>
              <a:defRPr/>
            </a:pPr>
            <a:r>
              <a:rPr lang="en-GB" sz="2000" dirty="0">
                <a:solidFill>
                  <a:srgbClr val="244A58"/>
                </a:solidFill>
              </a:rPr>
              <a:t>n = radial order, l = angular order</a:t>
            </a:r>
          </a:p>
        </p:txBody>
      </p:sp>
      <p:pic>
        <p:nvPicPr>
          <p:cNvPr id="20483" name="Picture 4" descr="modes-patterns"/>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071037" y="1670412"/>
            <a:ext cx="4497734" cy="3473088"/>
          </a:xfrm>
        </p:spPr>
      </p:pic>
      <p:pic>
        <p:nvPicPr>
          <p:cNvPr id="5" name="Picture 4" descr="S200.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92180" y="843558"/>
            <a:ext cx="2124236" cy="1593177"/>
          </a:xfrm>
          <a:prstGeom prst="rect">
            <a:avLst/>
          </a:prstGeom>
        </p:spPr>
      </p:pic>
      <p:pic>
        <p:nvPicPr>
          <p:cNvPr id="6" name="Picture 5" descr="S010.gi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41857" y="2931790"/>
            <a:ext cx="2124236" cy="1593176"/>
          </a:xfrm>
          <a:prstGeom prst="rect">
            <a:avLst/>
          </a:prstGeom>
        </p:spPr>
      </p:pic>
      <p:sp>
        <p:nvSpPr>
          <p:cNvPr id="2" name="TextBox 1"/>
          <p:cNvSpPr txBox="1"/>
          <p:nvPr/>
        </p:nvSpPr>
        <p:spPr>
          <a:xfrm>
            <a:off x="6634577" y="2398117"/>
            <a:ext cx="1239442" cy="461665"/>
          </a:xfrm>
          <a:prstGeom prst="rect">
            <a:avLst/>
          </a:prstGeom>
          <a:noFill/>
        </p:spPr>
        <p:txBody>
          <a:bodyPr wrap="none" rtlCol="0">
            <a:spAutoFit/>
          </a:bodyPr>
          <a:lstStyle/>
          <a:p>
            <a:r>
              <a:rPr lang="en-US" sz="1200" baseline="-25000" dirty="0">
                <a:solidFill>
                  <a:srgbClr val="244A58"/>
                </a:solidFill>
              </a:rPr>
              <a:t>0</a:t>
            </a:r>
            <a:r>
              <a:rPr lang="en-US" sz="1200" dirty="0">
                <a:solidFill>
                  <a:srgbClr val="244A58"/>
                </a:solidFill>
              </a:rPr>
              <a:t>S</a:t>
            </a:r>
            <a:r>
              <a:rPr lang="en-US" sz="1200" baseline="-25000" dirty="0">
                <a:solidFill>
                  <a:srgbClr val="244A58"/>
                </a:solidFill>
              </a:rPr>
              <a:t>2</a:t>
            </a:r>
            <a:r>
              <a:rPr lang="en-US" sz="1200" dirty="0">
                <a:solidFill>
                  <a:srgbClr val="244A58"/>
                </a:solidFill>
              </a:rPr>
              <a:t>: 54 minutes</a:t>
            </a:r>
          </a:p>
          <a:p>
            <a:r>
              <a:rPr lang="en-US" sz="1200" dirty="0">
                <a:solidFill>
                  <a:srgbClr val="244A58"/>
                </a:solidFill>
              </a:rPr>
              <a:t>“football mode”</a:t>
            </a:r>
          </a:p>
        </p:txBody>
      </p:sp>
      <p:sp>
        <p:nvSpPr>
          <p:cNvPr id="8" name="TextBox 7"/>
          <p:cNvSpPr txBox="1"/>
          <p:nvPr/>
        </p:nvSpPr>
        <p:spPr>
          <a:xfrm>
            <a:off x="6678341" y="4515966"/>
            <a:ext cx="1351652" cy="461665"/>
          </a:xfrm>
          <a:prstGeom prst="rect">
            <a:avLst/>
          </a:prstGeom>
          <a:noFill/>
        </p:spPr>
        <p:txBody>
          <a:bodyPr wrap="none" rtlCol="0">
            <a:spAutoFit/>
          </a:bodyPr>
          <a:lstStyle/>
          <a:p>
            <a:r>
              <a:rPr lang="en-US" sz="1200" baseline="-25000" dirty="0">
                <a:solidFill>
                  <a:srgbClr val="244A58"/>
                </a:solidFill>
              </a:rPr>
              <a:t>0</a:t>
            </a:r>
            <a:r>
              <a:rPr lang="en-US" sz="1200" dirty="0">
                <a:solidFill>
                  <a:srgbClr val="244A58"/>
                </a:solidFill>
              </a:rPr>
              <a:t>S</a:t>
            </a:r>
            <a:r>
              <a:rPr lang="en-US" sz="1200" baseline="-25000" dirty="0">
                <a:solidFill>
                  <a:srgbClr val="244A58"/>
                </a:solidFill>
              </a:rPr>
              <a:t>0</a:t>
            </a:r>
            <a:r>
              <a:rPr lang="en-US" sz="1200" dirty="0">
                <a:solidFill>
                  <a:srgbClr val="244A58"/>
                </a:solidFill>
              </a:rPr>
              <a:t>: 20 minutes</a:t>
            </a:r>
          </a:p>
          <a:p>
            <a:r>
              <a:rPr lang="en-US" sz="1200" dirty="0">
                <a:solidFill>
                  <a:srgbClr val="244A58"/>
                </a:solidFill>
              </a:rPr>
              <a:t>“breathing mode”</a:t>
            </a:r>
          </a:p>
        </p:txBody>
      </p:sp>
      <p:sp>
        <p:nvSpPr>
          <p:cNvPr id="3" name="Rectangle 1">
            <a:extLst>
              <a:ext uri="{FF2B5EF4-FFF2-40B4-BE49-F238E27FC236}">
                <a16:creationId xmlns:a16="http://schemas.microsoft.com/office/drawing/2014/main" id="{7A7C089A-958D-AFE2-1E86-C17F7FEED678}"/>
              </a:ext>
            </a:extLst>
          </p:cNvPr>
          <p:cNvSpPr/>
          <p:nvPr/>
        </p:nvSpPr>
        <p:spPr>
          <a:xfrm>
            <a:off x="5894208" y="4912667"/>
            <a:ext cx="3249792" cy="276999"/>
          </a:xfrm>
          <a:prstGeom prst="rect">
            <a:avLst/>
          </a:prstGeom>
        </p:spPr>
        <p:txBody>
          <a:bodyPr wrap="square">
            <a:spAutoFit/>
          </a:bodyPr>
          <a:lstStyle/>
          <a:p>
            <a:pPr algn="r"/>
            <a:r>
              <a:rPr lang="en-US" sz="1200" dirty="0">
                <a:solidFill>
                  <a:schemeClr val="accent2"/>
                </a:solidFill>
              </a:rPr>
              <a:t>http://</a:t>
            </a:r>
            <a:r>
              <a:rPr lang="en-US" sz="1200" dirty="0" err="1">
                <a:solidFill>
                  <a:schemeClr val="accent2"/>
                </a:solidFill>
              </a:rPr>
              <a:t>lucien.saviot.free.fr</a:t>
            </a:r>
            <a:r>
              <a:rPr lang="en-US" sz="1200" dirty="0">
                <a:solidFill>
                  <a:schemeClr val="accent2"/>
                </a:solidFill>
              </a:rPr>
              <a:t>/</a:t>
            </a:r>
            <a:r>
              <a:rPr lang="en-US" sz="1200" dirty="0" err="1">
                <a:solidFill>
                  <a:schemeClr val="accent2"/>
                </a:solidFill>
              </a:rPr>
              <a:t>terre</a:t>
            </a:r>
            <a:r>
              <a:rPr lang="en-US" sz="1200" dirty="0">
                <a:solidFill>
                  <a:schemeClr val="accent2"/>
                </a:solidFill>
              </a:rPr>
              <a:t>/</a:t>
            </a:r>
            <a:r>
              <a:rPr lang="en-US" sz="1200" dirty="0" err="1">
                <a:solidFill>
                  <a:schemeClr val="accent2"/>
                </a:solidFill>
              </a:rPr>
              <a:t>index.en.html</a:t>
            </a:r>
            <a:endParaRPr lang="en-US" sz="1200" dirty="0">
              <a:solidFill>
                <a:schemeClr val="accent2"/>
              </a:solidFill>
            </a:endParaRPr>
          </a:p>
        </p:txBody>
      </p:sp>
    </p:spTree>
  </p:cSld>
  <p:clrMapOvr>
    <a:masterClrMapping/>
  </p:clrMapOvr>
  <p:transition advTm="32517"/>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241305" y="-68931"/>
            <a:ext cx="9036495" cy="1002506"/>
          </a:xfrm>
        </p:spPr>
        <p:txBody>
          <a:bodyPr/>
          <a:lstStyle/>
          <a:p>
            <a:r>
              <a:rPr lang="en-US" sz="4000" dirty="0">
                <a:latin typeface="Arial" charset="0"/>
              </a:rPr>
              <a:t>Normal mode data</a:t>
            </a:r>
          </a:p>
        </p:txBody>
      </p:sp>
      <p:sp>
        <p:nvSpPr>
          <p:cNvPr id="12" name="TextBox 11"/>
          <p:cNvSpPr txBox="1"/>
          <p:nvPr/>
        </p:nvSpPr>
        <p:spPr>
          <a:xfrm>
            <a:off x="665120" y="1167594"/>
            <a:ext cx="1966379" cy="400110"/>
          </a:xfrm>
          <a:prstGeom prst="rect">
            <a:avLst/>
          </a:prstGeom>
          <a:noFill/>
        </p:spPr>
        <p:txBody>
          <a:bodyPr wrap="none" rtlCol="0">
            <a:spAutoFit/>
          </a:bodyPr>
          <a:lstStyle/>
          <a:p>
            <a:r>
              <a:rPr lang="en-US" sz="2000" b="1" dirty="0"/>
              <a:t>Data spectrum</a:t>
            </a:r>
          </a:p>
        </p:txBody>
      </p:sp>
      <p:sp>
        <p:nvSpPr>
          <p:cNvPr id="20" name="TextBox 19"/>
          <p:cNvSpPr txBox="1"/>
          <p:nvPr/>
        </p:nvSpPr>
        <p:spPr>
          <a:xfrm>
            <a:off x="6545491" y="1221607"/>
            <a:ext cx="2274983" cy="646331"/>
          </a:xfrm>
          <a:prstGeom prst="rect">
            <a:avLst/>
          </a:prstGeom>
          <a:noFill/>
        </p:spPr>
        <p:txBody>
          <a:bodyPr wrap="none" rtlCol="0">
            <a:spAutoFit/>
          </a:bodyPr>
          <a:lstStyle/>
          <a:p>
            <a:pPr algn="r"/>
            <a:r>
              <a:rPr lang="en-US" sz="1800" dirty="0"/>
              <a:t>Sumatra earthquake</a:t>
            </a:r>
          </a:p>
          <a:p>
            <a:pPr algn="r"/>
            <a:r>
              <a:rPr lang="en-US" sz="1800" dirty="0"/>
              <a:t>26/12/2004</a:t>
            </a:r>
          </a:p>
        </p:txBody>
      </p:sp>
      <p:sp>
        <p:nvSpPr>
          <p:cNvPr id="3" name="TextBox 2"/>
          <p:cNvSpPr txBox="1"/>
          <p:nvPr/>
        </p:nvSpPr>
        <p:spPr>
          <a:xfrm>
            <a:off x="6828162" y="4691920"/>
            <a:ext cx="2280342" cy="400110"/>
          </a:xfrm>
          <a:prstGeom prst="rect">
            <a:avLst/>
          </a:prstGeom>
          <a:noFill/>
        </p:spPr>
        <p:txBody>
          <a:bodyPr wrap="none" rtlCol="0">
            <a:spAutoFit/>
          </a:bodyPr>
          <a:lstStyle/>
          <a:p>
            <a:r>
              <a:rPr lang="en-US" sz="2000" dirty="0">
                <a:solidFill>
                  <a:schemeClr val="accent2"/>
                </a:solidFill>
              </a:rPr>
              <a:t>Deuss et al (2013)</a:t>
            </a:r>
          </a:p>
        </p:txBody>
      </p:sp>
      <p:grpSp>
        <p:nvGrpSpPr>
          <p:cNvPr id="7" name="Group 6"/>
          <p:cNvGrpSpPr/>
          <p:nvPr/>
        </p:nvGrpSpPr>
        <p:grpSpPr>
          <a:xfrm>
            <a:off x="241305" y="1584845"/>
            <a:ext cx="1825124" cy="685965"/>
            <a:chOff x="3635896" y="2329135"/>
            <a:chExt cx="1825124" cy="914617"/>
          </a:xfrm>
        </p:grpSpPr>
        <p:cxnSp>
          <p:nvCxnSpPr>
            <p:cNvPr id="5" name="Straight Connector 4"/>
            <p:cNvCxnSpPr/>
            <p:nvPr/>
          </p:nvCxnSpPr>
          <p:spPr>
            <a:xfrm>
              <a:off x="3635896" y="2564904"/>
              <a:ext cx="576064" cy="0"/>
            </a:xfrm>
            <a:prstGeom prst="line">
              <a:avLst/>
            </a:prstGeom>
            <a:ln w="38100" cmpd="sng">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635896" y="2996952"/>
              <a:ext cx="576064" cy="0"/>
            </a:xfrm>
            <a:prstGeom prst="line">
              <a:avLst/>
            </a:prstGeom>
            <a:ln w="38100" cmpd="sng">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211960" y="2329135"/>
              <a:ext cx="672254" cy="492441"/>
            </a:xfrm>
            <a:prstGeom prst="rect">
              <a:avLst/>
            </a:prstGeom>
            <a:noFill/>
          </p:spPr>
          <p:txBody>
            <a:bodyPr wrap="none" rtlCol="0">
              <a:spAutoFit/>
            </a:bodyPr>
            <a:lstStyle/>
            <a:p>
              <a:r>
                <a:rPr lang="en-US" sz="1800" dirty="0">
                  <a:solidFill>
                    <a:schemeClr val="accent6"/>
                  </a:solidFill>
                </a:rPr>
                <a:t>Data</a:t>
              </a:r>
            </a:p>
          </p:txBody>
        </p:sp>
        <p:sp>
          <p:nvSpPr>
            <p:cNvPr id="18" name="TextBox 17"/>
            <p:cNvSpPr txBox="1"/>
            <p:nvPr/>
          </p:nvSpPr>
          <p:spPr>
            <a:xfrm>
              <a:off x="4211960" y="2751311"/>
              <a:ext cx="1249060" cy="492441"/>
            </a:xfrm>
            <a:prstGeom prst="rect">
              <a:avLst/>
            </a:prstGeom>
            <a:noFill/>
          </p:spPr>
          <p:txBody>
            <a:bodyPr wrap="none" rtlCol="0">
              <a:spAutoFit/>
            </a:bodyPr>
            <a:lstStyle/>
            <a:p>
              <a:r>
                <a:rPr lang="en-US" sz="1800" dirty="0">
                  <a:solidFill>
                    <a:schemeClr val="tx2">
                      <a:lumMod val="75000"/>
                      <a:lumOff val="25000"/>
                    </a:schemeClr>
                  </a:solidFill>
                </a:rPr>
                <a:t>Synthetics</a:t>
              </a:r>
            </a:p>
          </p:txBody>
        </p:sp>
      </p:grpSp>
      <p:sp>
        <p:nvSpPr>
          <p:cNvPr id="13" name="TextBox 12"/>
          <p:cNvSpPr txBox="1"/>
          <p:nvPr/>
        </p:nvSpPr>
        <p:spPr>
          <a:xfrm>
            <a:off x="3162605" y="4299942"/>
            <a:ext cx="1769435" cy="338554"/>
          </a:xfrm>
          <a:prstGeom prst="rect">
            <a:avLst/>
          </a:prstGeom>
          <a:noFill/>
        </p:spPr>
        <p:txBody>
          <a:bodyPr wrap="none" rtlCol="0">
            <a:spAutoFit/>
          </a:bodyPr>
          <a:lstStyle/>
          <a:p>
            <a:r>
              <a:rPr lang="en-US" sz="1600" dirty="0"/>
              <a:t>Frequency (</a:t>
            </a:r>
            <a:r>
              <a:rPr lang="en-US" sz="1600" dirty="0" err="1"/>
              <a:t>mHz</a:t>
            </a:r>
            <a:r>
              <a:rPr lang="en-US" sz="1600" dirty="0"/>
              <a:t>)</a:t>
            </a:r>
          </a:p>
        </p:txBody>
      </p:sp>
      <p:sp>
        <p:nvSpPr>
          <p:cNvPr id="14" name="TextBox 13"/>
          <p:cNvSpPr txBox="1"/>
          <p:nvPr/>
        </p:nvSpPr>
        <p:spPr>
          <a:xfrm>
            <a:off x="971600" y="4105404"/>
            <a:ext cx="6000962" cy="338554"/>
          </a:xfrm>
          <a:prstGeom prst="rect">
            <a:avLst/>
          </a:prstGeom>
          <a:noFill/>
        </p:spPr>
        <p:txBody>
          <a:bodyPr wrap="none" rtlCol="0">
            <a:spAutoFit/>
          </a:bodyPr>
          <a:lstStyle/>
          <a:p>
            <a:r>
              <a:rPr lang="en-US" sz="1600" dirty="0"/>
              <a:t>1.0         1.1         1.2         1.3        1.4         1.5         1.6         1.7            </a:t>
            </a:r>
          </a:p>
        </p:txBody>
      </p:sp>
      <p:pic>
        <p:nvPicPr>
          <p:cNvPr id="6" name="Picture 5" descr="dataANMO-small-new.eps"/>
          <p:cNvPicPr>
            <a:picLocks noChangeAspect="1"/>
          </p:cNvPicPr>
          <p:nvPr/>
        </p:nvPicPr>
        <p:blipFill rotWithShape="1">
          <a:blip r:embed="rId3">
            <a:extLst>
              <a:ext uri="{28A0092B-C50C-407E-A947-70E740481C1C}">
                <a14:useLocalDpi xmlns:a14="http://schemas.microsoft.com/office/drawing/2010/main" val="0"/>
              </a:ext>
            </a:extLst>
          </a:blip>
          <a:srcRect t="70427" b="4691"/>
          <a:stretch/>
        </p:blipFill>
        <p:spPr>
          <a:xfrm>
            <a:off x="1144654" y="1167594"/>
            <a:ext cx="5963412" cy="3025144"/>
          </a:xfrm>
          <a:prstGeom prst="rect">
            <a:avLst/>
          </a:prstGeom>
        </p:spPr>
      </p:pic>
    </p:spTree>
    <p:extLst>
      <p:ext uri="{BB962C8B-B14F-4D97-AF65-F5344CB8AC3E}">
        <p14:creationId xmlns:p14="http://schemas.microsoft.com/office/powerpoint/2010/main" val="265103880"/>
      </p:ext>
    </p:extLst>
  </p:cSld>
  <p:clrMapOvr>
    <a:masterClrMapping/>
  </p:clrMapOvr>
  <mc:AlternateContent xmlns:mc="http://schemas.openxmlformats.org/markup-compatibility/2006" xmlns:p14="http://schemas.microsoft.com/office/powerpoint/2010/main">
    <mc:Choice Requires="p14">
      <p:transition spd="slow" p14:dur="2000" advTm="67057"/>
    </mc:Choice>
    <mc:Fallback xmlns="">
      <p:transition spd="slow" advTm="6705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3" descr="modes-splitting-singl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158124"/>
            <a:ext cx="4680520" cy="4901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22605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80963"/>
            <a:ext cx="7848871" cy="816602"/>
          </a:xfrm>
        </p:spPr>
        <p:txBody>
          <a:bodyPr>
            <a:noAutofit/>
          </a:bodyPr>
          <a:lstStyle/>
          <a:p>
            <a:pPr eaLnBrk="1" hangingPunct="1">
              <a:defRPr/>
            </a:pPr>
            <a:r>
              <a:rPr lang="en-US" sz="4000" dirty="0">
                <a:cs typeface="+mj-cs"/>
              </a:rPr>
              <a:t>Normal mode observations</a:t>
            </a:r>
          </a:p>
        </p:txBody>
      </p:sp>
      <p:sp>
        <p:nvSpPr>
          <p:cNvPr id="81922" name="Rectangle 2"/>
          <p:cNvSpPr>
            <a:spLocks noChangeArrowheads="1"/>
          </p:cNvSpPr>
          <p:nvPr/>
        </p:nvSpPr>
        <p:spPr bwMode="auto">
          <a:xfrm>
            <a:off x="1331119" y="1035844"/>
            <a:ext cx="6480572"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42900" indent="-342900">
              <a:buClr>
                <a:schemeClr val="tx1"/>
              </a:buClr>
              <a:buFont typeface="Arial" charset="0"/>
              <a:buChar char="•"/>
            </a:pPr>
            <a:r>
              <a:rPr lang="en-US" sz="1800" dirty="0">
                <a:solidFill>
                  <a:schemeClr val="accent2"/>
                </a:solidFill>
              </a:rPr>
              <a:t>Data set of 93 events with Mw&gt;7.4 since 1978</a:t>
            </a:r>
          </a:p>
          <a:p>
            <a:pPr marL="342900" indent="-342900">
              <a:buClr>
                <a:schemeClr val="tx1"/>
              </a:buClr>
              <a:buFont typeface="Arial" charset="0"/>
              <a:buChar char="•"/>
            </a:pPr>
            <a:r>
              <a:rPr lang="en-US" sz="1800" dirty="0">
                <a:solidFill>
                  <a:schemeClr val="accent2"/>
                </a:solidFill>
              </a:rPr>
              <a:t>Select frequency window for specific normal mode</a:t>
            </a:r>
          </a:p>
          <a:p>
            <a:pPr marL="342900" indent="-342900">
              <a:buClr>
                <a:schemeClr val="tx1"/>
              </a:buClr>
              <a:buFont typeface="Arial" charset="0"/>
              <a:buChar char="•"/>
            </a:pPr>
            <a:r>
              <a:rPr lang="en-US" sz="1800" dirty="0">
                <a:solidFill>
                  <a:schemeClr val="accent2"/>
                </a:solidFill>
              </a:rPr>
              <a:t>Combine all spectra for one splitting function</a:t>
            </a:r>
          </a:p>
          <a:p>
            <a:pPr marL="342900" indent="-342900">
              <a:buClr>
                <a:schemeClr val="tx1"/>
              </a:buClr>
              <a:buFont typeface="Arial" charset="0"/>
              <a:buChar char="•"/>
            </a:pPr>
            <a:r>
              <a:rPr lang="en-US" sz="1800" dirty="0">
                <a:solidFill>
                  <a:schemeClr val="accent2"/>
                </a:solidFill>
              </a:rPr>
              <a:t>Start from PREM predictions</a:t>
            </a:r>
          </a:p>
          <a:p>
            <a:pPr marL="342900" indent="-342900">
              <a:buClr>
                <a:schemeClr val="tx1"/>
              </a:buClr>
              <a:buFont typeface="Arial" charset="0"/>
              <a:buChar char="•"/>
            </a:pPr>
            <a:r>
              <a:rPr lang="en-US" sz="1800" dirty="0">
                <a:solidFill>
                  <a:schemeClr val="accent2"/>
                </a:solidFill>
              </a:rPr>
              <a:t>Iterative least squares spectral fitting </a:t>
            </a:r>
          </a:p>
          <a:p>
            <a:pPr marL="342900" indent="-342900">
              <a:buClr>
                <a:schemeClr val="tx1"/>
              </a:buClr>
              <a:buFont typeface="Arial" charset="0"/>
              <a:buChar char="•"/>
            </a:pPr>
            <a:endParaRPr lang="en-US" sz="1800" dirty="0">
              <a:solidFill>
                <a:schemeClr val="accent2"/>
              </a:solidFill>
            </a:endParaRPr>
          </a:p>
          <a:p>
            <a:pPr marL="342900" indent="-342900">
              <a:buClr>
                <a:schemeClr val="tx1"/>
              </a:buClr>
              <a:buFont typeface="Arial" charset="0"/>
              <a:buChar char="•"/>
            </a:pPr>
            <a:endParaRPr lang="en-US" sz="1800" dirty="0">
              <a:solidFill>
                <a:schemeClr val="accent2"/>
              </a:solidFill>
            </a:endParaRPr>
          </a:p>
          <a:p>
            <a:pPr marL="342900" indent="-342900">
              <a:buClr>
                <a:schemeClr val="tx1"/>
              </a:buClr>
              <a:buFont typeface="Arial" charset="0"/>
              <a:buChar char="•"/>
            </a:pPr>
            <a:endParaRPr lang="en-US" sz="1800" dirty="0">
              <a:solidFill>
                <a:schemeClr val="accent2"/>
              </a:solidFill>
            </a:endParaRPr>
          </a:p>
          <a:p>
            <a:pPr marL="342900" indent="-342900">
              <a:buClr>
                <a:schemeClr val="tx1"/>
              </a:buClr>
              <a:buFont typeface="Arial" charset="0"/>
              <a:buChar char="•"/>
            </a:pPr>
            <a:endParaRPr lang="en-US" sz="1800" dirty="0">
              <a:solidFill>
                <a:schemeClr val="accent2"/>
              </a:solidFill>
            </a:endParaRPr>
          </a:p>
          <a:p>
            <a:pPr marL="342900" indent="-342900">
              <a:buClr>
                <a:schemeClr val="tx1"/>
              </a:buClr>
              <a:buFont typeface="Arial" charset="0"/>
              <a:buChar char="•"/>
            </a:pPr>
            <a:endParaRPr lang="en-US" sz="1800" dirty="0">
              <a:solidFill>
                <a:schemeClr val="accent2"/>
              </a:solidFill>
            </a:endParaRPr>
          </a:p>
        </p:txBody>
      </p:sp>
      <p:sp>
        <p:nvSpPr>
          <p:cNvPr id="6" name="Rectangle 5"/>
          <p:cNvSpPr/>
          <p:nvPr/>
        </p:nvSpPr>
        <p:spPr>
          <a:xfrm>
            <a:off x="5173861" y="3269471"/>
            <a:ext cx="2484834" cy="1323439"/>
          </a:xfrm>
          <a:prstGeom prst="rect">
            <a:avLst/>
          </a:prstGeom>
        </p:spPr>
        <p:txBody>
          <a:bodyPr>
            <a:spAutoFit/>
          </a:bodyPr>
          <a:lstStyle/>
          <a:p>
            <a:pPr>
              <a:defRPr/>
            </a:pPr>
            <a:r>
              <a:rPr lang="en-US" sz="1600" dirty="0">
                <a:solidFill>
                  <a:srgbClr val="244A58"/>
                </a:solidFill>
                <a:cs typeface="+mn-cs"/>
              </a:rPr>
              <a:t>Including:</a:t>
            </a:r>
          </a:p>
          <a:p>
            <a:pPr marL="257175" indent="-257175">
              <a:buFont typeface="Arial"/>
              <a:buChar char="•"/>
              <a:defRPr/>
            </a:pPr>
            <a:r>
              <a:rPr lang="en-US" sz="1600" dirty="0">
                <a:solidFill>
                  <a:srgbClr val="244A58"/>
                </a:solidFill>
                <a:cs typeface="+mn-cs"/>
              </a:rPr>
              <a:t>2004 Sumatra (Mw=9.0)</a:t>
            </a:r>
          </a:p>
          <a:p>
            <a:pPr marL="257175" indent="-257175">
              <a:buFont typeface="Arial"/>
              <a:buChar char="•"/>
              <a:defRPr/>
            </a:pPr>
            <a:r>
              <a:rPr lang="en-US" sz="1600" dirty="0">
                <a:solidFill>
                  <a:srgbClr val="244A58"/>
                </a:solidFill>
                <a:cs typeface="+mn-cs"/>
              </a:rPr>
              <a:t>2010 Chile (Mw=8.8)</a:t>
            </a:r>
          </a:p>
          <a:p>
            <a:pPr marL="257175" indent="-257175">
              <a:buFont typeface="Arial"/>
              <a:buChar char="•"/>
              <a:defRPr/>
            </a:pPr>
            <a:r>
              <a:rPr lang="en-US" sz="1600" dirty="0">
                <a:solidFill>
                  <a:srgbClr val="244A58"/>
                </a:solidFill>
                <a:cs typeface="+mn-cs"/>
              </a:rPr>
              <a:t>2011 Japan (Mw=9.0)</a:t>
            </a:r>
          </a:p>
        </p:txBody>
      </p:sp>
      <p:sp>
        <p:nvSpPr>
          <p:cNvPr id="81924" name="Rectangle 4"/>
          <p:cNvSpPr>
            <a:spLocks noChangeArrowheads="1"/>
          </p:cNvSpPr>
          <p:nvPr/>
        </p:nvSpPr>
        <p:spPr bwMode="auto">
          <a:xfrm>
            <a:off x="6469015" y="4754768"/>
            <a:ext cx="268535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800" dirty="0">
                <a:solidFill>
                  <a:srgbClr val="244A58"/>
                </a:solidFill>
              </a:rPr>
              <a:t>(Deuss et al., </a:t>
            </a:r>
            <a:r>
              <a:rPr lang="en-US" sz="1800" i="1" dirty="0">
                <a:solidFill>
                  <a:srgbClr val="244A58"/>
                </a:solidFill>
              </a:rPr>
              <a:t>GJI, </a:t>
            </a:r>
            <a:r>
              <a:rPr lang="en-US" sz="1800" dirty="0">
                <a:solidFill>
                  <a:srgbClr val="244A58"/>
                </a:solidFill>
              </a:rPr>
              <a:t>2013)</a:t>
            </a:r>
          </a:p>
        </p:txBody>
      </p:sp>
      <p:pic>
        <p:nvPicPr>
          <p:cNvPr id="81925" name="Picture 7" descr="plot_event_locations.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626443"/>
            <a:ext cx="4337298" cy="2288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56802998"/>
      </p:ext>
    </p:extLst>
  </p:cSld>
  <p:clrMapOvr>
    <a:masterClrMapping/>
  </p:clrMapOvr>
  <p:transition spd="slow" advTm="6679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34E6A36-8281-6B55-FA9A-27F02D998FA9}"/>
              </a:ext>
            </a:extLst>
          </p:cNvPr>
          <p:cNvPicPr>
            <a:picLocks noChangeAspect="1"/>
          </p:cNvPicPr>
          <p:nvPr/>
        </p:nvPicPr>
        <p:blipFill rotWithShape="1">
          <a:blip r:embed="rId3"/>
          <a:srcRect l="5128"/>
          <a:stretch/>
        </p:blipFill>
        <p:spPr>
          <a:xfrm>
            <a:off x="683568" y="51470"/>
            <a:ext cx="7992888" cy="5269976"/>
          </a:xfrm>
          <a:prstGeom prst="rect">
            <a:avLst/>
          </a:prstGeom>
        </p:spPr>
      </p:pic>
    </p:spTree>
    <p:extLst>
      <p:ext uri="{BB962C8B-B14F-4D97-AF65-F5344CB8AC3E}">
        <p14:creationId xmlns:p14="http://schemas.microsoft.com/office/powerpoint/2010/main" val="476326606"/>
      </p:ext>
    </p:extLst>
  </p:cSld>
  <p:clrMapOvr>
    <a:masterClrMapping/>
  </p:clrMapOvr>
  <mc:AlternateContent xmlns:mc="http://schemas.openxmlformats.org/markup-compatibility/2006" xmlns:p14="http://schemas.microsoft.com/office/powerpoint/2010/main">
    <mc:Choice Requires="p14">
      <p:transition spd="slow" p14:dur="2000" advTm="98348"/>
    </mc:Choice>
    <mc:Fallback xmlns="">
      <p:transition spd="slow" advTm="98348"/>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7.2|19.9"/>
</p:tagLst>
</file>

<file path=ppt/tags/tag2.xml><?xml version="1.0" encoding="utf-8"?>
<p:tagLst xmlns:a="http://schemas.openxmlformats.org/drawingml/2006/main" xmlns:r="http://schemas.openxmlformats.org/officeDocument/2006/relationships" xmlns:p="http://schemas.openxmlformats.org/presentationml/2006/main">
  <p:tag name="TIMING" val="|17.2|19.9"/>
</p:tagLst>
</file>

<file path=ppt/tags/tag3.xml><?xml version="1.0" encoding="utf-8"?>
<p:tagLst xmlns:a="http://schemas.openxmlformats.org/drawingml/2006/main" xmlns:r="http://schemas.openxmlformats.org/officeDocument/2006/relationships" xmlns:p="http://schemas.openxmlformats.org/presentationml/2006/main">
  <p:tag name="TIMING" val="|23.7|8.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28067</TotalTime>
  <Words>1662</Words>
  <Application>Microsoft Macintosh PowerPoint</Application>
  <PresentationFormat>Diavoorstelling (16:9)</PresentationFormat>
  <Paragraphs>244</Paragraphs>
  <Slides>35</Slides>
  <Notes>19</Notes>
  <HiddenSlides>3</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35</vt:i4>
      </vt:variant>
    </vt:vector>
  </HeadingPairs>
  <TitlesOfParts>
    <vt:vector size="40" baseType="lpstr">
      <vt:lpstr>Arial</vt:lpstr>
      <vt:lpstr>Symbol</vt:lpstr>
      <vt:lpstr>Times New Roman</vt:lpstr>
      <vt:lpstr>Wingdings 2</vt:lpstr>
      <vt:lpstr>Breeze</vt:lpstr>
      <vt:lpstr>Whole Earth oscillations:  Thé key to imaging density in Earth’s deep interior  using seismic data</vt:lpstr>
      <vt:lpstr>PowerPoint-presentatie</vt:lpstr>
      <vt:lpstr>Seismological Data</vt:lpstr>
      <vt:lpstr>PowerPoint-presentatie</vt:lpstr>
      <vt:lpstr>Whole Earth oscillations</vt:lpstr>
      <vt:lpstr>Normal mode data</vt:lpstr>
      <vt:lpstr>PowerPoint-presentatie</vt:lpstr>
      <vt:lpstr>Normal mode observations</vt:lpstr>
      <vt:lpstr>PowerPoint-presentatie</vt:lpstr>
      <vt:lpstr>Normal mode spectra</vt:lpstr>
      <vt:lpstr>Splitting functions</vt:lpstr>
      <vt:lpstr>Splitting functions</vt:lpstr>
      <vt:lpstr>1D structure</vt:lpstr>
      <vt:lpstr>Core Mantle Boundary Stoneley modes</vt:lpstr>
      <vt:lpstr>1D structure</vt:lpstr>
      <vt:lpstr>1D structure</vt:lpstr>
      <vt:lpstr>1D structure</vt:lpstr>
      <vt:lpstr>1D structure</vt:lpstr>
      <vt:lpstr>1D structure</vt:lpstr>
      <vt:lpstr>1D structure</vt:lpstr>
      <vt:lpstr>1D structure</vt:lpstr>
      <vt:lpstr>1D structure</vt:lpstr>
      <vt:lpstr>1D structure</vt:lpstr>
      <vt:lpstr>1D structure</vt:lpstr>
      <vt:lpstr>PowerPoint-presentatie</vt:lpstr>
      <vt:lpstr>3D structure</vt:lpstr>
      <vt:lpstr>LLSVP density – previous studies</vt:lpstr>
      <vt:lpstr>Density tomography</vt:lpstr>
      <vt:lpstr>Density tomography</vt:lpstr>
      <vt:lpstr>Comparing density models</vt:lpstr>
      <vt:lpstr>Thermochemical inversion</vt:lpstr>
      <vt:lpstr>Synthesis - LLSVPs</vt:lpstr>
      <vt:lpstr>Conclusions</vt:lpstr>
      <vt:lpstr>Tour de France – 5th stage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Solidity of the Inner Core</dc:title>
  <dc:creator>Arwen Deuss</dc:creator>
  <cp:lastModifiedBy>Deuss, A.F. (Arwen)</cp:lastModifiedBy>
  <cp:revision>653</cp:revision>
  <cp:lastPrinted>2021-06-11T07:35:12Z</cp:lastPrinted>
  <dcterms:created xsi:type="dcterms:W3CDTF">2003-11-23T23:21:29Z</dcterms:created>
  <dcterms:modified xsi:type="dcterms:W3CDTF">2023-07-05T08:24:48Z</dcterms:modified>
</cp:coreProperties>
</file>