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64" r:id="rId5"/>
    <p:sldId id="263" r:id="rId6"/>
    <p:sldId id="265" r:id="rId7"/>
    <p:sldId id="261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643"/>
  </p:normalViewPr>
  <p:slideViewPr>
    <p:cSldViewPr snapToGrid="0" snapToObjects="1">
      <p:cViewPr>
        <p:scale>
          <a:sx n="120" d="100"/>
          <a:sy n="120" d="100"/>
        </p:scale>
        <p:origin x="8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6345A-F488-8848-A91F-1469A76A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3B2C4E-CE20-8541-9D17-B0EE0FDC8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C793A6-4B39-5046-B85B-9FAF48B2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2CC-6066-BF49-9D19-F50B5577618E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B277AD-A6FF-104B-A77A-8BD61530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6082BE-CF29-5442-9E59-57B9F272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330F-014D-EB43-9FEA-A4B6802F3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55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96709-8B0C-1D4E-B89B-DE1D1CFC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A327C9-DA1C-BA4A-AD23-C2E3A0100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D29C7E-B5C3-EB43-934B-94DA4471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2CC-6066-BF49-9D19-F50B5577618E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2C58B7-58F0-F248-B69A-A882FC57B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E1F4A9-C264-F847-A6B1-5FAE97FD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330F-014D-EB43-9FEA-A4B6802F3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79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4F4AB30-4040-CF41-8251-D589DDCAA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C44B08-BA4C-5941-85F1-CF5944060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5EA434-4981-7341-B5C2-E2B70B2C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2CC-6066-BF49-9D19-F50B5577618E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EFB3D2-51BC-884B-830E-D675617D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A621E3-A5DE-AF4D-A551-9BE5B890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330F-014D-EB43-9FEA-A4B6802F3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55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4CD537-F006-0849-A361-9BE467D2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ED70A-A802-FE4A-AADC-8AC9FBDBD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D4D553-D224-E540-9BCE-40A37B17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2CC-6066-BF49-9D19-F50B5577618E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6FAEF1-6DCD-9747-9F76-433E9D5F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703ED6-42DB-4C40-91D5-126DE2FE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330F-014D-EB43-9FEA-A4B6802F3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24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35EC5F-A80F-B94B-889A-C72EDE55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71B1CB-3623-3E48-AB25-9D09A9616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0B3935-0A9F-9946-985B-521F192F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2CC-6066-BF49-9D19-F50B5577618E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98C570-2914-0E45-9033-4A860E24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E36290-C067-EB4C-8036-1C3DABED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330F-014D-EB43-9FEA-A4B6802F3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48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0FE546-C18C-E84A-B458-EF9657FB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802CDB-8A35-034A-B2B1-B29FB5771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4E2691-9F9D-B747-82BC-1202C8BF9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8937D8-2EFA-BA41-8BC6-45BA45DF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2CC-6066-BF49-9D19-F50B5577618E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D4B64C-721E-0B46-A20D-7AD244FB5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2BD93E-3471-8E42-B209-58FA954F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330F-014D-EB43-9FEA-A4B6802F3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08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095C0-506A-A54B-B62C-BE3D2DFC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7ED56E-2427-4442-99C8-1D03AA89C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A87EE6-85C7-DD4B-8090-BC8B8289E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1141F3-1B0D-D741-A47A-0628945AE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36E95F-984F-D545-8B7F-2272F231A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C33452F-8167-5348-AD8B-849A2681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2CC-6066-BF49-9D19-F50B5577618E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627790-A11C-634F-9933-5B85367E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D50225-88AA-FD40-97E8-BB1BD221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330F-014D-EB43-9FEA-A4B6802F3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17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F7E77-1C87-7143-AB9A-7D3426AE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3DF6BF-E6C4-6146-A234-074E8234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2CC-6066-BF49-9D19-F50B5577618E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521A46-9D6A-3849-92FD-0F788CE6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4FAF41-C334-FC41-998A-A95D7900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330F-014D-EB43-9FEA-A4B6802F3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44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28DB60-014A-2B41-BB6F-69FE9A1A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2CC-6066-BF49-9D19-F50B5577618E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D0ACD5-D5E2-EB4D-AD63-034D455D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C38DE-63CE-014E-9F17-8AC124F7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330F-014D-EB43-9FEA-A4B6802F3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98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26306-43DB-4D46-8A4E-043A8360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5D3EE8-B9EC-4F40-8A7F-6921ACA3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1001DF-EE66-E74E-B8D6-4F0C31C4D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16B10A-D868-4649-A901-1D3EC7D5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2CC-6066-BF49-9D19-F50B5577618E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C1AFE2-23EB-8E49-8AF6-3F5E045C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3DE575-5717-5141-96D3-39D2049F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330F-014D-EB43-9FEA-A4B6802F3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90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02577C-4657-674B-8F1E-F5F4A399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239F50-7F2A-A341-AAC8-4607260C5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BB8511-B871-924B-8908-D806016F7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B38ACB-0A54-734C-97C6-223FA6C7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2CC-6066-BF49-9D19-F50B5577618E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C80710-6173-1041-8D78-34392225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3628A2-79AD-984C-AF0D-95232798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330F-014D-EB43-9FEA-A4B6802F3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60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5987D6-90C2-2147-90B1-239A4512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504342-60CE-8544-9838-6CD961DD0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531C2C-27C6-5A43-A41A-4A8368E8C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F92CC-6066-BF49-9D19-F50B5577618E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F99B33-6318-3B4E-AB1B-4846B6E65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68D341-C12F-9F46-A500-63EE82E33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B330F-014D-EB43-9FEA-A4B6802F3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63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chemin vertical 7">
            <a:extLst>
              <a:ext uri="{FF2B5EF4-FFF2-40B4-BE49-F238E27FC236}">
                <a16:creationId xmlns:a16="http://schemas.microsoft.com/office/drawing/2014/main" id="{8F4FB80C-2D46-EB47-8270-F2AD35A9654C}"/>
              </a:ext>
            </a:extLst>
          </p:cNvPr>
          <p:cNvSpPr/>
          <p:nvPr/>
        </p:nvSpPr>
        <p:spPr>
          <a:xfrm>
            <a:off x="5071730" y="212639"/>
            <a:ext cx="7060021" cy="6379547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695144-528B-B649-B42E-B3D2488C4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17" y="97970"/>
            <a:ext cx="4677673" cy="66838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2A93580-65A0-D84E-A7DF-9EDA9CB85569}"/>
              </a:ext>
            </a:extLst>
          </p:cNvPr>
          <p:cNvSpPr txBox="1"/>
          <p:nvPr/>
        </p:nvSpPr>
        <p:spPr>
          <a:xfrm>
            <a:off x="5890437" y="1158945"/>
            <a:ext cx="54651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Thank</a:t>
            </a:r>
            <a:r>
              <a:rPr lang="fr-FR" sz="2400" b="1" dirty="0"/>
              <a:t> </a:t>
            </a:r>
            <a:r>
              <a:rPr lang="fr-FR" sz="2400" b="1" dirty="0" err="1"/>
              <a:t>you</a:t>
            </a:r>
            <a:r>
              <a:rPr lang="fr-FR" sz="2400" b="1" dirty="0"/>
              <a:t> all </a:t>
            </a:r>
          </a:p>
          <a:p>
            <a:pPr algn="ctr"/>
            <a:endParaRPr lang="fr-FR" sz="800" b="1" dirty="0"/>
          </a:p>
          <a:p>
            <a:pPr algn="ctr"/>
            <a:r>
              <a:rPr lang="fr-FR" sz="2000" b="1" dirty="0"/>
              <a:t>for </a:t>
            </a:r>
            <a:r>
              <a:rPr lang="fr-FR" sz="2000" b="1" dirty="0" err="1"/>
              <a:t>your</a:t>
            </a:r>
            <a:r>
              <a:rPr lang="fr-FR" sz="2000" b="1" dirty="0"/>
              <a:t> participation and </a:t>
            </a:r>
          </a:p>
          <a:p>
            <a:pPr algn="ctr"/>
            <a:r>
              <a:rPr lang="fr-FR" sz="2000" b="1" dirty="0"/>
              <a:t>contributions to </a:t>
            </a:r>
            <a:r>
              <a:rPr lang="fr-FR" sz="2000" b="1" dirty="0" err="1"/>
              <a:t>this</a:t>
            </a:r>
            <a:r>
              <a:rPr lang="fr-FR" sz="2000" b="1" dirty="0"/>
              <a:t> workshop !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…for </a:t>
            </a:r>
            <a:r>
              <a:rPr lang="fr-FR" sz="2000" dirty="0" err="1"/>
              <a:t>preparing</a:t>
            </a:r>
            <a:r>
              <a:rPr lang="fr-FR" sz="2000" dirty="0"/>
              <a:t> </a:t>
            </a:r>
            <a:r>
              <a:rPr lang="fr-FR" sz="2000" dirty="0" err="1"/>
              <a:t>great</a:t>
            </a:r>
            <a:r>
              <a:rPr lang="fr-FR" sz="2000" dirty="0"/>
              <a:t> </a:t>
            </a:r>
            <a:r>
              <a:rPr lang="fr-FR" sz="2000" dirty="0" err="1"/>
              <a:t>pedagogical</a:t>
            </a:r>
            <a:r>
              <a:rPr lang="fr-FR" sz="2000" dirty="0"/>
              <a:t> </a:t>
            </a:r>
            <a:r>
              <a:rPr lang="fr-FR" sz="2000" dirty="0" err="1"/>
              <a:t>talks</a:t>
            </a:r>
            <a:endParaRPr lang="fr-FR" sz="2000" dirty="0"/>
          </a:p>
          <a:p>
            <a:pPr algn="ctr"/>
            <a:endParaRPr lang="fr-FR" sz="800" dirty="0"/>
          </a:p>
          <a:p>
            <a:pPr algn="ctr"/>
            <a:r>
              <a:rPr lang="fr-FR" sz="2000" dirty="0"/>
              <a:t>… for </a:t>
            </a:r>
            <a:r>
              <a:rPr lang="fr-FR" sz="2000" dirty="0" err="1"/>
              <a:t>making</a:t>
            </a:r>
            <a:r>
              <a:rPr lang="fr-FR" sz="2000" dirty="0"/>
              <a:t> the extra effort</a:t>
            </a:r>
          </a:p>
          <a:p>
            <a:pPr algn="ctr"/>
            <a:r>
              <a:rPr lang="fr-FR" sz="2000" dirty="0"/>
              <a:t>to </a:t>
            </a:r>
            <a:r>
              <a:rPr lang="fr-FR" sz="2000" dirty="0" err="1"/>
              <a:t>understand</a:t>
            </a:r>
            <a:r>
              <a:rPr lang="fr-FR" sz="2000" dirty="0"/>
              <a:t> </a:t>
            </a:r>
            <a:r>
              <a:rPr lang="fr-FR" sz="2000" dirty="0" err="1"/>
              <a:t>each</a:t>
            </a:r>
            <a:r>
              <a:rPr lang="fr-FR" sz="2000" dirty="0"/>
              <a:t> </a:t>
            </a:r>
            <a:r>
              <a:rPr lang="fr-FR" sz="2000" dirty="0" err="1"/>
              <a:t>other’s</a:t>
            </a:r>
            <a:r>
              <a:rPr lang="fr-FR" sz="2000" dirty="0"/>
              <a:t> jargon</a:t>
            </a:r>
          </a:p>
          <a:p>
            <a:pPr algn="ctr"/>
            <a:endParaRPr lang="fr-FR" sz="800" dirty="0"/>
          </a:p>
          <a:p>
            <a:pPr algn="ctr"/>
            <a:r>
              <a:rPr lang="fr-FR" sz="2000" dirty="0"/>
              <a:t>… for </a:t>
            </a:r>
            <a:r>
              <a:rPr lang="fr-FR" sz="2000" dirty="0" err="1"/>
              <a:t>being</a:t>
            </a:r>
            <a:r>
              <a:rPr lang="fr-FR" sz="2000" dirty="0"/>
              <a:t> </a:t>
            </a:r>
            <a:r>
              <a:rPr lang="fr-FR" sz="2000" dirty="0" err="1"/>
              <a:t>there</a:t>
            </a:r>
            <a:r>
              <a:rPr lang="fr-FR" sz="2000" dirty="0"/>
              <a:t> on zoom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endParaRPr lang="fr-FR" sz="2000" dirty="0"/>
          </a:p>
          <a:p>
            <a:pPr algn="ctr"/>
            <a:r>
              <a:rPr lang="fr-FR" sz="2000" dirty="0"/>
              <a:t>breakfast, lunch, </a:t>
            </a:r>
            <a:r>
              <a:rPr lang="fr-FR" sz="2000" dirty="0" err="1"/>
              <a:t>dinner</a:t>
            </a:r>
            <a:r>
              <a:rPr lang="fr-FR" sz="2000" dirty="0"/>
              <a:t> or </a:t>
            </a:r>
            <a:r>
              <a:rPr lang="fr-FR" sz="2000" dirty="0" err="1"/>
              <a:t>even</a:t>
            </a:r>
            <a:r>
              <a:rPr lang="fr-FR" sz="2000" dirty="0"/>
              <a:t> night time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b="1" dirty="0" err="1"/>
              <a:t>We</a:t>
            </a:r>
            <a:r>
              <a:rPr lang="fr-FR" sz="2000" b="1" dirty="0"/>
              <a:t> </a:t>
            </a:r>
            <a:r>
              <a:rPr lang="fr-FR" sz="2000" b="1" dirty="0" err="1"/>
              <a:t>hope</a:t>
            </a:r>
            <a:r>
              <a:rPr lang="fr-FR" sz="2000" b="1" dirty="0"/>
              <a:t> </a:t>
            </a:r>
            <a:r>
              <a:rPr lang="fr-FR" sz="2000" b="1" dirty="0" err="1"/>
              <a:t>this</a:t>
            </a:r>
            <a:r>
              <a:rPr lang="fr-FR" sz="2000" b="1" dirty="0"/>
              <a:t> </a:t>
            </a:r>
            <a:r>
              <a:rPr lang="fr-FR" sz="2000" b="1" dirty="0" err="1"/>
              <a:t>is</a:t>
            </a:r>
            <a:r>
              <a:rPr lang="fr-FR" sz="2000" b="1" dirty="0"/>
              <a:t> </a:t>
            </a:r>
            <a:r>
              <a:rPr lang="fr-FR" sz="2000" b="1" dirty="0" err="1"/>
              <a:t>only</a:t>
            </a:r>
            <a:r>
              <a:rPr lang="fr-FR" sz="2000" b="1" dirty="0"/>
              <a:t> the </a:t>
            </a:r>
            <a:r>
              <a:rPr lang="fr-FR" sz="2000" b="1" dirty="0" err="1"/>
              <a:t>start</a:t>
            </a:r>
            <a:r>
              <a:rPr lang="fr-FR" sz="2000" b="1" dirty="0"/>
              <a:t> of</a:t>
            </a:r>
          </a:p>
          <a:p>
            <a:pPr algn="ctr"/>
            <a:r>
              <a:rPr lang="fr-FR" sz="2000" b="1" dirty="0"/>
              <a:t>an </a:t>
            </a:r>
            <a:r>
              <a:rPr lang="fr-FR" sz="2000" b="1" dirty="0" err="1"/>
              <a:t>exciting</a:t>
            </a:r>
            <a:r>
              <a:rPr lang="fr-FR" sz="2000" b="1" dirty="0"/>
              <a:t> </a:t>
            </a:r>
            <a:r>
              <a:rPr lang="fr-FR" sz="2000" b="1" dirty="0" err="1"/>
              <a:t>adventure</a:t>
            </a:r>
            <a:r>
              <a:rPr lang="fr-FR" sz="2000" b="1" dirty="0"/>
              <a:t> !</a:t>
            </a:r>
          </a:p>
          <a:p>
            <a:pPr algn="ctr"/>
            <a:r>
              <a:rPr lang="fr-FR" sz="1600" dirty="0"/>
              <a:t>(</a:t>
            </a:r>
            <a:r>
              <a:rPr lang="fr-FR" sz="1600" dirty="0" err="1"/>
              <a:t>reminder</a:t>
            </a:r>
            <a:r>
              <a:rPr lang="fr-FR" sz="1600" dirty="0"/>
              <a:t>:  </a:t>
            </a:r>
            <a:r>
              <a:rPr lang="fr-FR" sz="1600" dirty="0" err="1"/>
              <a:t>we</a:t>
            </a:r>
            <a:r>
              <a:rPr lang="fr-FR" sz="1600" dirty="0"/>
              <a:t> are </a:t>
            </a:r>
            <a:r>
              <a:rPr lang="fr-FR" sz="1600" dirty="0" err="1"/>
              <a:t>looking</a:t>
            </a:r>
            <a:r>
              <a:rPr lang="fr-FR" sz="1600" dirty="0"/>
              <a:t> for </a:t>
            </a:r>
            <a:r>
              <a:rPr lang="fr-FR" sz="1600" dirty="0" err="1"/>
              <a:t>enthusiastic</a:t>
            </a:r>
            <a:r>
              <a:rPr lang="fr-FR" sz="1600" dirty="0"/>
              <a:t> </a:t>
            </a:r>
            <a:r>
              <a:rPr lang="fr-FR" sz="1600" dirty="0" err="1"/>
              <a:t>volunteers</a:t>
            </a:r>
            <a:endParaRPr lang="fr-FR" sz="1600" dirty="0"/>
          </a:p>
          <a:p>
            <a:pPr algn="ctr"/>
            <a:r>
              <a:rPr lang="fr-FR" sz="1600" dirty="0"/>
              <a:t>to </a:t>
            </a:r>
            <a:r>
              <a:rPr lang="fr-FR" sz="1600" dirty="0" err="1"/>
              <a:t>organize</a:t>
            </a:r>
            <a:r>
              <a:rPr lang="fr-FR" sz="1600" dirty="0"/>
              <a:t> </a:t>
            </a:r>
            <a:r>
              <a:rPr lang="fr-FR" sz="1600" dirty="0" err="1"/>
              <a:t>this</a:t>
            </a:r>
            <a:r>
              <a:rPr lang="fr-FR" sz="1600" dirty="0"/>
              <a:t> meeting </a:t>
            </a:r>
            <a:r>
              <a:rPr lang="fr-FR" sz="1600" dirty="0" err="1"/>
              <a:t>next</a:t>
            </a:r>
            <a:r>
              <a:rPr lang="fr-FR" sz="1600" dirty="0"/>
              <a:t> </a:t>
            </a:r>
            <a:r>
              <a:rPr lang="fr-FR" sz="1600" dirty="0" err="1"/>
              <a:t>year</a:t>
            </a:r>
            <a:r>
              <a:rPr lang="fr-FR" sz="1600" dirty="0"/>
              <a:t> </a:t>
            </a:r>
            <a:r>
              <a:rPr lang="fr-FR" sz="1600" dirty="0">
                <a:sym typeface="Wingdings" pitchFamily="2" charset="2"/>
              </a:rPr>
              <a:t></a:t>
            </a:r>
            <a:r>
              <a:rPr lang="fr-FR" sz="1600" dirty="0"/>
              <a:t> )</a:t>
            </a:r>
          </a:p>
          <a:p>
            <a:pPr algn="ctr"/>
            <a:endParaRPr lang="fr-FR" sz="1600" dirty="0"/>
          </a:p>
          <a:p>
            <a:pPr algn="ctr"/>
            <a:r>
              <a:rPr lang="fr-FR" sz="2000" b="1" dirty="0">
                <a:sym typeface="Wingdings" pitchFamily="2" charset="2"/>
              </a:rPr>
              <a:t> </a:t>
            </a:r>
            <a:r>
              <a:rPr lang="fr-FR" sz="2000" b="1" dirty="0" err="1">
                <a:sym typeface="Wingdings" pitchFamily="2" charset="2"/>
              </a:rPr>
              <a:t>let’s</a:t>
            </a:r>
            <a:r>
              <a:rPr lang="fr-FR" sz="2000" b="1" dirty="0">
                <a:sym typeface="Wingdings" pitchFamily="2" charset="2"/>
              </a:rPr>
              <a:t> go </a:t>
            </a:r>
            <a:r>
              <a:rPr lang="fr-FR" sz="2000" b="1" dirty="0" err="1">
                <a:sym typeface="Wingdings" pitchFamily="2" charset="2"/>
              </a:rPr>
              <a:t>forward</a:t>
            </a:r>
            <a:r>
              <a:rPr lang="fr-FR" sz="2000" b="1" dirty="0">
                <a:sym typeface="Wingdings" pitchFamily="2" charset="2"/>
              </a:rPr>
              <a:t> </a:t>
            </a:r>
            <a:r>
              <a:rPr lang="fr-FR" sz="2000" b="1" dirty="0" err="1">
                <a:sym typeface="Wingdings" pitchFamily="2" charset="2"/>
              </a:rPr>
              <a:t>with</a:t>
            </a:r>
            <a:r>
              <a:rPr lang="fr-FR" sz="2000" b="1" dirty="0">
                <a:sym typeface="Wingdings" pitchFamily="2" charset="2"/>
              </a:rPr>
              <a:t> the white </a:t>
            </a:r>
            <a:r>
              <a:rPr lang="fr-FR" sz="2000" b="1" dirty="0" err="1">
                <a:sym typeface="Wingdings" pitchFamily="2" charset="2"/>
              </a:rPr>
              <a:t>paper</a:t>
            </a:r>
            <a:r>
              <a:rPr lang="fr-FR" sz="2000" b="1" dirty="0">
                <a:sym typeface="Wingdings" pitchFamily="2" charset="2"/>
              </a:rPr>
              <a:t> </a:t>
            </a:r>
            <a:r>
              <a:rPr lang="fr-FR" sz="2000" b="1" dirty="0" err="1">
                <a:sym typeface="Wingdings" pitchFamily="2" charset="2"/>
              </a:rPr>
              <a:t>idea</a:t>
            </a:r>
            <a:r>
              <a:rPr lang="fr-FR" sz="2000" b="1" dirty="0">
                <a:sym typeface="Wingdings" pitchFamily="2" charset="2"/>
              </a:rPr>
              <a:t>!</a:t>
            </a:r>
            <a:endParaRPr lang="fr-FR" sz="20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9E9228-3145-D94B-91CF-3627E0ADB126}"/>
              </a:ext>
            </a:extLst>
          </p:cNvPr>
          <p:cNvSpPr txBox="1"/>
          <p:nvPr/>
        </p:nvSpPr>
        <p:spPr>
          <a:xfrm>
            <a:off x="136083" y="6379534"/>
            <a:ext cx="18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Credits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Amol</a:t>
            </a:r>
            <a:r>
              <a:rPr lang="fr-FR" dirty="0">
                <a:solidFill>
                  <a:schemeClr val="bg1"/>
                </a:solidFill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419429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9BBC2C7-EF4D-7141-89C2-BFF64013AF5A}"/>
              </a:ext>
            </a:extLst>
          </p:cNvPr>
          <p:cNvSpPr txBox="1"/>
          <p:nvPr/>
        </p:nvSpPr>
        <p:spPr>
          <a:xfrm>
            <a:off x="4338084" y="584791"/>
            <a:ext cx="267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General challenges: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DE07D7-4CFD-1D43-851D-AF43E1041367}"/>
              </a:ext>
            </a:extLst>
          </p:cNvPr>
          <p:cNvSpPr txBox="1"/>
          <p:nvPr/>
        </p:nvSpPr>
        <p:spPr>
          <a:xfrm>
            <a:off x="1212111" y="1446028"/>
            <a:ext cx="100052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Which</a:t>
            </a:r>
            <a:r>
              <a:rPr lang="fr-FR" dirty="0"/>
              <a:t> audience are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writing</a:t>
            </a:r>
            <a:r>
              <a:rPr lang="fr-FR" dirty="0"/>
              <a:t> for ?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strong</a:t>
            </a:r>
            <a:r>
              <a:rPr lang="fr-FR" dirty="0"/>
              <a:t> case(s) do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?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Which</a:t>
            </a:r>
            <a:r>
              <a:rPr lang="fr-FR" dirty="0"/>
              <a:t> science case for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timescale</a:t>
            </a:r>
            <a:r>
              <a:rPr lang="fr-FR" dirty="0"/>
              <a:t> ? </a:t>
            </a:r>
          </a:p>
          <a:p>
            <a:r>
              <a:rPr lang="fr-FR" dirty="0"/>
              <a:t>      Do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project</a:t>
            </a:r>
            <a:r>
              <a:rPr lang="fr-FR" dirty="0"/>
              <a:t> the </a:t>
            </a:r>
            <a:r>
              <a:rPr lang="fr-FR" dirty="0" err="1"/>
              <a:t>field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the </a:t>
            </a:r>
            <a:r>
              <a:rPr lang="fr-FR" dirty="0" err="1"/>
              <a:t>next</a:t>
            </a:r>
            <a:r>
              <a:rPr lang="fr-FR" dirty="0"/>
              <a:t> 10 -20 -50 -100 </a:t>
            </a:r>
            <a:r>
              <a:rPr lang="fr-FR" dirty="0" err="1"/>
              <a:t>years</a:t>
            </a:r>
            <a:r>
              <a:rPr lang="fr-FR" dirty="0"/>
              <a:t> ?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Which</a:t>
            </a:r>
            <a:r>
              <a:rPr lang="fr-FR" dirty="0"/>
              <a:t> balance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geoneutrinos</a:t>
            </a:r>
            <a:r>
              <a:rPr lang="fr-FR" dirty="0"/>
              <a:t> and neutrino </a:t>
            </a:r>
            <a:r>
              <a:rPr lang="fr-FR" dirty="0" err="1"/>
              <a:t>tomography</a:t>
            </a:r>
            <a:r>
              <a:rPr lang="fr-FR" dirty="0"/>
              <a:t> ?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How long (or short) </a:t>
            </a:r>
            <a:r>
              <a:rPr lang="fr-FR" dirty="0" err="1"/>
              <a:t>should</a:t>
            </a:r>
            <a:r>
              <a:rPr lang="fr-FR" dirty="0"/>
              <a:t> the </a:t>
            </a:r>
            <a:r>
              <a:rPr lang="fr-FR" dirty="0" err="1"/>
              <a:t>paper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?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How do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organize</a:t>
            </a:r>
            <a:r>
              <a:rPr lang="fr-FR" dirty="0"/>
              <a:t> the </a:t>
            </a:r>
            <a:r>
              <a:rPr lang="fr-FR" dirty="0" err="1"/>
              <a:t>writing</a:t>
            </a:r>
            <a:r>
              <a:rPr lang="fr-FR" dirty="0"/>
              <a:t> ? </a:t>
            </a:r>
            <a:r>
              <a:rPr lang="fr-FR" dirty="0" err="1"/>
              <a:t>Timescale</a:t>
            </a:r>
            <a:r>
              <a:rPr lang="fr-FR" dirty="0"/>
              <a:t>, </a:t>
            </a:r>
            <a:r>
              <a:rPr lang="fr-FR" dirty="0" err="1"/>
              <a:t>writing</a:t>
            </a:r>
            <a:r>
              <a:rPr lang="fr-FR" dirty="0"/>
              <a:t> teams…</a:t>
            </a:r>
          </a:p>
          <a:p>
            <a:r>
              <a:rPr lang="fr-FR" dirty="0"/>
              <a:t>(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several</a:t>
            </a:r>
            <a:r>
              <a:rPr lang="fr-FR" dirty="0"/>
              <a:t> expressions of </a:t>
            </a:r>
            <a:r>
              <a:rPr lang="fr-FR" dirty="0" err="1"/>
              <a:t>interest</a:t>
            </a:r>
            <a:r>
              <a:rPr lang="fr-FR" dirty="0"/>
              <a:t>: </a:t>
            </a:r>
          </a:p>
          <a:p>
            <a:r>
              <a:rPr lang="fr-FR" dirty="0" err="1"/>
              <a:t>Arwen</a:t>
            </a:r>
            <a:r>
              <a:rPr lang="fr-FR" dirty="0"/>
              <a:t> </a:t>
            </a:r>
            <a:r>
              <a:rPr lang="fr-FR" dirty="0" err="1"/>
              <a:t>Deuss</a:t>
            </a:r>
            <a:r>
              <a:rPr lang="fr-FR" dirty="0"/>
              <a:t>, John </a:t>
            </a:r>
            <a:r>
              <a:rPr lang="fr-FR" dirty="0" err="1"/>
              <a:t>Hernlund</a:t>
            </a:r>
            <a:r>
              <a:rPr lang="fr-FR" dirty="0"/>
              <a:t>, Tommy </a:t>
            </a:r>
            <a:r>
              <a:rPr lang="fr-FR" dirty="0" err="1"/>
              <a:t>Ohlsson</a:t>
            </a:r>
            <a:r>
              <a:rPr lang="fr-FR" dirty="0"/>
              <a:t>, </a:t>
            </a:r>
            <a:r>
              <a:rPr lang="fr-FR" dirty="0" err="1"/>
              <a:t>Doyeon</a:t>
            </a:r>
            <a:r>
              <a:rPr lang="fr-FR" dirty="0"/>
              <a:t> Kim, Livia </a:t>
            </a:r>
            <a:r>
              <a:rPr lang="fr-FR" dirty="0" err="1"/>
              <a:t>Ludhova</a:t>
            </a:r>
            <a:r>
              <a:rPr lang="fr-FR" dirty="0"/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404220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4341ADCA-05E5-EE4F-AFC6-7BE2E606C068}"/>
              </a:ext>
            </a:extLst>
          </p:cNvPr>
          <p:cNvSpPr/>
          <p:nvPr/>
        </p:nvSpPr>
        <p:spPr>
          <a:xfrm>
            <a:off x="267716" y="1577097"/>
            <a:ext cx="2992063" cy="21022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Sources of neutrinos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Geoneutrinos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Astrophysical</a:t>
            </a:r>
            <a:r>
              <a:rPr lang="fr-FR" dirty="0"/>
              <a:t> neutrinos</a:t>
            </a:r>
          </a:p>
          <a:p>
            <a:r>
              <a:rPr lang="fr-FR" dirty="0"/>
              <a:t>(</a:t>
            </a:r>
            <a:r>
              <a:rPr lang="fr-FR" dirty="0" err="1"/>
              <a:t>supernovae</a:t>
            </a:r>
            <a:r>
              <a:rPr lang="fr-FR" dirty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Atmospheric</a:t>
            </a:r>
            <a:r>
              <a:rPr lang="fr-FR" dirty="0"/>
              <a:t> neutrinos</a:t>
            </a:r>
          </a:p>
          <a:p>
            <a:pPr marL="285750" indent="-285750">
              <a:buFontTx/>
              <a:buChar char="-"/>
            </a:pPr>
            <a:r>
              <a:rPr lang="fr-FR" dirty="0"/>
              <a:t> [neutrino </a:t>
            </a:r>
            <a:r>
              <a:rPr lang="fr-FR" dirty="0" err="1"/>
              <a:t>beam</a:t>
            </a:r>
            <a:r>
              <a:rPr lang="fr-FR" dirty="0"/>
              <a:t>]</a:t>
            </a: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874CC3E1-90F0-FD45-8C26-7AD342C6EE26}"/>
              </a:ext>
            </a:extLst>
          </p:cNvPr>
          <p:cNvSpPr/>
          <p:nvPr/>
        </p:nvSpPr>
        <p:spPr>
          <a:xfrm>
            <a:off x="7340113" y="4184260"/>
            <a:ext cx="3295235" cy="25463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/>
              <a:t>Geophysical</a:t>
            </a:r>
            <a:r>
              <a:rPr lang="fr-FR" dirty="0"/>
              <a:t> observables: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Radiogenic</a:t>
            </a:r>
            <a:r>
              <a:rPr lang="fr-FR" dirty="0"/>
              <a:t> </a:t>
            </a:r>
            <a:r>
              <a:rPr lang="fr-FR" dirty="0" err="1"/>
              <a:t>heat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density</a:t>
            </a:r>
            <a:r>
              <a:rPr lang="fr-FR" dirty="0"/>
              <a:t>: 1D profile, position</a:t>
            </a:r>
          </a:p>
          <a:p>
            <a:r>
              <a:rPr lang="fr-FR" dirty="0"/>
              <a:t> of the CMB (and ICB?), </a:t>
            </a:r>
          </a:p>
          <a:p>
            <a:r>
              <a:rPr lang="fr-FR" dirty="0"/>
              <a:t> large-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inhomogeneities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electron</a:t>
            </a:r>
            <a:r>
              <a:rPr lang="fr-FR" dirty="0"/>
              <a:t> </a:t>
            </a:r>
            <a:r>
              <a:rPr lang="fr-FR" dirty="0" err="1"/>
              <a:t>density</a:t>
            </a:r>
            <a:r>
              <a:rPr lang="fr-FR" dirty="0"/>
              <a:t>: profile, </a:t>
            </a:r>
            <a:r>
              <a:rPr lang="fr-FR" dirty="0" err="1"/>
              <a:t>inhomogeneities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…</a:t>
            </a:r>
          </a:p>
        </p:txBody>
      </p:sp>
      <p:sp>
        <p:nvSpPr>
          <p:cNvPr id="13" name="Virage 12">
            <a:extLst>
              <a:ext uri="{FF2B5EF4-FFF2-40B4-BE49-F238E27FC236}">
                <a16:creationId xmlns:a16="http://schemas.microsoft.com/office/drawing/2014/main" id="{8828A62F-9215-AD49-9220-DCB21E526CD8}"/>
              </a:ext>
            </a:extLst>
          </p:cNvPr>
          <p:cNvSpPr/>
          <p:nvPr/>
        </p:nvSpPr>
        <p:spPr>
          <a:xfrm>
            <a:off x="1905001" y="457200"/>
            <a:ext cx="1861196" cy="990600"/>
          </a:xfrm>
          <a:prstGeom prst="ben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Virage 13">
            <a:extLst>
              <a:ext uri="{FF2B5EF4-FFF2-40B4-BE49-F238E27FC236}">
                <a16:creationId xmlns:a16="http://schemas.microsoft.com/office/drawing/2014/main" id="{DB3A822D-8ACF-4444-ACED-8F6DD4018D4A}"/>
              </a:ext>
            </a:extLst>
          </p:cNvPr>
          <p:cNvSpPr/>
          <p:nvPr/>
        </p:nvSpPr>
        <p:spPr>
          <a:xfrm rot="5400000">
            <a:off x="8411365" y="-94679"/>
            <a:ext cx="990600" cy="209435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Virage 14">
            <a:extLst>
              <a:ext uri="{FF2B5EF4-FFF2-40B4-BE49-F238E27FC236}">
                <a16:creationId xmlns:a16="http://schemas.microsoft.com/office/drawing/2014/main" id="{33D8D232-14FC-C947-A4F8-5B21AA624ED3}"/>
              </a:ext>
            </a:extLst>
          </p:cNvPr>
          <p:cNvSpPr/>
          <p:nvPr/>
        </p:nvSpPr>
        <p:spPr>
          <a:xfrm rot="10800000">
            <a:off x="10762678" y="3799935"/>
            <a:ext cx="990600" cy="209435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059892D-CBA3-744B-95E1-0CA9F0450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75" y="2066250"/>
            <a:ext cx="1532711" cy="219005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80BECF8-584C-8043-A979-4CA8A2074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190" y="2933828"/>
            <a:ext cx="2008296" cy="571374"/>
          </a:xfrm>
          <a:prstGeom prst="rect">
            <a:avLst/>
          </a:prstGeom>
        </p:spPr>
      </p:pic>
      <p:sp>
        <p:nvSpPr>
          <p:cNvPr id="21" name="Rectangle à coins arrondis 20">
            <a:extLst>
              <a:ext uri="{FF2B5EF4-FFF2-40B4-BE49-F238E27FC236}">
                <a16:creationId xmlns:a16="http://schemas.microsoft.com/office/drawing/2014/main" id="{90FBCB6D-0486-174B-A76A-5A303E30A735}"/>
              </a:ext>
            </a:extLst>
          </p:cNvPr>
          <p:cNvSpPr/>
          <p:nvPr/>
        </p:nvSpPr>
        <p:spPr>
          <a:xfrm>
            <a:off x="4152659" y="105532"/>
            <a:ext cx="3542283" cy="18936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/>
              <a:t>Detection</a:t>
            </a:r>
            <a:r>
              <a:rPr lang="fr-FR" dirty="0"/>
              <a:t> techniques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dirty="0" err="1"/>
              <a:t>Liquid</a:t>
            </a:r>
            <a:r>
              <a:rPr lang="fr-FR" dirty="0"/>
              <a:t> </a:t>
            </a:r>
            <a:r>
              <a:rPr lang="fr-FR" dirty="0" err="1"/>
              <a:t>scintillators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Liquid</a:t>
            </a:r>
            <a:r>
              <a:rPr lang="fr-FR" dirty="0"/>
              <a:t> Argon</a:t>
            </a:r>
          </a:p>
          <a:p>
            <a:pPr marL="285750" indent="-285750">
              <a:buFontTx/>
              <a:buChar char="-"/>
            </a:pPr>
            <a:r>
              <a:rPr lang="fr-FR" dirty="0"/>
              <a:t>Water </a:t>
            </a:r>
            <a:r>
              <a:rPr lang="fr-FR" dirty="0" err="1"/>
              <a:t>Cherenkov</a:t>
            </a:r>
            <a:r>
              <a:rPr lang="fr-FR" dirty="0"/>
              <a:t>: </a:t>
            </a:r>
            <a:r>
              <a:rPr lang="fr-FR" dirty="0" err="1"/>
              <a:t>Mton</a:t>
            </a:r>
            <a:r>
              <a:rPr lang="fr-FR" dirty="0"/>
              <a:t>, </a:t>
            </a:r>
            <a:r>
              <a:rPr lang="fr-FR" dirty="0" err="1"/>
              <a:t>Gton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Magnetized</a:t>
            </a:r>
            <a:r>
              <a:rPr lang="fr-FR" dirty="0"/>
              <a:t> </a:t>
            </a:r>
            <a:r>
              <a:rPr lang="fr-FR" dirty="0" err="1"/>
              <a:t>calorimeters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Next</a:t>
            </a:r>
            <a:r>
              <a:rPr lang="fr-FR" dirty="0"/>
              <a:t>(-to-</a:t>
            </a:r>
            <a:r>
              <a:rPr lang="fr-FR" dirty="0" err="1"/>
              <a:t>next</a:t>
            </a:r>
            <a:r>
              <a:rPr lang="fr-FR" dirty="0"/>
              <a:t>) </a:t>
            </a:r>
            <a:r>
              <a:rPr lang="fr-FR" dirty="0" err="1"/>
              <a:t>Generation</a:t>
            </a:r>
            <a:r>
              <a:rPr lang="fr-FR" dirty="0"/>
              <a:t> ?</a:t>
            </a:r>
          </a:p>
        </p:txBody>
      </p: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B030EDF8-496C-BE4A-AC32-4BF3AD48E2BE}"/>
              </a:ext>
            </a:extLst>
          </p:cNvPr>
          <p:cNvSpPr/>
          <p:nvPr/>
        </p:nvSpPr>
        <p:spPr>
          <a:xfrm>
            <a:off x="8424536" y="1577098"/>
            <a:ext cx="3542283" cy="18845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Neutrino </a:t>
            </a:r>
            <a:r>
              <a:rPr lang="fr-FR" dirty="0" err="1"/>
              <a:t>Methodologies</a:t>
            </a:r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Radioactive </a:t>
            </a:r>
            <a:r>
              <a:rPr lang="fr-FR" dirty="0" err="1"/>
              <a:t>decays</a:t>
            </a:r>
            <a:r>
              <a:rPr lang="fr-FR" dirty="0"/>
              <a:t> (U/Th/K)</a:t>
            </a:r>
          </a:p>
          <a:p>
            <a:pPr marL="285750" indent="-285750">
              <a:buFontTx/>
              <a:buChar char="-"/>
            </a:pPr>
            <a:r>
              <a:rPr lang="fr-FR" dirty="0"/>
              <a:t>Absorption </a:t>
            </a:r>
            <a:r>
              <a:rPr lang="fr-FR" dirty="0" err="1"/>
              <a:t>tomography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Oscillation </a:t>
            </a:r>
            <a:r>
              <a:rPr lang="fr-FR" dirty="0" err="1"/>
              <a:t>tomography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8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4341ADCA-05E5-EE4F-AFC6-7BE2E606C068}"/>
              </a:ext>
            </a:extLst>
          </p:cNvPr>
          <p:cNvSpPr/>
          <p:nvPr/>
        </p:nvSpPr>
        <p:spPr>
          <a:xfrm>
            <a:off x="267716" y="1577097"/>
            <a:ext cx="2992063" cy="21022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Sources of neutrinos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Geoneutrinos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Astrophysical</a:t>
            </a:r>
            <a:r>
              <a:rPr lang="fr-FR" dirty="0"/>
              <a:t> neutrinos</a:t>
            </a:r>
          </a:p>
          <a:p>
            <a:r>
              <a:rPr lang="fr-FR" dirty="0"/>
              <a:t>(</a:t>
            </a:r>
            <a:r>
              <a:rPr lang="fr-FR" dirty="0" err="1"/>
              <a:t>supernovae</a:t>
            </a:r>
            <a:r>
              <a:rPr lang="fr-FR" dirty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Atmospheric</a:t>
            </a:r>
            <a:r>
              <a:rPr lang="fr-FR" dirty="0"/>
              <a:t> neutrinos</a:t>
            </a:r>
          </a:p>
          <a:p>
            <a:pPr marL="285750" indent="-285750">
              <a:buFontTx/>
              <a:buChar char="-"/>
            </a:pPr>
            <a:r>
              <a:rPr lang="fr-FR" dirty="0"/>
              <a:t> [neutrino </a:t>
            </a:r>
            <a:r>
              <a:rPr lang="fr-FR" dirty="0" err="1"/>
              <a:t>beam</a:t>
            </a:r>
            <a:r>
              <a:rPr lang="fr-FR" dirty="0"/>
              <a:t>]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AA136647-C24C-EB49-B454-909506A4FA90}"/>
              </a:ext>
            </a:extLst>
          </p:cNvPr>
          <p:cNvSpPr/>
          <p:nvPr/>
        </p:nvSpPr>
        <p:spPr>
          <a:xfrm>
            <a:off x="4152659" y="105532"/>
            <a:ext cx="3542283" cy="18936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/>
              <a:t>Detection</a:t>
            </a:r>
            <a:r>
              <a:rPr lang="fr-FR" dirty="0"/>
              <a:t> techniques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dirty="0" err="1"/>
              <a:t>Liquid</a:t>
            </a:r>
            <a:r>
              <a:rPr lang="fr-FR" dirty="0"/>
              <a:t> </a:t>
            </a:r>
            <a:r>
              <a:rPr lang="fr-FR" dirty="0" err="1"/>
              <a:t>scintillators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Liquid</a:t>
            </a:r>
            <a:r>
              <a:rPr lang="fr-FR" dirty="0"/>
              <a:t> Argon</a:t>
            </a:r>
          </a:p>
          <a:p>
            <a:pPr marL="285750" indent="-285750">
              <a:buFontTx/>
              <a:buChar char="-"/>
            </a:pPr>
            <a:r>
              <a:rPr lang="fr-FR" dirty="0"/>
              <a:t>Water </a:t>
            </a:r>
            <a:r>
              <a:rPr lang="fr-FR" dirty="0" err="1"/>
              <a:t>Cherenkov</a:t>
            </a:r>
            <a:r>
              <a:rPr lang="fr-FR" dirty="0"/>
              <a:t>: </a:t>
            </a:r>
            <a:r>
              <a:rPr lang="fr-FR" dirty="0" err="1"/>
              <a:t>Mton</a:t>
            </a:r>
            <a:r>
              <a:rPr lang="fr-FR" dirty="0"/>
              <a:t>, </a:t>
            </a:r>
            <a:r>
              <a:rPr lang="fr-FR" dirty="0" err="1"/>
              <a:t>Gton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Magnetized</a:t>
            </a:r>
            <a:r>
              <a:rPr lang="fr-FR" dirty="0"/>
              <a:t> </a:t>
            </a:r>
            <a:r>
              <a:rPr lang="fr-FR" dirty="0" err="1"/>
              <a:t>calorimeters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Next</a:t>
            </a:r>
            <a:r>
              <a:rPr lang="fr-FR" dirty="0"/>
              <a:t>(-to-</a:t>
            </a:r>
            <a:r>
              <a:rPr lang="fr-FR" dirty="0" err="1"/>
              <a:t>next</a:t>
            </a:r>
            <a:r>
              <a:rPr lang="fr-FR" dirty="0"/>
              <a:t>) </a:t>
            </a:r>
            <a:r>
              <a:rPr lang="fr-FR" dirty="0" err="1"/>
              <a:t>Generation</a:t>
            </a:r>
            <a:r>
              <a:rPr lang="fr-FR" dirty="0"/>
              <a:t> ?</a:t>
            </a: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874CC3E1-90F0-FD45-8C26-7AD342C6EE26}"/>
              </a:ext>
            </a:extLst>
          </p:cNvPr>
          <p:cNvSpPr/>
          <p:nvPr/>
        </p:nvSpPr>
        <p:spPr>
          <a:xfrm>
            <a:off x="7340113" y="4184260"/>
            <a:ext cx="3295235" cy="25463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/>
              <a:t>Geophysical</a:t>
            </a:r>
            <a:r>
              <a:rPr lang="fr-FR" dirty="0"/>
              <a:t> observables: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Radiogenic</a:t>
            </a:r>
            <a:r>
              <a:rPr lang="fr-FR" dirty="0"/>
              <a:t> </a:t>
            </a:r>
            <a:r>
              <a:rPr lang="fr-FR" dirty="0" err="1"/>
              <a:t>heat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density</a:t>
            </a:r>
            <a:r>
              <a:rPr lang="fr-FR" dirty="0"/>
              <a:t>: 1D profile, position</a:t>
            </a:r>
          </a:p>
          <a:p>
            <a:r>
              <a:rPr lang="fr-FR" dirty="0"/>
              <a:t> of the CMB (and ICB?), </a:t>
            </a:r>
          </a:p>
          <a:p>
            <a:r>
              <a:rPr lang="fr-FR" dirty="0"/>
              <a:t> large-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inhomogeneities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electron</a:t>
            </a:r>
            <a:r>
              <a:rPr lang="fr-FR" dirty="0"/>
              <a:t> </a:t>
            </a:r>
            <a:r>
              <a:rPr lang="fr-FR" dirty="0" err="1"/>
              <a:t>density</a:t>
            </a:r>
            <a:r>
              <a:rPr lang="fr-FR" dirty="0"/>
              <a:t>: profile, </a:t>
            </a:r>
            <a:r>
              <a:rPr lang="fr-FR" dirty="0" err="1"/>
              <a:t>inhomogeneities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…</a:t>
            </a:r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364EC88A-FA07-5B4F-B10B-895481CF934A}"/>
              </a:ext>
            </a:extLst>
          </p:cNvPr>
          <p:cNvSpPr/>
          <p:nvPr/>
        </p:nvSpPr>
        <p:spPr>
          <a:xfrm>
            <a:off x="3206721" y="4530564"/>
            <a:ext cx="2877079" cy="222946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  <a:p>
            <a:r>
              <a:rPr lang="fr-FR" dirty="0"/>
              <a:t>Open questions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dirty="0"/>
              <a:t>H in </a:t>
            </a:r>
            <a:r>
              <a:rPr lang="fr-FR" dirty="0" err="1"/>
              <a:t>core</a:t>
            </a:r>
            <a:r>
              <a:rPr lang="fr-FR" dirty="0"/>
              <a:t> ?</a:t>
            </a:r>
          </a:p>
          <a:p>
            <a:pPr marL="285750" indent="-285750">
              <a:buFontTx/>
              <a:buChar char="-"/>
            </a:pPr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O in the </a:t>
            </a:r>
            <a:r>
              <a:rPr lang="fr-FR" dirty="0" err="1"/>
              <a:t>mantle</a:t>
            </a:r>
            <a:r>
              <a:rPr lang="fr-FR" dirty="0"/>
              <a:t> ? </a:t>
            </a:r>
          </a:p>
          <a:p>
            <a:pPr marL="285750" indent="-285750">
              <a:buFontTx/>
              <a:buChar char="-"/>
            </a:pPr>
            <a:r>
              <a:rPr lang="fr-FR" dirty="0"/>
              <a:t>structure and nature of </a:t>
            </a:r>
            <a:r>
              <a:rPr lang="fr-FR" dirty="0" err="1"/>
              <a:t>LLSVPs</a:t>
            </a:r>
            <a:r>
              <a:rPr lang="fr-FR" dirty="0"/>
              <a:t> ?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core-mantle</a:t>
            </a:r>
            <a:r>
              <a:rPr lang="fr-FR" dirty="0"/>
              <a:t> </a:t>
            </a:r>
            <a:r>
              <a:rPr lang="fr-FR" dirty="0" err="1"/>
              <a:t>boundary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…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13" name="Virage 12">
            <a:extLst>
              <a:ext uri="{FF2B5EF4-FFF2-40B4-BE49-F238E27FC236}">
                <a16:creationId xmlns:a16="http://schemas.microsoft.com/office/drawing/2014/main" id="{8828A62F-9215-AD49-9220-DCB21E526CD8}"/>
              </a:ext>
            </a:extLst>
          </p:cNvPr>
          <p:cNvSpPr/>
          <p:nvPr/>
        </p:nvSpPr>
        <p:spPr>
          <a:xfrm>
            <a:off x="1905001" y="457200"/>
            <a:ext cx="1861196" cy="990600"/>
          </a:xfrm>
          <a:prstGeom prst="ben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Virage 13">
            <a:extLst>
              <a:ext uri="{FF2B5EF4-FFF2-40B4-BE49-F238E27FC236}">
                <a16:creationId xmlns:a16="http://schemas.microsoft.com/office/drawing/2014/main" id="{DB3A822D-8ACF-4444-ACED-8F6DD4018D4A}"/>
              </a:ext>
            </a:extLst>
          </p:cNvPr>
          <p:cNvSpPr/>
          <p:nvPr/>
        </p:nvSpPr>
        <p:spPr>
          <a:xfrm rot="5400000">
            <a:off x="8411365" y="-94679"/>
            <a:ext cx="990600" cy="209435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Virage 14">
            <a:extLst>
              <a:ext uri="{FF2B5EF4-FFF2-40B4-BE49-F238E27FC236}">
                <a16:creationId xmlns:a16="http://schemas.microsoft.com/office/drawing/2014/main" id="{33D8D232-14FC-C947-A4F8-5B21AA624ED3}"/>
              </a:ext>
            </a:extLst>
          </p:cNvPr>
          <p:cNvSpPr/>
          <p:nvPr/>
        </p:nvSpPr>
        <p:spPr>
          <a:xfrm rot="10800000">
            <a:off x="10762678" y="3799935"/>
            <a:ext cx="990600" cy="209435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9E8DFD7-4576-1C4D-A14A-DE0247839A59}"/>
              </a:ext>
            </a:extLst>
          </p:cNvPr>
          <p:cNvSpPr txBox="1"/>
          <p:nvPr/>
        </p:nvSpPr>
        <p:spPr>
          <a:xfrm>
            <a:off x="264266" y="6328666"/>
            <a:ext cx="282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GEOSCIENCES COMMUNITY</a:t>
            </a: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AC7B6A1E-2A0F-FE4D-B70C-E083649904CB}"/>
              </a:ext>
            </a:extLst>
          </p:cNvPr>
          <p:cNvSpPr/>
          <p:nvPr/>
        </p:nvSpPr>
        <p:spPr>
          <a:xfrm>
            <a:off x="231608" y="4648255"/>
            <a:ext cx="1999963" cy="1553090"/>
          </a:xfrm>
          <a:prstGeom prst="roundRect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/>
              <a:t>Geosciences</a:t>
            </a:r>
            <a:r>
              <a:rPr lang="fr-FR" dirty="0"/>
              <a:t> </a:t>
            </a:r>
          </a:p>
          <a:p>
            <a:r>
              <a:rPr lang="fr-FR" dirty="0"/>
              <a:t>« sources » &amp;  </a:t>
            </a:r>
            <a:r>
              <a:rPr lang="fr-FR" dirty="0" err="1"/>
              <a:t>methodologies</a:t>
            </a:r>
            <a:endParaRPr lang="fr-FR" dirty="0"/>
          </a:p>
        </p:txBody>
      </p:sp>
      <p:sp>
        <p:nvSpPr>
          <p:cNvPr id="18" name="Flèche vers la droite 17">
            <a:extLst>
              <a:ext uri="{FF2B5EF4-FFF2-40B4-BE49-F238E27FC236}">
                <a16:creationId xmlns:a16="http://schemas.microsoft.com/office/drawing/2014/main" id="{83531813-F7E4-4B4B-A624-720AAF9905DE}"/>
              </a:ext>
            </a:extLst>
          </p:cNvPr>
          <p:cNvSpPr/>
          <p:nvPr/>
        </p:nvSpPr>
        <p:spPr>
          <a:xfrm>
            <a:off x="2372461" y="5148943"/>
            <a:ext cx="715142" cy="745351"/>
          </a:xfrm>
          <a:prstGeom prst="rightArrow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059892D-CBA3-744B-95E1-0CA9F0450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75" y="2066250"/>
            <a:ext cx="1532711" cy="219005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80BECF8-584C-8043-A979-4CA8A2074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190" y="2933828"/>
            <a:ext cx="2008296" cy="571374"/>
          </a:xfrm>
          <a:prstGeom prst="rect">
            <a:avLst/>
          </a:prstGeom>
        </p:spPr>
      </p:pic>
      <p:sp>
        <p:nvSpPr>
          <p:cNvPr id="2" name="Flèche vers la gauche 1">
            <a:extLst>
              <a:ext uri="{FF2B5EF4-FFF2-40B4-BE49-F238E27FC236}">
                <a16:creationId xmlns:a16="http://schemas.microsoft.com/office/drawing/2014/main" id="{C9DB46C1-0CCA-CB47-B879-44BA5EC8A219}"/>
              </a:ext>
            </a:extLst>
          </p:cNvPr>
          <p:cNvSpPr/>
          <p:nvPr/>
        </p:nvSpPr>
        <p:spPr>
          <a:xfrm>
            <a:off x="6115699" y="5018567"/>
            <a:ext cx="1135707" cy="489098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a gauche 20">
            <a:extLst>
              <a:ext uri="{FF2B5EF4-FFF2-40B4-BE49-F238E27FC236}">
                <a16:creationId xmlns:a16="http://schemas.microsoft.com/office/drawing/2014/main" id="{449F939D-36EF-AC4E-95C4-F07340F940A2}"/>
              </a:ext>
            </a:extLst>
          </p:cNvPr>
          <p:cNvSpPr/>
          <p:nvPr/>
        </p:nvSpPr>
        <p:spPr>
          <a:xfrm rot="10800000">
            <a:off x="6172507" y="5574781"/>
            <a:ext cx="1135707" cy="489098"/>
          </a:xfrm>
          <a:prstGeom prst="leftArrow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B8B84B6-4A85-784F-9D7C-C923733D957A}"/>
              </a:ext>
            </a:extLst>
          </p:cNvPr>
          <p:cNvSpPr txBox="1"/>
          <p:nvPr/>
        </p:nvSpPr>
        <p:spPr>
          <a:xfrm>
            <a:off x="12262" y="-41429"/>
            <a:ext cx="2542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NEUTRINO COMMUNITY</a:t>
            </a:r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C3F2FEDA-EBB9-A04C-99F0-9E7D04735E9A}"/>
              </a:ext>
            </a:extLst>
          </p:cNvPr>
          <p:cNvSpPr/>
          <p:nvPr/>
        </p:nvSpPr>
        <p:spPr>
          <a:xfrm>
            <a:off x="8424536" y="1577098"/>
            <a:ext cx="3542283" cy="18845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Neutrino </a:t>
            </a:r>
            <a:r>
              <a:rPr lang="fr-FR" dirty="0" err="1"/>
              <a:t>Methodologies</a:t>
            </a:r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Radioactive </a:t>
            </a:r>
            <a:r>
              <a:rPr lang="fr-FR" dirty="0" err="1"/>
              <a:t>decays</a:t>
            </a:r>
            <a:r>
              <a:rPr lang="fr-FR" dirty="0"/>
              <a:t> (U/TH/K)</a:t>
            </a:r>
          </a:p>
          <a:p>
            <a:pPr marL="285750" indent="-285750">
              <a:buFontTx/>
              <a:buChar char="-"/>
            </a:pPr>
            <a:r>
              <a:rPr lang="fr-FR" dirty="0"/>
              <a:t>Absorption </a:t>
            </a:r>
            <a:r>
              <a:rPr lang="fr-FR" dirty="0" err="1"/>
              <a:t>tomography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Oscillation </a:t>
            </a:r>
            <a:r>
              <a:rPr lang="fr-FR" dirty="0" err="1"/>
              <a:t>tomography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3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4341ADCA-05E5-EE4F-AFC6-7BE2E606C068}"/>
              </a:ext>
            </a:extLst>
          </p:cNvPr>
          <p:cNvSpPr/>
          <p:nvPr/>
        </p:nvSpPr>
        <p:spPr>
          <a:xfrm>
            <a:off x="267716" y="1577097"/>
            <a:ext cx="2992063" cy="21022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Sources of neutrinos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Geoneutrinos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Astrophysical</a:t>
            </a:r>
            <a:r>
              <a:rPr lang="fr-FR" dirty="0"/>
              <a:t> neutrinos</a:t>
            </a:r>
          </a:p>
          <a:p>
            <a:r>
              <a:rPr lang="fr-FR" dirty="0"/>
              <a:t>(</a:t>
            </a:r>
            <a:r>
              <a:rPr lang="fr-FR" dirty="0" err="1"/>
              <a:t>supernovae</a:t>
            </a:r>
            <a:r>
              <a:rPr lang="fr-FR" dirty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Atmospheric</a:t>
            </a:r>
            <a:r>
              <a:rPr lang="fr-FR" dirty="0"/>
              <a:t> neutrinos</a:t>
            </a:r>
          </a:p>
          <a:p>
            <a:pPr marL="285750" indent="-285750">
              <a:buFontTx/>
              <a:buChar char="-"/>
            </a:pPr>
            <a:r>
              <a:rPr lang="fr-FR" dirty="0"/>
              <a:t> [neutrino </a:t>
            </a:r>
            <a:r>
              <a:rPr lang="fr-FR" dirty="0" err="1"/>
              <a:t>beam</a:t>
            </a:r>
            <a:r>
              <a:rPr lang="fr-FR" dirty="0"/>
              <a:t>]</a:t>
            </a: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874CC3E1-90F0-FD45-8C26-7AD342C6EE26}"/>
              </a:ext>
            </a:extLst>
          </p:cNvPr>
          <p:cNvSpPr/>
          <p:nvPr/>
        </p:nvSpPr>
        <p:spPr>
          <a:xfrm>
            <a:off x="7340113" y="4184260"/>
            <a:ext cx="3295235" cy="25463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/>
              <a:t>Geophysical</a:t>
            </a:r>
            <a:r>
              <a:rPr lang="fr-FR" dirty="0"/>
              <a:t> observables: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Radiogenic</a:t>
            </a:r>
            <a:r>
              <a:rPr lang="fr-FR" dirty="0"/>
              <a:t> </a:t>
            </a:r>
            <a:r>
              <a:rPr lang="fr-FR" dirty="0" err="1"/>
              <a:t>heat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density</a:t>
            </a:r>
            <a:r>
              <a:rPr lang="fr-FR" dirty="0"/>
              <a:t>: 1D profile, position</a:t>
            </a:r>
          </a:p>
          <a:p>
            <a:r>
              <a:rPr lang="fr-FR" dirty="0"/>
              <a:t> of the CMB (and ICB?), </a:t>
            </a:r>
          </a:p>
          <a:p>
            <a:r>
              <a:rPr lang="fr-FR" dirty="0"/>
              <a:t> large-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inhomogeneities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electron</a:t>
            </a:r>
            <a:r>
              <a:rPr lang="fr-FR" dirty="0"/>
              <a:t> </a:t>
            </a:r>
            <a:r>
              <a:rPr lang="fr-FR" dirty="0" err="1"/>
              <a:t>density</a:t>
            </a:r>
            <a:r>
              <a:rPr lang="fr-FR" dirty="0"/>
              <a:t>: profile, </a:t>
            </a:r>
            <a:r>
              <a:rPr lang="fr-FR" dirty="0" err="1"/>
              <a:t>inhomogeneities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…</a:t>
            </a:r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364EC88A-FA07-5B4F-B10B-895481CF934A}"/>
              </a:ext>
            </a:extLst>
          </p:cNvPr>
          <p:cNvSpPr/>
          <p:nvPr/>
        </p:nvSpPr>
        <p:spPr>
          <a:xfrm>
            <a:off x="3206721" y="4530564"/>
            <a:ext cx="2877079" cy="222946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Open questions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dirty="0"/>
              <a:t>H in </a:t>
            </a:r>
            <a:r>
              <a:rPr lang="fr-FR" dirty="0" err="1"/>
              <a:t>core</a:t>
            </a:r>
            <a:r>
              <a:rPr lang="fr-FR" dirty="0"/>
              <a:t> ?</a:t>
            </a:r>
          </a:p>
          <a:p>
            <a:pPr marL="285750" indent="-285750">
              <a:buFontTx/>
              <a:buChar char="-"/>
            </a:pPr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O in the </a:t>
            </a:r>
            <a:r>
              <a:rPr lang="fr-FR" dirty="0" err="1"/>
              <a:t>mantle</a:t>
            </a:r>
            <a:r>
              <a:rPr lang="fr-FR" dirty="0"/>
              <a:t> ? </a:t>
            </a:r>
          </a:p>
          <a:p>
            <a:pPr marL="285750" indent="-285750">
              <a:buFontTx/>
              <a:buChar char="-"/>
            </a:pPr>
            <a:r>
              <a:rPr lang="fr-FR" dirty="0"/>
              <a:t>structure and nature of </a:t>
            </a:r>
            <a:r>
              <a:rPr lang="fr-FR" dirty="0" err="1"/>
              <a:t>LLSVPs</a:t>
            </a:r>
            <a:r>
              <a:rPr lang="fr-FR" dirty="0"/>
              <a:t> ?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core-mantle</a:t>
            </a:r>
            <a:r>
              <a:rPr lang="fr-FR" dirty="0"/>
              <a:t> </a:t>
            </a:r>
            <a:r>
              <a:rPr lang="fr-FR" dirty="0" err="1"/>
              <a:t>boundary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…</a:t>
            </a:r>
          </a:p>
        </p:txBody>
      </p:sp>
      <p:sp>
        <p:nvSpPr>
          <p:cNvPr id="13" name="Virage 12">
            <a:extLst>
              <a:ext uri="{FF2B5EF4-FFF2-40B4-BE49-F238E27FC236}">
                <a16:creationId xmlns:a16="http://schemas.microsoft.com/office/drawing/2014/main" id="{8828A62F-9215-AD49-9220-DCB21E526CD8}"/>
              </a:ext>
            </a:extLst>
          </p:cNvPr>
          <p:cNvSpPr/>
          <p:nvPr/>
        </p:nvSpPr>
        <p:spPr>
          <a:xfrm>
            <a:off x="1905001" y="457200"/>
            <a:ext cx="1861196" cy="990600"/>
          </a:xfrm>
          <a:prstGeom prst="ben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Virage 13">
            <a:extLst>
              <a:ext uri="{FF2B5EF4-FFF2-40B4-BE49-F238E27FC236}">
                <a16:creationId xmlns:a16="http://schemas.microsoft.com/office/drawing/2014/main" id="{DB3A822D-8ACF-4444-ACED-8F6DD4018D4A}"/>
              </a:ext>
            </a:extLst>
          </p:cNvPr>
          <p:cNvSpPr/>
          <p:nvPr/>
        </p:nvSpPr>
        <p:spPr>
          <a:xfrm rot="5400000">
            <a:off x="8411365" y="-94679"/>
            <a:ext cx="990600" cy="209435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Virage 14">
            <a:extLst>
              <a:ext uri="{FF2B5EF4-FFF2-40B4-BE49-F238E27FC236}">
                <a16:creationId xmlns:a16="http://schemas.microsoft.com/office/drawing/2014/main" id="{33D8D232-14FC-C947-A4F8-5B21AA624ED3}"/>
              </a:ext>
            </a:extLst>
          </p:cNvPr>
          <p:cNvSpPr/>
          <p:nvPr/>
        </p:nvSpPr>
        <p:spPr>
          <a:xfrm rot="10800000">
            <a:off x="10762678" y="3799935"/>
            <a:ext cx="990600" cy="209435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9E8DFD7-4576-1C4D-A14A-DE0247839A59}"/>
              </a:ext>
            </a:extLst>
          </p:cNvPr>
          <p:cNvSpPr txBox="1"/>
          <p:nvPr/>
        </p:nvSpPr>
        <p:spPr>
          <a:xfrm>
            <a:off x="264266" y="6328666"/>
            <a:ext cx="282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GEOSCIENCES COMMUNITY</a:t>
            </a: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AC7B6A1E-2A0F-FE4D-B70C-E083649904CB}"/>
              </a:ext>
            </a:extLst>
          </p:cNvPr>
          <p:cNvSpPr/>
          <p:nvPr/>
        </p:nvSpPr>
        <p:spPr>
          <a:xfrm>
            <a:off x="231608" y="4648255"/>
            <a:ext cx="1999963" cy="1553090"/>
          </a:xfrm>
          <a:prstGeom prst="roundRect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/>
              <a:t>Geosciences</a:t>
            </a:r>
            <a:r>
              <a:rPr lang="fr-FR" dirty="0"/>
              <a:t> </a:t>
            </a:r>
          </a:p>
          <a:p>
            <a:r>
              <a:rPr lang="fr-FR" dirty="0"/>
              <a:t>« sources » &amp;  </a:t>
            </a:r>
            <a:r>
              <a:rPr lang="fr-FR" dirty="0" err="1"/>
              <a:t>methodologies</a:t>
            </a:r>
            <a:endParaRPr lang="fr-FR" dirty="0"/>
          </a:p>
        </p:txBody>
      </p:sp>
      <p:sp>
        <p:nvSpPr>
          <p:cNvPr id="18" name="Flèche vers la droite 17">
            <a:extLst>
              <a:ext uri="{FF2B5EF4-FFF2-40B4-BE49-F238E27FC236}">
                <a16:creationId xmlns:a16="http://schemas.microsoft.com/office/drawing/2014/main" id="{83531813-F7E4-4B4B-A624-720AAF9905DE}"/>
              </a:ext>
            </a:extLst>
          </p:cNvPr>
          <p:cNvSpPr/>
          <p:nvPr/>
        </p:nvSpPr>
        <p:spPr>
          <a:xfrm>
            <a:off x="2372461" y="5148943"/>
            <a:ext cx="715142" cy="745351"/>
          </a:xfrm>
          <a:prstGeom prst="rightArrow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 vers la gauche 1">
            <a:extLst>
              <a:ext uri="{FF2B5EF4-FFF2-40B4-BE49-F238E27FC236}">
                <a16:creationId xmlns:a16="http://schemas.microsoft.com/office/drawing/2014/main" id="{C9DB46C1-0CCA-CB47-B879-44BA5EC8A219}"/>
              </a:ext>
            </a:extLst>
          </p:cNvPr>
          <p:cNvSpPr/>
          <p:nvPr/>
        </p:nvSpPr>
        <p:spPr>
          <a:xfrm>
            <a:off x="6115699" y="5018567"/>
            <a:ext cx="1135707" cy="489098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a gauche 20">
            <a:extLst>
              <a:ext uri="{FF2B5EF4-FFF2-40B4-BE49-F238E27FC236}">
                <a16:creationId xmlns:a16="http://schemas.microsoft.com/office/drawing/2014/main" id="{449F939D-36EF-AC4E-95C4-F07340F940A2}"/>
              </a:ext>
            </a:extLst>
          </p:cNvPr>
          <p:cNvSpPr/>
          <p:nvPr/>
        </p:nvSpPr>
        <p:spPr>
          <a:xfrm rot="10800000">
            <a:off x="6172507" y="5574781"/>
            <a:ext cx="1135707" cy="489098"/>
          </a:xfrm>
          <a:prstGeom prst="leftArrow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211FF1-8C8F-984D-9940-30083AE2A877}"/>
              </a:ext>
            </a:extLst>
          </p:cNvPr>
          <p:cNvSpPr txBox="1"/>
          <p:nvPr/>
        </p:nvSpPr>
        <p:spPr>
          <a:xfrm>
            <a:off x="3748663" y="2573079"/>
            <a:ext cx="4145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/>
              <a:t>A possible structure for the</a:t>
            </a:r>
          </a:p>
          <a:p>
            <a:pPr algn="ctr"/>
            <a:r>
              <a:rPr lang="fr-FR" sz="2800" dirty="0"/>
              <a:t>White Paper ?</a:t>
            </a:r>
          </a:p>
        </p:txBody>
      </p: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67B897C3-11EF-954C-8EF1-970BE3946BD2}"/>
              </a:ext>
            </a:extLst>
          </p:cNvPr>
          <p:cNvSpPr/>
          <p:nvPr/>
        </p:nvSpPr>
        <p:spPr>
          <a:xfrm>
            <a:off x="4152659" y="105532"/>
            <a:ext cx="3542283" cy="18936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/>
              <a:t>Detection</a:t>
            </a:r>
            <a:r>
              <a:rPr lang="fr-FR" dirty="0"/>
              <a:t> techniques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dirty="0" err="1"/>
              <a:t>Liquid</a:t>
            </a:r>
            <a:r>
              <a:rPr lang="fr-FR" dirty="0"/>
              <a:t> </a:t>
            </a:r>
            <a:r>
              <a:rPr lang="fr-FR" dirty="0" err="1"/>
              <a:t>scintillators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Liquid</a:t>
            </a:r>
            <a:r>
              <a:rPr lang="fr-FR" dirty="0"/>
              <a:t> Argon</a:t>
            </a:r>
          </a:p>
          <a:p>
            <a:pPr marL="285750" indent="-285750">
              <a:buFontTx/>
              <a:buChar char="-"/>
            </a:pPr>
            <a:r>
              <a:rPr lang="fr-FR" dirty="0"/>
              <a:t>Water </a:t>
            </a:r>
            <a:r>
              <a:rPr lang="fr-FR" dirty="0" err="1"/>
              <a:t>Cherenkov</a:t>
            </a:r>
            <a:r>
              <a:rPr lang="fr-FR" dirty="0"/>
              <a:t>: </a:t>
            </a:r>
            <a:r>
              <a:rPr lang="fr-FR" dirty="0" err="1"/>
              <a:t>Mton</a:t>
            </a:r>
            <a:r>
              <a:rPr lang="fr-FR" dirty="0"/>
              <a:t>, </a:t>
            </a:r>
            <a:r>
              <a:rPr lang="fr-FR" dirty="0" err="1"/>
              <a:t>Gton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Magnetized</a:t>
            </a:r>
            <a:r>
              <a:rPr lang="fr-FR" dirty="0"/>
              <a:t> </a:t>
            </a:r>
            <a:r>
              <a:rPr lang="fr-FR" dirty="0" err="1"/>
              <a:t>calorimeters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Next</a:t>
            </a:r>
            <a:r>
              <a:rPr lang="fr-FR" dirty="0"/>
              <a:t>(-to-</a:t>
            </a:r>
            <a:r>
              <a:rPr lang="fr-FR" dirty="0" err="1"/>
              <a:t>next</a:t>
            </a:r>
            <a:r>
              <a:rPr lang="fr-FR" dirty="0"/>
              <a:t>) </a:t>
            </a:r>
            <a:r>
              <a:rPr lang="fr-FR" dirty="0" err="1"/>
              <a:t>Generation</a:t>
            </a:r>
            <a:r>
              <a:rPr lang="fr-FR" dirty="0"/>
              <a:t> ?</a:t>
            </a:r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D1B48095-7C5E-294B-A70F-A9353750BC0E}"/>
              </a:ext>
            </a:extLst>
          </p:cNvPr>
          <p:cNvSpPr/>
          <p:nvPr/>
        </p:nvSpPr>
        <p:spPr>
          <a:xfrm>
            <a:off x="8424536" y="1577098"/>
            <a:ext cx="3542283" cy="18845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Neutrino </a:t>
            </a:r>
            <a:r>
              <a:rPr lang="fr-FR" dirty="0" err="1"/>
              <a:t>Methodologies</a:t>
            </a:r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Radioactive </a:t>
            </a:r>
            <a:r>
              <a:rPr lang="fr-FR" dirty="0" err="1"/>
              <a:t>decays</a:t>
            </a:r>
            <a:r>
              <a:rPr lang="fr-FR" dirty="0"/>
              <a:t> (U/TH/K)</a:t>
            </a:r>
          </a:p>
          <a:p>
            <a:pPr marL="285750" indent="-285750">
              <a:buFontTx/>
              <a:buChar char="-"/>
            </a:pPr>
            <a:r>
              <a:rPr lang="fr-FR" dirty="0"/>
              <a:t>Absorption </a:t>
            </a:r>
            <a:r>
              <a:rPr lang="fr-FR" dirty="0" err="1"/>
              <a:t>tomography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Oscillation </a:t>
            </a:r>
            <a:r>
              <a:rPr lang="fr-FR" dirty="0" err="1"/>
              <a:t>tomography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3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4341ADCA-05E5-EE4F-AFC6-7BE2E606C068}"/>
              </a:ext>
            </a:extLst>
          </p:cNvPr>
          <p:cNvSpPr/>
          <p:nvPr/>
        </p:nvSpPr>
        <p:spPr>
          <a:xfrm>
            <a:off x="267716" y="1577097"/>
            <a:ext cx="2992063" cy="21022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Sources of neutrinos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Geoneutrinos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Astrophysical</a:t>
            </a:r>
            <a:r>
              <a:rPr lang="fr-FR" dirty="0"/>
              <a:t> neutrinos</a:t>
            </a:r>
          </a:p>
          <a:p>
            <a:r>
              <a:rPr lang="fr-FR" dirty="0"/>
              <a:t>(</a:t>
            </a:r>
            <a:r>
              <a:rPr lang="fr-FR" dirty="0" err="1"/>
              <a:t>supernovae</a:t>
            </a:r>
            <a:r>
              <a:rPr lang="fr-FR" dirty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Atmospheric</a:t>
            </a:r>
            <a:r>
              <a:rPr lang="fr-FR" dirty="0"/>
              <a:t> neutrinos</a:t>
            </a:r>
          </a:p>
          <a:p>
            <a:pPr marL="285750" indent="-285750">
              <a:buFontTx/>
              <a:buChar char="-"/>
            </a:pPr>
            <a:r>
              <a:rPr lang="fr-FR" dirty="0"/>
              <a:t> [neutrino </a:t>
            </a:r>
            <a:r>
              <a:rPr lang="fr-FR" dirty="0" err="1"/>
              <a:t>beam</a:t>
            </a:r>
            <a:r>
              <a:rPr lang="fr-FR" dirty="0"/>
              <a:t>]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9D8D7656-313F-9642-8A2C-34084F388465}"/>
              </a:ext>
            </a:extLst>
          </p:cNvPr>
          <p:cNvSpPr/>
          <p:nvPr/>
        </p:nvSpPr>
        <p:spPr>
          <a:xfrm>
            <a:off x="8424536" y="1577098"/>
            <a:ext cx="3542283" cy="18845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Neutrino </a:t>
            </a:r>
            <a:r>
              <a:rPr lang="fr-FR" dirty="0" err="1"/>
              <a:t>Methodologies</a:t>
            </a:r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Radioactive </a:t>
            </a:r>
            <a:r>
              <a:rPr lang="fr-FR" dirty="0" err="1"/>
              <a:t>decays</a:t>
            </a:r>
            <a:r>
              <a:rPr lang="fr-FR" dirty="0"/>
              <a:t> (U/TH/K)</a:t>
            </a:r>
          </a:p>
          <a:p>
            <a:pPr marL="285750" indent="-285750">
              <a:buFontTx/>
              <a:buChar char="-"/>
            </a:pPr>
            <a:r>
              <a:rPr lang="fr-FR" dirty="0"/>
              <a:t>Absorption </a:t>
            </a:r>
            <a:r>
              <a:rPr lang="fr-FR" dirty="0" err="1"/>
              <a:t>tomography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Oscillation </a:t>
            </a:r>
            <a:r>
              <a:rPr lang="fr-FR" dirty="0" err="1"/>
              <a:t>tomography</a:t>
            </a:r>
            <a:endParaRPr lang="fr-FR" dirty="0"/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874CC3E1-90F0-FD45-8C26-7AD342C6EE26}"/>
              </a:ext>
            </a:extLst>
          </p:cNvPr>
          <p:cNvSpPr/>
          <p:nvPr/>
        </p:nvSpPr>
        <p:spPr>
          <a:xfrm>
            <a:off x="7340113" y="4184260"/>
            <a:ext cx="3295235" cy="25463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/>
              <a:t>Geophysical</a:t>
            </a:r>
            <a:r>
              <a:rPr lang="fr-FR" dirty="0"/>
              <a:t> observables: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Radiogenic</a:t>
            </a:r>
            <a:r>
              <a:rPr lang="fr-FR" dirty="0"/>
              <a:t> </a:t>
            </a:r>
            <a:r>
              <a:rPr lang="fr-FR" dirty="0" err="1"/>
              <a:t>heat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density</a:t>
            </a:r>
            <a:r>
              <a:rPr lang="fr-FR" dirty="0"/>
              <a:t>: 1D profile, position</a:t>
            </a:r>
          </a:p>
          <a:p>
            <a:r>
              <a:rPr lang="fr-FR" dirty="0"/>
              <a:t> of the CMB (and ICB?), </a:t>
            </a:r>
          </a:p>
          <a:p>
            <a:r>
              <a:rPr lang="fr-FR" dirty="0"/>
              <a:t> large-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inhomogeneities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electron</a:t>
            </a:r>
            <a:r>
              <a:rPr lang="fr-FR" dirty="0"/>
              <a:t> </a:t>
            </a:r>
            <a:r>
              <a:rPr lang="fr-FR" dirty="0" err="1"/>
              <a:t>density</a:t>
            </a:r>
            <a:r>
              <a:rPr lang="fr-FR" dirty="0"/>
              <a:t>: profile, </a:t>
            </a:r>
            <a:r>
              <a:rPr lang="fr-FR" dirty="0" err="1"/>
              <a:t>inhomogeneities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…</a:t>
            </a:r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364EC88A-FA07-5B4F-B10B-895481CF934A}"/>
              </a:ext>
            </a:extLst>
          </p:cNvPr>
          <p:cNvSpPr/>
          <p:nvPr/>
        </p:nvSpPr>
        <p:spPr>
          <a:xfrm>
            <a:off x="3206721" y="4530564"/>
            <a:ext cx="2877079" cy="222946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Open questions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dirty="0"/>
              <a:t>H in </a:t>
            </a:r>
            <a:r>
              <a:rPr lang="fr-FR" dirty="0" err="1"/>
              <a:t>core</a:t>
            </a:r>
            <a:r>
              <a:rPr lang="fr-FR" dirty="0"/>
              <a:t> ?</a:t>
            </a:r>
          </a:p>
          <a:p>
            <a:pPr marL="285750" indent="-285750">
              <a:buFontTx/>
              <a:buChar char="-"/>
            </a:pPr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O in the </a:t>
            </a:r>
            <a:r>
              <a:rPr lang="fr-FR" dirty="0" err="1"/>
              <a:t>mantle</a:t>
            </a:r>
            <a:r>
              <a:rPr lang="fr-FR" dirty="0"/>
              <a:t> ? </a:t>
            </a:r>
          </a:p>
          <a:p>
            <a:pPr marL="285750" indent="-285750">
              <a:buFontTx/>
              <a:buChar char="-"/>
            </a:pPr>
            <a:r>
              <a:rPr lang="fr-FR" dirty="0"/>
              <a:t>structure and nature of </a:t>
            </a:r>
            <a:r>
              <a:rPr lang="fr-FR" dirty="0" err="1"/>
              <a:t>LLSVPs</a:t>
            </a:r>
            <a:r>
              <a:rPr lang="fr-FR" dirty="0"/>
              <a:t> ?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core-mantle</a:t>
            </a:r>
            <a:r>
              <a:rPr lang="fr-FR" dirty="0"/>
              <a:t> </a:t>
            </a:r>
            <a:r>
              <a:rPr lang="fr-FR" dirty="0" err="1"/>
              <a:t>boundary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…</a:t>
            </a:r>
          </a:p>
        </p:txBody>
      </p:sp>
      <p:sp>
        <p:nvSpPr>
          <p:cNvPr id="13" name="Virage 12">
            <a:extLst>
              <a:ext uri="{FF2B5EF4-FFF2-40B4-BE49-F238E27FC236}">
                <a16:creationId xmlns:a16="http://schemas.microsoft.com/office/drawing/2014/main" id="{8828A62F-9215-AD49-9220-DCB21E526CD8}"/>
              </a:ext>
            </a:extLst>
          </p:cNvPr>
          <p:cNvSpPr/>
          <p:nvPr/>
        </p:nvSpPr>
        <p:spPr>
          <a:xfrm>
            <a:off x="1905001" y="457200"/>
            <a:ext cx="1861196" cy="990600"/>
          </a:xfrm>
          <a:prstGeom prst="ben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Virage 13">
            <a:extLst>
              <a:ext uri="{FF2B5EF4-FFF2-40B4-BE49-F238E27FC236}">
                <a16:creationId xmlns:a16="http://schemas.microsoft.com/office/drawing/2014/main" id="{DB3A822D-8ACF-4444-ACED-8F6DD4018D4A}"/>
              </a:ext>
            </a:extLst>
          </p:cNvPr>
          <p:cNvSpPr/>
          <p:nvPr/>
        </p:nvSpPr>
        <p:spPr>
          <a:xfrm rot="5400000">
            <a:off x="8411365" y="-94679"/>
            <a:ext cx="990600" cy="209435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Virage 14">
            <a:extLst>
              <a:ext uri="{FF2B5EF4-FFF2-40B4-BE49-F238E27FC236}">
                <a16:creationId xmlns:a16="http://schemas.microsoft.com/office/drawing/2014/main" id="{33D8D232-14FC-C947-A4F8-5B21AA624ED3}"/>
              </a:ext>
            </a:extLst>
          </p:cNvPr>
          <p:cNvSpPr/>
          <p:nvPr/>
        </p:nvSpPr>
        <p:spPr>
          <a:xfrm rot="10800000">
            <a:off x="10762678" y="3799935"/>
            <a:ext cx="990600" cy="209435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9E8DFD7-4576-1C4D-A14A-DE0247839A59}"/>
              </a:ext>
            </a:extLst>
          </p:cNvPr>
          <p:cNvSpPr txBox="1"/>
          <p:nvPr/>
        </p:nvSpPr>
        <p:spPr>
          <a:xfrm>
            <a:off x="264266" y="6328666"/>
            <a:ext cx="282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GEOSCIENCES COMMUNITY</a:t>
            </a: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AC7B6A1E-2A0F-FE4D-B70C-E083649904CB}"/>
              </a:ext>
            </a:extLst>
          </p:cNvPr>
          <p:cNvSpPr/>
          <p:nvPr/>
        </p:nvSpPr>
        <p:spPr>
          <a:xfrm>
            <a:off x="231608" y="4648255"/>
            <a:ext cx="1999963" cy="1553090"/>
          </a:xfrm>
          <a:prstGeom prst="roundRect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/>
              <a:t>Geosciences</a:t>
            </a:r>
            <a:r>
              <a:rPr lang="fr-FR" dirty="0"/>
              <a:t> </a:t>
            </a:r>
          </a:p>
          <a:p>
            <a:r>
              <a:rPr lang="fr-FR" dirty="0"/>
              <a:t>« sources » &amp;  </a:t>
            </a:r>
            <a:r>
              <a:rPr lang="fr-FR" dirty="0" err="1"/>
              <a:t>methodologies</a:t>
            </a:r>
            <a:endParaRPr lang="fr-FR" dirty="0"/>
          </a:p>
        </p:txBody>
      </p:sp>
      <p:sp>
        <p:nvSpPr>
          <p:cNvPr id="18" name="Flèche vers la droite 17">
            <a:extLst>
              <a:ext uri="{FF2B5EF4-FFF2-40B4-BE49-F238E27FC236}">
                <a16:creationId xmlns:a16="http://schemas.microsoft.com/office/drawing/2014/main" id="{83531813-F7E4-4B4B-A624-720AAF9905DE}"/>
              </a:ext>
            </a:extLst>
          </p:cNvPr>
          <p:cNvSpPr/>
          <p:nvPr/>
        </p:nvSpPr>
        <p:spPr>
          <a:xfrm>
            <a:off x="2372461" y="5148943"/>
            <a:ext cx="715142" cy="745351"/>
          </a:xfrm>
          <a:prstGeom prst="rightArrow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 vers la gauche 1">
            <a:extLst>
              <a:ext uri="{FF2B5EF4-FFF2-40B4-BE49-F238E27FC236}">
                <a16:creationId xmlns:a16="http://schemas.microsoft.com/office/drawing/2014/main" id="{C9DB46C1-0CCA-CB47-B879-44BA5EC8A219}"/>
              </a:ext>
            </a:extLst>
          </p:cNvPr>
          <p:cNvSpPr/>
          <p:nvPr/>
        </p:nvSpPr>
        <p:spPr>
          <a:xfrm>
            <a:off x="6115699" y="5018567"/>
            <a:ext cx="1135707" cy="489098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a gauche 20">
            <a:extLst>
              <a:ext uri="{FF2B5EF4-FFF2-40B4-BE49-F238E27FC236}">
                <a16:creationId xmlns:a16="http://schemas.microsoft.com/office/drawing/2014/main" id="{449F939D-36EF-AC4E-95C4-F07340F940A2}"/>
              </a:ext>
            </a:extLst>
          </p:cNvPr>
          <p:cNvSpPr/>
          <p:nvPr/>
        </p:nvSpPr>
        <p:spPr>
          <a:xfrm rot="10800000">
            <a:off x="6172507" y="5574781"/>
            <a:ext cx="1135707" cy="489098"/>
          </a:xfrm>
          <a:prstGeom prst="leftArrow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a gauche 21">
            <a:extLst>
              <a:ext uri="{FF2B5EF4-FFF2-40B4-BE49-F238E27FC236}">
                <a16:creationId xmlns:a16="http://schemas.microsoft.com/office/drawing/2014/main" id="{01A44315-A93F-2A4C-90CC-53B71ECFE447}"/>
              </a:ext>
            </a:extLst>
          </p:cNvPr>
          <p:cNvSpPr/>
          <p:nvPr/>
        </p:nvSpPr>
        <p:spPr>
          <a:xfrm rot="9546469">
            <a:off x="2152268" y="3376076"/>
            <a:ext cx="6216021" cy="489098"/>
          </a:xfrm>
          <a:prstGeom prst="leftArrow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 vers la gauche 2">
            <a:extLst>
              <a:ext uri="{FF2B5EF4-FFF2-40B4-BE49-F238E27FC236}">
                <a16:creationId xmlns:a16="http://schemas.microsoft.com/office/drawing/2014/main" id="{F3470A98-3694-4A43-9716-7F62F741F3F1}"/>
              </a:ext>
            </a:extLst>
          </p:cNvPr>
          <p:cNvSpPr/>
          <p:nvPr/>
        </p:nvSpPr>
        <p:spPr>
          <a:xfrm rot="20315418">
            <a:off x="2032704" y="2994669"/>
            <a:ext cx="6049926" cy="544455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465B4D-E913-924A-9CCA-F400156843C0}"/>
              </a:ext>
            </a:extLst>
          </p:cNvPr>
          <p:cNvSpPr txBox="1"/>
          <p:nvPr/>
        </p:nvSpPr>
        <p:spPr>
          <a:xfrm>
            <a:off x="3979341" y="2103879"/>
            <a:ext cx="1637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…</a:t>
            </a:r>
            <a:r>
              <a:rPr lang="fr-FR" sz="2400" dirty="0" err="1"/>
              <a:t>too</a:t>
            </a:r>
            <a:r>
              <a:rPr lang="fr-FR" sz="2400" dirty="0"/>
              <a:t> </a:t>
            </a:r>
            <a:r>
              <a:rPr lang="fr-FR" sz="2400" dirty="0" err="1"/>
              <a:t>early</a:t>
            </a:r>
            <a:r>
              <a:rPr lang="fr-FR" sz="2400" dirty="0"/>
              <a:t> </a:t>
            </a:r>
          </a:p>
          <a:p>
            <a:r>
              <a:rPr lang="fr-FR" sz="2400" dirty="0"/>
              <a:t>to </a:t>
            </a:r>
            <a:r>
              <a:rPr lang="fr-FR" sz="2400" dirty="0" err="1"/>
              <a:t>include</a:t>
            </a:r>
            <a:r>
              <a:rPr lang="fr-FR" sz="2400" dirty="0"/>
              <a:t> ?</a:t>
            </a:r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4B6B001A-9032-C84E-AF4B-25ACD72DC19E}"/>
              </a:ext>
            </a:extLst>
          </p:cNvPr>
          <p:cNvSpPr/>
          <p:nvPr/>
        </p:nvSpPr>
        <p:spPr>
          <a:xfrm>
            <a:off x="4152659" y="105532"/>
            <a:ext cx="3542283" cy="18936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/>
              <a:t>Detection</a:t>
            </a:r>
            <a:r>
              <a:rPr lang="fr-FR" dirty="0"/>
              <a:t> techniques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dirty="0" err="1"/>
              <a:t>Liquid</a:t>
            </a:r>
            <a:r>
              <a:rPr lang="fr-FR" dirty="0"/>
              <a:t> </a:t>
            </a:r>
            <a:r>
              <a:rPr lang="fr-FR" dirty="0" err="1"/>
              <a:t>scintillators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Liquid</a:t>
            </a:r>
            <a:r>
              <a:rPr lang="fr-FR" dirty="0"/>
              <a:t> Argon</a:t>
            </a:r>
          </a:p>
          <a:p>
            <a:pPr marL="285750" indent="-285750">
              <a:buFontTx/>
              <a:buChar char="-"/>
            </a:pPr>
            <a:r>
              <a:rPr lang="fr-FR" dirty="0"/>
              <a:t>Water </a:t>
            </a:r>
            <a:r>
              <a:rPr lang="fr-FR" dirty="0" err="1"/>
              <a:t>Cherenkov</a:t>
            </a:r>
            <a:r>
              <a:rPr lang="fr-FR" dirty="0"/>
              <a:t>: </a:t>
            </a:r>
            <a:r>
              <a:rPr lang="fr-FR" dirty="0" err="1"/>
              <a:t>Mton</a:t>
            </a:r>
            <a:r>
              <a:rPr lang="fr-FR" dirty="0"/>
              <a:t>, </a:t>
            </a:r>
            <a:r>
              <a:rPr lang="fr-FR" dirty="0" err="1"/>
              <a:t>Gton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Magnetized</a:t>
            </a:r>
            <a:r>
              <a:rPr lang="fr-FR" dirty="0"/>
              <a:t> </a:t>
            </a:r>
            <a:r>
              <a:rPr lang="fr-FR" dirty="0" err="1"/>
              <a:t>calorimeters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Next</a:t>
            </a:r>
            <a:r>
              <a:rPr lang="fr-FR" dirty="0"/>
              <a:t>(-to-</a:t>
            </a:r>
            <a:r>
              <a:rPr lang="fr-FR" dirty="0" err="1"/>
              <a:t>next</a:t>
            </a:r>
            <a:r>
              <a:rPr lang="fr-FR" dirty="0"/>
              <a:t>) </a:t>
            </a:r>
            <a:r>
              <a:rPr lang="fr-FR" dirty="0" err="1"/>
              <a:t>Generation</a:t>
            </a:r>
            <a:r>
              <a:rPr lang="fr-F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6435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4341ADCA-05E5-EE4F-AFC6-7BE2E606C068}"/>
              </a:ext>
            </a:extLst>
          </p:cNvPr>
          <p:cNvSpPr/>
          <p:nvPr/>
        </p:nvSpPr>
        <p:spPr>
          <a:xfrm>
            <a:off x="267716" y="1577097"/>
            <a:ext cx="2992063" cy="21022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Sources of neutrinos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Geoneutrinos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Astrophysical</a:t>
            </a:r>
            <a:r>
              <a:rPr lang="fr-FR" dirty="0"/>
              <a:t> neutrinos</a:t>
            </a:r>
          </a:p>
          <a:p>
            <a:r>
              <a:rPr lang="fr-FR" dirty="0"/>
              <a:t>(</a:t>
            </a:r>
            <a:r>
              <a:rPr lang="fr-FR" dirty="0" err="1"/>
              <a:t>supernovae</a:t>
            </a:r>
            <a:r>
              <a:rPr lang="fr-FR" dirty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Atmospheric</a:t>
            </a:r>
            <a:r>
              <a:rPr lang="fr-FR" dirty="0"/>
              <a:t> neutrinos</a:t>
            </a:r>
          </a:p>
          <a:p>
            <a:pPr marL="285750" indent="-285750">
              <a:buFontTx/>
              <a:buChar char="-"/>
            </a:pPr>
            <a:r>
              <a:rPr lang="fr-FR" dirty="0"/>
              <a:t> [neutrino </a:t>
            </a:r>
            <a:r>
              <a:rPr lang="fr-FR" dirty="0" err="1"/>
              <a:t>beam</a:t>
            </a:r>
            <a:r>
              <a:rPr lang="fr-FR" dirty="0"/>
              <a:t>]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D546E9-3CA1-3445-8A02-9C91E98F3007}"/>
              </a:ext>
            </a:extLst>
          </p:cNvPr>
          <p:cNvSpPr txBox="1"/>
          <p:nvPr/>
        </p:nvSpPr>
        <p:spPr>
          <a:xfrm>
            <a:off x="3678865" y="2305068"/>
            <a:ext cx="3964547" cy="1200329"/>
          </a:xfrm>
          <a:prstGeom prst="rect">
            <a:avLst/>
          </a:prstGeom>
          <a:solidFill>
            <a:srgbClr val="0070C0">
              <a:alpha val="36000"/>
            </a:srgbClr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Description of the sources</a:t>
            </a:r>
          </a:p>
          <a:p>
            <a:pPr marL="285750" indent="-285750">
              <a:buFontTx/>
              <a:buChar char="-"/>
            </a:pPr>
            <a:r>
              <a:rPr lang="fr-FR" dirty="0"/>
              <a:t>main </a:t>
            </a:r>
            <a:r>
              <a:rPr lang="fr-FR" dirty="0" err="1"/>
              <a:t>uncertainties</a:t>
            </a:r>
            <a:r>
              <a:rPr lang="fr-FR" dirty="0"/>
              <a:t> </a:t>
            </a:r>
          </a:p>
          <a:p>
            <a:r>
              <a:rPr lang="fr-FR" dirty="0"/>
              <a:t>   (as </a:t>
            </a:r>
            <a:r>
              <a:rPr lang="fr-FR" dirty="0" err="1"/>
              <a:t>systematics</a:t>
            </a:r>
            <a:r>
              <a:rPr lang="fr-FR" dirty="0"/>
              <a:t> for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r>
              <a:rPr lang="fr-FR" dirty="0"/>
              <a:t>)</a:t>
            </a:r>
          </a:p>
          <a:p>
            <a:r>
              <a:rPr lang="fr-FR" dirty="0"/>
              <a:t>-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projected</a:t>
            </a:r>
            <a:r>
              <a:rPr lang="fr-FR" dirty="0"/>
              <a:t> </a:t>
            </a:r>
            <a:r>
              <a:rPr lang="fr-FR" dirty="0" err="1"/>
              <a:t>evolution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505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7B5D9568-AB73-ED46-B395-994754689EF5}"/>
              </a:ext>
            </a:extLst>
          </p:cNvPr>
          <p:cNvSpPr/>
          <p:nvPr/>
        </p:nvSpPr>
        <p:spPr>
          <a:xfrm>
            <a:off x="4152659" y="105532"/>
            <a:ext cx="3542283" cy="18936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/>
              <a:t>Detection</a:t>
            </a:r>
            <a:r>
              <a:rPr lang="fr-FR" dirty="0"/>
              <a:t> techniques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dirty="0" err="1"/>
              <a:t>Liquid</a:t>
            </a:r>
            <a:r>
              <a:rPr lang="fr-FR" dirty="0"/>
              <a:t> </a:t>
            </a:r>
            <a:r>
              <a:rPr lang="fr-FR" dirty="0" err="1"/>
              <a:t>scintillators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Liquid</a:t>
            </a:r>
            <a:r>
              <a:rPr lang="fr-FR" dirty="0"/>
              <a:t> Argon</a:t>
            </a:r>
          </a:p>
          <a:p>
            <a:pPr marL="285750" indent="-285750">
              <a:buFontTx/>
              <a:buChar char="-"/>
            </a:pPr>
            <a:r>
              <a:rPr lang="fr-FR" dirty="0"/>
              <a:t>Water </a:t>
            </a:r>
            <a:r>
              <a:rPr lang="fr-FR" dirty="0" err="1"/>
              <a:t>Cherenkov</a:t>
            </a:r>
            <a:r>
              <a:rPr lang="fr-FR" dirty="0"/>
              <a:t>: </a:t>
            </a:r>
            <a:r>
              <a:rPr lang="fr-FR" dirty="0" err="1"/>
              <a:t>Mton</a:t>
            </a:r>
            <a:r>
              <a:rPr lang="fr-FR" dirty="0"/>
              <a:t>, </a:t>
            </a:r>
            <a:r>
              <a:rPr lang="fr-FR" dirty="0" err="1"/>
              <a:t>Gton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Magnetized</a:t>
            </a:r>
            <a:r>
              <a:rPr lang="fr-FR" dirty="0"/>
              <a:t> </a:t>
            </a:r>
            <a:r>
              <a:rPr lang="fr-FR" dirty="0" err="1"/>
              <a:t>calorimeters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Next</a:t>
            </a:r>
            <a:r>
              <a:rPr lang="fr-FR" dirty="0"/>
              <a:t>(-to-</a:t>
            </a:r>
            <a:r>
              <a:rPr lang="fr-FR" dirty="0" err="1"/>
              <a:t>next</a:t>
            </a:r>
            <a:r>
              <a:rPr lang="fr-FR" dirty="0"/>
              <a:t>) </a:t>
            </a:r>
            <a:r>
              <a:rPr lang="fr-FR" dirty="0" err="1"/>
              <a:t>Generation</a:t>
            </a:r>
            <a:r>
              <a:rPr lang="fr-FR" dirty="0"/>
              <a:t>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EC38DC7-1E08-624C-8A73-F93B6F7558C1}"/>
              </a:ext>
            </a:extLst>
          </p:cNvPr>
          <p:cNvSpPr txBox="1"/>
          <p:nvPr/>
        </p:nvSpPr>
        <p:spPr>
          <a:xfrm>
            <a:off x="914400" y="2624045"/>
            <a:ext cx="6353406" cy="2585323"/>
          </a:xfrm>
          <a:prstGeom prst="rect">
            <a:avLst/>
          </a:prstGeom>
          <a:solidFill>
            <a:schemeClr val="accent6">
              <a:lumMod val="75000"/>
              <a:alpha val="36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Description of main </a:t>
            </a:r>
            <a:r>
              <a:rPr lang="fr-FR" dirty="0" err="1"/>
              <a:t>detection</a:t>
            </a:r>
            <a:r>
              <a:rPr lang="fr-FR" dirty="0"/>
              <a:t> techniques</a:t>
            </a:r>
          </a:p>
          <a:p>
            <a:pPr marL="285750" indent="-285750">
              <a:buFontTx/>
              <a:buChar char="-"/>
            </a:pPr>
            <a:r>
              <a:rPr lang="fr-FR" dirty="0"/>
              <a:t> Performances of </a:t>
            </a:r>
            <a:r>
              <a:rPr lang="fr-FR" dirty="0" err="1"/>
              <a:t>families</a:t>
            </a:r>
            <a:r>
              <a:rPr lang="fr-FR" dirty="0"/>
              <a:t> of detectors:</a:t>
            </a:r>
          </a:p>
          <a:p>
            <a:r>
              <a:rPr lang="fr-FR" dirty="0"/>
              <a:t>	</a:t>
            </a:r>
            <a:r>
              <a:rPr lang="fr-FR" dirty="0" err="1"/>
              <a:t>energy</a:t>
            </a:r>
            <a:r>
              <a:rPr lang="fr-FR" dirty="0"/>
              <a:t> reconstruction</a:t>
            </a:r>
          </a:p>
          <a:p>
            <a:r>
              <a:rPr lang="fr-FR" dirty="0"/>
              <a:t>	</a:t>
            </a:r>
            <a:r>
              <a:rPr lang="fr-FR" dirty="0" err="1"/>
              <a:t>angular</a:t>
            </a:r>
            <a:r>
              <a:rPr lang="fr-FR" dirty="0"/>
              <a:t> </a:t>
            </a:r>
            <a:r>
              <a:rPr lang="fr-FR" dirty="0" err="1"/>
              <a:t>accuracy</a:t>
            </a:r>
            <a:r>
              <a:rPr lang="fr-FR" dirty="0"/>
              <a:t> (</a:t>
            </a:r>
            <a:r>
              <a:rPr lang="fr-FR" dirty="0" err="1"/>
              <a:t>zenith</a:t>
            </a:r>
            <a:r>
              <a:rPr lang="fr-FR" dirty="0"/>
              <a:t> &amp; </a:t>
            </a:r>
            <a:r>
              <a:rPr lang="fr-FR" dirty="0" err="1"/>
              <a:t>azimuth</a:t>
            </a:r>
            <a:r>
              <a:rPr lang="fr-FR" dirty="0"/>
              <a:t>)</a:t>
            </a:r>
          </a:p>
          <a:p>
            <a:r>
              <a:rPr lang="fr-FR" dirty="0"/>
              <a:t>	</a:t>
            </a:r>
            <a:r>
              <a:rPr lang="fr-FR" dirty="0" err="1"/>
              <a:t>flavour</a:t>
            </a:r>
            <a:r>
              <a:rPr lang="fr-FR" dirty="0"/>
              <a:t> identification</a:t>
            </a:r>
          </a:p>
          <a:p>
            <a:r>
              <a:rPr lang="fr-FR" dirty="0"/>
              <a:t>	charge identification </a:t>
            </a:r>
            <a:r>
              <a:rPr lang="fr-FR" dirty="0">
                <a:latin typeface="Symbol" pitchFamily="2" charset="2"/>
              </a:rPr>
              <a:t>(n </a:t>
            </a:r>
            <a:r>
              <a:rPr lang="fr-FR" dirty="0"/>
              <a:t>/ </a:t>
            </a:r>
            <a:r>
              <a:rPr lang="fr-FR" dirty="0">
                <a:latin typeface="Symbol" pitchFamily="2" charset="2"/>
              </a:rPr>
              <a:t>n)</a:t>
            </a:r>
          </a:p>
          <a:p>
            <a:pPr marL="285750" indent="-285750">
              <a:buFontTx/>
              <a:buChar char="-"/>
            </a:pPr>
            <a:r>
              <a:rPr lang="fr-FR" dirty="0"/>
              <a:t>Most </a:t>
            </a:r>
            <a:r>
              <a:rPr lang="fr-FR" dirty="0" err="1"/>
              <a:t>critical</a:t>
            </a:r>
            <a:r>
              <a:rPr lang="fr-FR" dirty="0"/>
              <a:t> </a:t>
            </a:r>
            <a:r>
              <a:rPr lang="fr-FR" dirty="0" err="1"/>
              <a:t>parameters</a:t>
            </a:r>
            <a:r>
              <a:rPr lang="fr-FR" dirty="0"/>
              <a:t> for </a:t>
            </a:r>
            <a:r>
              <a:rPr lang="fr-FR" dirty="0" err="1"/>
              <a:t>geoscience-related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Expected</a:t>
            </a:r>
            <a:r>
              <a:rPr lang="fr-FR" dirty="0"/>
              <a:t> </a:t>
            </a:r>
            <a:r>
              <a:rPr lang="fr-FR" dirty="0" err="1"/>
              <a:t>improvements</a:t>
            </a:r>
            <a:r>
              <a:rPr lang="fr-FR" dirty="0"/>
              <a:t> in the </a:t>
            </a:r>
            <a:r>
              <a:rPr lang="fr-FR" dirty="0" err="1"/>
              <a:t>next</a:t>
            </a:r>
            <a:r>
              <a:rPr lang="fr-FR" dirty="0"/>
              <a:t>(-to-</a:t>
            </a:r>
            <a:r>
              <a:rPr lang="fr-FR" dirty="0" err="1"/>
              <a:t>next</a:t>
            </a:r>
            <a:r>
              <a:rPr lang="fr-FR" dirty="0"/>
              <a:t>) </a:t>
            </a:r>
            <a:r>
              <a:rPr lang="fr-FR" dirty="0" err="1"/>
              <a:t>generations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4DC447-3F16-5041-9176-7FE225D3DCD1}"/>
              </a:ext>
            </a:extLst>
          </p:cNvPr>
          <p:cNvSpPr txBox="1"/>
          <p:nvPr/>
        </p:nvSpPr>
        <p:spPr>
          <a:xfrm>
            <a:off x="4173925" y="38170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_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0FF22D-4DA4-6942-99E5-13D3FF43E2D4}"/>
              </a:ext>
            </a:extLst>
          </p:cNvPr>
          <p:cNvSpPr txBox="1"/>
          <p:nvPr/>
        </p:nvSpPr>
        <p:spPr>
          <a:xfrm>
            <a:off x="7418495" y="3331931"/>
            <a:ext cx="459068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Use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generic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tools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based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on </a:t>
            </a:r>
          </a:p>
          <a:p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response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functions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?</a:t>
            </a:r>
          </a:p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</a:rPr>
              <a:t>see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</a:rPr>
              <a:t>e.g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</a:rPr>
              <a:t>EartProbe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</a:rPr>
              <a:t>framework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How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much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detail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about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specific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experiments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OBD as first detector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optimized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for neutrino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geoscience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6863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2FE24AFC-004A-B74F-9958-C6E34A8DBF15}"/>
              </a:ext>
            </a:extLst>
          </p:cNvPr>
          <p:cNvSpPr/>
          <p:nvPr/>
        </p:nvSpPr>
        <p:spPr>
          <a:xfrm>
            <a:off x="8424536" y="1577098"/>
            <a:ext cx="3542283" cy="18845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Neutrino </a:t>
            </a:r>
            <a:r>
              <a:rPr lang="fr-FR" dirty="0" err="1"/>
              <a:t>Methodologies</a:t>
            </a:r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Radioactive </a:t>
            </a:r>
            <a:r>
              <a:rPr lang="fr-FR" dirty="0" err="1"/>
              <a:t>decays</a:t>
            </a:r>
            <a:r>
              <a:rPr lang="fr-FR" dirty="0"/>
              <a:t> (U/Th/K)</a:t>
            </a:r>
          </a:p>
          <a:p>
            <a:pPr marL="285750" indent="-285750">
              <a:buFontTx/>
              <a:buChar char="-"/>
            </a:pPr>
            <a:r>
              <a:rPr lang="fr-FR" dirty="0"/>
              <a:t>Absorption </a:t>
            </a:r>
            <a:r>
              <a:rPr lang="fr-FR" dirty="0" err="1"/>
              <a:t>tomography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Oscillation </a:t>
            </a:r>
            <a:r>
              <a:rPr lang="fr-FR" dirty="0" err="1"/>
              <a:t>tomography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9898583-35AD-D64E-B691-3334F65F6BA8}"/>
              </a:ext>
            </a:extLst>
          </p:cNvPr>
          <p:cNvSpPr txBox="1"/>
          <p:nvPr/>
        </p:nvSpPr>
        <p:spPr>
          <a:xfrm>
            <a:off x="2222205" y="2645310"/>
            <a:ext cx="3042179" cy="646331"/>
          </a:xfrm>
          <a:prstGeom prst="rect">
            <a:avLst/>
          </a:prstGeom>
          <a:solidFill>
            <a:schemeClr val="accent4">
              <a:lumMod val="75000"/>
              <a:alpha val="36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Description of the </a:t>
            </a:r>
            <a:r>
              <a:rPr lang="fr-FR" dirty="0" err="1"/>
              <a:t>methods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Statistical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169733-5BD1-D543-9DC9-C7B98B92ED1C}"/>
              </a:ext>
            </a:extLst>
          </p:cNvPr>
          <p:cNvSpPr txBox="1"/>
          <p:nvPr/>
        </p:nvSpPr>
        <p:spPr>
          <a:xfrm>
            <a:off x="4281882" y="4140010"/>
            <a:ext cx="6349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4">
                    <a:lumMod val="50000"/>
                  </a:schemeClr>
                </a:solidFill>
              </a:rPr>
              <a:t>Include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4">
                    <a:lumMod val="50000"/>
                  </a:schemeClr>
                </a:solidFill>
              </a:rPr>
              <a:t>detailed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</a:rPr>
              <a:t> description of</a:t>
            </a:r>
          </a:p>
          <a:p>
            <a:r>
              <a:rPr lang="fr-FR" sz="2400" b="1" dirty="0" err="1">
                <a:solidFill>
                  <a:schemeClr val="accent4">
                    <a:lumMod val="50000"/>
                  </a:schemeClr>
                </a:solidFill>
              </a:rPr>
              <a:t>computational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4">
                    <a:lumMod val="50000"/>
                  </a:schemeClr>
                </a:solidFill>
              </a:rPr>
              <a:t>recipes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</a:rPr>
              <a:t> ?</a:t>
            </a:r>
          </a:p>
          <a:p>
            <a:r>
              <a:rPr lang="fr-FR" sz="2400" b="1" dirty="0">
                <a:solidFill>
                  <a:schemeClr val="accent4">
                    <a:lumMod val="50000"/>
                  </a:schemeClr>
                </a:solidFill>
              </a:rPr>
              <a:t>How to combine data </a:t>
            </a:r>
            <a:r>
              <a:rPr lang="fr-FR" sz="2400" b="1" dirty="0" err="1">
                <a:solidFill>
                  <a:schemeClr val="accent4">
                    <a:lumMod val="50000"/>
                  </a:schemeClr>
                </a:solidFill>
              </a:rPr>
              <a:t>from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4">
                    <a:lumMod val="50000"/>
                  </a:schemeClr>
                </a:solidFill>
              </a:rPr>
              <a:t>different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</a:rPr>
              <a:t> detectors ? </a:t>
            </a:r>
          </a:p>
        </p:txBody>
      </p:sp>
    </p:spTree>
    <p:extLst>
      <p:ext uri="{BB962C8B-B14F-4D97-AF65-F5344CB8AC3E}">
        <p14:creationId xmlns:p14="http://schemas.microsoft.com/office/powerpoint/2010/main" val="1456852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CC3CA013-735B-3D48-BD6D-0CB05BD29F6E}"/>
              </a:ext>
            </a:extLst>
          </p:cNvPr>
          <p:cNvSpPr/>
          <p:nvPr/>
        </p:nvSpPr>
        <p:spPr>
          <a:xfrm>
            <a:off x="7340113" y="4184260"/>
            <a:ext cx="3295235" cy="25463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/>
              <a:t>Geophysical</a:t>
            </a:r>
            <a:r>
              <a:rPr lang="fr-FR" dirty="0"/>
              <a:t> observables: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Radiogenic</a:t>
            </a:r>
            <a:r>
              <a:rPr lang="fr-FR" dirty="0"/>
              <a:t> </a:t>
            </a:r>
            <a:r>
              <a:rPr lang="fr-FR" dirty="0" err="1"/>
              <a:t>heat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density</a:t>
            </a:r>
            <a:r>
              <a:rPr lang="fr-FR" dirty="0"/>
              <a:t>: 1D profile, position</a:t>
            </a:r>
          </a:p>
          <a:p>
            <a:r>
              <a:rPr lang="fr-FR" dirty="0"/>
              <a:t> of the CMB (and ICB?), </a:t>
            </a:r>
          </a:p>
          <a:p>
            <a:r>
              <a:rPr lang="fr-FR" dirty="0"/>
              <a:t> large-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inhomogeneities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electron</a:t>
            </a:r>
            <a:r>
              <a:rPr lang="fr-FR" dirty="0"/>
              <a:t> </a:t>
            </a:r>
            <a:r>
              <a:rPr lang="fr-FR" dirty="0" err="1"/>
              <a:t>density</a:t>
            </a:r>
            <a:r>
              <a:rPr lang="fr-FR" dirty="0"/>
              <a:t>: profile, </a:t>
            </a:r>
            <a:r>
              <a:rPr lang="fr-FR" dirty="0" err="1"/>
              <a:t>inhomogeneities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320305-963C-A84E-87F3-103DD3E3BD01}"/>
              </a:ext>
            </a:extLst>
          </p:cNvPr>
          <p:cNvSpPr txBox="1"/>
          <p:nvPr/>
        </p:nvSpPr>
        <p:spPr>
          <a:xfrm>
            <a:off x="4540340" y="763347"/>
            <a:ext cx="5599546" cy="1477328"/>
          </a:xfrm>
          <a:prstGeom prst="rect">
            <a:avLst/>
          </a:prstGeom>
          <a:solidFill>
            <a:schemeClr val="accent2">
              <a:lumMod val="75000"/>
              <a:alpha val="36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State of the art of neutrino </a:t>
            </a:r>
            <a:r>
              <a:rPr lang="fr-FR" dirty="0" err="1"/>
              <a:t>geoscience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r>
              <a:rPr lang="fr-FR" dirty="0"/>
              <a:t>:</a:t>
            </a:r>
          </a:p>
          <a:p>
            <a:r>
              <a:rPr lang="fr-FR" dirty="0" err="1"/>
              <a:t>Geoneutrinos</a:t>
            </a:r>
            <a:r>
              <a:rPr lang="fr-FR" dirty="0"/>
              <a:t>, absorption </a:t>
            </a:r>
            <a:r>
              <a:rPr lang="fr-FR" dirty="0" err="1"/>
              <a:t>tomography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IceCube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Sensitiviy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for </a:t>
            </a:r>
            <a:r>
              <a:rPr lang="fr-FR" dirty="0" err="1"/>
              <a:t>current-generation</a:t>
            </a:r>
            <a:r>
              <a:rPr lang="fr-FR" dirty="0"/>
              <a:t> detectors</a:t>
            </a:r>
          </a:p>
          <a:p>
            <a:pPr marL="285750" indent="-285750">
              <a:buFontTx/>
              <a:buChar char="-"/>
            </a:pPr>
            <a:r>
              <a:rPr lang="fr-FR" dirty="0"/>
              <a:t> Projections for </a:t>
            </a:r>
            <a:r>
              <a:rPr lang="fr-FR" dirty="0" err="1"/>
              <a:t>next</a:t>
            </a:r>
            <a:r>
              <a:rPr lang="fr-FR" dirty="0"/>
              <a:t>(-</a:t>
            </a:r>
            <a:r>
              <a:rPr lang="fr-FR" dirty="0" err="1"/>
              <a:t>t-next</a:t>
            </a:r>
            <a:r>
              <a:rPr lang="fr-FR" dirty="0"/>
              <a:t>) </a:t>
            </a:r>
            <a:r>
              <a:rPr lang="fr-FR" dirty="0" err="1"/>
              <a:t>generation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- Detector </a:t>
            </a:r>
            <a:r>
              <a:rPr lang="fr-FR" dirty="0" err="1"/>
              <a:t>requirements</a:t>
            </a:r>
            <a:r>
              <a:rPr lang="fr-FR" dirty="0"/>
              <a:t> to </a:t>
            </a:r>
            <a:r>
              <a:rPr lang="fr-FR" dirty="0" err="1"/>
              <a:t>optimize</a:t>
            </a:r>
            <a:r>
              <a:rPr lang="fr-FR" dirty="0"/>
              <a:t> the science </a:t>
            </a:r>
            <a:r>
              <a:rPr lang="fr-FR" dirty="0" err="1"/>
              <a:t>reach</a:t>
            </a:r>
            <a:endParaRPr lang="fr-FR" dirty="0"/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B6994C61-26B3-FA4C-A0C7-D9FEC75AC6F8}"/>
              </a:ext>
            </a:extLst>
          </p:cNvPr>
          <p:cNvSpPr/>
          <p:nvPr/>
        </p:nvSpPr>
        <p:spPr>
          <a:xfrm>
            <a:off x="3206721" y="4530564"/>
            <a:ext cx="2877079" cy="222946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Open questions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dirty="0"/>
              <a:t>H in </a:t>
            </a:r>
            <a:r>
              <a:rPr lang="fr-FR" dirty="0" err="1"/>
              <a:t>core</a:t>
            </a:r>
            <a:r>
              <a:rPr lang="fr-FR" dirty="0"/>
              <a:t> ?</a:t>
            </a:r>
          </a:p>
          <a:p>
            <a:pPr marL="285750" indent="-285750">
              <a:buFontTx/>
              <a:buChar char="-"/>
            </a:pPr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O in the </a:t>
            </a:r>
            <a:r>
              <a:rPr lang="fr-FR" dirty="0" err="1"/>
              <a:t>mantle</a:t>
            </a:r>
            <a:r>
              <a:rPr lang="fr-FR" dirty="0"/>
              <a:t> ? </a:t>
            </a:r>
          </a:p>
          <a:p>
            <a:pPr marL="285750" indent="-285750">
              <a:buFontTx/>
              <a:buChar char="-"/>
            </a:pPr>
            <a:r>
              <a:rPr lang="fr-FR" dirty="0"/>
              <a:t>structure and nature of </a:t>
            </a:r>
            <a:r>
              <a:rPr lang="fr-FR" dirty="0" err="1"/>
              <a:t>LLSVPs</a:t>
            </a:r>
            <a:r>
              <a:rPr lang="fr-FR" dirty="0"/>
              <a:t> ?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core-mantle</a:t>
            </a:r>
            <a:r>
              <a:rPr lang="fr-FR" dirty="0"/>
              <a:t> </a:t>
            </a:r>
            <a:r>
              <a:rPr lang="fr-FR" dirty="0" err="1"/>
              <a:t>boundary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…</a:t>
            </a:r>
          </a:p>
        </p:txBody>
      </p:sp>
      <p:sp>
        <p:nvSpPr>
          <p:cNvPr id="7" name="Flèche vers la gauche 6">
            <a:extLst>
              <a:ext uri="{FF2B5EF4-FFF2-40B4-BE49-F238E27FC236}">
                <a16:creationId xmlns:a16="http://schemas.microsoft.com/office/drawing/2014/main" id="{8C892294-9B62-1B49-BCA4-01EE5FA61F06}"/>
              </a:ext>
            </a:extLst>
          </p:cNvPr>
          <p:cNvSpPr/>
          <p:nvPr/>
        </p:nvSpPr>
        <p:spPr>
          <a:xfrm>
            <a:off x="6115699" y="5018567"/>
            <a:ext cx="1135707" cy="489098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a gauche 7">
            <a:extLst>
              <a:ext uri="{FF2B5EF4-FFF2-40B4-BE49-F238E27FC236}">
                <a16:creationId xmlns:a16="http://schemas.microsoft.com/office/drawing/2014/main" id="{2E19A777-F302-E545-AE60-BAE4F901866B}"/>
              </a:ext>
            </a:extLst>
          </p:cNvPr>
          <p:cNvSpPr/>
          <p:nvPr/>
        </p:nvSpPr>
        <p:spPr>
          <a:xfrm rot="10800000">
            <a:off x="6172507" y="5574781"/>
            <a:ext cx="1135707" cy="489098"/>
          </a:xfrm>
          <a:prstGeom prst="leftArrow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D1A81B2-7F07-C646-BC4D-9B16F803B91C}"/>
              </a:ext>
            </a:extLst>
          </p:cNvPr>
          <p:cNvSpPr txBox="1"/>
          <p:nvPr/>
        </p:nvSpPr>
        <p:spPr>
          <a:xfrm>
            <a:off x="890095" y="2825553"/>
            <a:ext cx="8374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C00000"/>
                </a:solidFill>
              </a:rPr>
              <a:t>Advocate</a:t>
            </a:r>
            <a:r>
              <a:rPr lang="fr-FR" sz="2400" b="1" dirty="0">
                <a:solidFill>
                  <a:srgbClr val="C00000"/>
                </a:solidFill>
              </a:rPr>
              <a:t> for </a:t>
            </a:r>
            <a:r>
              <a:rPr lang="fr-FR" sz="2400" b="1" dirty="0" err="1">
                <a:solidFill>
                  <a:srgbClr val="C00000"/>
                </a:solidFill>
              </a:rPr>
              <a:t>electron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density</a:t>
            </a:r>
            <a:r>
              <a:rPr lang="fr-FR" sz="2400" b="1" dirty="0">
                <a:solidFill>
                  <a:srgbClr val="C00000"/>
                </a:solidFill>
              </a:rPr>
              <a:t> as a new </a:t>
            </a:r>
            <a:r>
              <a:rPr lang="fr-FR" sz="2400" b="1" dirty="0" err="1">
                <a:solidFill>
                  <a:srgbClr val="C00000"/>
                </a:solidFill>
              </a:rPr>
              <a:t>geophysical</a:t>
            </a:r>
            <a:r>
              <a:rPr lang="fr-FR" sz="2400" b="1" dirty="0">
                <a:solidFill>
                  <a:srgbClr val="C00000"/>
                </a:solidFill>
              </a:rPr>
              <a:t> observable ?</a:t>
            </a:r>
          </a:p>
        </p:txBody>
      </p:sp>
    </p:spTree>
    <p:extLst>
      <p:ext uri="{BB962C8B-B14F-4D97-AF65-F5344CB8AC3E}">
        <p14:creationId xmlns:p14="http://schemas.microsoft.com/office/powerpoint/2010/main" val="11404178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831</Words>
  <Application>Microsoft Macintosh PowerPoint</Application>
  <PresentationFormat>Grand écran</PresentationFormat>
  <Paragraphs>244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21</cp:revision>
  <cp:lastPrinted>2023-07-07T11:28:16Z</cp:lastPrinted>
  <dcterms:created xsi:type="dcterms:W3CDTF">2023-07-06T23:25:58Z</dcterms:created>
  <dcterms:modified xsi:type="dcterms:W3CDTF">2023-07-07T12:25:00Z</dcterms:modified>
</cp:coreProperties>
</file>