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7"/>
  </p:notesMasterIdLst>
  <p:sldIdLst>
    <p:sldId id="279" r:id="rId2"/>
    <p:sldId id="544" r:id="rId3"/>
    <p:sldId id="538" r:id="rId4"/>
    <p:sldId id="471" r:id="rId5"/>
    <p:sldId id="424" r:id="rId6"/>
    <p:sldId id="539" r:id="rId7"/>
    <p:sldId id="478" r:id="rId8"/>
    <p:sldId id="529" r:id="rId9"/>
    <p:sldId id="530" r:id="rId10"/>
    <p:sldId id="531" r:id="rId11"/>
    <p:sldId id="437" r:id="rId12"/>
    <p:sldId id="546" r:id="rId13"/>
    <p:sldId id="542" r:id="rId14"/>
    <p:sldId id="547" r:id="rId15"/>
    <p:sldId id="548" r:id="rId16"/>
    <p:sldId id="564" r:id="rId17"/>
    <p:sldId id="566" r:id="rId18"/>
    <p:sldId id="568" r:id="rId19"/>
    <p:sldId id="565" r:id="rId20"/>
    <p:sldId id="574" r:id="rId21"/>
    <p:sldId id="573" r:id="rId22"/>
    <p:sldId id="575" r:id="rId23"/>
    <p:sldId id="576" r:id="rId24"/>
    <p:sldId id="532" r:id="rId25"/>
    <p:sldId id="535" r:id="rId26"/>
    <p:sldId id="533" r:id="rId27"/>
    <p:sldId id="534" r:id="rId28"/>
    <p:sldId id="577" r:id="rId29"/>
    <p:sldId id="578" r:id="rId30"/>
    <p:sldId id="579" r:id="rId31"/>
    <p:sldId id="580" r:id="rId32"/>
    <p:sldId id="582" r:id="rId33"/>
    <p:sldId id="585" r:id="rId34"/>
    <p:sldId id="584" r:id="rId35"/>
    <p:sldId id="444" r:id="rId36"/>
    <p:sldId id="327" r:id="rId37"/>
    <p:sldId id="467" r:id="rId38"/>
    <p:sldId id="537" r:id="rId39"/>
    <p:sldId id="536" r:id="rId40"/>
    <p:sldId id="541" r:id="rId41"/>
    <p:sldId id="521" r:id="rId42"/>
    <p:sldId id="540" r:id="rId43"/>
    <p:sldId id="438" r:id="rId44"/>
    <p:sldId id="586" r:id="rId45"/>
    <p:sldId id="543" r:id="rId4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9119"/>
    <a:srgbClr val="D35752"/>
    <a:srgbClr val="0000FF"/>
    <a:srgbClr val="CF0BAE"/>
    <a:srgbClr val="00B0EF"/>
    <a:srgbClr val="019301"/>
    <a:srgbClr val="FF8000"/>
    <a:srgbClr val="E09A20"/>
    <a:srgbClr val="5A7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85 steps (110µs)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endParaRPr lang="en-US" baseline="30000" dirty="0"/>
          </a:p>
        </c:rich>
      </c:tx>
      <c:layout>
        <c:manualLayout>
          <c:xMode val="edge"/>
          <c:yMode val="edge"/>
          <c:x val="0.13513184320326066"/>
          <c:y val="2.85714285714285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621142214067085"/>
          <c:y val="0.23542182227221597"/>
          <c:w val="0.62684178149606296"/>
          <c:h val="0.607846575996182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85 steps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88-46C5-9E6A-A7B320F2F49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70-4C4A-98A2-BA1234B462C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F88-46C5-9E6A-A7B320F2F49C}"/>
              </c:ext>
            </c:extLst>
          </c:dPt>
          <c:dLbls>
            <c:dLbl>
              <c:idx val="0"/>
              <c:layout>
                <c:manualLayout>
                  <c:x val="1.4926181102362204E-2"/>
                  <c:y val="1.65915056072536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88-46C5-9E6A-A7B320F2F49C}"/>
                </c:ext>
              </c:extLst>
            </c:dLbl>
            <c:dLbl>
              <c:idx val="2"/>
              <c:layout>
                <c:manualLayout>
                  <c:x val="0.20881192585301836"/>
                  <c:y val="0.1019637318062514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F88-46C5-9E6A-A7B320F2F4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Build H</c:v>
                </c:pt>
                <c:pt idx="1">
                  <c:v>Solve H</c:v>
                </c:pt>
                <c:pt idx="2">
                  <c:v>Propagate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3"/>
                <c:pt idx="0">
                  <c:v>5</c:v>
                </c:pt>
                <c:pt idx="1">
                  <c:v>60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88-46C5-9E6A-A7B320F2F49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4729102044062676"/>
          <c:w val="1"/>
          <c:h val="0.152708979559373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Single Step (2.2µs)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Single Layer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FD-4FC2-BEC0-43BF05BA1C7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FD-4FC2-BEC0-43BF05BA1C7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FD-4FC2-BEC0-43BF05BA1C73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6C-4C7A-B390-12A2331F0E03}"/>
              </c:ext>
            </c:extLst>
          </c:dPt>
          <c:dLbls>
            <c:dLbl>
              <c:idx val="0"/>
              <c:layout>
                <c:manualLayout>
                  <c:x val="-0.15470445076162526"/>
                  <c:y val="0.1623976444647845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FD-4FC2-BEC0-43BF05BA1C73}"/>
                </c:ext>
              </c:extLst>
            </c:dLbl>
            <c:dLbl>
              <c:idx val="2"/>
              <c:layout>
                <c:manualLayout>
                  <c:x val="0.18932962483011473"/>
                  <c:y val="0.122165752008271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FFD-4FC2-BEC0-43BF05BA1C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Build H</c:v>
                </c:pt>
                <c:pt idx="1">
                  <c:v>Solve H</c:v>
                </c:pt>
                <c:pt idx="2">
                  <c:v>Propagate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</c:v>
                </c:pt>
                <c:pt idx="1">
                  <c:v>50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FFD-4FC2-BEC0-43BF05BA1C7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9D7F3-7D65-4EDA-9BD3-3E8489DDCD9D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F3AC9-FE72-4031-AC3B-D2B885EFA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0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76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29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37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32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14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25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22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71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41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06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20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2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67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67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1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2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2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6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4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51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04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6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0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4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1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05 Jul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Joao Coelho - APC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0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s://arxiv.org/abs/2211.0266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joaoabcoelho/OscProb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km3net.org/wp-content/uploads/2016/07/Album-km3net-artist-express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1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676400"/>
            <a:ext cx="9143999" cy="51816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-1" y="0"/>
            <a:ext cx="9154886" cy="1676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" y="53975"/>
            <a:ext cx="9144000" cy="1470025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Computational and Statistical Aspects of Neutrino Oscillation Tomography</a:t>
            </a:r>
            <a:endParaRPr lang="en-US" sz="3600" b="1" baseline="-250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2590800"/>
            <a:ext cx="7620000" cy="259080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</a:rPr>
              <a:t>João</a:t>
            </a:r>
            <a:r>
              <a:rPr lang="en-US" sz="2800" b="1" dirty="0">
                <a:solidFill>
                  <a:schemeClr val="tx1"/>
                </a:solidFill>
              </a:rPr>
              <a:t> Coelho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APC Laboratory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tx1"/>
                </a:solidFill>
              </a:rPr>
              <a:t>05 July 2023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6" name="Picture 2" descr="F:\Estudos\PostDoc\Talks\NeuTel2015\minos_logo_lowr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3970" b="8353"/>
          <a:stretch/>
        </p:blipFill>
        <p:spPr bwMode="auto">
          <a:xfrm>
            <a:off x="5800620" y="4685937"/>
            <a:ext cx="1541135" cy="15519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4" name="Picture 2" descr="http://www.km3net.org/logo/oldLogo/KM3NeT_logo_web_no_shade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4646777"/>
            <a:ext cx="1590780" cy="1646458"/>
          </a:xfrm>
          <a:prstGeom prst="rect">
            <a:avLst/>
          </a:prstGeom>
          <a:noFill/>
        </p:spPr>
      </p:pic>
      <p:pic>
        <p:nvPicPr>
          <p:cNvPr id="11" name="Picture 4" descr="Image result for cn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727193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33424"/>
            <a:ext cx="5439600" cy="5439600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Looking Down for Neutrinos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745" y="914400"/>
            <a:ext cx="2928255" cy="26305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8200" y="6183868"/>
            <a:ext cx="3866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bg1"/>
                </a:solidFill>
              </a:rPr>
              <a:t>Muon neutrinos at 4 GeV</a:t>
            </a:r>
          </a:p>
        </p:txBody>
      </p:sp>
    </p:spTree>
    <p:extLst>
      <p:ext uri="{BB962C8B-B14F-4D97-AF65-F5344CB8AC3E}">
        <p14:creationId xmlns:p14="http://schemas.microsoft.com/office/powerpoint/2010/main" val="1075655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u Mu to Nu e Sterile Neutrino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Joao Coelho\Desktop\diffplots\myanimation-op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5831"/>
            <a:ext cx="4495800" cy="122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00551" y="5955268"/>
            <a:ext cx="3866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err="1"/>
              <a:t>Nue</a:t>
            </a:r>
            <a:r>
              <a:rPr lang="en-US" dirty="0"/>
              <a:t> appearance at the surface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Atmospheric Neutrinos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86400" y="4343400"/>
            <a:ext cx="2876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/>
              <a:t>Oscillations are </a:t>
            </a:r>
            <a:r>
              <a:rPr lang="en-US" b="1" dirty="0">
                <a:solidFill>
                  <a:srgbClr val="FF0000"/>
                </a:solidFill>
              </a:rPr>
              <a:t>resonant</a:t>
            </a:r>
            <a:r>
              <a:rPr lang="en-US" dirty="0"/>
              <a:t> at certain energies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72099" y="5373469"/>
            <a:ext cx="3104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err="1"/>
              <a:t>E</a:t>
            </a:r>
            <a:r>
              <a:rPr lang="en-US" baseline="-25000" dirty="0" err="1"/>
              <a:t>res</a:t>
            </a:r>
            <a:r>
              <a:rPr lang="en-US" dirty="0"/>
              <a:t> ~ 7 GeV in Mantle</a:t>
            </a:r>
          </a:p>
          <a:p>
            <a:pPr algn="ctr">
              <a:defRPr/>
            </a:pPr>
            <a:r>
              <a:rPr lang="en-US" dirty="0" err="1"/>
              <a:t>E</a:t>
            </a:r>
            <a:r>
              <a:rPr lang="en-US" baseline="-25000" dirty="0" err="1"/>
              <a:t>res</a:t>
            </a:r>
            <a:r>
              <a:rPr lang="en-US" dirty="0"/>
              <a:t> ~ 3 GeV in Core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992170"/>
            <a:ext cx="3543189" cy="31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08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Time is Energy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5BB710-9B27-49B4-B81B-97327135D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22" y="2209800"/>
            <a:ext cx="4071122" cy="3206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E11E9-53CB-4C74-99B9-EB2BA29AF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29497" y="1658601"/>
            <a:ext cx="3206011" cy="38241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B71460-61BF-44DD-A1D7-3C72DCEB1EDC}"/>
              </a:ext>
            </a:extLst>
          </p:cNvPr>
          <p:cNvSpPr txBox="1"/>
          <p:nvPr/>
        </p:nvSpPr>
        <p:spPr>
          <a:xfrm>
            <a:off x="1143000" y="914400"/>
            <a:ext cx="7077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Neutrino oscillograms are not so different from travel time curves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Seismic waves have many detectors. Neutrinos many 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question is how do we go from these to an Earth model?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62E0A5-9A9E-473A-AD3E-770628D90518}"/>
              </a:ext>
            </a:extLst>
          </p:cNvPr>
          <p:cNvSpPr txBox="1"/>
          <p:nvPr/>
        </p:nvSpPr>
        <p:spPr>
          <a:xfrm rot="16200000">
            <a:off x="4045804" y="352407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 positions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68D20B-843A-49C4-A04F-5573AAFD88DC}"/>
              </a:ext>
            </a:extLst>
          </p:cNvPr>
          <p:cNvSpPr txBox="1"/>
          <p:nvPr/>
        </p:nvSpPr>
        <p:spPr>
          <a:xfrm rot="16200000">
            <a:off x="-760464" y="349799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 positions</a:t>
            </a:r>
          </a:p>
        </p:txBody>
      </p:sp>
    </p:spTree>
    <p:extLst>
      <p:ext uri="{BB962C8B-B14F-4D97-AF65-F5344CB8AC3E}">
        <p14:creationId xmlns:p14="http://schemas.microsoft.com/office/powerpoint/2010/main" val="3372469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805" y="-10276"/>
            <a:ext cx="4645395" cy="858753"/>
          </a:xfrm>
        </p:spPr>
        <p:txBody>
          <a:bodyPr/>
          <a:lstStyle/>
          <a:p>
            <a:r>
              <a:rPr lang="en-US" dirty="0"/>
              <a:t>But Data is Hard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9B105-2F50-4563-B7C1-138F000D8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454832"/>
            <a:ext cx="5455800" cy="3250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A4B79F-9CA3-4E5F-9470-B5F8B9B4A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626" y="152400"/>
            <a:ext cx="4516974" cy="26810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AD24B6A-16F7-4050-8763-CA65F85BF055}"/>
              </a:ext>
            </a:extLst>
          </p:cNvPr>
          <p:cNvGrpSpPr/>
          <p:nvPr/>
        </p:nvGrpSpPr>
        <p:grpSpPr>
          <a:xfrm>
            <a:off x="447675" y="762000"/>
            <a:ext cx="3353862" cy="2641168"/>
            <a:chOff x="447675" y="762000"/>
            <a:chExt cx="2815634" cy="22173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46F6DA-EDCC-48EA-A840-7BB6B7174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7675" y="762000"/>
              <a:ext cx="2815634" cy="221731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475461-2BD6-4B34-A0CA-FB6BE02E8C3B}"/>
                </a:ext>
              </a:extLst>
            </p:cNvPr>
            <p:cNvSpPr/>
            <p:nvPr/>
          </p:nvSpPr>
          <p:spPr>
            <a:xfrm>
              <a:off x="1447800" y="848478"/>
              <a:ext cx="1143000" cy="1880932"/>
            </a:xfrm>
            <a:prstGeom prst="rect">
              <a:avLst/>
            </a:prstGeom>
            <a:noFill/>
            <a:ln>
              <a:solidFill>
                <a:srgbClr val="D357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B180BE-AC55-4AC3-952F-F0D762CFF1A2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" y="2438400"/>
              <a:ext cx="1981200" cy="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Arrow: Circular 21">
            <a:extLst>
              <a:ext uri="{FF2B5EF4-FFF2-40B4-BE49-F238E27FC236}">
                <a16:creationId xmlns:a16="http://schemas.microsoft.com/office/drawing/2014/main" id="{29231754-FCA5-433D-A6AB-F1D09E8D35C1}"/>
              </a:ext>
            </a:extLst>
          </p:cNvPr>
          <p:cNvSpPr/>
          <p:nvPr/>
        </p:nvSpPr>
        <p:spPr>
          <a:xfrm rot="861105">
            <a:off x="2146274" y="1695703"/>
            <a:ext cx="2433261" cy="260092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633652"/>
              <a:gd name="adj5" fmla="val 125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row: Circular 22">
            <a:extLst>
              <a:ext uri="{FF2B5EF4-FFF2-40B4-BE49-F238E27FC236}">
                <a16:creationId xmlns:a16="http://schemas.microsoft.com/office/drawing/2014/main" id="{2BD8AEAE-9825-443B-9312-776444675406}"/>
              </a:ext>
            </a:extLst>
          </p:cNvPr>
          <p:cNvSpPr/>
          <p:nvPr/>
        </p:nvSpPr>
        <p:spPr>
          <a:xfrm rot="12300885">
            <a:off x="886369" y="2709779"/>
            <a:ext cx="2433261" cy="260092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633652"/>
              <a:gd name="adj5" fmla="val 125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4C8319-6F39-4677-8674-FB13AB3CAD19}"/>
              </a:ext>
            </a:extLst>
          </p:cNvPr>
          <p:cNvSpPr txBox="1"/>
          <p:nvPr/>
        </p:nvSpPr>
        <p:spPr>
          <a:xfrm>
            <a:off x="152400" y="5269468"/>
            <a:ext cx="2761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An inverse problem</a:t>
            </a:r>
          </a:p>
          <a:p>
            <a:r>
              <a:rPr lang="en-US" dirty="0">
                <a:solidFill>
                  <a:srgbClr val="0070C0"/>
                </a:solidFill>
              </a:rPr>
              <a:t>We don’t usually do this!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37750C-45D8-4A58-B2B9-1F6836893A9B}"/>
              </a:ext>
            </a:extLst>
          </p:cNvPr>
          <p:cNvSpPr txBox="1"/>
          <p:nvPr/>
        </p:nvSpPr>
        <p:spPr>
          <a:xfrm>
            <a:off x="4618433" y="2819400"/>
            <a:ext cx="417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35752"/>
                </a:solidFill>
              </a:rPr>
              <a:t>Forward problem: Generate prediction</a:t>
            </a:r>
          </a:p>
          <a:p>
            <a:r>
              <a:rPr lang="en-US" dirty="0">
                <a:solidFill>
                  <a:srgbClr val="D35752"/>
                </a:solidFill>
              </a:rPr>
              <a:t>Already computationally expensive</a:t>
            </a:r>
          </a:p>
        </p:txBody>
      </p:sp>
    </p:spTree>
    <p:extLst>
      <p:ext uri="{BB962C8B-B14F-4D97-AF65-F5344CB8AC3E}">
        <p14:creationId xmlns:p14="http://schemas.microsoft.com/office/powerpoint/2010/main" val="149753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4304C0B-917D-4807-8E53-151130886B2B}"/>
              </a:ext>
            </a:extLst>
          </p:cNvPr>
          <p:cNvGrpSpPr/>
          <p:nvPr/>
        </p:nvGrpSpPr>
        <p:grpSpPr>
          <a:xfrm>
            <a:off x="403814" y="685800"/>
            <a:ext cx="8206786" cy="6019800"/>
            <a:chOff x="105860" y="685800"/>
            <a:chExt cx="8206786" cy="6019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59B105-2F50-4563-B7C1-138F000D8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5661" y="4371715"/>
              <a:ext cx="3916985" cy="2333885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AD24B6A-16F7-4050-8763-CA65F85BF055}"/>
                </a:ext>
              </a:extLst>
            </p:cNvPr>
            <p:cNvGrpSpPr/>
            <p:nvPr/>
          </p:nvGrpSpPr>
          <p:grpSpPr>
            <a:xfrm>
              <a:off x="2802299" y="2438400"/>
              <a:ext cx="2407901" cy="1896223"/>
              <a:chOff x="447675" y="762000"/>
              <a:chExt cx="2815634" cy="221731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646F6DA-EDCC-48EA-A840-7BB6B7174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675" y="762000"/>
                <a:ext cx="2815634" cy="2217313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B475461-2BD6-4B34-A0CA-FB6BE02E8C3B}"/>
                  </a:ext>
                </a:extLst>
              </p:cNvPr>
              <p:cNvSpPr/>
              <p:nvPr/>
            </p:nvSpPr>
            <p:spPr>
              <a:xfrm>
                <a:off x="1447800" y="848478"/>
                <a:ext cx="1143000" cy="1880932"/>
              </a:xfrm>
              <a:prstGeom prst="rect">
                <a:avLst/>
              </a:prstGeom>
              <a:noFill/>
              <a:ln>
                <a:solidFill>
                  <a:srgbClr val="D3575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4B180BE-AC55-4AC3-952F-F0D762CFF1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" y="2438400"/>
                <a:ext cx="1981200" cy="0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Arrow: Circular 21">
              <a:extLst>
                <a:ext uri="{FF2B5EF4-FFF2-40B4-BE49-F238E27FC236}">
                  <a16:creationId xmlns:a16="http://schemas.microsoft.com/office/drawing/2014/main" id="{29231754-FCA5-433D-A6AB-F1D09E8D35C1}"/>
                </a:ext>
              </a:extLst>
            </p:cNvPr>
            <p:cNvSpPr/>
            <p:nvPr/>
          </p:nvSpPr>
          <p:spPr>
            <a:xfrm rot="861105">
              <a:off x="4021806" y="3108751"/>
              <a:ext cx="1746957" cy="186732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2633652"/>
                <a:gd name="adj5" fmla="val 125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Arrow: Circular 22">
              <a:extLst>
                <a:ext uri="{FF2B5EF4-FFF2-40B4-BE49-F238E27FC236}">
                  <a16:creationId xmlns:a16="http://schemas.microsoft.com/office/drawing/2014/main" id="{2BD8AEAE-9825-443B-9312-776444675406}"/>
                </a:ext>
              </a:extLst>
            </p:cNvPr>
            <p:cNvSpPr/>
            <p:nvPr/>
          </p:nvSpPr>
          <p:spPr>
            <a:xfrm rot="12300885">
              <a:off x="3117259" y="3836805"/>
              <a:ext cx="1746957" cy="186732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2633652"/>
                <a:gd name="adj5" fmla="val 12500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050" name="Picture 2" descr="What are the mysterious continent-sized 'earth blobs' deep inside our  planet? | New Scientist">
              <a:extLst>
                <a:ext uri="{FF2B5EF4-FFF2-40B4-BE49-F238E27FC236}">
                  <a16:creationId xmlns:a16="http://schemas.microsoft.com/office/drawing/2014/main" id="{5AB47966-88CD-49FD-9E7D-41231442D1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10" t="22500" b="21548"/>
            <a:stretch/>
          </p:blipFill>
          <p:spPr bwMode="auto">
            <a:xfrm>
              <a:off x="381000" y="685800"/>
              <a:ext cx="2104087" cy="2329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Arrow: Circular 17">
              <a:extLst>
                <a:ext uri="{FF2B5EF4-FFF2-40B4-BE49-F238E27FC236}">
                  <a16:creationId xmlns:a16="http://schemas.microsoft.com/office/drawing/2014/main" id="{FF0365A5-EF9E-4851-8002-A46FD3FE032B}"/>
                </a:ext>
              </a:extLst>
            </p:cNvPr>
            <p:cNvSpPr/>
            <p:nvPr/>
          </p:nvSpPr>
          <p:spPr>
            <a:xfrm rot="861105">
              <a:off x="2230176" y="1192047"/>
              <a:ext cx="1746957" cy="186732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2633652"/>
                <a:gd name="adj5" fmla="val 125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Arrow: Circular 18">
              <a:extLst>
                <a:ext uri="{FF2B5EF4-FFF2-40B4-BE49-F238E27FC236}">
                  <a16:creationId xmlns:a16="http://schemas.microsoft.com/office/drawing/2014/main" id="{6E9A1B4E-9CF4-4307-9128-522F5D727403}"/>
                </a:ext>
              </a:extLst>
            </p:cNvPr>
            <p:cNvSpPr/>
            <p:nvPr/>
          </p:nvSpPr>
          <p:spPr>
            <a:xfrm rot="12300885">
              <a:off x="1298108" y="2421159"/>
              <a:ext cx="1746957" cy="186732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2633652"/>
                <a:gd name="adj5" fmla="val 12500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Arrow: Circular 19">
              <a:extLst>
                <a:ext uri="{FF2B5EF4-FFF2-40B4-BE49-F238E27FC236}">
                  <a16:creationId xmlns:a16="http://schemas.microsoft.com/office/drawing/2014/main" id="{601A16BD-1543-42C1-8E91-FF6301DB617E}"/>
                </a:ext>
              </a:extLst>
            </p:cNvPr>
            <p:cNvSpPr/>
            <p:nvPr/>
          </p:nvSpPr>
          <p:spPr>
            <a:xfrm rot="12300885">
              <a:off x="105860" y="1776224"/>
              <a:ext cx="5160790" cy="4756987"/>
            </a:xfrm>
            <a:prstGeom prst="circularArrow">
              <a:avLst>
                <a:gd name="adj1" fmla="val 6439"/>
                <a:gd name="adj2" fmla="val 1142319"/>
                <a:gd name="adj3" fmla="val 20501666"/>
                <a:gd name="adj4" fmla="val 12633652"/>
                <a:gd name="adj5" fmla="val 902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133600" y="-10276"/>
            <a:ext cx="4645395" cy="858753"/>
          </a:xfrm>
        </p:spPr>
        <p:txBody>
          <a:bodyPr>
            <a:normAutofit fontScale="90000"/>
          </a:bodyPr>
          <a:lstStyle/>
          <a:p>
            <a:r>
              <a:rPr lang="en-US" dirty="0"/>
              <a:t>Double Inversion?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815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Forward Pass 1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25D8F4-EBBA-451C-BD26-24C42D102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920334"/>
            <a:ext cx="3877949" cy="3053886"/>
          </a:xfrm>
          <a:prstGeom prst="rect">
            <a:avLst/>
          </a:prstGeom>
        </p:spPr>
      </p:pic>
      <p:pic>
        <p:nvPicPr>
          <p:cNvPr id="10" name="Picture 2" descr="What are the mysterious continent-sized 'earth blobs' deep inside our  planet? | New Scientist">
            <a:extLst>
              <a:ext uri="{FF2B5EF4-FFF2-40B4-BE49-F238E27FC236}">
                <a16:creationId xmlns:a16="http://schemas.microsoft.com/office/drawing/2014/main" id="{F688A9A7-6EAB-41A3-9994-37BC9154E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0" t="22500" b="21548"/>
          <a:stretch/>
        </p:blipFill>
        <p:spPr bwMode="auto">
          <a:xfrm>
            <a:off x="381000" y="1916968"/>
            <a:ext cx="2800541" cy="310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56B98C56-5430-4579-8915-13E4C84B8386}"/>
              </a:ext>
            </a:extLst>
          </p:cNvPr>
          <p:cNvSpPr/>
          <p:nvPr/>
        </p:nvSpPr>
        <p:spPr>
          <a:xfrm flipH="1">
            <a:off x="3481045" y="3108186"/>
            <a:ext cx="1419911" cy="6096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91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5791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1371600"/>
            <a:ext cx="2114550" cy="78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7"/>
          <p:cNvSpPr txBox="1"/>
          <p:nvPr/>
        </p:nvSpPr>
        <p:spPr>
          <a:xfrm>
            <a:off x="1981200" y="0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Quantum Evolution</a:t>
            </a:r>
          </a:p>
        </p:txBody>
      </p:sp>
      <p:cxnSp>
        <p:nvCxnSpPr>
          <p:cNvPr id="20" name="Conector de seta reta 10"/>
          <p:cNvCxnSpPr/>
          <p:nvPr/>
        </p:nvCxnSpPr>
        <p:spPr>
          <a:xfrm flipV="1">
            <a:off x="5777613" y="2145268"/>
            <a:ext cx="304800" cy="457200"/>
          </a:xfrm>
          <a:prstGeom prst="straightConnector1">
            <a:avLst/>
          </a:prstGeom>
          <a:ln w="28575">
            <a:solidFill>
              <a:srgbClr val="9900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12"/>
          <p:cNvSpPr txBox="1"/>
          <p:nvPr/>
        </p:nvSpPr>
        <p:spPr>
          <a:xfrm>
            <a:off x="5015613" y="2602468"/>
            <a:ext cx="138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900CC"/>
                </a:solidFill>
              </a:rPr>
              <a:t>Eigenvectors</a:t>
            </a:r>
          </a:p>
        </p:txBody>
      </p:sp>
      <p:cxnSp>
        <p:nvCxnSpPr>
          <p:cNvPr id="22" name="Conector de seta reta 10"/>
          <p:cNvCxnSpPr>
            <a:stCxn id="23" idx="1"/>
          </p:cNvCxnSpPr>
          <p:nvPr/>
        </p:nvCxnSpPr>
        <p:spPr>
          <a:xfrm flipH="1" flipV="1">
            <a:off x="3352800" y="4419601"/>
            <a:ext cx="838200" cy="242500"/>
          </a:xfrm>
          <a:prstGeom prst="straightConnector1">
            <a:avLst/>
          </a:prstGeom>
          <a:ln w="4445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12"/>
          <p:cNvSpPr txBox="1"/>
          <p:nvPr/>
        </p:nvSpPr>
        <p:spPr>
          <a:xfrm>
            <a:off x="4191000" y="4431268"/>
            <a:ext cx="228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Easy to compute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26" name="Conector de seta reta 10"/>
          <p:cNvCxnSpPr>
            <a:stCxn id="27" idx="1"/>
          </p:cNvCxnSpPr>
          <p:nvPr/>
        </p:nvCxnSpPr>
        <p:spPr>
          <a:xfrm flipH="1">
            <a:off x="2667000" y="3807768"/>
            <a:ext cx="914400" cy="2232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12"/>
          <p:cNvSpPr txBox="1"/>
          <p:nvPr/>
        </p:nvSpPr>
        <p:spPr>
          <a:xfrm>
            <a:off x="3581400" y="3576935"/>
            <a:ext cx="2286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Main problem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2" name="Conector de seta reta 14"/>
          <p:cNvCxnSpPr/>
          <p:nvPr/>
        </p:nvCxnSpPr>
        <p:spPr>
          <a:xfrm flipH="1" flipV="1">
            <a:off x="6789983" y="2145268"/>
            <a:ext cx="457199" cy="4572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15"/>
          <p:cNvSpPr txBox="1"/>
          <p:nvPr/>
        </p:nvSpPr>
        <p:spPr>
          <a:xfrm>
            <a:off x="6852595" y="2602468"/>
            <a:ext cx="130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Eigenvalues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64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915400" cy="132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7"/>
          <p:cNvSpPr txBox="1"/>
          <p:nvPr/>
        </p:nvSpPr>
        <p:spPr>
          <a:xfrm>
            <a:off x="152400" y="0"/>
            <a:ext cx="88359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Neutrino Hamiltonian in Vacuum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43310"/>
            <a:ext cx="3792565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771960"/>
            <a:ext cx="18859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09800" y="2667000"/>
            <a:ext cx="155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Mass basis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3200400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Flavour</a:t>
            </a:r>
            <a:r>
              <a:rPr lang="en-US" sz="2000" b="1" dirty="0"/>
              <a:t> basis</a:t>
            </a:r>
          </a:p>
        </p:txBody>
      </p:sp>
      <p:sp>
        <p:nvSpPr>
          <p:cNvPr id="16" name="U-Turn Arrow 15"/>
          <p:cNvSpPr/>
          <p:nvPr/>
        </p:nvSpPr>
        <p:spPr>
          <a:xfrm flipH="1" flipV="1">
            <a:off x="2590800" y="4267200"/>
            <a:ext cx="5029200" cy="1219200"/>
          </a:xfrm>
          <a:prstGeom prst="uturnArrow">
            <a:avLst>
              <a:gd name="adj1" fmla="val 22585"/>
              <a:gd name="adj2" fmla="val 24440"/>
              <a:gd name="adj3" fmla="val 26119"/>
              <a:gd name="adj4" fmla="val 56005"/>
              <a:gd name="adj5" fmla="val 776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7993" y="4648200"/>
            <a:ext cx="208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Easy to solve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10746" y="5572780"/>
            <a:ext cx="46037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Already know </a:t>
            </a:r>
            <a:r>
              <a:rPr lang="en-US" sz="2800" b="1" dirty="0" err="1"/>
              <a:t>diagonalisation</a:t>
            </a:r>
            <a:endParaRPr lang="en-US" sz="2800" b="1" dirty="0"/>
          </a:p>
          <a:p>
            <a:pPr algn="ctr"/>
            <a:r>
              <a:rPr lang="en-US" sz="2000" b="1" dirty="0"/>
              <a:t>(Eigenvectors and </a:t>
            </a:r>
            <a:r>
              <a:rPr lang="en-US" sz="2000" b="1" dirty="0" err="1"/>
              <a:t>Eigenvalues</a:t>
            </a:r>
            <a:r>
              <a:rPr lang="en-US" sz="2000" b="1" dirty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0800" y="838200"/>
            <a:ext cx="470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PMNS Matrix = Vacuum Eigenvectors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85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708081" y="0"/>
            <a:ext cx="80326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Neutrino Hamiltonian in Matter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r="14277" b="67066"/>
          <a:stretch/>
        </p:blipFill>
        <p:spPr bwMode="auto">
          <a:xfrm>
            <a:off x="496291" y="866623"/>
            <a:ext cx="7809509" cy="172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45246"/>
            <a:ext cx="4176043" cy="179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076" name="Picture 4" descr="1: Density profile of the Earth according to the PREM model [19]. Different colors correspond to different Earth layers: 1. inner ad outer core in red; 2. mantle in green; and 3. crust in blue. Visualizing the shell structure in scale, we notice that a neutrino can cross the core only if its angle is smaller than ≈ 32 • .">
            <a:extLst>
              <a:ext uri="{FF2B5EF4-FFF2-40B4-BE49-F238E27FC236}">
                <a16:creationId xmlns:a16="http://schemas.microsoft.com/office/drawing/2014/main" id="{D6DF280D-B9AF-45B4-9409-7373A8A2C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102692"/>
            <a:ext cx="4524422" cy="306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3DAB0C4-AC97-40B0-8659-C12D1176D0DE}"/>
              </a:ext>
            </a:extLst>
          </p:cNvPr>
          <p:cNvSpPr/>
          <p:nvPr/>
        </p:nvSpPr>
        <p:spPr>
          <a:xfrm>
            <a:off x="5562600" y="1295400"/>
            <a:ext cx="6096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849B172-0607-4266-963B-507549D1A1D0}"/>
              </a:ext>
            </a:extLst>
          </p:cNvPr>
          <p:cNvCxnSpPr>
            <a:cxnSpLocks/>
            <a:stCxn id="3" idx="4"/>
          </p:cNvCxnSpPr>
          <p:nvPr/>
        </p:nvCxnSpPr>
        <p:spPr>
          <a:xfrm>
            <a:off x="5867400" y="2057400"/>
            <a:ext cx="228600" cy="8611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CFD5E2E-D719-4A57-B2FA-E8C98211B71D}"/>
              </a:ext>
            </a:extLst>
          </p:cNvPr>
          <p:cNvSpPr txBox="1"/>
          <p:nvPr/>
        </p:nvSpPr>
        <p:spPr>
          <a:xfrm>
            <a:off x="6324600" y="25146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Time Dependent</a:t>
            </a:r>
          </a:p>
        </p:txBody>
      </p:sp>
    </p:spTree>
    <p:extLst>
      <p:ext uri="{BB962C8B-B14F-4D97-AF65-F5344CB8AC3E}">
        <p14:creationId xmlns:p14="http://schemas.microsoft.com/office/powerpoint/2010/main" val="2163943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7"/>
          <p:cNvSpPr txBox="1"/>
          <p:nvPr/>
        </p:nvSpPr>
        <p:spPr>
          <a:xfrm>
            <a:off x="1981200" y="0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Quantum Evolution</a:t>
            </a:r>
          </a:p>
        </p:txBody>
      </p:sp>
      <p:sp>
        <p:nvSpPr>
          <p:cNvPr id="7" name="Arc 6"/>
          <p:cNvSpPr/>
          <p:nvPr/>
        </p:nvSpPr>
        <p:spPr>
          <a:xfrm>
            <a:off x="457200" y="3200400"/>
            <a:ext cx="4495800" cy="3810000"/>
          </a:xfrm>
          <a:prstGeom prst="arc">
            <a:avLst>
              <a:gd name="adj1" fmla="val 16060398"/>
              <a:gd name="adj2" fmla="val 0"/>
            </a:avLst>
          </a:prstGeom>
          <a:ln w="127000">
            <a:solidFill>
              <a:srgbClr val="7030A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74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6172200" cy="990600"/>
          </a:xfrm>
        </p:spPr>
        <p:txBody>
          <a:bodyPr/>
          <a:lstStyle/>
          <a:p>
            <a:r>
              <a:rPr lang="en-US" dirty="0"/>
              <a:t>Some Numbers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A57F3-9857-46CF-971D-1C9FFD4C4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6499"/>
            <a:ext cx="9144000" cy="1967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932242-DED6-403F-B7DD-6EFF228BCCE0}"/>
              </a:ext>
            </a:extLst>
          </p:cNvPr>
          <p:cNvSpPr txBox="1"/>
          <p:nvPr/>
        </p:nvSpPr>
        <p:spPr>
          <a:xfrm>
            <a:off x="228600" y="884356"/>
            <a:ext cx="6516528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Oscillation length: L/E ~ 500 km/GeV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Structures sensitive to oscillation &gt; 100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Volume of the Earth: 10</a:t>
            </a:r>
            <a:r>
              <a:rPr lang="en-US" sz="2400" baseline="30000" dirty="0"/>
              <a:t>12</a:t>
            </a:r>
            <a:r>
              <a:rPr lang="en-US" sz="2400" dirty="0"/>
              <a:t> km</a:t>
            </a:r>
            <a:r>
              <a:rPr lang="en-US" sz="2400" baseline="30000" dirty="0"/>
              <a:t>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Number of objects with size ~(100 km)</a:t>
            </a:r>
            <a:r>
              <a:rPr lang="en-US" sz="2400" baseline="30000" dirty="0"/>
              <a:t>3</a:t>
            </a:r>
            <a:r>
              <a:rPr lang="en-US" sz="2400" dirty="0"/>
              <a:t>: </a:t>
            </a:r>
            <a:r>
              <a:rPr lang="en-US" sz="2400" b="1" dirty="0">
                <a:solidFill>
                  <a:srgbClr val="FF0000"/>
                </a:solidFill>
              </a:rPr>
              <a:t>10</a:t>
            </a:r>
            <a:r>
              <a:rPr lang="en-US" sz="2400" b="1" baseline="30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E7E52E4-DC38-4A00-AD12-30AC3CBB756A}"/>
              </a:ext>
            </a:extLst>
          </p:cNvPr>
          <p:cNvSpPr/>
          <p:nvPr/>
        </p:nvSpPr>
        <p:spPr>
          <a:xfrm>
            <a:off x="4114800" y="3976499"/>
            <a:ext cx="4191000" cy="747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66DD2D-58E3-440E-8792-6F2186330941}"/>
              </a:ext>
            </a:extLst>
          </p:cNvPr>
          <p:cNvCxnSpPr>
            <a:cxnSpLocks/>
          </p:cNvCxnSpPr>
          <p:nvPr/>
        </p:nvCxnSpPr>
        <p:spPr>
          <a:xfrm>
            <a:off x="6324600" y="3124200"/>
            <a:ext cx="0" cy="762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552F9A5-1E58-4892-9EEB-11D17774F9F6}"/>
              </a:ext>
            </a:extLst>
          </p:cNvPr>
          <p:cNvSpPr txBox="1"/>
          <p:nvPr/>
        </p:nvSpPr>
        <p:spPr>
          <a:xfrm>
            <a:off x="2717839" y="6169580"/>
            <a:ext cx="3454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https://arxiv.org/abs/2211.02666</a:t>
            </a:r>
            <a:endParaRPr lang="en-US" dirty="0"/>
          </a:p>
        </p:txBody>
      </p:sp>
      <p:pic>
        <p:nvPicPr>
          <p:cNvPr id="1026" name="Picture 2" descr="Laser Interferometer Gravitational-Wave Observatory (LIGO) | Britannica">
            <a:extLst>
              <a:ext uri="{FF2B5EF4-FFF2-40B4-BE49-F238E27FC236}">
                <a16:creationId xmlns:a16="http://schemas.microsoft.com/office/drawing/2014/main" id="{F2AA2A44-F84F-4A0C-B03A-E98CA154F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207243" cy="12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F40E58-0F41-40E9-B8B8-DD5853A084F1}"/>
              </a:ext>
            </a:extLst>
          </p:cNvPr>
          <p:cNvSpPr txBox="1"/>
          <p:nvPr/>
        </p:nvSpPr>
        <p:spPr>
          <a:xfrm>
            <a:off x="6745128" y="1447800"/>
            <a:ext cx="2398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Yes, LIGO can measure 10</a:t>
            </a:r>
            <a:r>
              <a:rPr lang="en-US" sz="1200" baseline="30000" dirty="0"/>
              <a:t>-19</a:t>
            </a:r>
            <a:r>
              <a:rPr lang="en-US" sz="1200" dirty="0"/>
              <a:t> m with a 10</a:t>
            </a:r>
            <a:r>
              <a:rPr lang="en-US" sz="1200" baseline="30000" dirty="0"/>
              <a:t>-6</a:t>
            </a:r>
            <a:r>
              <a:rPr lang="en-US" sz="1200" dirty="0"/>
              <a:t> m wavelength. But they have 10</a:t>
            </a:r>
            <a:r>
              <a:rPr lang="en-US" sz="1200" baseline="30000" dirty="0"/>
              <a:t>24</a:t>
            </a:r>
            <a:r>
              <a:rPr lang="en-US" sz="1200" dirty="0"/>
              <a:t> photons per second!</a:t>
            </a:r>
          </a:p>
        </p:txBody>
      </p:sp>
    </p:spTree>
    <p:extLst>
      <p:ext uri="{BB962C8B-B14F-4D97-AF65-F5344CB8AC3E}">
        <p14:creationId xmlns:p14="http://schemas.microsoft.com/office/powerpoint/2010/main" val="2268201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Forward Pass 1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25D8F4-EBBA-451C-BD26-24C42D102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067380"/>
            <a:ext cx="2407901" cy="1896223"/>
          </a:xfrm>
          <a:prstGeom prst="rect">
            <a:avLst/>
          </a:prstGeom>
        </p:spPr>
      </p:pic>
      <p:pic>
        <p:nvPicPr>
          <p:cNvPr id="10" name="Picture 2" descr="What are the mysterious continent-sized 'earth blobs' deep inside our  planet? | New Scientist">
            <a:extLst>
              <a:ext uri="{FF2B5EF4-FFF2-40B4-BE49-F238E27FC236}">
                <a16:creationId xmlns:a16="http://schemas.microsoft.com/office/drawing/2014/main" id="{F688A9A7-6EAB-41A3-9994-37BC9154E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0" t="22500" b="21548"/>
          <a:stretch/>
        </p:blipFill>
        <p:spPr bwMode="auto">
          <a:xfrm>
            <a:off x="1248713" y="870741"/>
            <a:ext cx="2104087" cy="232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56B98C56-5430-4579-8915-13E4C84B8386}"/>
              </a:ext>
            </a:extLst>
          </p:cNvPr>
          <p:cNvSpPr/>
          <p:nvPr/>
        </p:nvSpPr>
        <p:spPr>
          <a:xfrm flipH="1">
            <a:off x="3657600" y="1676400"/>
            <a:ext cx="1066800" cy="6096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BA47B1-96BE-4B79-99A3-D1C1B7FD1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514925"/>
            <a:ext cx="3221081" cy="2893595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77DFEAFE-8C9C-4E6B-9397-3D5505504C58}"/>
              </a:ext>
            </a:extLst>
          </p:cNvPr>
          <p:cNvSpPr/>
          <p:nvPr/>
        </p:nvSpPr>
        <p:spPr>
          <a:xfrm rot="20567036">
            <a:off x="2426446" y="3917562"/>
            <a:ext cx="152400" cy="4572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A98C73AB-7257-4E96-9B7D-2F4DC8B8F483}"/>
              </a:ext>
            </a:extLst>
          </p:cNvPr>
          <p:cNvSpPr/>
          <p:nvPr/>
        </p:nvSpPr>
        <p:spPr>
          <a:xfrm rot="20567036">
            <a:off x="2687303" y="4371196"/>
            <a:ext cx="152400" cy="107805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B734BC13-622A-4AFD-AF1C-9454EFED68E4}"/>
              </a:ext>
            </a:extLst>
          </p:cNvPr>
          <p:cNvSpPr/>
          <p:nvPr/>
        </p:nvSpPr>
        <p:spPr>
          <a:xfrm rot="20567036">
            <a:off x="2917079" y="5393937"/>
            <a:ext cx="152400" cy="4572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3F8E0C40-9AC9-441F-AC89-94D43F7BD327}"/>
              </a:ext>
            </a:extLst>
          </p:cNvPr>
          <p:cNvSpPr/>
          <p:nvPr/>
        </p:nvSpPr>
        <p:spPr>
          <a:xfrm rot="20567036">
            <a:off x="2989945" y="5854833"/>
            <a:ext cx="152400" cy="14567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1290972E-36CE-4FD9-A242-18D22A79AF5F}"/>
              </a:ext>
            </a:extLst>
          </p:cNvPr>
          <p:cNvSpPr/>
          <p:nvPr/>
        </p:nvSpPr>
        <p:spPr>
          <a:xfrm rot="20567036">
            <a:off x="2323195" y="3762615"/>
            <a:ext cx="152400" cy="14567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425026-0ED3-4169-8744-AF49993D917B}"/>
              </a:ext>
            </a:extLst>
          </p:cNvPr>
          <p:cNvSpPr txBox="1"/>
          <p:nvPr/>
        </p:nvSpPr>
        <p:spPr>
          <a:xfrm>
            <a:off x="4191000" y="3886200"/>
            <a:ext cx="449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Trace neutrino path through the Earth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Break path into N segments of similar electron density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Compute neutrino evolution through each segment with constant density assumption</a:t>
            </a:r>
          </a:p>
        </p:txBody>
      </p:sp>
    </p:spTree>
    <p:extLst>
      <p:ext uri="{BB962C8B-B14F-4D97-AF65-F5344CB8AC3E}">
        <p14:creationId xmlns:p14="http://schemas.microsoft.com/office/powerpoint/2010/main" val="4243765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1981200" y="0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OscProb</a:t>
            </a:r>
            <a:r>
              <a:rPr lang="en-US" sz="4400" dirty="0"/>
              <a:t> Package</a:t>
            </a:r>
          </a:p>
        </p:txBody>
      </p:sp>
      <p:sp>
        <p:nvSpPr>
          <p:cNvPr id="21506" name="AutoShape 2" descr="data:image/png;base64,iVBORw0KGgoAAAANSUhEUgAAAnsAAAEYCAYAAAAkvDD+AAAgAElEQVR4Xu2dfZQbd3nvvy63yaZNyiaB7Loh9fokTTaEW8u0NytD25WTgJWkwXJDWZneYPlisCDca7n3xWPAp+KkZcc9ba20DSiQ1jItsUxpLScnscxLLHOBVXrPxQoFsmmhlpNQKykhKgm1CJfuPaORVjOjeZVG2hnNd/9KrJnfPM/neWZ+33l+L7NqaWlpCfwjARIgARIgARIgARIYSQKrKPZGMq50igRIgARIgARIgASaBCj2mAgkQAIkQAIkQAIkMMIEKPZGOLh0jQRIgARIgARIgAQo9pgDJEACJEACJEACJDDCBCj2Rji4dI0ESIAESIAESIAEKPaYAyRAAiRAAiRAAiQwwgQo9kY4uHSNBEiABEiABEiABCj2mAMkQAIkQAIkQAIkMMIEKPZGOLh0jQRIgARIgARIgAQo9pgDJEACJEACJEACJDDCBCj2Rji4dI0ESIAESIAESIAEKPaYAx4nUMdisYBsPody6RQePyuZO4HrZsOIxOJIxOMIT66kC2WIqzZgr4kJa2ZmEQrFkUonERmirWVxFTa0DNt8+BwK8SFcvCxiVfuiukzWYGY2hFA8hXQyArVFeiw34/CZAuJT2sbKECc3YO9z6n+fX1iCEJb/rZaPYfXWY/L/TOzE8cUsouPdRllzqqNaLCCTz6FYPIWnWteU4hqJJZFMuJWDNeRjq9E22SilViqfhnOXNVArF5DLZlHQvd9jCE+OaUxRc1PmwHBsdvcqqrw1TgLMhkKIJVJIxKahk9Y9GdVYLCAjisgeehzSo3biulmEUhkUk6Ge2uNJ3iFAseedWNASDYHGYg7J6HYcago8o78JbJovIC+EXXvgOQuEtdjrtDeD+YUShLC2s3J2RbtHW4sYuy05OM5S7CnampnHQklAB4c+y53HX0RWq9IqGYTW78YTGtMMxR6AdfMLKAthaOmbcmpUkIlFsfuERlWqrrsG246WkIt1KVIH4KRD7Ym9lconh844P7xehhiPYa8p6wnM7smjIEYU93sAxZ6C7pptR1HKxdBv9qFWQDy0BUc0qa57/zmPLs9YYQIUeyscAF7egEA1j3h4a9eDx4jXzM7jyGej/T/wHAfEidiTXpV34WQ1g8gQ9J7nxV4Tx0lUM5GWADNgueskzi8fIweomo9hrU4JzEzsAZtw8EwRCU2vaMypgbIYxoa9WkmplyQzOHC6jFRfBRCnYk8CuAcnq+JQ8snxreHkhEYZYmQD9j5u76SZ+dMoCaFW3gRb7EkjHTuPL3a/ENlDuXxUrRDH6i1H5P/ffBBnCokVeJ46NJqH2yZAsWcbFQ8cHoEKMuH12N1+8E/MYlcmAyEWgjyC00CtUoCYSuHeU+3X0AnMHa0gHxvCUKUKhFKgbMbhcwWoRksbNVTyAmLbDzWHRaS/Yb0pr7jY23wY5wpx1VBto1ZBXohh+3K5dieOv9geXjUQexPzOF0T0NFRdRSTl+LW+7sz0lzsSaO5x7GYjaqqwIac6kUkL70V8mUmMPfxAsREGFOtHKxXChCSW3F/K08n9pxEVWwL117uFjuipYFqMY34rfvRvj12nTyPzDDeHnpxydY5Ujyncev9rXt5YhPmcxkkI9MYb7GulvPICILiflcKdzvcbBniiYNUw7jzC1hqz0tQWFev5CEktuL+9nvI3FGcy8c00yKcuVPJhLB+d6tBg+s6a5FHe4kAxZ6XokFbmgTqhQQu3XJIpjExh8PlvM6cLenHKvLxMLa2xx3WHcDpSkohCoYB1ELsNU1ooCRMYeP+Vmc2pAepF8WejKMEYWojOjja8+zUYm9i82aEjx3DMczi4JlSpyLXKCF10UbcKwnnnTtx//0d1Wcl9oB1mF8oq4bSDTnV8oit3gp51t8eLCyJaE0HXE6sRimFizZKlkjjxP3mn13R0kApdRHalx3afMxB3U6qIXmjOZqtvImIqMcTiEejiEy3Z6rZ5TYoB9xt147Yaz79VNXteSwsCV356cQy5X2AIT2jnNjHY/sjQLHXHz+e7ToBddVm08EzKGrH3ZTXXMwicv37cEpWhphfqC1P0G8Kx8UCsmKme7K37gKBdsPShPw8xGwOxWOdicrRRApCMoblPqZ5uB2xp1ksoHiQKh+w8wtnEMonkbz3BM5iDWa2icjn4stDKfVqEXkxi1zxmLxQZc0MNkfjSKQSiKmNki3TLtCILDarI5nm5Gup/SQEIalzrlp0dU14V83L03Qyyt90KnsyYaPOWX3dzYePIpza0lyEoRI0ZRGTG/biOczh6NEQtmzpLI8xFHvr1mHdE0/Ic/w2HcSZYmeIym5lb3aXCFGQFmMMagzermhRiz29yl4773PLC0pai5qM8r5WQjadQb5UxqnWChR5AYpeznduwFopi7R0f514Cs81F05FkUgmkYiHbVeZlBWldQdOo+J4LNyKWx2LhSzETA7FU5KdzZUHmA1HEE+lkdRZNdXLc6OXc/Qen7bFXi6CtdvlJ5/+i0YNpWwaYqaAE1JMJZ+jCSSTCcSVq9rM5tlq7mHZx84CjjUzmxFNJCHEo5jSrBJx8myzn0fKWMvPnilVDpo912RUXc/RFpeU7rNQfl7Z4uh6X+hugxR77vJka30TUHb4moqObtsVZELr0R59mD14BqWWOKzm4whvPSI/3HX+JmYPoFhMIaTqu6soJCLYYrQqpKvSaEfsqSt7E/OnURPkQUnlA3FmZgaPP94anFszg/lcCUJzeE6aOxZFbO8pA18mMDtfQFGz+EDZ9uzcNqB0CMuj3ss89BYXDFjsqSp7E5g/XYOMQyv2TiNZWi8P1+48jhdbw6/VdicnVdKyDaxXrP41FHvzR3G8mmwNFarnOBlXQDXDiy1m0grFaDSOaCyCaLg91Nh34puIYEXbjToqBQHJrffLw7jr5rFQVi5yARplEZENe5eHebWWTcwdRUUx5Gd1PNZsw9FyDuoZElUUk3Hc2h7D1lxkYnYehaLaLn1CaqG2Z2EJorZ8aonWTOxJ904EGwwnA3ZP/+jludHLOUZuWYs9aRpLHqno9uU5zV1TCKpFJOO3Lk8xUF9L87ywJfYaqGRiiO4+of8MknKklINyjZK9Z5vTPFLGeifm5yvYqxvbGcyfLkFQP9xRLSQQ2dKZUqPlMne4jLxy6b8TjpZ5urIHUOytLH9eXUtANXS2CyfPWy1mqKEQX432vOLl4QeloNh0AAv5FMLSm2ejinyiM/Srrhw2UBEjWN96eMzsOY5COorJsQaq+URHOKoqQ+Zir1GvopJPI/4+/Tl7qqETaV6Y9mEjSYBCHKEtLdE6swfHC2lEJ8fQqJWQScRbqxe7z9W2vWk+j5wgbXdSx2JeQKItGKCdazgosddAvVpBPh3H+2zM2ZOqeZlGvFW9aA+jKh720sKNeBkX2RJ7C1iKLyK6djtOaESS+Wpcq4UDE7huTkA2k3JhWx2HCzQmZjFfKGpWdyteftbtwcmSiMi4lPY5xNdubw1JK1+iqshF12K7BGViJ45WMog1K5d1lMQoNrbuBa2YqOaiWNs8CZjZeRT5TAxTY3Us5pKIbJdzVb34xuhRp7l/dLfZsXpMmog9xRDxuj0nUWqu4m2gmpPyqrUtz+xBnCm1Kr29PDd6OcfEJVtbr6jO1y48UsQUM9h5NI9MbApj9UXkkhFsb057mcCuk1XVXE+zYVxpusLUxnvluG46gELreVorCoi154+aVMybc151nm3O80h7j8xgz/EC0tFJjGme7coXRAlXoyIisr71EqR8jlbzSCwvBlSy7I2jVbau1O8UeytFntc1eNFXzpOyNw9F9yGlFI0z8zhZTCEiz/YGqjlE1m6Xh36V86yUE/K7VjlWkYushTxqsg4HTldaKy8drsadOYDT5c68QpXtyk6nTUdVBdNZTar0U7OXnKptzYO4OY8wNYWN98p1z96Gz3RC6GTrFUkoHDiN8vKwnbaydw6FqQxWbdjfYT7VWTSx+fAZFKYLqi1YjCt70kT3kGp1bVvoW89tbA3jiPfjhOE2QG5sq+NM7M3uOopsWjOtYHmIG1BWuW0NnUtV61IO8enWfaKYGwloFtIs73G4E8fPZxFdro7XUUhcCnnKrf7qZ3XW2KmMWz0sjcVeWZzEhuZmjJpRAtVLpeI508tzo5dz3BJ7azbj44UckiHFGKoiByTBcz4b7Ww3VC8gcekWyOExns6gnrOn5DuLjz9ZQnK640BnGH4Ce05WIbYWC1k+26RKvuM8Use667lVFlrPC0mVKhd2KacHqe2Uu4TOkPhymz1ytMrWlfqdYm+lyPO6NsReH5U91UpK+VKWw2/KB4Vi2NA8VA7EnsVQh+6kaOUDZ/NhnCl05vDJdqnnOCrnb6mGcRXD2x0dqVhc4MJqvma7DsRe9/5gapbNIb2pAuKrt0DaEKIpXqazrYd5a/h3UvlyAJiLvTAg5cX0rWgu/GyJ4/Gs3c2nG6gvVlAqF1DMF1rz1BTZ0fe2Os7EnpzUZguYGqgtVlCpVFAsZJA/0pqvBiUn9TSIZpvNuaARxKJxRKKh1upjhZ/KBRU68zKVHaf1yvMBV/aUN2+jhsWKxKOIQiaPI+3dsaEQe708N3o5p1+xd91OHMwLiIemuvaNVM6B7F68o3xpVQp49ZQS1bNI5V/3C7hykZJSfFku+Ogpj9T3SNd8VSMRjzKEVRsgvTaqX1yMA9ErR6927RR7Xo1MYO0a1pw9efgtl20N72q/uGB7NZqF2JMm/05PYzpuPYlZXYmRE8B6/o7OQozW3i+WFStbiykcJqKF2JME9/T0NOJJAfHolGYjbL3hY0XnNHcUx8Np3NqcoNnqqBoOxV7zLb4zBClttJzBBmzs6Usj9ea2Osvz5/reVsdqoYEUi9ZQuBDD+9qr0LcdxYu52DLL5iT6tICMQtxpo6gUxVZz9tZs2gUxI3Yqfg4EvXXFuIp8bO3yV0Pcn7MnL85ICxmFuOuioVrJaj7/rvu5IbXWyzlGd5b+Pd9ArZRBIr4X7T2npeHUYkE751gj2kxvX+UIhYnYUwkoi+eB4iXZ6mXTyYthJ48s7hE7FVuluDdxRz0NxsxvNUeHT8yhHU6xNzTUvJA9Auo5eJadhWrbBqPVuJ3VY102KIY+7Qirbh/6G4ayEmR2bDJqw6pt1cPWcOWsvagtH9WXgNSfK1gWVqE5kotZzM6ewilpKL095K3piCwre029VIYY3gB5r+RN2LTpBE7I088Uq37Vebjt6IvIxfQ/StWxT7Nq2CE646FWnYYM5raq5iVJq2Pn4kjFYohEp1BJdERV1wrr5mpcEZnCieXPwamvqtg02oHYs7OFR2eotdfpBEYCQD0HV1qNOhdPISYtrJmqILG2va1Od7VKu+rU7LnR/q2Xc/RSxOyeb0iLcTbsX/5yzMTcYZTz6mq/fZGiroQbVuKciD3Fc8TR88fqXll++fai2FNztHJlpX6n2Fsp8ryuIQHVPnvYjI8/mUeyPY9IeZZ2133TrwnIQ1plnSG4uaPn5M2YlcO4tsXPYMWeVpD1OoyrJ5pVe8TZHra2SNwBiD3Vzv7ty+9ZwJK0bLMXsScNfheTmL71/q6VhcphL+VwpHZ+U4dCA8XkRcsbPPe3552dyl7rysq5V9IWNOfyiE2qh/SbcxqXVxbabVuqHC6iXC6jWMyh0PpGqnTV5VXkFRGT66Wtb5rquGvjbMePNtv77JUhxlJYjEjfg40iPD1u/gUN1fCjZv8+w+E+rfU2nhtdDvdyTqcR8xe87tXF2u2pKuIk1rc+Gu0kH43FXmcqBWxWxSRvLMVeT3nUo9hTDePqbH6vk7S9cnSc/0M6gWJvSKB5GQcEGhWIkfWdTydJX9AQRaTina8XdO+or95CQTlUNzG/gJpmF3rdaoyqc9BOPAeUczg6D9gBiz1HCzTUn85SPby7NvxVbwdjuZ+h3fC5JvYUQyM638FdFuia7VpsVfaavihX2nWcU3WO1Vxn9a40lW3bx5FPJxCWP6EBaaV1OZtEfG97O4p+h3PsCbJGvYKCkMTW9rYny7FV+6Sq3qkWW3QqEY2SgKmN+w2Fm2rj3nZ1RZWT2vtEOQfQzgINiaRURQ1hS3tYWucLGt1fzFGyNuCmip+6eqd60VEImF6eG72cY3Y7WVbzuz4tpxayqphqF2go7yXbCzSUeaVdoKFckGO8QENXdPaUR72KPfWL0M7j55HtrCqSHu6dhV4tLpPKe8MBR7uPymEfR7E3bOK8ni0CjUoWsej7luenWJ3UNdlf6tymNkJebKpYni910rUi0rFbsb+5UZmyQ1IP+0zMHUQpm2huolyv5JBs72ulWvU6YLGnmWOGnrdeAVRbyRRSiG9p7dWmWcWr3e/O/U2VjaJpwFIjVMxWQ9sXe/J+dOENe5eHxORC1TkUlr93Z7VHm9oP7f51Vjnb/XsPCzSaiyrbG4+rO7R1u46jmIlislFFIRXHFsWeeB1Oyo58AnMHi8gmQvL8v3oFuWR0easO5UrLSiaM9a3vGa7ZdhDFjHSfqLco0vs0nSGTagGJyBYYbW+pPW9mfgGl5X0lDQSA6uVtHXYdLyITnUSjWkAqvkWxB51CCPby3OjlHJPksBR7zZkI6r0U1ayVn5tcg20Hi8gkpjGu2pqk+3u6ZgsqlJXwidk9yOVFRCeBeklEdGN7OxPjnQaMKozO86hXsafZemViDgdLWSTkh7sqzzvfGe6No/P7fjhnUOwNhzOv0gOBxmIeKen7j6YfR5/A7J48Cs39s9R/DWnPsOhuE8Got/eTxabK0G6xMXix19zzTIghvt94U+VNB4oopNofhpc5qIZR5uZQPqK3wbTeliGD2mfPKgmMWKon8as/XWZsq3Wn2b1pst7qRbPNg9seGU2Wt/JY/btzsaeds6Wes6dufc2aNTh7Vt47RjXEa7pxrNyGWlxJ/6L5VGG3GsNCyc6myooT6yUIsTj2d+/8rThoArO7cshlostfljGe66iZs6eycQ3WrDkLGYemMtbDc6O3Z41+dljnrXSe9kVEs29eNY/48t5x3dfpjqfJAo3m6RYvPjqrwi2HcZvtOs2j3sVe82qmmyrr5HkPHJ3d88M7mmJveKx5pZ4ISJ8uKyCTz6FcOiV/Jqz5WaYwIrE4EvGY+eer6oso5DLI5Ys4Jp/c3IIlHIkjKcQR1X7jp3mEwefSogkkhIRm89xhiD0ZXD+fS5MqOYlGFmnpk1HNT8BJnxVKIZ1OItoaluyEx2tiD1DOn4Fqm5h+xJ685+LyRstdlb0OkVo5j3wuj4Lic2LSFiWzkTAS0qT/rpXFvSS7TbHX+tRXLCHNXZvuesmpL+aRTqWRb37CbA1mNkeRkD4LNlXs+Nq172INpZyIXK7Y+aRY079Y9+e1ll3Tu082IZYSkE5Km3f38te534uqT71NIxxKIJ6K6dyzZgJA2kA8jVQ6L38yrLmtTAKpdBJTxc6q7K5pDL08N3o5RweRPbHXWmgU2dCZ7rJuDxakanV7z8N6FcW8iGyu/eybwHWbYkgJ+p+Is9wqRRpwL+eRy0qfbDwlL+RZM4NtSUHnM5I25uz1lEf9iT3d52jzc2lRJBICEjqfzoNDjr1k/TDOodgbBmVegwRIgARIgARIgARWiADF3gqB52VJgARIgARIgARIYBgEKPaGQZnXIAESIAESIAESIIEVIkCxt0LgeVkSIIHRJOD8Q/Yu7Vc3mjjpFQmQgAsEKPZcgMgmSIAESKBNgGKPuUACJOA1AhR7XosI7SEBEiABEiABEiABFwlQ7LkIk02RAAmQAAmQAAmQgNcIUOx5LSK0hwRIgARIgARIgARcJECx5yJMNkUCJEACJEACJEACXiNAsee1iNAeEiABEiABEiABEnCRAMWeizDZFAmQAAmQAAmQAAl4jQDFntciQntIgARIgARIgARIwEUCFHsuwmRTJEACJEACJEACJOA1AhR7XosI7SEBEiABEiABEiABFwlQ7LkIk02RAAmQAAmQAAmQgNcIUOx5LSK0hwRIgARIgARIgARcJECx5yJMNkUCJEACJEACJEACXiNAsee1iNAeEiABEiABEiABEnCRAMWeizDZFAmQAAmQAAmQAAl4jQDFntciQntIgARIgARIgARIwEUCFHsuwmRTJEACJEACJEACJOA1AhR7XosI7SEBEiABEiABEiABFwlQ7LkIk02RAAmQAAmQAAmQgNcIUOx5LSK0hwRIgARIgARIgARcJOCi2KsiH4sgHy+hEJ9y0UQ2RQIkQAIkQAIkQAIk0CsBh2KvgkxyEfFsHFUxhHK0glSofWm3xF4Z4qoN2Cs1u/kwzhXimHTkXQ35WBLIFhB3dqLFVb6HQupv8KGyfNgFl12E2N0bIdx+FV565NOYvec8dn9qB3ZcewYPbPkcDqy5Hqf2AR+8/Ul85YZr8bk/34grIbfx6FvuxCduOY9C5iTEo+fxUrPF1Xiw/DasM7RCfX1c8Cr80u3/EX+4ZwZXOuLTx8HfeAg37HgJv//IbyN2eR/t8FQSIAESIAESIIGhEXAo9soQ4zUk8mGU40k0Mm4LKoXftTxkzbaSYq+KfELEmJhFbLIlttZE8M3dV+MHC4/izt3PY+5TOxD7R0nsvYw33/MOfOINf4/E3JN44o3X4/NtsYdX4a4H7oLwhpdaYu8O7PjGw9h+7lp8LiOJQDt/revjepzK/Dou+NpDuPP953DrAzvxO2+wc74Lx5iIvVohBXEshUyUVV0XSLMJEiABEiABEnCNgG2xV8vHsHrrsa4Lzy8sQYCIVRuatThsPnwOhXZJTRJsGSDZyCF57wlg0wEUCimExqQjG1jMC0gJ9+LEWZ0qno7YK4urUIosQQhL50sVwBIiSwLCqKOcSSIhHsFTz01gYiKMTEUWoo3FPISUgHtPNHDdnIBcNoXwuA1+jQoysRQWUzlkmwJGKfauA/AtiOH/jX+65x24+xufwX2vXIHv4Wp8IvwkPnJ2HD/62I9w9yPjuO/27+ClG17B1y8PYeEPrsZjzcreWxH7/OfwP9Gn2Eudh/DIHG6+5CmI4RL+suXWJTdcgd//vS24eTWAF76FB+75Ku4r/wSvSL/PSWJVsh/43tcewQc//Cy+8n3g8vDr8If7bseNZhW7ptir4667LsSjR+p46eJx/P6fz+E26TqQhHEUhUgBucQ0miHmHwmQAAmQAAmQwIoTsC32mpZW84jlp1AQoBBaHR8kQZhEVi32VmcwfbwAMTqOUmoK+egistFxNEoCprPTKGQTCOmJLwdibzIXRbwmoChEMI4qcrEUxprDuBVkokWE80JT4NVLAqL5CIrZKEz1Xr0EIZbGuFiAsKwM9Sp7dew4+i5M5+/HfdeGcOPn/w2X/OI/48LZq/DojnpL7D2D2/a/Bg/seQ53Hb0NF+6Xh3H/dM1XceeOczgjDcf++hR2747gxsv/g0lCaIZxAay969fw4N2vx8+pznoJX7znQfy3H4Ww8HszOHPgfrzzH6/F5z6mqSCeO4mtW/4ZsaNzmFt9XnWOuj1F402xdw5r534ND+6+BIW7HsWB8M04ffc1rYPqKAkxpMdFFISwOeMVT30aQAIkQAIkQALBIOBM7JVFxKoJFGKLSMVrEDRDrLpiTzEUq/xdqtIVIksQm1U6nT/bYi+BqjTeKw0pN0cQFXP2ahmE1u/GE8rmreYBShW9SByVdAm5qHLSn1psXbJmHDv2vBU73ngpnjggib078K5vPIqPnLsa9+97FcTbFWLvkdtwwf7P4MAbQrj7axV5zt7trwFeeAqF/N/jyNEX8PWXL8DuT23HjmuNEk89jPuacyfx3i3/gAvveQf+9C0X4p8eOYEP3fc8vv791vlhebgXn/803rLvZVwSvgI73vJ63HzLdbjyQuB7zXmGL6sv1jrnNUYmqIZxtZXO9kk15OOrkQmfRikVYoUvGM8RekkCJEACJOBhAjbFniSgVqN7FHceC81hVPlv2GJPWFVCbKkl9pYXZEgLRVLyAo2aiMlcGNVMxJnosKzsycOg8t9L+OKHH8Txt7wTu18+isQLv4bP3/4M3nt7HTseGccDtz+D2x75bdx69ijCqZcwveY8Lom3xF67iRe+iv96+9/jR/s0/65KHI3Yw3MovL+AD/1iBN+8vYq3vOsZ3PyxOQhvvKQpPt95VhZ7knD7QfVbeOyRb8mi8vLX4cFP3Y4rvyCJvUtwsPw23Gg3QS3FHit7dlHyOBIgARIgARIYFgGbYq8j5jJTBYhjIiaLEdTkyXPLf07EXr2QwHQ+inIujim9CV46lb2KOInMdAW52BjKYhQb9saaYhPiJMSpMgrxcSzmkohsbyBzroD4eAnCVAZTxRySumPFJpgt5+y1z5VF2OKOnRDaCyVe+BLeK4m8v7oKj/5nWezFLv82HtjyRRw4B7xZI+p+0Fps8asfS+B333ihgVH6lb3X7H8nPnr5l7B+x/PYnd+Od134Jbx37kl85Y0dsSc3+P+wmP9L3Jn5GfzJ5+dw87kT+I13VfHz++7AJ27/+a5r/ugbj2Dr+58F3v9W/G18rfy7qdjjnL1h3bS8DgmQAAmQAAk4IeBI7C0vkICAWDW5vJ+e3uKN5sKNKfWKWrUYVC6qUCzQkETe6q1QLQWZX8CSJCyrBSQiW3CoMYtdmTgaW+tISJXFahGpRAL3Lo5jm5hBuJDFeKvS16hkkUyKOPS4tApEs4DEkpTRalxlZc+u2AO++7efwlv/4DzevO9m3Pb5L+pu42Ik9ZYXiLS2fsHFr8JNOyL4w/g1uBDP4dEPP4wPfeEnuPCNr4Nwwwv40D9ONSt735WqfEdkRy+47GLM7bsFwoaJ5v9/99RR/I/9iqFfxeINp2KPq3Etk4kHkAAJkAAJkMCKEHAk9lbEQl6UBEiABEiABEiABEigZwIUez2jG8SJ6i1UVFdQVN0GcWW2SQIkQAIkQMYz1oEAACAASURBVAIkMJoEKPZGM670igRIgARIgARIgASaBCj2mAgkQAIkQAIkQAIkMMIEKPZGOLh0jQRIgARIgARIgAQo9pgDJEACJEACJEACJDDCBCj2Rji4dI0ESIAESIAESIAEKPaYAyRAAiRAAiRAAiQwwgQo9kY4uHSNBEiABEiABEiABCj2mAMkQAIkQAIkQAIkMMIEKPZGOLh0jQRIgARIgARIgAQo9pgDJEACJEACJEACJDDCBCj2Rji4dI0ESIAESIAESIAEKPaYAyRAAiRAAiRAAiQwwgQo9kY4uHSNBEiABEiABEiABCj2mAMkQAIkQAIkQAIkMMIEKPZGOLh0jQRIgARIgARIgAQo9pgDJEACJEACJEACJDDCBCj2Rji4dI0ESIAESIAESIAEfC72aqjVJzE5zkCSAAmQAAmQAAmQAAnoEXAg9mrIx1YjHz+HQnzSBs0yxFUbgIUlCGEbh9s6RNlmDYX4aiym3GzflhE9HVTLx7A6H8e5QhyTGASbnszq+aRGOYNYfDdOnAV2Hn8R2ahLiru+iEJWhJg9hMfPAhPXbUIsJSCdjMBO1pk7JOfw1mPqo6RrxNMZiPFpjPVMpN+Y2rWtjEw4i0YqhWQ8BC31Rq2EvJhFKZJBLiYRk9tNjR1FJR9TMyyLkG9RAfItWkc5KyCdKeDEU88Ba2awLSlASMYwbTu8en5M4LpNMQhiBolQ74R7Dg1PJAESIIGAE/CZ2FNGS+5UqoIfxZ7/s64sroIw/iRKyWn3nKkWkYwnUYvnkElGMCXpgkYVpUwS8UIEhZKAcF9awSBnakUIsQTq6cU+RKs7Yq8rn7tsk69T2rQZkXRB8yJVRzEZgVB+AlNC+6WsLb4mMHe0gnxTALb+VGKvgYoYQbKeRj4dbbGXxF8csXwUxXIKIVuR1mPcQK0oIJpoQFzMwq33Alvm8CASIAESIAH0IfakTkfE+NEoSkIaR54CrptLI59LQn55lzul6oGPo5EXcejxhuZ3qSNfRF5IQbj3BM5OXIe5VAaiEMVUMzDS+QVMHa1B2HIIjV3HUc2MI9MsRZzDlNip0Gw+LHdsjcU8hFQa+RNP4TlI1YQ40hkR8WnJICt7AVQLSCVTuPcEsGlXFtlM2xYrW3UyqV5GJpmAeOQpjG2aRzpaxvaSfmXP3G7JriJSySTuPSExFJAOl7BV1ZaWUxSww+J4HIsZQW53WwbFzDSKyTjSTZt3IZvNICoHQ/GnrdzMy5UhbSyFHLKpcKvypBfLqKaKJgmVaWTCZRQT2os2UBbCiCGDqhjBGBpYzAtICffixFltnM3iaPyCUM1FsLYmYqlZhjaw19JHOd/rWel+GMOmXSIyYhzN9GtV2DqVcW2l3IltG4DDh1GpTCLX5NH6qxeQEKoI1XajtFyBl9stTe9BOVdFupLHst5TiT0jsVqGOBkDijUIttSekR/y/Td1roD2wIB53lvE2PTZ4XQUgj0BCZAACYw2gT7F3gZk5g6ilE1geryKfDwMMVxEJSX1CnLnYfy7dHwEhWgR2cQ0xlFDUYgh0RBRzUgdmHx+fs9JlKQOrQGMjamHcVWVvXoRyek0pgpFCGFpzEm2ZyuyONccvrKyp4JMOIGaWIIYqSMfW4tc7ExLeFjZqk0Sqa0oyqkycvEpoJpHIrwVR8KHu4dxp63s7rSVj0+hvphDMrK9qy0Vp4ZVm20Wh1HOxTGFMoTwBuTq25Ap5RCfqqMkRLCxkcH5Ziy6/6TKnjjVqR4V4iGIoTyKQgTjjSryiTAyoSJKQsgglpo2pfhdWkDsRYPKTzWHyNoK0ucziFSzCEcWkV7MNKtEtUISofQ0ihWp+mQWR2eCSp170rQBax/3zsxjoSggPN7K53oai9lo13BrN1FntjVfeDIZTOZERFoBqhcSSI+nEc6sVUy3aLd7HpFCGLGqgHJeirl0iyqHceXjMpMHkUnHEZ7stYRqVNlLI1mJIS+E5Xyyul8XzWLs9H4c7Yc4vSMBEiABKwJ9i736whLE1pw8vXlphr9XMgilxlEoJVqVPKl6VkLqojyizQ5fFiTK89sCUp4HaD2M69ieBJBrCgbNn6Wt2uNFTCbGWuJD/q1ZOSokbc3ZU9o9XhIwlZ5GWcGpkglhfUlQtaXmpCMldOYMKs+RxFsMC6i1J1iWBawSQ61rWIg9iU+0hky1IzzQFGdlCIax1GG2Higszx/TXlNRGaqKWJWs42RJREQ7l0yyxSiOreqadqi0sVhAKp7GVFYSve0qsCb3bPkYAxZqnaFVqdJ2aR6xc4pqmuEdqZ/PRrZJ90CyJom7LDJNtSedL2IyL6AWV86tVbQbkvyLoSqUIb04qMWeJMDKyCTi2H3sbHO+3uZoBLFYArGo9DJm909/7iEwgdldOeSU1XJNk6r7VRKiZjE2fXbYtZXHkQAJkEAwCPQt9pQLMKwWISh/hyQ+tDPlm8xncfBMCYkpvWElk8pe89w6FssllMtVVCoFlEun8HhIp5qmI07Hiklcmo3oipum3aa2qpNFzUH+rVFK4aJM2EDsGdvd5FQVWsOLcltWnOWjnLFQV+paVR9xypbYq+uyUw7b2ZjP1rVYwETsTVZRSESw5ZA0rB2HEE8gGg1BKkbp29JuS1+IrJnZhmQ6DWF5zLrbXns+qocp1S8nVg+UHmybLiCRHkdWqr5Wc4hlp5AXp1FQLaRSi8hGWUA4VoVQziNe0y7QaNnYqKJSKqNcLCCTP4KnpuaxYHu+pL5orVdySEYFTOWrENulSNMcNY6x0/vRijx/JwESIIFRJ7CyYm95daoeZodir1GBGIkiNxVHKhZFKBTCeDmJ6wvGK2CVoslS7Jnaai32oKqUKXwLmdvdk9jrgcWKiz3LYdw8YmvLSEnDuK0RxkatgmIxh7yYx5FGDMcrWYTLxqK9PW/OelGPm2IvBpy2M9/NulItZ5nStjoKCQFjmSymCzFkp/KtKQgGlb3mS05r/qM0nJuqYq1qNa7efSgtWrke+fgZlLrmUuodb+xHWViF2Php1KTJf5Y52npJ0olxqKhc2T7qj2j6RwIkQAL9E1gxsTdZFjEZqyOvHPpT+eNM7LUrZ2cKrflINoZOVRWySvfQ67I5lrZqAqHTltEwbqohV/yM7LY7jKussPbCoh+xB1tDnFbb8Fgs0BAjiNXF1gINbeIvIhu5HuXUi8hNZbuG0DtH9yKoWmfb8jGJsdMVNKesSn+1PGKrS0gazUNUudGbbVLFUUAC4UwBUwVpGN3Gwo9GGWIkhspUGEeOhOUFNlLORoFCrb0NS8c4KTeSY6dbc3GtHjrmYk+YlkWjdY6axHgya/HssLKRv5MACZBAsAisnNhDFbnoWmRDx1EQo5iEtD1DGjFpWKokIKRajNEOSvcwbil5HtnoWHP+0WSshlxr0n69nEE8thsnpg/iTHO+W7d4VA+HKif2j2ExG0OkKrTEhZWt2qSRjg+jGC/Ji0+qecSNFmjAym6DBRqRo6qFJ6r9DHtg0ZfYg73FC5Z7LtaKSMbkrVey0r56BluvNKR5jMI48kVBnrPX5JtDtFxEYsosjr0JqpZys7VAQ7kgqZCMIT2Vba4ktl7u0KNtUkU0msZiLINSc76lDbEn1ffKIiIb9uJxtFZTtxY0ZcYzyIoxhMab8FGv5JGMFREv25l32FS4ulsiycO4BcQqrdW4Fjk6aRpjp/djsB7q9JYESIAEtARWUOxJ08oqyAkC0vefwFmswcy2FDKZFJqLaXU3HlYLtlohgfCWQzg7v4AlIYRKNoF4+giewnXYFBMgJupIbqhCbA79WYk97RYnym1krGzVSax6BdnlbUzMtl5pWNjdbZcYKWJLvT2PT68CatVm9zn9iT3N1jTSZrypDDKqrVesKnsthrY2VW6gkktBSN/f3NR54ro5CLksUnLiaLaqUcaxR0HVDq9yuw9dH5VbEUlbryi379EXYdqtWJwPMcsV0UqivTDEnthrDueKEWzYG1NsqlxDKZtGJlfEMWlH69Y9KYopRGzvaK0397C9qbKIRKi91MMqRy1ibPrs4NYr7OpIgARIQEnAgdgjOK8QkIaEw7WMPPeJfyRAAiRAAiRAAiRgQoBiz+vp0ZxLVUW2kpU3w60VkYqmMZkrQeCnp7wePdpHAiRAAiRAAitOgGJvxUNgZUBrOEuUv1faNWRpdTp/JwG3CDQXnGyF5tPCitbb8//cuiDbIQESIAEScIMAxZ4bFNkGCZAACZAACZAACXiUAMWeRwNDs0iABEiABEiABEjADQIUe25QZBskQAIkQAIkQAIk4FECFHseDQzNIgESIAESIAESIAE3CFDsuUGRbZAACZAACZAACZCARwlQ7Hk0MDSLBEiABEiABEiABNwgQLHnBkW2QQIkQAIkQAIkQAIeJUCx59HA0CwSIAESIAESIAEScIMAxZ4bFNkGCZAACZAACZAACXiUAMWeRwNDs0iABEiABEiABEjADQIUe25QZBskQAIkQAIkQAIk4FECFHseDQzNIgESIAESIAESIAE3CFDsuUGRbZAACZAACZAACZCARwlQ7Hk0MDSLBEiABEiABEiABNwgQLHnBkW2QQIkQAIkQAIkQAIeJUCx59HA0CwSIAH7BFatWmX/YB5JAiYElpaWyIcERo4Axd7IhZQOkUDwCEhij5108OLutsfMI7eJsj2vEKDY80okaAcJkEDPBNhJ94yOJyoIMI+YDqNKgGJvVCNLv0ggQATYSQco2AN0lXk0QLhsekUJUOytKH5enARIwA0C7KTdoMg2mEfMgVElQLE3qpGlXyQQIALspAMU7AG6yjwaIFw2vaIEKPZWFD8vTgIk4AaBXjpp7QpeNxZ46K0K7qddN/yS+CptsGpT+bvRsdp/75Wl27z6zSUrNv22z/NJYKUIUOytFHlelwRIwDUCTjtpveOdtqFnvNvt9mKTlQ1tgaUnQrW/GR1rJQjt2m1lq2sJYrMhu3bbbI6HkYBnCFDseSYUNIQESKBXAk46abNjjSpWWmGkrEhZVc302pTO0Qqmtu967ZkJNC0zKwHlVOxpbZWuZyX27MbRytb2tfTYKH+zGx8ru5zkkVVb/J0EvESAYs9L0aAtJEACPRFw0knbFXtGgsZIvGlFUNsRKwFp1Z7UTlvM2LHJSkC1f7crQq3EnpnosgqmXVv1WNphYRQTI7uc5JGVb/ydBLxEgGLPS9GgLSRAAj0RcNJJ9yL2lEZZna91QK/qZFYNNKua2fFTWXXUq4j1Iva0osnIDicVSKVIVDIzm+Nop6JoJp6tkssOX6s2+DsJeJEAxZ4Xo0KbSIAEHBFw0klbiTWtEFNW1qwqRXbssBIjbog9p4LJaZXMyk+r3/UqdUb/phWvduJjJbhZ2XN0e/HgESBAsTcCQaQLJBB0AnbFRa9izU5FyaptMzFjVOmzEoZ6cbdioedLP2LPaijWLDetzrXrv934WN0nVuyszufvJOBVAhR7Xo0M7SIBErBNwGknbSUytMLNbrXNjh1WAkZ7LWVlsZf2tRCdXt9o8YPePEKzip1dYdoLa7vnWCWUHb5WbfB3EvAiAYo9L0aFNpEACTgi0EsnbTY8qBQtSrGl/Xftb3bsMBKa7bbtrsa1W41zW+xphXD7/5XXsbu3oDYGdlibiWGr+FgllZ34WbXB30nAiwQo9rwYFdpEAiTgiAA7aUe4eLABAeYRU2NUCVDsjWpk6RcJBIgAO2lvBluvcqdXwfSK9cwjr0SCdrhNgGLPbaJsjwRIYOgE2EkPHflIXpB5NJJhpVPSRuhLdidXEBcJkAAJeJQAO2mPBsZnZjGPfBYwmmubAMWebVQ8kARIwKsE2El7NTL+sot55K940Vr7BCj27LPikSRAAh4lwE7ao4HxmVnMI58FjObaJkCxZxsVDyQBEvAqAXbSXo2Mv+xiHvkrXrTWPgGKPfuseCQJkIBHCbCT9mhgfGYW88hnAaO5tglQ7NlGxQNJgAS8SsBsiw+v2ky7vEmAaxa9GRda1R8Bir3++PFsEiABEvAFgVWr7sXS0i5f2EojSYAE3CVAsecuT7ZGAiRAAp4kQLHnybDQKBIYCgGKvaFg5kVIgARIYOUISEKv/cfq3srFgVcmgZUiQLG3UuR5XRIgARIYEgGKvSGB5mVIwKMEKPY8GhiaRQIkQAJuEFAKPVb33CDKNkjAfwQo9vwXM1pMAiRAArYJUOzZRsUDSWBkCVDsjWxo6RgJkAAJdAhwgQazgQSCS4BiL7ixp+ckQAIBIkCxF6Bg01US0BCg2GNKkAAJkEAACFDsBSDIdJEEDAhQ7DE1SIAESCAABCj2AhBkukgCFHvMARIgARIILgGKveDGnp6TACt7zAESIAESCAABir0ABJkukgAre8wBEiABEgguAYq94MaenpMAK3vMARIgARIIAAGKvQAEmS6SACt7zAESIAESCC4Bir3gxp6ekwAre8wBEiABEggAAYq9AASZLpIAK3vMARIggVEgoPf5r1Hwiz54m8DS0i5vG0jrSMCEACt7TA8SIAFfEWCFylfhGgljmXMjEcZAO0GxF+jw03kS8B8Bdrz+i5nfLWbO+T2CtJ9ijzlAAiTgKwLseH0VrpEwljk3EmEMtBMUe4EOP50nAf8RYMfrv5j53WLmnN8jSPsp9pgDJEACviLAjtdX4RoJY5lzIxHGQDtBsRfo8NN5EvAfAXa8/ouZ3y1mzvk9grSfYo85QAIk4CsC7Hh9Fa6RMJY5NxJhDLQTFHuBDj+dJwH/EWDH67+Y+d1i5pzfI0j7KfaYAyRAAr4iwI7XV+EaCWOZcyMRxkA7QbEX6PDTeRLwHwF2vP6Lmd8tZs75PYK0n2KPOUACJOArAux4fRWukTCWOTcSYQy0ExR7gQ4/nScB/xFgx+u/mPndYuac3yNI+yn2mAMkQAK+IsCO11fhGgljmXMjEcZAO0GxF+jw03kS8B8Bdrz+i5nfLWbO+T2CtJ9ijzlAAiTgKwLseH0VrpEwljk3EmEMtBMUe4EOP533GoFcbrvXTPKcPdu3h3DwYMVzdnnNoETioC2TmHPWmJhz1oykI+zmnL3WeJSbBCj23KTJtkigTwJSx5tIJPpshacHnUAul7Pd8TLngp4t7vjvJOfcuSJbcUKAYs8JLR5LAgMmwI53wIAD0ryTjpc5F5CkGLCbTnJuwKaweR0CFHtMCxLwEAF2vB4Kho9NcdLxMud8HGgPme4k5zxkdmBModgLTKjpqB8IsOP1Q5S8b6OTjpc55/14+sFCJznnB39GzUaKvVGLKP3xNQF2vL4On2eMd9LxMuc8EzZfG+Ik53ztqE+Np9jzaeBo9mgS6KfjXbUqooKytFTqG5K2TanBftqV2nN6vpUNVm0qfzc6VvvvvbLUs3UlmDnpeO3kXK88zBLQKq5Ok9cqD/Tas7LBqs1h5pZkv1kcrGy1ikX7vuy1HSc55zS2PL5/AhR7/TNkCyTgGgE7Ha9Rp6UVUb0+tJXt67XRT7u9nGtlQ7sD1BOR2t+MjrXqtO3abfc4JwnTS5tOOl6rnLPi78QX5lb3y47d+FrFwW47VvHqtR0nOWdlA393nwDFnvtM2SIJ9EzAquO1K/TaxxlVrPSEYfsc5W9WHUy72iCdoxVMZu2ZCTStj1Y2OBV7WluVPmj/22kg7XSUyuqMURyUVRY9jlZ2Oel4zXLOzB/mllxJ11bE9Lj0WzWzyku9nLLKM+V9YPayY9aOMg+d5JxV/vJ39wlQ7LnPlC2SQM8EBin2jB7oTjsnq07eqj29DtJMcNkRe2YCTs9vMxvbtijttBtQK7FnxUZPFFi1qWebk47XDbHH3JKHWK1eJPrJLatzrQSb9iXO6X1oJTid5Jzd+4nHuUeAYs89lmyJBPomMCyxpzTUqnqjdcpquNiuoLHqPNrXVVYW2v+mV300uq4dIWLEwEkFUtkZK5mZzVE066CV/jud5+ik43Vb7DG3OsLPLMed5paWq/ZlxKnYM6rgO2lHaZOTnOv7QckGHBOg2HOMjCeQwOAIDFLsGVUGrMSeldCwUyUzGsayU7WyOsaqcmen83JyDbPoW7WjJwjNKi52BbHWJicdrxtij7mlFnjKuFnlhNXvdvNNm+dmL2l2X8isXrQo9gbXF7jdMsWe20TZHgn0QWDQYk+vWkSx1z3f0Kp6aRRiq47bShg7jY+RHSsh9pzabsVKT+jaFSl2RbKVDW6/SOhdz8oGPa5WrK3atMvRqh2KvT4e9kM+lWJvyMB5ORIwI9CL2DPq2Hp9oNsZWlT6YCVg9CoOTiasW3U4Tq9vZ1HESog9I+5W/uvlk1tij7mlXj1r955SijHpv83y3W58rYSinQq2kXC0m3tmtjrJOfYCwydAsTd85rwiCRgS6FXstTtlZcN2tiLRdkrKjqmf6ohy+Mdofp3ZtZwIzn7FnlEFyYqlXhDtdNxaNmZiWBlXq+H0XqssdnJOabM2bkbChrklE9DLz15yy+oeb8fIzkpuJ6LV6F7W5j/Fnrc7Noo9b8eH1gWMgJ2ON2BI6G4PBJx0vMy5HgDzlC4CTnKO+IZPgGJv+Mx5RRIwJMCO19vJoa1w9VqhGbSXTjpe5tygo2Gvfb/klpE3TnLOHhEe5SYBij03abItEuiTADvePgHy9CYBJx0vc45J4wYBJznnxvXYhjMCFHvOePFoEhgoAXa8A8UbmMaddLzMucCkxUAddZJzAzWEjesSoNhjYpCAhwiw4/VQMHxsipOOlznn40B7yHQnOechswNjCsVeYEJNR/1AgB2vH6LkfRuddLzMOe/H0w8WOsk5P/gzajZS7I1aROmPrwmw4/V1+DxjvJOOlznnmbD52hAnOedrR31qPMWeTwNHs0eTADve0YzrsL1y0vEy54YdndG8npOcG00C3vaKYs/b8aF1ASMgdbz8IwE3CCQSB201w5yzhYkH2SBgN+dsNMVDXCZAsecyUDZHAiQwWAKrVt2LpaVdg70IWycBEiCBESJAsTdCwaQrJBAEAhR7QYgyfSQBEnCTAMWemzTZFgmQwEAJSEKv/cfq3kBRs3ESIIERIkCxN0LBpCskMOoEKPZGPcL0jwRIYBAEKPYGQZVtkgAJuE5AKfRY3XMdLxskARIYYQIUeyMcXLpGAqNEgGJvlKJJX0iABIZJgGJvmLR5LRIggb4JcIFG3wjZAAmQQMAIUOwFLOB0lwT8ToBiz+8RpP0kQALDJkCxN2zivB4JkEBfBCj2+sLHk0mABAJIgGIvgEGnyyTgZwIUe36OHm0nARJYCQIUeytBndckARLomQDFXs/oeCIJkEBACVDsBTTwdJsE/EqAYs+vkaPdJEACK0WAYm+lyPO6JEACPRGg2OsJG08iARIIMAGKvQAHn66TgB8JUOz5MWq0mQRIYCUJUOytJH1emwRIwDEBij3HyHgCCZBAwAlQ7AU8Aeg+CfiNAMWe3yJGe0mABFaaAMXeSkeA1ycBEnBEgGLPES4eTAIkQAKg2GMSkAAJ+IoAxZ6vwkVjSYAEPECAYs8DQaAJJEAC9glQ7NlnxSNJgARIQCJAscc8IAES8BUBij1fhYvGkgAJeIAAxZ4HgkATSIAE7BOg2LPPikeSAAmQACt7zAESIAHfEaDY813IaDAJkMAKE2Blb4UDwMuTAAk4I0Cx54wXjyYBEiABij3mAAmQgK8IUOz5Klw0lgRIwAMEKPY8EASaQAIkYJ8AxZ59VjySBEiABCQCFHvMAxIgAV8RoNjzVbhoLAmQgAcIUOx5IAg0gQRIwD4Bij37rHgkCZAACbCyxxwgARLwHQGKPd+FjAaTAAmsMAFW9lY4ALw8CZCAMwIUe8548WgSIAESoNhjDpAACfiKAMWer8JFY0mABDxAgGLPA0GgCSRAAvYJUOzZZ8UjSYAESEAiQLHHPCABEvAVAYo9X4WLxpIACXiAAMWeB4JAE0igTSCX204YFgS2bw/h4MEKOVkQSCQOkhEJkAAJNAlQ7DERSMBDBCSxl0gkPGQRTfEjgVwuB4o9P0aONpPAYAhQ7A2GK1slgZ4IUOz1hI0naQhQ7DElSIAElAQo9pgPJOAhAhR7HgqGj02h2PNx8Gg6CQyAAMXeAKCySRLolQDFXq/keJ6SAMUe84EESICVPeYACXiUAMWeRwPjM7Mo9nwWMJpLAgMmwMregAGzeRJwQsANsbdqVUR1yaWlkhMTdI/Vtikd1E+7UntOz7eywapN5e9Gx2r/vVeWbrRv5Y9ZUCn2+k55NkACI0WAYm+kwkln/E6gX7GnJxD6EQ1tnm6324tNVja0hZmeiNT+ZnSslSC0a7cb7du9ll7OU+z5/UlA+0nAXQIUe+7yZGsk0BeBfsSemTgwqlhphZGykqX8zUpoSU63j9EKpjYQvfbMBJoWpJUNTsWeZI8el7ad/YgtPRZKRtr/1kuafq5PsdfXbciTSWDkCFDsjVxI6ZCfCQxD7BlVr5wKHysBadWecijYjk12xJ6ZgNO7hpmNbUGmtNNubtkRe1btU+zZpc3jSIAErAhQ7FkR4u8kMEQCwxZ7StesKoNaDHpVQbNqoNkQqR1ho6w6WlULjaqIelU7q6FbK1FmVZXrtX07TIxSk5W9Id60vBQJ+IAAxZ4PgkQTg0NgGGLPSLxYiT2rBRV2qmRGQ6R2hI3VMVaVOzti08k1zLLSiIWT9q2ONbs+xV5wnhn0lATsEKDYs0OJx5DAkAgMS+y13bFTdWqLw6CJPath437FnlX7FHtDuul4GRIIAAGKvQAEmS76h0A/Ys9IlFnNnbNTbbMjPJxW9iR7nSyGsLLB6fWNFqeY2WRlg56IVv6blc92xbdVRrOyZ0WIv5NAsAhQ7AUr3vTW4wT6FXttwad0085WJFpBohQlvVb2tLbYXY1rJHishFa/Yk/PT+08QavqppnYc9q+lb9mqUyx5/EbneaRwJAJUOwNGTgvRwLmM1APlQAACJNJREFUnfR2JBIJQiKBvghQ7PWFjyeTwMgRoNgbuZDSIT8TcKOy52f//WK73srgtu12q3+D9JVib5B02TYJ+I8AxZ7/YkaLR5gAxd4IB3eIrlHsDRE2L0UCPiBAseeDINHE4BCg2AtOrAfpKcXeIOmybRLwHwGKPf/FjBaPMAGKvREO7hBdo9gbImxeigR8QIBizwdBoonBIUCxF5xYD9JTir1B0mXbJOA/AhR7/osZLR5hAhR7IxzcIbpGsTdE2LwUCfiAAMWeD4JEE4NDgGIvOLEepKcUe4Oky7ZJwH8EKPb8FzNaPMIEJLHHPxJwg0AicdCNZtgGCZDACBCg2BuBINIFEiABEiABEiABEjAiQLHH3CABEiABEiABEiCBESawQmLveTz//StwxWUjTJaukQAJkAAJkAAJkIAHCDgQe8/j2N0n8cx75vCBkJ7lT+LPbvo68MdGv7fPeR7Fu0/i24btWFNpVB7Du/f8C0o/Bu768Fsh3nSp9UnLRyjttGuzg+ZdO9TLtrnmJBsiARIgARIgARIYMAEXxZ5dS61Eo3U7//fAEcxffCM++5611gd3HUGx1wM0nkICJEACJEACJOBTAi6KPaWI+iG+/dCX8bv31ZvVt6uvGsd/3/er2HzND5vVwfc/KdPalNqIv3jbFd3oXj6DYwdO46Mnf4xnf/qn8La3vQHi3dfj1ZCFYvt84HI89Ngt+GVNC41vfxXz93wXx575d/wLlNf/WQB2xZ503D/g5z78Wnzn0DN44Bng6v90FT695wqc3Hcaf/zkv+PCq8Yh7r8FGydfJVugtfuma/DBPetxVfNHp+3Jdj575yT+tVjDQz8EIhuvwkd2vwnXXNxy2PJ6T+Oq1Cv4aObf8KM3X4vyPdfiWd24SFz4RwIkQAIkQAIkMIoEBiP2Lj6FO+7+IX7n8C3YeBnwfPEE3nrfz+LTD9+EG1qCzXg4WB7mve+aafzV7nV49StP49juBTxwTQh/vfs6jAGQKnv3XW0kFE9DuPPbeN09m/CBG38OwLM4dvdX8H5M4fR9M7jCkdj7Oh64/io8fGAGV73yD/jo1q/jM6/8DD7yyU3Y/AsNfHX/CfzWK9fgO/vWYwzncOzuL6H45hshvnNtU5ievOcUduMalJu/y+LNfnvy8fOXXo6HDm3EL1/8gtzey2txav+v4NU2r3ds0zQ+u+d6XPgKMPb0gklcRjG96RMJkAAJkAAJkMBgxB6+gCv3/QR/ffgWvOniVtVrmbXFMO63HsNbdv8YH3l4E950Qeukp7+MtydexN0P3YGNF1uIPZ2YPv/QMaw/8Vqcvu9NjsXeD8S344M3yj5IIvPd+CVUdl8vX+XvTuDKQ5fI7Up233MB/uLwr7YqeQBeOY3fjT6LSNNuWbzZbm9ZlL4dHwi1GH7/caTeXkP0s5sRrTm/HipmceHNQAIkQAIkQAIkMIoEBiP2QudQ3P0lvPsJ4Orrx/GBO65G5Ka1uOICSbSYi71/fexhvP5vLm8JszZyeQj0qgc3Y/OkHbH3Ir5d+Q6+dvIH+ObTdXztWz/G1665qiexp1xw0lVRlMTTJ3+m2S4kQZlp6OTIT+NA7jfxjl/oXnBh1p5cgez4LDfcaeMdTzu/HmAWl1FMb/pEAiRAAiRAAiQwILEngf0JGrUzKD32HRw7XMdDr1yCvzp8GzZeNmCx98pT+LOtFXxmchw7Nl2BG15/JV5dWcDsyd4qe47E3nL1UC+xBiD2HF5PtsooLrwZSIAESIAESIAERpHAAMWeEtcZfGrr3+Fr225GJvrv5lu49DmM2/jyo7j60DjKn3zT8nDqMw/+LcJfmRxoZe+KyhcQ2vMTfEw5/KzKmF7E3jdw4Z/9Jt7z+tYwbu2r+C/vfAF3ScPC33Z+ve4EVsblNaOY3/SJBEiABEiABAJPYCBib8fLJxA+8Cp87JO/jjdddgHw9FfxvvfUsPGT0nCmXNlbuPM3IN4kLbfontPX1wKNpuh6BQdai0P+tfJlvF/ak++yK1FuzqdzshpXvW+g+bDr0/jMtgX85TXX4s/3rccVOI/nH/sS3n3fqyAevgU3XNCL2JMWdFyJz+7fgGsuPofingX80eQb8PDu6zEG59drfNksLoG/FwiABEiABEiABEaSgGOx19n2pMNjb3MjZfXWK9988BQ+euil5tYrr/3ZMdy97814z41y9ej54sO44w/+Dc/e8Uv4bnuxgxKvZkuR33rbG/CR5tYr8p/palz8EN/85Bfwvs828B38FCKh1fjgna9AEBrYW7wNb1KJLrONi52KM2nrlafwmXu+iT/6Pz/GswDeuO61SO+bxS9fJglap+21tmr5X+NYuK+99crVEPf9SmcBiMPrQWJjGBdZhB/bZLDKeSTTn06RAAmQAAmQwOgTcCD2Rh8GPSQBEiABEiABEiCBUSNgW+xdedORUfOd/pgQ+O5jc+RDAiRAAiRAAiQwAgRsi70R8JUukAAJkAAJkAAJkEDgCFDsBS7kdJgESIAESIAESCBIBCj2ghRt+koCJEACJEACJBA4AhR7gQs5HSYBEiABEiABEggSAYq9IEWbvpIACZAACZAACQSOAMVe4EJOh0mABEiABEiABIJEgGIvSNGmryRAAiRAAiRAAoEjQLEXuJDTYRIgARIgARIggSARoNgLUrTpKwmQAAmQAAmQQOAIUOwFLuR0mARIgARIgARIIEgEKPaCFG36SgIkQAIkQAIkEDgCFHuBCzkdJgESIAESIAESCBIBir0gRZu+kgAJkAAJkAAJBI4AxV7gQk6HSYAESIAESIAEgkSAYi9I0aavJEACJEACJEACgSNAsRe4kNNhEiABEiABEiCBIBGg2AtStOkrCZAACZAACZBA4AhQ7AUu5HSYBEiABEiABEggSAQo9oIUbfpKAiRAAiRAAiQQOAL/H/dZU7ZIK85G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AutoShape 4" descr="data:image/png;base64,iVBORw0KGgoAAAANSUhEUgAAAnsAAAEYCAYAAAAkvDD+AAAgAElEQVR4Xu2dfZQbd3nvvy63yaZNyiaB7Loh9fokTTaEW8u0NytD25WTgJWkwXJDWZneYPlisCDca7n3xWPAp+KkZcc9ba20DSiQ1jItsUxpLScnscxLLHOBVXrPxQoFsmmhlpNQKykhKgm1CJfuPaORVjOjeZVG2hnNd/9KrJnfPM/neWZ+33l+L7NqaWlpCfwjARIgARIgARIgARIYSQKrKPZGMq50igRIgARIgARIgASaBCj2mAgkQAIkQAIkQAIkMMIEKPZGOLh0jQRIgARIgARIgAQo9pgDJEACJEACJEACJDDCBCj2Rji4dI0ESIAESIAESIAEKPaYAyRAAiRAAiRAAiQwwgQo9kY4uHSNBEiABEiABEiABCj2mAMkQAIkQAIkQAIkMMIEKPZGOLh0jQRIgARIgARIgAQo9pgDJEACJEACJEACJDDCBCj2Rji4dI0ESIAESIAESIAEKPaYAx4nUMdisYBsPody6RQePyuZO4HrZsOIxOJIxOMIT66kC2WIqzZgr4kJa2ZmEQrFkUonERmirWVxFTa0DNt8+BwK8SFcvCxiVfuiukzWYGY2hFA8hXQyArVFeiw34/CZAuJT2sbKECc3YO9z6n+fX1iCEJb/rZaPYfXWY/L/TOzE8cUsouPdRllzqqNaLCCTz6FYPIWnWteU4hqJJZFMuJWDNeRjq9E22SilViqfhnOXNVArF5DLZlHQvd9jCE+OaUxRc1PmwHBsdvcqqrw1TgLMhkKIJVJIxKahk9Y9GdVYLCAjisgeehzSo3biulmEUhkUk6Ge2uNJ3iFAseedWNASDYHGYg7J6HYcago8o78JbJovIC+EXXvgOQuEtdjrtDeD+YUShLC2s3J2RbtHW4sYuy05OM5S7CnampnHQklAB4c+y53HX0RWq9IqGYTW78YTGtMMxR6AdfMLKAthaOmbcmpUkIlFsfuERlWqrrsG246WkIt1KVIH4KRD7Ym9lconh844P7xehhiPYa8p6wnM7smjIEYU93sAxZ6C7pptR1HKxdBv9qFWQDy0BUc0qa57/zmPLs9YYQIUeyscAF7egEA1j3h4a9eDx4jXzM7jyGej/T/wHAfEidiTXpV34WQ1g8gQ9J7nxV4Tx0lUM5GWADNgueskzi8fIweomo9hrU4JzEzsAZtw8EwRCU2vaMypgbIYxoa9WkmplyQzOHC6jFRfBRCnYk8CuAcnq+JQ8snxreHkhEYZYmQD9j5u76SZ+dMoCaFW3gRb7EkjHTuPL3a/ENlDuXxUrRDH6i1H5P/ffBBnCokVeJ46NJqH2yZAsWcbFQ8cHoEKMuH12N1+8E/MYlcmAyEWgjyC00CtUoCYSuHeU+3X0AnMHa0gHxvCUKUKhFKgbMbhcwWoRksbNVTyAmLbDzWHRaS/Yb0pr7jY23wY5wpx1VBto1ZBXohh+3K5dieOv9geXjUQexPzOF0T0NFRdRSTl+LW+7sz0lzsSaO5x7GYjaqqwIac6kUkL70V8mUmMPfxAsREGFOtHKxXChCSW3F/K08n9pxEVWwL117uFjuipYFqMY34rfvRvj12nTyPzDDeHnpxydY5Ujyncev9rXt5YhPmcxkkI9MYb7GulvPICILiflcKdzvcbBniiYNUw7jzC1hqz0tQWFev5CEktuL+9nvI3FGcy8c00yKcuVPJhLB+d6tBg+s6a5FHe4kAxZ6XokFbmgTqhQQu3XJIpjExh8PlvM6cLenHKvLxMLa2xx3WHcDpSkohCoYB1ELsNU1ooCRMYeP+Vmc2pAepF8WejKMEYWojOjja8+zUYm9i82aEjx3DMczi4JlSpyLXKCF10UbcKwnnnTtx//0d1Wcl9oB1mF8oq4bSDTnV8oit3gp51t8eLCyJaE0HXE6sRimFizZKlkjjxP3mn13R0kApdRHalx3afMxB3U6qIXmjOZqtvImIqMcTiEejiEy3Z6rZ5TYoB9xt147Yaz79VNXteSwsCV356cQy5X2AIT2jnNjHY/sjQLHXHz+e7ToBddVm08EzKGrH3ZTXXMwicv37cEpWhphfqC1P0G8Kx8UCsmKme7K37gKBdsPShPw8xGwOxWOdicrRRApCMoblPqZ5uB2xp1ksoHiQKh+w8wtnEMonkbz3BM5iDWa2icjn4stDKfVqEXkxi1zxmLxQZc0MNkfjSKQSiKmNki3TLtCILDarI5nm5Gup/SQEIalzrlp0dU14V83L03Qyyt90KnsyYaPOWX3dzYePIpza0lyEoRI0ZRGTG/biOczh6NEQtmzpLI8xFHvr1mHdE0/Ic/w2HcSZYmeIym5lb3aXCFGQFmMMagzermhRiz29yl4773PLC0pai5qM8r5WQjadQb5UxqnWChR5AYpeznduwFopi7R0f514Cs81F05FkUgmkYiHbVeZlBWldQdOo+J4LNyKWx2LhSzETA7FU5KdzZUHmA1HEE+lkdRZNdXLc6OXc/Qen7bFXi6CtdvlJ5/+i0YNpWwaYqaAE1JMJZ+jCSSTCcSVq9rM5tlq7mHZx84CjjUzmxFNJCHEo5jSrBJx8myzn0fKWMvPnilVDpo912RUXc/RFpeU7rNQfl7Z4uh6X+hugxR77vJka30TUHb4moqObtsVZELr0R59mD14BqWWOKzm4whvPSI/3HX+JmYPoFhMIaTqu6soJCLYYrQqpKvSaEfsqSt7E/OnURPkQUnlA3FmZgaPP94anFszg/lcCUJzeE6aOxZFbO8pA18mMDtfQFGz+EDZ9uzcNqB0CMuj3ss89BYXDFjsqSp7E5g/XYOMQyv2TiNZWi8P1+48jhdbw6/VdicnVdKyDaxXrP41FHvzR3G8mmwNFarnOBlXQDXDiy1m0grFaDSOaCyCaLg91Nh34puIYEXbjToqBQHJrffLw7jr5rFQVi5yARplEZENe5eHebWWTcwdRUUx5Gd1PNZsw9FyDuoZElUUk3Hc2h7D1lxkYnYehaLaLn1CaqG2Z2EJorZ8aonWTOxJ904EGwwnA3ZP/+jludHLOUZuWYs9aRpLHqno9uU5zV1TCKpFJOO3Lk8xUF9L87ywJfYaqGRiiO4+of8MknKklINyjZK9Z5vTPFLGeifm5yvYqxvbGcyfLkFQP9xRLSQQ2dKZUqPlMne4jLxy6b8TjpZ5urIHUOytLH9eXUtANXS2CyfPWy1mqKEQX432vOLl4QeloNh0AAv5FMLSm2ejinyiM/Srrhw2UBEjWN96eMzsOY5COorJsQaq+URHOKoqQ+Zir1GvopJPI/4+/Tl7qqETaV6Y9mEjSYBCHKEtLdE6swfHC2lEJ8fQqJWQScRbqxe7z9W2vWk+j5wgbXdSx2JeQKItGKCdazgosddAvVpBPh3H+2zM2ZOqeZlGvFW9aA+jKh720sKNeBkX2RJ7C1iKLyK6djtOaESS+Wpcq4UDE7huTkA2k3JhWx2HCzQmZjFfKGpWdyteftbtwcmSiMi4lPY5xNdubw1JK1+iqshF12K7BGViJ45WMog1K5d1lMQoNrbuBa2YqOaiWNs8CZjZeRT5TAxTY3Us5pKIbJdzVb34xuhRp7l/dLfZsXpMmog9xRDxuj0nUWqu4m2gmpPyqrUtz+xBnCm1Kr29PDd6OcfEJVtbr6jO1y48UsQUM9h5NI9MbApj9UXkkhFsb057mcCuk1XVXE+zYVxpusLUxnvluG46gELreVorCoi154+aVMybc151nm3O80h7j8xgz/EC0tFJjGme7coXRAlXoyIisr71EqR8jlbzSCwvBlSy7I2jVbau1O8UeytFntc1eNFXzpOyNw9F9yGlFI0z8zhZTCEiz/YGqjlE1m6Xh36V86yUE/K7VjlWkYushTxqsg4HTldaKy8drsadOYDT5c68QpXtyk6nTUdVBdNZTar0U7OXnKptzYO4OY8wNYWN98p1z96Gz3RC6GTrFUkoHDiN8vKwnbaydw6FqQxWbdjfYT7VWTSx+fAZFKYLqi1YjCt70kT3kGp1bVvoW89tbA3jiPfjhOE2QG5sq+NM7M3uOopsWjOtYHmIG1BWuW0NnUtV61IO8enWfaKYGwloFtIs73G4E8fPZxFdro7XUUhcCnnKrf7qZ3XW2KmMWz0sjcVeWZzEhuZmjJpRAtVLpeI508tzo5dz3BJ7azbj44UckiHFGKoiByTBcz4b7Ww3VC8gcekWyOExns6gnrOn5DuLjz9ZQnK640BnGH4Ce05WIbYWC1k+26RKvuM8Use667lVFlrPC0mVKhd2KacHqe2Uu4TOkPhymz1ytMrWlfqdYm+lyPO6NsReH5U91UpK+VKWw2/KB4Vi2NA8VA7EnsVQh+6kaOUDZ/NhnCl05vDJdqnnOCrnb6mGcRXD2x0dqVhc4MJqvma7DsRe9/5gapbNIb2pAuKrt0DaEKIpXqazrYd5a/h3UvlyAJiLvTAg5cX0rWgu/GyJ4/Gs3c2nG6gvVlAqF1DMF1rz1BTZ0fe2Os7EnpzUZguYGqgtVlCpVFAsZJA/0pqvBiUn9TSIZpvNuaARxKJxRKKh1upjhZ/KBRU68zKVHaf1yvMBV/aUN2+jhsWKxKOIQiaPI+3dsaEQe708N3o5p1+xd91OHMwLiIemuvaNVM6B7F68o3xpVQp49ZQS1bNI5V/3C7hykZJSfFku+Ogpj9T3SNd8VSMRjzKEVRsgvTaqX1yMA9ErR6927RR7Xo1MYO0a1pw9efgtl20N72q/uGB7NZqF2JMm/05PYzpuPYlZXYmRE8B6/o7OQozW3i+WFStbiykcJqKF2JME9/T0NOJJAfHolGYjbL3hY0XnNHcUx8Np3NqcoNnqqBoOxV7zLb4zBClttJzBBmzs6Usj9ea2Osvz5/reVsdqoYEUi9ZQuBDD+9qr0LcdxYu52DLL5iT6tICMQtxpo6gUxVZz9tZs2gUxI3Yqfg4EvXXFuIp8bO3yV0Pcn7MnL85ICxmFuOuioVrJaj7/rvu5IbXWyzlGd5b+Pd9ArZRBIr4X7T2npeHUYkE751gj2kxvX+UIhYnYUwkoi+eB4iXZ6mXTyYthJ48s7hE7FVuluDdxRz0NxsxvNUeHT8yhHU6xNzTUvJA9Auo5eJadhWrbBqPVuJ3VY102KIY+7Qirbh/6G4ayEmR2bDJqw6pt1cPWcOWsvagtH9WXgNSfK1gWVqE5kotZzM6ewilpKL095K3piCwre029VIYY3gB5r+RN2LTpBE7I088Uq37Vebjt6IvIxfQ/StWxT7Nq2CE646FWnYYM5raq5iVJq2Pn4kjFYohEp1BJdERV1wrr5mpcEZnCieXPwamvqtg02oHYs7OFR2eotdfpBEYCQD0HV1qNOhdPISYtrJmqILG2va1Od7VKu+rU7LnR/q2Xc/RSxOyeb0iLcTbsX/5yzMTcYZTz6mq/fZGiroQbVuKciD3Fc8TR88fqXll++fai2FNztHJlpX6n2Fsp8ryuIQHVPnvYjI8/mUeyPY9IeZZ2133TrwnIQ1plnSG4uaPn5M2YlcO4tsXPYMWeVpD1OoyrJ5pVe8TZHra2SNwBiD3Vzv7ty+9ZwJK0bLMXsScNfheTmL71/q6VhcphL+VwpHZ+U4dCA8XkRcsbPPe3552dyl7rysq5V9IWNOfyiE2qh/SbcxqXVxbabVuqHC6iXC6jWMyh0PpGqnTV5VXkFRGT66Wtb5rquGvjbMePNtv77JUhxlJYjEjfg40iPD1u/gUN1fCjZv8+w+E+rfU2nhtdDvdyTqcR8xe87tXF2u2pKuIk1rc+Gu0kH43FXmcqBWxWxSRvLMVeT3nUo9hTDePqbH6vk7S9cnSc/0M6gWJvSKB5GQcEGhWIkfWdTydJX9AQRaTina8XdO+or95CQTlUNzG/gJpmF3rdaoyqc9BOPAeUczg6D9gBiz1HCzTUn85SPby7NvxVbwdjuZ+h3fC5JvYUQyM638FdFuia7VpsVfaavihX2nWcU3WO1Vxn9a40lW3bx5FPJxCWP6EBaaV1OZtEfG97O4p+h3PsCbJGvYKCkMTW9rYny7FV+6Sq3qkWW3QqEY2SgKmN+w2Fm2rj3nZ1RZWT2vtEOQfQzgINiaRURQ1hS3tYWucLGt1fzFGyNuCmip+6eqd60VEImF6eG72cY3Y7WVbzuz4tpxayqphqF2go7yXbCzSUeaVdoKFckGO8QENXdPaUR72KPfWL0M7j55HtrCqSHu6dhV4tLpPKe8MBR7uPymEfR7E3bOK8ni0CjUoWsej7luenWJ3UNdlf6tymNkJebKpYni910rUi0rFbsb+5UZmyQ1IP+0zMHUQpm2huolyv5JBs72ulWvU6YLGnmWOGnrdeAVRbyRRSiG9p7dWmWcWr3e/O/U2VjaJpwFIjVMxWQ9sXe/J+dOENe5eHxORC1TkUlr93Z7VHm9oP7f51Vjnb/XsPCzSaiyrbG4+rO7R1u46jmIlislFFIRXHFsWeeB1Oyo58AnMHi8gmQvL8v3oFuWR0easO5UrLSiaM9a3vGa7ZdhDFjHSfqLco0vs0nSGTagGJyBYYbW+pPW9mfgGl5X0lDQSA6uVtHXYdLyITnUSjWkAqvkWxB51CCPby3OjlHJPksBR7zZkI6r0U1ayVn5tcg20Hi8gkpjGu2pqk+3u6ZgsqlJXwidk9yOVFRCeBeklEdGN7OxPjnQaMKozO86hXsafZemViDgdLWSTkh7sqzzvfGe6No/P7fjhnUOwNhzOv0gOBxmIeKen7j6YfR5/A7J48Cs39s9R/DWnPsOhuE8Got/eTxabK0G6xMXix19zzTIghvt94U+VNB4oopNofhpc5qIZR5uZQPqK3wbTeliGD2mfPKgmMWKon8as/XWZsq3Wn2b1pst7qRbPNg9seGU2Wt/JY/btzsaeds6Wes6dufc2aNTh7Vt47RjXEa7pxrNyGWlxJ/6L5VGG3GsNCyc6myooT6yUIsTj2d+/8rThoArO7cshlostfljGe66iZs6eycQ3WrDkLGYemMtbDc6O3Z41+dljnrXSe9kVEs29eNY/48t5x3dfpjqfJAo3m6RYvPjqrwi2HcZvtOs2j3sVe82qmmyrr5HkPHJ3d88M7mmJveKx5pZ4ISJ8uKyCTz6FcOiV/Jqz5WaYwIrE4EvGY+eer6oso5DLI5Ys4Jp/c3IIlHIkjKcQR1X7jp3mEwefSogkkhIRm89xhiD0ZXD+fS5MqOYlGFmnpk1HNT8BJnxVKIZ1OItoaluyEx2tiD1DOn4Fqm5h+xJ685+LyRstdlb0OkVo5j3wuj4Lic2LSFiWzkTAS0qT/rpXFvSS7TbHX+tRXLCHNXZvuesmpL+aRTqWRb37CbA1mNkeRkD4LNlXs+Nq172INpZyIXK7Y+aRY079Y9+e1ll3Tu082IZYSkE5Km3f38te534uqT71NIxxKIJ6K6dyzZgJA2kA8jVQ6L38yrLmtTAKpdBJTxc6q7K5pDL08N3o5RweRPbHXWmgU2dCZ7rJuDxakanV7z8N6FcW8iGyu/eybwHWbYkgJ+p+Is9wqRRpwL+eRy0qfbDwlL+RZM4NtSUHnM5I25uz1lEf9iT3d52jzc2lRJBICEjqfzoNDjr1k/TDOodgbBmVegwRIgARIgARIgARWiADF3gqB52VJgARIgARIgARIYBgEKPaGQZnXIAESIAESIAESIIEVIkCxt0LgeVkSIIHRJOD8Q/Yu7Vc3mjjpFQmQgAsEKPZcgMgmSIAESKBNgGKPuUACJOA1AhR7XosI7SEBEiABEiABEiABFwlQ7LkIk02RAAmQAAmQAAmQgNcIUOx5LSK0hwRIgARIgARIgARcJECx5yJMNkUCJEACJEACJEACXiNAsee1iNAeEiABEiABEiABEnCRAMWeizDZFAmQAAmQAAmQAAl4jQDFntciQntIgARIgARIgARIwEUCFHsuwmRTJEACJEACJEACJOA1AhR7XosI7SEBEiABEiABEiABFwlQ7LkIk02RAAmQAAmQAAmQgNcIUOx5LSK0hwRIgARIgARIgARcJECx5yJMNkUCJEACJEACJEACXiNAsee1iNAeEiABEiABEiABEnCRAMWeizDZFAmQAAmQAAmQAAl4jQDFntciQntIgARIgARIgARIwEUCFHsuwmRTJEACJEACJEACJOA1AhR7XosI7SEBEiABEiABEiABFwlQ7LkIk02RAAmQAAmQAAmQgNcIUOx5LSK0hwRIgARIgARIgARcJOCi2KsiH4sgHy+hEJ9y0UQ2RQIkQAIkQAIkQAIk0CsBh2KvgkxyEfFsHFUxhHK0glSofWm3xF4Z4qoN2Cs1u/kwzhXimHTkXQ35WBLIFhB3dqLFVb6HQupv8KGyfNgFl12E2N0bIdx+FV565NOYvec8dn9qB3ZcewYPbPkcDqy5Hqf2AR+8/Ul85YZr8bk/34grIbfx6FvuxCduOY9C5iTEo+fxUrPF1Xiw/DasM7RCfX1c8Cr80u3/EX+4ZwZXOuLTx8HfeAg37HgJv//IbyN2eR/t8FQSIAESIAESIIGhEXAo9soQ4zUk8mGU40k0Mm4LKoXftTxkzbaSYq+KfELEmJhFbLIlttZE8M3dV+MHC4/izt3PY+5TOxD7R0nsvYw33/MOfOINf4/E3JN44o3X4/NtsYdX4a4H7oLwhpdaYu8O7PjGw9h+7lp8LiOJQDt/revjepzK/Dou+NpDuPP953DrAzvxO2+wc74Lx5iIvVohBXEshUyUVV0XSLMJEiABEiABEnCNgG2xV8vHsHrrsa4Lzy8sQYCIVRuatThsPnwOhXZJTRJsGSDZyCF57wlg0wEUCimExqQjG1jMC0gJ9+LEWZ0qno7YK4urUIosQQhL50sVwBIiSwLCqKOcSSIhHsFTz01gYiKMTEUWoo3FPISUgHtPNHDdnIBcNoXwuA1+jQoysRQWUzlkmwJGKfauA/AtiOH/jX+65x24+xufwX2vXIHv4Wp8IvwkPnJ2HD/62I9w9yPjuO/27+ClG17B1y8PYeEPrsZjzcreWxH7/OfwP9Gn2Eudh/DIHG6+5CmI4RL+suXWJTdcgd//vS24eTWAF76FB+75Ku4r/wSvSL/PSWJVsh/43tcewQc//Cy+8n3g8vDr8If7bseNZhW7ptir4667LsSjR+p46eJx/P6fz+E26TqQhHEUhUgBucQ0miHmHwmQAAmQAAmQwIoTsC32mpZW84jlp1AQoBBaHR8kQZhEVi32VmcwfbwAMTqOUmoK+egistFxNEoCprPTKGQTCOmJLwdibzIXRbwmoChEMI4qcrEUxprDuBVkokWE80JT4NVLAqL5CIrZKEz1Xr0EIZbGuFiAsKwM9Sp7dew4+i5M5+/HfdeGcOPn/w2X/OI/48LZq/DojnpL7D2D2/a/Bg/seQ53Hb0NF+6Xh3H/dM1XceeOczgjDcf++hR2747gxsv/g0lCaIZxAay969fw4N2vx8+pznoJX7znQfy3H4Ww8HszOHPgfrzzH6/F5z6mqSCeO4mtW/4ZsaNzmFt9XnWOuj1F402xdw5r534ND+6+BIW7HsWB8M04ffc1rYPqKAkxpMdFFISwOeMVT30aQAIkQAIkQALBIOBM7JVFxKoJFGKLSMVrEDRDrLpiTzEUq/xdqtIVIksQm1U6nT/bYi+BqjTeKw0pN0cQFXP2ahmE1u/GE8rmreYBShW9SByVdAm5qHLSn1psXbJmHDv2vBU73ngpnjggib078K5vPIqPnLsa9+97FcTbFWLvkdtwwf7P4MAbQrj7axV5zt7trwFeeAqF/N/jyNEX8PWXL8DuT23HjmuNEk89jPuacyfx3i3/gAvveQf+9C0X4p8eOYEP3fc8vv791vlhebgXn/803rLvZVwSvgI73vJ63HzLdbjyQuB7zXmGL6sv1jrnNUYmqIZxtZXO9kk15OOrkQmfRikVYoUvGM8RekkCJEACJOBhAjbFniSgVqN7FHceC81hVPlv2GJPWFVCbKkl9pYXZEgLRVLyAo2aiMlcGNVMxJnosKzsycOg8t9L+OKHH8Txt7wTu18+isQLv4bP3/4M3nt7HTseGccDtz+D2x75bdx69ijCqZcwveY8Lom3xF67iRe+iv96+9/jR/s0/65KHI3Yw3MovL+AD/1iBN+8vYq3vOsZ3PyxOQhvvKQpPt95VhZ7knD7QfVbeOyRb8mi8vLX4cFP3Y4rvyCJvUtwsPw23Gg3QS3FHit7dlHyOBIgARIgARIYFgGbYq8j5jJTBYhjIiaLEdTkyXPLf07EXr2QwHQ+inIujim9CV46lb2KOInMdAW52BjKYhQb9saaYhPiJMSpMgrxcSzmkohsbyBzroD4eAnCVAZTxRySumPFJpgt5+y1z5VF2OKOnRDaCyVe+BLeK4m8v7oKj/5nWezFLv82HtjyRRw4B7xZI+p+0Fps8asfS+B333ihgVH6lb3X7H8nPnr5l7B+x/PYnd+Od134Jbx37kl85Y0dsSc3+P+wmP9L3Jn5GfzJ5+dw87kT+I13VfHz++7AJ27/+a5r/ugbj2Dr+58F3v9W/G18rfy7qdjjnL1h3bS8DgmQAAmQAAk4IeBI7C0vkICAWDW5vJ+e3uKN5sKNKfWKWrUYVC6qUCzQkETe6q1QLQWZX8CSJCyrBSQiW3CoMYtdmTgaW+tISJXFahGpRAL3Lo5jm5hBuJDFeKvS16hkkUyKOPS4tApEs4DEkpTRalxlZc+u2AO++7efwlv/4DzevO9m3Pb5L+pu42Ik9ZYXiLS2fsHFr8JNOyL4w/g1uBDP4dEPP4wPfeEnuPCNr4Nwwwv40D9ONSt735WqfEdkRy+47GLM7bsFwoaJ5v9/99RR/I/9iqFfxeINp2KPq3Etk4kHkAAJkAAJkMCKEHAk9lbEQl6UBEiABEiABEiABEigZwIUez2jG8SJ6i1UVFdQVN0GcWW2SQIkQAIkQMYz1oEAACAASURBVAIkMJoEKPZGM670igRIgARIgARIgASaBCj2mAgkQAIkQAIkQAIkMMIEKPZGOLh0jQRIgARIgARIgAQo9pgDJEACJEACJEACJDDCBCj2Rji4dI0ESIAESIAESIAEKPaYAyRAAiRAAiRAAiQwwgQo9kY4uHSNBEiABEiABEiABCj2mAMkQAIkQAIkQAIkMMIEKPZGOLh0jQRIgARIgARIgAQo9pgDJEACJEACJEACJDDCBCj2Rji4dI0ESIAESIAESIAEKPaYAyRAAiRAAiRAAiQwwgQo9kY4uHSNBEiABEiABEiABCj2mAMkQAIkQAIkQAIkMMIEKPZGOLh0jQRIgARIgARIgAQo9pgDJEACJEACJEACJDDCBCj2Rji4dI0ESIAESIAESIAEfC72aqjVJzE5zkCSAAmQAAmQAAmQAAnoEXAg9mrIx1YjHz+HQnzSBs0yxFUbgIUlCGEbh9s6RNlmDYX4aiym3GzflhE9HVTLx7A6H8e5QhyTGASbnszq+aRGOYNYfDdOnAV2Hn8R2ahLiru+iEJWhJg9hMfPAhPXbUIsJSCdjMBO1pk7JOfw1mPqo6RrxNMZiPFpjPVMpN+Y2rWtjEw4i0YqhWQ8BC31Rq2EvJhFKZJBLiYRk9tNjR1FJR9TMyyLkG9RAfItWkc5KyCdKeDEU88Ba2awLSlASMYwbTu8en5M4LpNMQhiBolQ74R7Dg1PJAESIIGAE/CZ2FNGS+5UqoIfxZ7/s64sroIw/iRKyWn3nKkWkYwnUYvnkElGMCXpgkYVpUwS8UIEhZKAcF9awSBnakUIsQTq6cU+RKs7Yq8rn7tsk69T2rQZkXRB8yJVRzEZgVB+AlNC+6WsLb4mMHe0gnxTALb+VGKvgYoYQbKeRj4dbbGXxF8csXwUxXIKIVuR1mPcQK0oIJpoQFzMwq33Alvm8CASIAESIAH0IfakTkfE+NEoSkIaR54CrptLI59LQn55lzul6oGPo5EXcejxhuZ3qSNfRF5IQbj3BM5OXIe5VAaiEMVUMzDS+QVMHa1B2HIIjV3HUc2MI9MsRZzDlNip0Gw+LHdsjcU8hFQa+RNP4TlI1YQ40hkR8WnJICt7AVQLSCVTuPcEsGlXFtlM2xYrW3UyqV5GJpmAeOQpjG2aRzpaxvaSfmXP3G7JriJSySTuPSExFJAOl7BV1ZaWUxSww+J4HIsZQW53WwbFzDSKyTjSTZt3IZvNICoHQ/GnrdzMy5UhbSyFHLKpcKvypBfLqKaKJgmVaWTCZRQT2os2UBbCiCGDqhjBGBpYzAtICffixFltnM3iaPyCUM1FsLYmYqlZhjaw19JHOd/rWel+GMOmXSIyYhzN9GtV2DqVcW2l3IltG4DDh1GpTCLX5NH6qxeQEKoI1XajtFyBl9stTe9BOVdFupLHst5TiT0jsVqGOBkDijUIttSekR/y/Td1roD2wIB53lvE2PTZ4XQUgj0BCZAACYw2gT7F3gZk5g6ilE1geryKfDwMMVxEJSX1CnLnYfy7dHwEhWgR2cQ0xlFDUYgh0RBRzUgdmHx+fs9JlKQOrQGMjamHcVWVvXoRyek0pgpFCGFpzEm2ZyuyONccvrKyp4JMOIGaWIIYqSMfW4tc7ExLeFjZqk0Sqa0oyqkycvEpoJpHIrwVR8KHu4dxp63s7rSVj0+hvphDMrK9qy0Vp4ZVm20Wh1HOxTGFMoTwBuTq25Ap5RCfqqMkRLCxkcH5Ziy6/6TKnjjVqR4V4iGIoTyKQgTjjSryiTAyoSJKQsgglpo2pfhdWkDsRYPKTzWHyNoK0ucziFSzCEcWkV7MNKtEtUISofQ0ihWp+mQWR2eCSp170rQBax/3zsxjoSggPN7K53oai9lo13BrN1FntjVfeDIZTOZERFoBqhcSSI+nEc6sVUy3aLd7HpFCGLGqgHJeirl0iyqHceXjMpMHkUnHEZ7stYRqVNlLI1mJIS+E5Xyyul8XzWLs9H4c7Yc4vSMBEiABKwJ9i736whLE1pw8vXlphr9XMgilxlEoJVqVPKl6VkLqojyizQ5fFiTK89sCUp4HaD2M69ieBJBrCgbNn6Wt2uNFTCbGWuJD/q1ZOSokbc3ZU9o9XhIwlZ5GWcGpkglhfUlQtaXmpCMldOYMKs+RxFsMC6i1J1iWBawSQ61rWIg9iU+0hky1IzzQFGdlCIax1GG2Higszx/TXlNRGaqKWJWs42RJREQ7l0yyxSiOreqadqi0sVhAKp7GVFYSve0qsCb3bPkYAxZqnaFVqdJ2aR6xc4pqmuEdqZ/PRrZJ90CyJom7LDJNtSedL2IyL6AWV86tVbQbkvyLoSqUIb04qMWeJMDKyCTi2H3sbHO+3uZoBLFYArGo9DJm909/7iEwgdldOeSU1XJNk6r7VRKiZjE2fXbYtZXHkQAJkEAwCPQt9pQLMKwWISh/hyQ+tDPlm8xncfBMCYkpvWElk8pe89w6FssllMtVVCoFlEun8HhIp5qmI07Hiklcmo3oipum3aa2qpNFzUH+rVFK4aJM2EDsGdvd5FQVWsOLcltWnOWjnLFQV+paVR9xypbYq+uyUw7b2ZjP1rVYwETsTVZRSESw5ZA0rB2HEE8gGg1BKkbp29JuS1+IrJnZhmQ6DWF5zLrbXns+qocp1S8nVg+UHmybLiCRHkdWqr5Wc4hlp5AXp1FQLaRSi8hGWUA4VoVQziNe0y7QaNnYqKJSKqNcLCCTP4KnpuaxYHu+pL5orVdySEYFTOWrENulSNMcNY6x0/vRijx/JwESIIFRJ7CyYm95daoeZodir1GBGIkiNxVHKhZFKBTCeDmJ6wvGK2CVoslS7Jnaai32oKqUKXwLmdvdk9jrgcWKiz3LYdw8YmvLSEnDuK0RxkatgmIxh7yYx5FGDMcrWYTLxqK9PW/OelGPm2IvBpy2M9/NulItZ5nStjoKCQFjmSymCzFkp/KtKQgGlb3mS05r/qM0nJuqYq1qNa7efSgtWrke+fgZlLrmUuodb+xHWViF2Php1KTJf5Y52npJ0olxqKhc2T7qj2j6RwIkQAL9E1gxsTdZFjEZqyOvHPpT+eNM7LUrZ2cKrflINoZOVRWySvfQ67I5lrZqAqHTltEwbqohV/yM7LY7jKussPbCoh+xB1tDnFbb8Fgs0BAjiNXF1gINbeIvIhu5HuXUi8hNZbuG0DtH9yKoWmfb8jGJsdMVNKesSn+1PGKrS0gazUNUudGbbVLFUUAC4UwBUwVpGN3Gwo9GGWIkhspUGEeOhOUFNlLORoFCrb0NS8c4KTeSY6dbc3GtHjrmYk+YlkWjdY6axHgya/HssLKRv5MACZBAsAisnNhDFbnoWmRDx1EQo5iEtD1DGjFpWKokIKRajNEOSvcwbil5HtnoWHP+0WSshlxr0n69nEE8thsnpg/iTHO+W7d4VA+HKif2j2ExG0OkKrTEhZWt2qSRjg+jGC/Ji0+qecSNFmjAym6DBRqRo6qFJ6r9DHtg0ZfYg73FC5Z7LtaKSMbkrVey0r56BluvNKR5jMI48kVBnrPX5JtDtFxEYsosjr0JqpZys7VAQ7kgqZCMIT2Vba4ktl7u0KNtUkU0msZiLINSc76lDbEn1ffKIiIb9uJxtFZTtxY0ZcYzyIoxhMab8FGv5JGMFREv25l32FS4ulsiycO4BcQqrdW4Fjk6aRpjp/djsB7q9JYESIAEtARWUOxJ08oqyAkC0vefwFmswcy2FDKZFJqLaXU3HlYLtlohgfCWQzg7v4AlIYRKNoF4+giewnXYFBMgJupIbqhCbA79WYk97RYnym1krGzVSax6BdnlbUzMtl5pWNjdbZcYKWJLvT2PT68CatVm9zn9iT3N1jTSZrypDDKqrVesKnsthrY2VW6gkktBSN/f3NR54ro5CLksUnLiaLaqUcaxR0HVDq9yuw9dH5VbEUlbryi379EXYdqtWJwPMcsV0UqivTDEnthrDueKEWzYG1NsqlxDKZtGJlfEMWlH69Y9KYopRGzvaK0397C9qbKIRKi91MMqRy1ibPrs4NYr7OpIgARIQEnAgdgjOK8QkIaEw7WMPPeJfyRAAiRAAiRAAiRgQoBiz+vp0ZxLVUW2kpU3w60VkYqmMZkrQeCnp7wePdpHAiRAAiRAAitOgGJvxUNgZUBrOEuUv1faNWRpdTp/JwG3CDQXnGyF5tPCitbb8//cuiDbIQESIAEScIMAxZ4bFNkGCZAACZAACZAACXiUAMWeRwNDs0iABEiABEiABEjADQIUe25QZBskQAIkQAIkQAIk4FECFHseDQzNIgESIAESIAESIAE3CFDsuUGRbZAACZAACZAACZCARwlQ7Hk0MDSLBEiABEiABEiABNwgQLHnBkW2QQIkQAIkQAIkQAIeJUCx59HA0CwSIAESIAESIAEScIMAxZ4bFNkGCZAACZAACZAACXiUAMWeRwNDs0iABEiABEiABEjADQIUe25QZBskQAIkQAIkQAIk4FECFHseDQzNIgESIAESIAESIAE3CFDsuUGRbZAACZAACZAACZCARwlQ7Hk0MDSLBEiABEiABEiABNwgQLHnBkW2QQIkQAIkQAIkQAIeJUCx59HA0CwSIAH7BFatWmX/YB5JAiYElpaWyIcERo4Axd7IhZQOkUDwCEhij5108OLutsfMI7eJsj2vEKDY80okaAcJkEDPBNhJ94yOJyoIMI+YDqNKgGJvVCNLv0ggQATYSQco2AN0lXk0QLhsekUJUOytKH5enARIwA0C7KTdoMg2mEfMgVElQLE3qpGlXyQQIALspAMU7AG6yjwaIFw2vaIEKPZWFD8vTgIk4AaBXjpp7QpeNxZ46K0K7qddN/yS+CptsGpT+bvRsdp/75Wl27z6zSUrNv22z/NJYKUIUOytFHlelwRIwDUCTjtpveOdtqFnvNvt9mKTlQ1tgaUnQrW/GR1rJQjt2m1lq2sJYrMhu3bbbI6HkYBnCFDseSYUNIQESKBXAk46abNjjSpWWmGkrEhZVc302pTO0Qqmtu967ZkJNC0zKwHlVOxpbZWuZyX27MbRytb2tfTYKH+zGx8ru5zkkVVb/J0EvESAYs9L0aAtJEACPRFw0knbFXtGgsZIvGlFUNsRKwFp1Z7UTlvM2LHJSkC1f7crQq3EnpnosgqmXVv1WNphYRQTI7uc5JGVb/ydBLxEgGLPS9GgLSRAAj0RcNJJ9yL2lEZZna91QK/qZFYNNKua2fFTWXXUq4j1Iva0osnIDicVSKVIVDIzm+Nop6JoJp6tkssOX6s2+DsJeJEAxZ4Xo0KbSIAEHBFw0klbiTWtEFNW1qwqRXbssBIjbog9p4LJaZXMyk+r3/UqdUb/phWvduJjJbhZ2XN0e/HgESBAsTcCQaQLJBB0AnbFRa9izU5FyaptMzFjVOmzEoZ6cbdioedLP2LPaijWLDetzrXrv934WN0nVuyszufvJOBVAhR7Xo0M7SIBErBNwGknbSUytMLNbrXNjh1WAkZ7LWVlsZf2tRCdXt9o8YPePEKzip1dYdoLa7vnWCWUHb5WbfB3EvAiAYo9L0aFNpEACTgi0EsnbTY8qBQtSrGl/Xftb3bsMBKa7bbtrsa1W41zW+xphXD7/5XXsbu3oDYGdlibiWGr+FgllZ34WbXB30nAiwQo9rwYFdpEAiTgiAA7aUe4eLABAeYRU2NUCVDsjWpk6RcJBIgAO2lvBluvcqdXwfSK9cwjr0SCdrhNgGLPbaJsjwRIYOgE2EkPHflIXpB5NJJhpVPSRuhLdidXEBcJkAAJeJQAO2mPBsZnZjGPfBYwmmubAMWebVQ8kARIwKsE2El7NTL+sot55K940Vr7BCj27LPikSRAAh4lwE7ao4HxmVnMI58FjObaJkCxZxsVDyQBEvAqAXbSXo2Mv+xiHvkrXrTWPgGKPfuseCQJkIBHCbCT9mhgfGYW88hnAaO5tglQ7NlGxQNJgAS8SsBsiw+v2ky7vEmAaxa9GRda1R8Bir3++PFsEiABEvAFgVWr7sXS0i5f2EojSYAE3CVAsecuT7ZGAiRAAp4kQLHnybDQKBIYCgGKvaFg5kVIgARIYOUISEKv/cfq3srFgVcmgZUiQLG3UuR5XRIgARIYEgGKvSGB5mVIwKMEKPY8GhiaRQIkQAJuEFAKPVb33CDKNkjAfwQo9vwXM1pMAiRAArYJUOzZRsUDSWBkCVDsjWxo6RgJkAAJdAhwgQazgQSCS4BiL7ixp+ckQAIBIkCxF6Bg01US0BCg2GNKkAAJkEAACFDsBSDIdJEEDAhQ7DE1SIAESCAABCj2AhBkukgCFHvMARIgARIILgGKveDGnp6TACt7zAESIAESCAABir0ABJkukgAre8wBEiABEgguAYq94MaenpMAK3vMARIgARIIAAGKvQAEmS6SACt7zAESIAESCC4Bir3gxp6ekwAre8wBEiABEggAAYq9AASZLpIAK3vMARIggVEgoPf5r1Hwiz54m8DS0i5vG0jrSMCEACt7TA8SIAFfEWCFylfhGgljmXMjEcZAO0GxF+jw03kS8B8Bdrz+i5nfLWbO+T2CtJ9ijzlAAiTgKwLseH0VrpEwljk3EmEMtBMUe4EOP50nAf8RYMfrv5j53WLmnN8jSPsp9pgDJEACviLAjtdX4RoJY5lzIxHGQDtBsRfo8NN5EvAfAXa8/ouZ3y1mzvk9grSfYo85QAIk4CsC7Hh9Fa6RMJY5NxJhDLQTFHuBDj+dJwH/EWDH67+Y+d1i5pzfI0j7KfaYAyRAAr4iwI7XV+EaCWOZcyMRxkA7QbEX6PDTeRLwHwF2vP6Lmd8tZs75PYK0n2KPOUACJOArAux4fRWukTCWOTcSYQy0ExR7gQ4/nScB/xFgx+u/mPndYuac3yNI+yn2mAMkQAK+IsCO11fhGgljmXMjEcZAO0GxF+jw03kS8B8Bdrz+i5nfLWbO+T2CtJ9ijzlAAiTgKwLseH0VrpEwljk3EmEMtBMUe4EOP533GoFcbrvXTPKcPdu3h3DwYMVzdnnNoETioC2TmHPWmJhz1oykI+zmnL3WeJSbBCj23KTJtkigTwJSx5tIJPpshacHnUAul7Pd8TLngp4t7vjvJOfcuSJbcUKAYs8JLR5LAgMmwI53wIAD0ryTjpc5F5CkGLCbTnJuwKaweR0CFHtMCxLwEAF2vB4Kho9NcdLxMud8HGgPme4k5zxkdmBModgLTKjpqB8IsOP1Q5S8b6OTjpc55/14+sFCJznnB39GzUaKvVGLKP3xNQF2vL4On2eMd9LxMuc8EzZfG+Ik53ztqE+Np9jzaeBo9mgS6KfjXbUqooKytFTqG5K2TanBftqV2nN6vpUNVm0qfzc6VvvvvbLUs3UlmDnpeO3kXK88zBLQKq5Ok9cqD/Tas7LBqs1h5pZkv1kcrGy1ikX7vuy1HSc55zS2PL5/AhR7/TNkCyTgGgE7Ha9Rp6UVUb0+tJXt67XRT7u9nGtlQ7sD1BOR2t+MjrXqtO3abfc4JwnTS5tOOl6rnLPi78QX5lb3y47d+FrFwW47VvHqtR0nOWdlA393nwDFnvtM2SIJ9EzAquO1K/TaxxlVrPSEYfsc5W9WHUy72iCdoxVMZu2ZCTStj1Y2OBV7WluVPmj/22kg7XSUyuqMURyUVRY9jlZ2Oel4zXLOzB/mllxJ11bE9Lj0WzWzyku9nLLKM+V9YPayY9aOMg+d5JxV/vJ39wlQ7LnPlC2SQM8EBin2jB7oTjsnq07eqj29DtJMcNkRe2YCTs9vMxvbtijttBtQK7FnxUZPFFi1qWebk47XDbHH3JKHWK1eJPrJLatzrQSb9iXO6X1oJTid5Jzd+4nHuUeAYs89lmyJBPomMCyxpzTUqnqjdcpquNiuoLHqPNrXVVYW2v+mV300uq4dIWLEwEkFUtkZK5mZzVE066CV/jud5+ik43Vb7DG3OsLPLMed5paWq/ZlxKnYM6rgO2lHaZOTnOv7QckGHBOg2HOMjCeQwOAIDFLsGVUGrMSeldCwUyUzGsayU7WyOsaqcmen83JyDbPoW7WjJwjNKi52BbHWJicdrxtij7mlFnjKuFnlhNXvdvNNm+dmL2l2X8isXrQo9gbXF7jdMsWe20TZHgn0QWDQYk+vWkSx1z3f0Kp6aRRiq47bShg7jY+RHSsh9pzabsVKT+jaFSl2RbKVDW6/SOhdz8oGPa5WrK3atMvRqh2KvT4e9kM+lWJvyMB5ORIwI9CL2DPq2Hp9oNsZWlT6YCVg9CoOTiasW3U4Tq9vZ1HESog9I+5W/uvlk1tij7mlXj1r955SijHpv83y3W58rYSinQq2kXC0m3tmtjrJOfYCwydAsTd85rwiCRgS6FXstTtlZcN2tiLRdkrKjqmf6ohy+Mdofp3ZtZwIzn7FnlEFyYqlXhDtdNxaNmZiWBlXq+H0XqssdnJOabM2bkbChrklE9DLz15yy+oeb8fIzkpuJ6LV6F7W5j/Fnrc7Noo9b8eH1gWMgJ2ON2BI6G4PBJx0vMy5HgDzlC4CTnKO+IZPgGJv+Mx5RRIwJMCO19vJoa1w9VqhGbSXTjpe5tygo2Gvfb/klpE3TnLOHhEe5SYBij03abItEuiTADvePgHy9CYBJx0vc45J4wYBJznnxvXYhjMCFHvOePFoEhgoAXa8A8UbmMaddLzMucCkxUAddZJzAzWEjesSoNhjYpCAhwiw4/VQMHxsipOOlznn40B7yHQnOechswNjCsVeYEJNR/1AgB2vH6LkfRuddLzMOe/H0w8WOsk5P/gzajZS7I1aROmPrwmw4/V1+DxjvJOOlznnmbD52hAnOedrR31qPMWeTwNHs0eTADve0YzrsL1y0vEy54YdndG8npOcG00C3vaKYs/b8aF1ASMgdbz8IwE3CCQSB201w5yzhYkH2SBgN+dsNMVDXCZAsecyUDZHAiQwWAKrVt2LpaVdg70IWycBEiCBESJAsTdCwaQrJBAEAhR7QYgyfSQBEnCTAMWemzTZFgmQwEAJSEKv/cfq3kBRs3ESIIERIkCxN0LBpCskMOoEKPZGPcL0jwRIYBAEKPYGQZVtkgAJuE5AKfRY3XMdLxskARIYYQIUeyMcXLpGAqNEgGJvlKJJX0iABIZJgGJvmLR5LRIggb4JcIFG3wjZAAmQQMAIUOwFLOB0lwT8ToBiz+8RpP0kQALDJkCxN2zivB4JkEBfBCj2+sLHk0mABAJIgGIvgEGnyyTgZwIUe36OHm0nARJYCQIUeytBndckARLomQDFXs/oeCIJkEBACVDsBTTwdJsE/EqAYs+vkaPdJEACK0WAYm+lyPO6JEACPRGg2OsJG08iARIIMAGKvQAHn66TgB8JUOz5MWq0mQRIYCUJUOytJH1emwRIwDEBij3HyHgCCZBAwAlQ7AU8Aeg+CfiNAMWe3yJGe0mABFaaAMXeSkeA1ycBEnBEgGLPES4eTAIkQAKg2GMSkAAJ+IoAxZ6vwkVjSYAEPECAYs8DQaAJJEAC9glQ7NlnxSNJgARIQCJAscc8IAES8BUBij1fhYvGkgAJeIAAxZ4HgkATSIAE7BOg2LPPikeSAAmQACt7zAESIAHfEaDY813IaDAJkMAKE2Blb4UDwMuTAAk4I0Cx54wXjyYBEiABij3mAAmQgK8IUOz5Klw0lgRIwAMEKPY8EASaQAIkYJ8AxZ59VjySBEiABCQCFHvMAxIgAV8RoNjzVbhoLAmQgAcIUOx5IAg0gQRIwD4Bij37rHgkCZAACbCyxxwgARLwHQGKPd+FjAaTAAmsMAFW9lY4ALw8CZCAMwIUe8548WgSIAESoNhjDpAACfiKAMWer8JFY0mABDxAgGLPA0GgCSRAAvYJUOzZZ8UjSYAESEAiQLHHPCABEvAVAYo9X4WLxpIACXiAAMWeB4JAE0igTSCX204YFgS2bw/h4MEKOVkQSCQOkhEJkAAJNAlQ7DERSMBDBCSxl0gkPGQRTfEjgVwuB4o9P0aONpPAYAhQ7A2GK1slgZ4IUOz1hI0naQhQ7DElSIAElAQo9pgPJOAhAhR7HgqGj02h2PNx8Gg6CQyAAMXeAKCySRLolQDFXq/keJ6SAMUe84EESICVPeYACXiUAMWeRwPjM7Mo9nwWMJpLAgMmwMregAGzeRJwQsANsbdqVUR1yaWlkhMTdI/Vtikd1E+7UntOz7eywapN5e9Gx2r/vVeWbrRv5Y9ZUCn2+k55NkACI0WAYm+kwkln/E6gX7GnJxD6EQ1tnm6324tNVja0hZmeiNT+ZnSslSC0a7cb7du9ll7OU+z5/UlA+0nAXQIUe+7yZGsk0BeBfsSemTgwqlhphZGykqX8zUpoSU63j9EKpjYQvfbMBJoWpJUNTsWeZI8el7ad/YgtPRZKRtr/1kuafq5PsdfXbciTSWDkCFDsjVxI6ZCfCQxD7BlVr5wKHysBadWecijYjk12xJ6ZgNO7hpmNbUGmtNNubtkRe1btU+zZpc3jSIAErAhQ7FkR4u8kMEQCwxZ7StesKoNaDHpVQbNqoNkQqR1ho6w6WlULjaqIelU7q6FbK1FmVZXrtX07TIxSk5W9Id60vBQJ+IAAxZ4PgkQTg0NgGGLPSLxYiT2rBRV2qmRGQ6R2hI3VMVaVOzti08k1zLLSiIWT9q2ONbs+xV5wnhn0lATsEKDYs0OJx5DAkAgMS+y13bFTdWqLw6CJPath437FnlX7FHtDuul4GRIIAAGKvQAEmS76h0A/Ys9IlFnNnbNTbbMjPJxW9iR7nSyGsLLB6fWNFqeY2WRlg56IVv6blc92xbdVRrOyZ0WIv5NAsAhQ7AUr3vTW4wT6FXttwad0085WJFpBohQlvVb2tLbYXY1rJHishFa/Yk/PT+08QavqppnYc9q+lb9mqUyx5/EbneaRwJAJUOwNGTgvRwLmM1APlQAACJNJREFUnfR2JBIJQiKBvghQ7PWFjyeTwMgRoNgbuZDSIT8TcKOy52f//WK73srgtu12q3+D9JVib5B02TYJ+I8AxZ7/YkaLR5gAxd4IB3eIrlHsDRE2L0UCPiBAseeDINHE4BCg2AtOrAfpKcXeIOmybRLwHwGKPf/FjBaPMAGKvREO7hBdo9gbImxeigR8QIBizwdBoonBIUCxF5xYD9JTir1B0mXbJOA/AhR7/osZLR5hAhR7IxzcIbpGsTdE2LwUCfiAAMWeD4JEE4NDgGIvOLEepKcUe4Oky7ZJwH8EKPb8FzNaPMIEJLHHPxJwg0AicdCNZtgGCZDACBCg2BuBINIFEiABEiABEiABEjAiQLHH3CABEiABEiABEiCBESawQmLveTz//StwxWUjTJaukQAJkAAJkAAJkIAHCDgQe8/j2N0n8cx75vCBkJ7lT+LPbvo68MdGv7fPeR7Fu0/i24btWFNpVB7Du/f8C0o/Bu768Fsh3nSp9UnLRyjttGuzg+ZdO9TLtrnmJBsiARIgARIgARIYMAEXxZ5dS61Eo3U7//fAEcxffCM++5611gd3HUGx1wM0nkICJEACJEACJOBTAi6KPaWI+iG+/dCX8bv31ZvVt6uvGsd/3/er2HzND5vVwfc/KdPalNqIv3jbFd3oXj6DYwdO46Mnf4xnf/qn8La3vQHi3dfj1ZCFYvt84HI89Ngt+GVNC41vfxXz93wXx575d/wLlNf/WQB2xZ503D/g5z78Wnzn0DN44Bng6v90FT695wqc3Hcaf/zkv+PCq8Yh7r8FGydfJVugtfuma/DBPetxVfNHp+3Jdj575yT+tVjDQz8EIhuvwkd2vwnXXNxy2PJ6T+Oq1Cv4aObf8KM3X4vyPdfiWd24SFz4RwIkQAIkQAIkMIoEBiP2Lj6FO+7+IX7n8C3YeBnwfPEE3nrfz+LTD9+EG1qCzXg4WB7mve+aafzV7nV49StP49juBTxwTQh/vfs6jAGQKnv3XW0kFE9DuPPbeN09m/CBG38OwLM4dvdX8H5M4fR9M7jCkdj7Oh64/io8fGAGV73yD/jo1q/jM6/8DD7yyU3Y/AsNfHX/CfzWK9fgO/vWYwzncOzuL6H45hshvnNtU5ievOcUduMalJu/y+LNfnvy8fOXXo6HDm3EL1/8gtzey2txav+v4NU2r3ds0zQ+u+d6XPgKMPb0gklcRjG96RMJkAAJkAAJkMBgxB6+gCv3/QR/ffgWvOniVtVrmbXFMO63HsNbdv8YH3l4E950Qeukp7+MtydexN0P3YGNF1uIPZ2YPv/QMaw/8Vqcvu9NjsXeD8S344M3yj5IIvPd+CVUdl8vX+XvTuDKQ5fI7Up233MB/uLwr7YqeQBeOY3fjT6LSNNuWbzZbm9ZlL4dHwi1GH7/caTeXkP0s5sRrTm/HipmceHNQAIkQAIkQAIkMIoEBiP2QudQ3P0lvPsJ4Orrx/GBO65G5Ka1uOICSbSYi71/fexhvP5vLm8JszZyeQj0qgc3Y/OkHbH3Ir5d+Q6+dvIH+ObTdXztWz/G1665qiexp1xw0lVRlMTTJ3+m2S4kQZlp6OTIT+NA7jfxjl/oXnBh1p5cgez4LDfcaeMdTzu/HmAWl1FMb/pEAiRAAiRAAiQwILEngf0JGrUzKD32HRw7XMdDr1yCvzp8GzZeNmCx98pT+LOtFXxmchw7Nl2BG15/JV5dWcDsyd4qe47E3nL1UC+xBiD2HF5PtsooLrwZSIAESIAESIAERpHAAMWeEtcZfGrr3+Fr225GJvrv5lu49DmM2/jyo7j60DjKn3zT8nDqMw/+LcJfmRxoZe+KyhcQ2vMTfEw5/KzKmF7E3jdw4Z/9Jt7z+tYwbu2r+C/vfAF3ScPC33Z+ve4EVsblNaOY3/SJBEiABEiABAJPYCBib8fLJxA+8Cp87JO/jjdddgHw9FfxvvfUsPGT0nCmXNlbuPM3IN4kLbfontPX1wKNpuh6BQdai0P+tfJlvF/ak++yK1FuzqdzshpXvW+g+bDr0/jMtgX85TXX4s/3rccVOI/nH/sS3n3fqyAevgU3XNCL2JMWdFyJz+7fgGsuPofingX80eQb8PDu6zEG59drfNksLoG/FwiABEiABEiABEaSgGOx19n2pMNjb3MjZfXWK9988BQ+euil5tYrr/3ZMdy97814z41y9ej54sO44w/+Dc/e8Uv4bnuxgxKvZkuR33rbG/CR5tYr8p/palz8EN/85Bfwvs828B38FCKh1fjgna9AEBrYW7wNb1KJLrONi52KM2nrlafwmXu+iT/6Pz/GswDeuO61SO+bxS9fJglap+21tmr5X+NYuK+99crVEPf9SmcBiMPrQWJjGBdZhB/bZLDKeSTTn06RAAmQAAmQwOgTcCD2Rh8GPSQBEiABEiABEiCBUSNgW+xdedORUfOd/pgQ+O5jc+RDAiRAAiRAAiQwAgRsi70R8JUukAAJkAAJkAAJkEDgCFDsBS7kdJgESIAESIAESCBIBCj2ghRt+koCJEACJEACJBA4AhR7gQs5HSYBEiABEiABEggSAYq9IEWbvpIACZAACZAACQSOAMVe4EJOh0mABEiABEiABIJEgGIvSNGmryRAAiRAAiRAAoEjQLEXuJDTYRIgARIgARIggSARoNgLUrTpKwmQAAmQAAmQQOAIUOwFLuR0mARIgARIgARIIEgEKPaCFG36SgIkQAIkQAIkEDgCFHuBCzkdJgESIAESIAESCBIBir0gRZu+kgAJkAAJkAAJBI4AxV7gQk6HSYAESIAESIAEgkSAYi9I0aavJEACJEACJEACgSNAsRe4kNNhEiABEiABEiCBIBGg2AtStOkrCZAACZAACZBA4AhQ7AUu5HSYBEiABEiABEggSAQo9oIUbfpKAiRAAiRAAiQQOAL/H/dZU7ZIK85G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0" name="AutoShape 6" descr="data:image/png;base64,iVBORw0KGgoAAAANSUhEUgAAAnsAAAEYCAYAAAAkvDD+AAAgAElEQVR4Xu2dfZQbd3nvvy63yaZNyiaB7Loh9fokTTaEW8u0NytD25WTgJWkwXJDWZneYPlisCDca7n3xWPAp+KkZcc9ba20DSiQ1jItsUxpLScnscxLLHOBVXrPxQoFsmmhlpNQKykhKgm1CJfuPaORVjOjeZVG2hnNd/9KrJnfPM/neWZ+33l+L7NqaWlpCfwjARIgARIgARIgARIYSQKrKPZGMq50igRIgARIgARIgASaBCj2mAgkQAIkQAIkQAIkMMIEKPZGOLh0jQRIgARIgARIgAQo9pgDJEACJEACJEACJDDCBCj2Rji4dI0ESIAESIAESIAEKPaYAyRAAiRAAiRAAiQwwgQo9kY4uHSNBEiABEiABEiABCj2mAMkQAIkQAIkQAIkMMIEKPZGOLh0jQRIgARIgARIgAQo9pgDJEACJEACJEACJDDCBCj2Rji4dI0ESIAESIAESIAEKPaYAx4nUMdisYBsPody6RQePyuZO4HrZsOIxOJIxOMIT66kC2WIqzZgr4kJa2ZmEQrFkUonERmirWVxFTa0DNt8+BwK8SFcvCxiVfuiukzWYGY2hFA8hXQyArVFeiw34/CZAuJT2sbKECc3YO9z6n+fX1iCEJb/rZaPYfXWY/L/TOzE8cUsouPdRllzqqNaLCCTz6FYPIWnWteU4hqJJZFMuJWDNeRjq9E22SilViqfhnOXNVArF5DLZlHQvd9jCE+OaUxRc1PmwHBsdvcqqrw1TgLMhkKIJVJIxKahk9Y9GdVYLCAjisgeehzSo3biulmEUhkUk6Ge2uNJ3iFAseedWNASDYHGYg7J6HYcago8o78JbJovIC+EXXvgOQuEtdjrtDeD+YUShLC2s3J2RbtHW4sYuy05OM5S7CnampnHQklAB4c+y53HX0RWq9IqGYTW78YTGtMMxR6AdfMLKAthaOmbcmpUkIlFsfuERlWqrrsG246WkIt1KVIH4KRD7Ym9lconh844P7xehhiPYa8p6wnM7smjIEYU93sAxZ6C7pptR1HKxdBv9qFWQDy0BUc0qa57/zmPLs9YYQIUeyscAF7egEA1j3h4a9eDx4jXzM7jyGej/T/wHAfEidiTXpV34WQ1g8gQ9J7nxV4Tx0lUM5GWADNgueskzi8fIweomo9hrU4JzEzsAZtw8EwRCU2vaMypgbIYxoa9WkmplyQzOHC6jFRfBRCnYk8CuAcnq+JQ8snxreHkhEYZYmQD9j5u76SZ+dMoCaFW3gRb7EkjHTuPL3a/ENlDuXxUrRDH6i1H5P/ffBBnCokVeJ46NJqH2yZAsWcbFQ8cHoEKMuH12N1+8E/MYlcmAyEWgjyC00CtUoCYSuHeU+3X0AnMHa0gHxvCUKUKhFKgbMbhcwWoRksbNVTyAmLbDzWHRaS/Yb0pr7jY23wY5wpx1VBto1ZBXohh+3K5dieOv9geXjUQexPzOF0T0NFRdRSTl+LW+7sz0lzsSaO5x7GYjaqqwIac6kUkL70V8mUmMPfxAsREGFOtHKxXChCSW3F/K08n9pxEVWwL117uFjuipYFqMY34rfvRvj12nTyPzDDeHnpxydY5Ujyncev9rXt5YhPmcxkkI9MYb7GulvPICILiflcKdzvcbBniiYNUw7jzC1hqz0tQWFev5CEktuL+9nvI3FGcy8c00yKcuVPJhLB+d6tBg+s6a5FHe4kAxZ6XokFbmgTqhQQu3XJIpjExh8PlvM6cLenHKvLxMLa2xx3WHcDpSkohCoYB1ELsNU1ooCRMYeP+Vmc2pAepF8WejKMEYWojOjja8+zUYm9i82aEjx3DMczi4JlSpyLXKCF10UbcKwnnnTtx//0d1Wcl9oB1mF8oq4bSDTnV8oit3gp51t8eLCyJaE0HXE6sRimFizZKlkjjxP3mn13R0kApdRHalx3afMxB3U6qIXmjOZqtvImIqMcTiEejiEy3Z6rZ5TYoB9xt147Yaz79VNXteSwsCV356cQy5X2AIT2jnNjHY/sjQLHXHz+e7ToBddVm08EzKGrH3ZTXXMwicv37cEpWhphfqC1P0G8Kx8UCsmKme7K37gKBdsPShPw8xGwOxWOdicrRRApCMoblPqZ5uB2xp1ksoHiQKh+w8wtnEMonkbz3BM5iDWa2icjn4stDKfVqEXkxi1zxmLxQZc0MNkfjSKQSiKmNki3TLtCILDarI5nm5Gup/SQEIalzrlp0dU14V83L03Qyyt90KnsyYaPOWX3dzYePIpza0lyEoRI0ZRGTG/biOczh6NEQtmzpLI8xFHvr1mHdE0/Ic/w2HcSZYmeIym5lb3aXCFGQFmMMagzermhRiz29yl4773PLC0pai5qM8r5WQjadQb5UxqnWChR5AYpeznduwFopi7R0f514Cs81F05FkUgmkYiHbVeZlBWldQdOo+J4LNyKWx2LhSzETA7FU5KdzZUHmA1HEE+lkdRZNdXLc6OXc/Qen7bFXi6CtdvlJ5/+i0YNpWwaYqaAE1JMJZ+jCSSTCcSVq9rM5tlq7mHZx84CjjUzmxFNJCHEo5jSrBJx8myzn0fKWMvPnilVDpo912RUXc/RFpeU7rNQfl7Z4uh6X+hugxR77vJka30TUHb4moqObtsVZELr0R59mD14BqWWOKzm4whvPSI/3HX+JmYPoFhMIaTqu6soJCLYYrQqpKvSaEfsqSt7E/OnURPkQUnlA3FmZgaPP94anFszg/lcCUJzeE6aOxZFbO8pA18mMDtfQFGz+EDZ9uzcNqB0CMuj3ss89BYXDFjsqSp7E5g/XYOMQyv2TiNZWi8P1+48jhdbw6/VdicnVdKyDaxXrP41FHvzR3G8mmwNFarnOBlXQDXDiy1m0grFaDSOaCyCaLg91Nh34puIYEXbjToqBQHJrffLw7jr5rFQVi5yARplEZENe5eHebWWTcwdRUUx5Gd1PNZsw9FyDuoZElUUk3Hc2h7D1lxkYnYehaLaLn1CaqG2Z2EJorZ8aonWTOxJ904EGwwnA3ZP/+jludHLOUZuWYs9aRpLHqno9uU5zV1TCKpFJOO3Lk8xUF9L87ywJfYaqGRiiO4+of8MknKklINyjZK9Z5vTPFLGeifm5yvYqxvbGcyfLkFQP9xRLSQQ2dKZUqPlMne4jLxy6b8TjpZ5urIHUOytLH9eXUtANXS2CyfPWy1mqKEQX432vOLl4QeloNh0AAv5FMLSm2ejinyiM/Srrhw2UBEjWN96eMzsOY5COorJsQaq+URHOKoqQ+Zir1GvopJPI/4+/Tl7qqETaV6Y9mEjSYBCHKEtLdE6swfHC2lEJ8fQqJWQScRbqxe7z9W2vWk+j5wgbXdSx2JeQKItGKCdazgosddAvVpBPh3H+2zM2ZOqeZlGvFW9aA+jKh720sKNeBkX2RJ7C1iKLyK6djtOaESS+Wpcq4UDE7huTkA2k3JhWx2HCzQmZjFfKGpWdyteftbtwcmSiMi4lPY5xNdubw1JK1+iqshF12K7BGViJ45WMog1K5d1lMQoNrbuBa2YqOaiWNs8CZjZeRT5TAxTY3Us5pKIbJdzVb34xuhRp7l/dLfZsXpMmog9xRDxuj0nUWqu4m2gmpPyqrUtz+xBnCm1Kr29PDd6OcfEJVtbr6jO1y48UsQUM9h5NI9MbApj9UXkkhFsb057mcCuk1XVXE+zYVxpusLUxnvluG46gELreVorCoi154+aVMybc151nm3O80h7j8xgz/EC0tFJjGme7coXRAlXoyIisr71EqR8jlbzSCwvBlSy7I2jVbau1O8UeytFntc1eNFXzpOyNw9F9yGlFI0z8zhZTCEiz/YGqjlE1m6Xh36V86yUE/K7VjlWkYushTxqsg4HTldaKy8drsadOYDT5c68QpXtyk6nTUdVBdNZTar0U7OXnKptzYO4OY8wNYWN98p1z96Gz3RC6GTrFUkoHDiN8vKwnbaydw6FqQxWbdjfYT7VWTSx+fAZFKYLqi1YjCt70kT3kGp1bVvoW89tbA3jiPfjhOE2QG5sq+NM7M3uOopsWjOtYHmIG1BWuW0NnUtV61IO8enWfaKYGwloFtIs73G4E8fPZxFdro7XUUhcCnnKrf7qZ3XW2KmMWz0sjcVeWZzEhuZmjJpRAtVLpeI508tzo5dz3BJ7azbj44UckiHFGKoiByTBcz4b7Ww3VC8gcekWyOExns6gnrOn5DuLjz9ZQnK640BnGH4Ce05WIbYWC1k+26RKvuM8Use667lVFlrPC0mVKhd2KacHqe2Uu4TOkPhymz1ytMrWlfqdYm+lyPO6NsReH5U91UpK+VKWw2/KB4Vi2NA8VA7EnsVQh+6kaOUDZ/NhnCl05vDJdqnnOCrnb6mGcRXD2x0dqVhc4MJqvma7DsRe9/5gapbNIb2pAuKrt0DaEKIpXqazrYd5a/h3UvlyAJiLvTAg5cX0rWgu/GyJ4/Gs3c2nG6gvVlAqF1DMF1rz1BTZ0fe2Os7EnpzUZguYGqgtVlCpVFAsZJA/0pqvBiUn9TSIZpvNuaARxKJxRKKh1upjhZ/KBRU68zKVHaf1yvMBV/aUN2+jhsWKxKOIQiaPI+3dsaEQe708N3o5p1+xd91OHMwLiIemuvaNVM6B7F68o3xpVQp49ZQS1bNI5V/3C7hykZJSfFku+Ogpj9T3SNd8VSMRjzKEVRsgvTaqX1yMA9ErR6927RR7Xo1MYO0a1pw9efgtl20N72q/uGB7NZqF2JMm/05PYzpuPYlZXYmRE8B6/o7OQozW3i+WFStbiykcJqKF2JME9/T0NOJJAfHolGYjbL3hY0XnNHcUx8Np3NqcoNnqqBoOxV7zLb4zBClttJzBBmzs6Usj9ea2Osvz5/reVsdqoYEUi9ZQuBDD+9qr0LcdxYu52DLL5iT6tICMQtxpo6gUxVZz9tZs2gUxI3Yqfg4EvXXFuIp8bO3yV0Pcn7MnL85ICxmFuOuioVrJaj7/rvu5IbXWyzlGd5b+Pd9ArZRBIr4X7T2npeHUYkE751gj2kxvX+UIhYnYUwkoi+eB4iXZ6mXTyYthJ48s7hE7FVuluDdxRz0NxsxvNUeHT8yhHU6xNzTUvJA9Auo5eJadhWrbBqPVuJ3VY102KIY+7Qirbh/6G4ayEmR2bDJqw6pt1cPWcOWsvagtH9WXgNSfK1gWVqE5kotZzM6ewilpKL095K3piCwre029VIYY3gB5r+RN2LTpBE7I088Uq37Vebjt6IvIxfQ/StWxT7Nq2CE646FWnYYM5raq5iVJq2Pn4kjFYohEp1BJdERV1wrr5mpcEZnCieXPwamvqtg02oHYs7OFR2eotdfpBEYCQD0HV1qNOhdPISYtrJmqILG2va1Od7VKu+rU7LnR/q2Xc/RSxOyeb0iLcTbsX/5yzMTcYZTz6mq/fZGiroQbVuKciD3Fc8TR88fqXll++fai2FNztHJlpX6n2Fsp8ryuIQHVPnvYjI8/mUeyPY9IeZZ2133TrwnIQ1plnSG4uaPn5M2YlcO4tsXPYMWeVpD1OoyrJ5pVe8TZHra2SNwBiD3Vzv7ty+9ZwJK0bLMXsScNfheTmL71/q6VhcphL+VwpHZ+U4dCA8XkRcsbPPe3552dyl7rysq5V9IWNOfyiE2qh/SbcxqXVxbabVuqHC6iXC6jWMyh0PpGqnTV5VXkFRGT66Wtb5rquGvjbMePNtv77JUhxlJYjEjfg40iPD1u/gUN1fCjZv8+w+E+rfU2nhtdDvdyTqcR8xe87tXF2u2pKuIk1rc+Gu0kH43FXmcqBWxWxSRvLMVeT3nUo9hTDePqbH6vk7S9cnSc/0M6gWJvSKB5GQcEGhWIkfWdTydJX9AQRaTina8XdO+or95CQTlUNzG/gJpmF3rdaoyqc9BOPAeUczg6D9gBiz1HCzTUn85SPby7NvxVbwdjuZ+h3fC5JvYUQyM638FdFuia7VpsVfaavihX2nWcU3WO1Vxn9a40lW3bx5FPJxCWP6EBaaV1OZtEfG97O4p+h3PsCbJGvYKCkMTW9rYny7FV+6Sq3qkWW3QqEY2SgKmN+w2Fm2rj3nZ1RZWT2vtEOQfQzgINiaRURQ1hS3tYWucLGt1fzFGyNuCmip+6eqd60VEImF6eG72cY3Y7WVbzuz4tpxayqphqF2go7yXbCzSUeaVdoKFckGO8QENXdPaUR72KPfWL0M7j55HtrCqSHu6dhV4tLpPKe8MBR7uPymEfR7E3bOK8ni0CjUoWsej7luenWJ3UNdlf6tymNkJebKpYni910rUi0rFbsb+5UZmyQ1IP+0zMHUQpm2huolyv5JBs72ulWvU6YLGnmWOGnrdeAVRbyRRSiG9p7dWmWcWr3e/O/U2VjaJpwFIjVMxWQ9sXe/J+dOENe5eHxORC1TkUlr93Z7VHm9oP7f51Vjnb/XsPCzSaiyrbG4+rO7R1u46jmIlislFFIRXHFsWeeB1Oyo58AnMHi8gmQvL8v3oFuWR0easO5UrLSiaM9a3vGa7ZdhDFjHSfqLco0vs0nSGTagGJyBYYbW+pPW9mfgGl5X0lDQSA6uVtHXYdLyITnUSjWkAqvkWxB51CCPby3OjlHJPksBR7zZkI6r0U1ayVn5tcg20Hi8gkpjGu2pqk+3u6ZgsqlJXwidk9yOVFRCeBeklEdGN7OxPjnQaMKozO86hXsafZemViDgdLWSTkh7sqzzvfGe6No/P7fjhnUOwNhzOv0gOBxmIeKen7j6YfR5/A7J48Cs39s9R/DWnPsOhuE8Got/eTxabK0G6xMXix19zzTIghvt94U+VNB4oopNofhpc5qIZR5uZQPqK3wbTeliGD2mfPKgmMWKon8as/XWZsq3Wn2b1pst7qRbPNg9seGU2Wt/JY/btzsaeds6Wes6dufc2aNTh7Vt47RjXEa7pxrNyGWlxJ/6L5VGG3GsNCyc6myooT6yUIsTj2d+/8rThoArO7cshlostfljGe66iZs6eycQ3WrDkLGYemMtbDc6O3Z41+dljnrXSe9kVEs29eNY/48t5x3dfpjqfJAo3m6RYvPjqrwi2HcZvtOs2j3sVe82qmmyrr5HkPHJ3d88M7mmJveKx5pZ4ISJ8uKyCTz6FcOiV/Jqz5WaYwIrE4EvGY+eer6oso5DLI5Ys4Jp/c3IIlHIkjKcQR1X7jp3mEwefSogkkhIRm89xhiD0ZXD+fS5MqOYlGFmnpk1HNT8BJnxVKIZ1OItoaluyEx2tiD1DOn4Fqm5h+xJ685+LyRstdlb0OkVo5j3wuj4Lic2LSFiWzkTAS0qT/rpXFvSS7TbHX+tRXLCHNXZvuesmpL+aRTqWRb37CbA1mNkeRkD4LNlXs+Nq172INpZyIXK7Y+aRY079Y9+e1ll3Tu082IZYSkE5Km3f38te534uqT71NIxxKIJ6K6dyzZgJA2kA8jVQ6L38yrLmtTAKpdBJTxc6q7K5pDL08N3o5RweRPbHXWmgU2dCZ7rJuDxakanV7z8N6FcW8iGyu/eybwHWbYkgJ+p+Is9wqRRpwL+eRy0qfbDwlL+RZM4NtSUHnM5I25uz1lEf9iT3d52jzc2lRJBICEjqfzoNDjr1k/TDOodgbBmVegwRIgARIgARIgARWiADF3gqB52VJgARIgARIgARIYBgEKPaGQZnXIAESIAESIAESIIEVIkCxt0LgeVkSIIHRJOD8Q/Yu7Vc3mjjpFQmQgAsEKPZcgMgmSIAESKBNgGKPuUACJOA1AhR7XosI7SEBEiABEiABEiABFwlQ7LkIk02RAAmQAAmQAAmQgNcIUOx5LSK0hwRIgARIgARIgARcJECx5yJMNkUCJEACJEACJEACXiNAsee1iNAeEiABEiABEiABEnCRAMWeizDZFAmQAAmQAAmQAAl4jQDFntciQntIgARIgARIgARIwEUCFHsuwmRTJEACJEACJEACJOA1AhR7XosI7SEBEiABEiABEiABFwlQ7LkIk02RAAmQAAmQAAmQgNcIUOx5LSK0hwRIgARIgARIgARcJECx5yJMNkUCJEACJEACJEACXiNAsee1iNAeEiABEiABEiABEnCRAMWeizDZFAmQAAmQAAmQAAl4jQDFntciQntIgARIgARIgARIwEUCFHsuwmRTJEACJEACJEACJOA1AhR7XosI7SEBEiABEiABEiABFwlQ7LkIk02RAAmQAAmQAAmQgNcIUOx5LSK0hwRIgARIgARIgARcJOCi2KsiH4sgHy+hEJ9y0UQ2RQIkQAIkQAIkQAIk0CsBh2KvgkxyEfFsHFUxhHK0glSofWm3xF4Z4qoN2Cs1u/kwzhXimHTkXQ35WBLIFhB3dqLFVb6HQupv8KGyfNgFl12E2N0bIdx+FV565NOYvec8dn9qB3ZcewYPbPkcDqy5Hqf2AR+8/Ul85YZr8bk/34grIbfx6FvuxCduOY9C5iTEo+fxUrPF1Xiw/DasM7RCfX1c8Cr80u3/EX+4ZwZXOuLTx8HfeAg37HgJv//IbyN2eR/t8FQSIAESIAESIIGhEXAo9soQ4zUk8mGU40k0Mm4LKoXftTxkzbaSYq+KfELEmJhFbLIlttZE8M3dV+MHC4/izt3PY+5TOxD7R0nsvYw33/MOfOINf4/E3JN44o3X4/NtsYdX4a4H7oLwhpdaYu8O7PjGw9h+7lp8LiOJQDt/revjepzK/Dou+NpDuPP953DrAzvxO2+wc74Lx5iIvVohBXEshUyUVV0XSLMJEiABEiABEnCNgG2xV8vHsHrrsa4Lzy8sQYCIVRuatThsPnwOhXZJTRJsGSDZyCF57wlg0wEUCimExqQjG1jMC0gJ9+LEWZ0qno7YK4urUIosQQhL50sVwBIiSwLCqKOcSSIhHsFTz01gYiKMTEUWoo3FPISUgHtPNHDdnIBcNoXwuA1+jQoysRQWUzlkmwJGKfauA/AtiOH/jX+65x24+xufwX2vXIHv4Wp8IvwkPnJ2HD/62I9w9yPjuO/27+ClG17B1y8PYeEPrsZjzcreWxH7/OfwP9Gn2Eudh/DIHG6+5CmI4RL+suXWJTdcgd//vS24eTWAF76FB+75Ku4r/wSvSL/PSWJVsh/43tcewQc//Cy+8n3g8vDr8If7bseNZhW7ptir4667LsSjR+p46eJx/P6fz+E26TqQhHEUhUgBucQ0miHmHwmQAAmQAAmQwIoTsC32mpZW84jlp1AQoBBaHR8kQZhEVi32VmcwfbwAMTqOUmoK+egistFxNEoCprPTKGQTCOmJLwdibzIXRbwmoChEMI4qcrEUxprDuBVkokWE80JT4NVLAqL5CIrZKEz1Xr0EIZbGuFiAsKwM9Sp7dew4+i5M5+/HfdeGcOPn/w2X/OI/48LZq/DojnpL7D2D2/a/Bg/seQ53Hb0NF+6Xh3H/dM1XceeOczgjDcf++hR2747gxsv/g0lCaIZxAay969fw4N2vx8+pznoJX7znQfy3H4Ww8HszOHPgfrzzH6/F5z6mqSCeO4mtW/4ZsaNzmFt9XnWOuj1F402xdw5r534ND+6+BIW7HsWB8M04ffc1rYPqKAkxpMdFFISwOeMVT30aQAIkQAIkQALBIOBM7JVFxKoJFGKLSMVrEDRDrLpiTzEUq/xdqtIVIksQm1U6nT/bYi+BqjTeKw0pN0cQFXP2ahmE1u/GE8rmreYBShW9SByVdAm5qHLSn1psXbJmHDv2vBU73ngpnjggib078K5vPIqPnLsa9+97FcTbFWLvkdtwwf7P4MAbQrj7axV5zt7trwFeeAqF/N/jyNEX8PWXL8DuT23HjmuNEk89jPuacyfx3i3/gAvveQf+9C0X4p8eOYEP3fc8vv791vlhebgXn/803rLvZVwSvgI73vJ63HzLdbjyQuB7zXmGL6sv1jrnNUYmqIZxtZXO9kk15OOrkQmfRikVYoUvGM8RekkCJEACJOBhAjbFniSgVqN7FHceC81hVPlv2GJPWFVCbKkl9pYXZEgLRVLyAo2aiMlcGNVMxJnosKzsycOg8t9L+OKHH8Txt7wTu18+isQLv4bP3/4M3nt7HTseGccDtz+D2x75bdx69ijCqZcwveY8Lom3xF67iRe+iv96+9/jR/s0/65KHI3Yw3MovL+AD/1iBN+8vYq3vOsZ3PyxOQhvvKQpPt95VhZ7knD7QfVbeOyRb8mi8vLX4cFP3Y4rvyCJvUtwsPw23Gg3QS3FHit7dlHyOBIgARIgARIYFgGbYq8j5jJTBYhjIiaLEdTkyXPLf07EXr2QwHQ+inIujim9CV46lb2KOInMdAW52BjKYhQb9saaYhPiJMSpMgrxcSzmkohsbyBzroD4eAnCVAZTxRySumPFJpgt5+y1z5VF2OKOnRDaCyVe+BLeK4m8v7oKj/5nWezFLv82HtjyRRw4B7xZI+p+0Fps8asfS+B333ihgVH6lb3X7H8nPnr5l7B+x/PYnd+Od134Jbx37kl85Y0dsSc3+P+wmP9L3Jn5GfzJ5+dw87kT+I13VfHz++7AJ27/+a5r/ugbj2Dr+58F3v9W/G18rfy7qdjjnL1h3bS8DgmQAAmQAAk4IeBI7C0vkICAWDW5vJ+e3uKN5sKNKfWKWrUYVC6qUCzQkETe6q1QLQWZX8CSJCyrBSQiW3CoMYtdmTgaW+tISJXFahGpRAL3Lo5jm5hBuJDFeKvS16hkkUyKOPS4tApEs4DEkpTRalxlZc+u2AO++7efwlv/4DzevO9m3Pb5L+pu42Ik9ZYXiLS2fsHFr8JNOyL4w/g1uBDP4dEPP4wPfeEnuPCNr4Nwwwv40D9ONSt735WqfEdkRy+47GLM7bsFwoaJ5v9/99RR/I/9iqFfxeINp2KPq3Etk4kHkAAJkAAJkMCKEHAk9lbEQl6UBEiABEiABEiABEigZwIUez2jG8SJ6i1UVFdQVN0GcWW2SQIkQAIkQMYz1oEAACAASURBVAIkMJoEKPZGM670igRIgARIgARIgASaBCj2mAgkQAIkQAIkQAIkMMIEKPZGOLh0jQRIgARIgARIgAQo9pgDJEACJEACJEACJDDCBCj2Rji4dI0ESIAESIAESIAEKPaYAyRAAiRAAiRAAiQwwgQo9kY4uHSNBEiABEiABEiABCj2mAMkQAIkQAIkQAIkMMIEKPZGOLh0jQRIgARIgARIgAQo9pgDJEACJEACJEACJDDCBCj2Rji4dI0ESIAESIAESIAEKPaYAyRAAiRAAiRAAiQwwgQo9kY4uHSNBEiABEiABEiABCj2mAMkQAIkQAIkQAIkMMIEKPZGOLh0jQRIgARIgARIgAQo9pgDJEACJEACJEACJDDCBCj2Rji4dI0ESIAESIAESIAEfC72aqjVJzE5zkCSAAmQAAmQAAmQAAnoEXAg9mrIx1YjHz+HQnzSBs0yxFUbgIUlCGEbh9s6RNlmDYX4aiym3GzflhE9HVTLx7A6H8e5QhyTGASbnszq+aRGOYNYfDdOnAV2Hn8R2ahLiru+iEJWhJg9hMfPAhPXbUIsJSCdjMBO1pk7JOfw1mPqo6RrxNMZiPFpjPVMpN+Y2rWtjEw4i0YqhWQ8BC31Rq2EvJhFKZJBLiYRk9tNjR1FJR9TMyyLkG9RAfItWkc5KyCdKeDEU88Ba2awLSlASMYwbTu8en5M4LpNMQhiBolQ74R7Dg1PJAESIIGAE/CZ2FNGS+5UqoIfxZ7/s64sroIw/iRKyWn3nKkWkYwnUYvnkElGMCXpgkYVpUwS8UIEhZKAcF9awSBnakUIsQTq6cU+RKs7Yq8rn7tsk69T2rQZkXRB8yJVRzEZgVB+AlNC+6WsLb4mMHe0gnxTALb+VGKvgYoYQbKeRj4dbbGXxF8csXwUxXIKIVuR1mPcQK0oIJpoQFzMwq33Alvm8CASIAESIAH0IfakTkfE+NEoSkIaR54CrptLI59LQn55lzul6oGPo5EXcejxhuZ3qSNfRF5IQbj3BM5OXIe5VAaiEMVUMzDS+QVMHa1B2HIIjV3HUc2MI9MsRZzDlNip0Gw+LHdsjcU8hFQa+RNP4TlI1YQ40hkR8WnJICt7AVQLSCVTuPcEsGlXFtlM2xYrW3UyqV5GJpmAeOQpjG2aRzpaxvaSfmXP3G7JriJSySTuPSExFJAOl7BV1ZaWUxSww+J4HIsZQW53WwbFzDSKyTjSTZt3IZvNICoHQ/GnrdzMy5UhbSyFHLKpcKvypBfLqKaKJgmVaWTCZRQT2os2UBbCiCGDqhjBGBpYzAtICffixFltnM3iaPyCUM1FsLYmYqlZhjaw19JHOd/rWel+GMOmXSIyYhzN9GtV2DqVcW2l3IltG4DDh1GpTCLX5NH6qxeQEKoI1XajtFyBl9stTe9BOVdFupLHst5TiT0jsVqGOBkDijUIttSekR/y/Td1roD2wIB53lvE2PTZ4XQUgj0BCZAACYw2gT7F3gZk5g6ilE1geryKfDwMMVxEJSX1CnLnYfy7dHwEhWgR2cQ0xlFDUYgh0RBRzUgdmHx+fs9JlKQOrQGMjamHcVWVvXoRyek0pgpFCGFpzEm2ZyuyONccvrKyp4JMOIGaWIIYqSMfW4tc7ExLeFjZqk0Sqa0oyqkycvEpoJpHIrwVR8KHu4dxp63s7rSVj0+hvphDMrK9qy0Vp4ZVm20Wh1HOxTGFMoTwBuTq25Ap5RCfqqMkRLCxkcH5Ziy6/6TKnjjVqR4V4iGIoTyKQgTjjSryiTAyoSJKQsgglpo2pfhdWkDsRYPKTzWHyNoK0ucziFSzCEcWkV7MNKtEtUISofQ0ihWp+mQWR2eCSp170rQBax/3zsxjoSggPN7K53oai9lo13BrN1FntjVfeDIZTOZERFoBqhcSSI+nEc6sVUy3aLd7HpFCGLGqgHJeirl0iyqHceXjMpMHkUnHEZ7stYRqVNlLI1mJIS+E5Xyyul8XzWLs9H4c7Yc4vSMBEiABKwJ9i736whLE1pw8vXlphr9XMgilxlEoJVqVPKl6VkLqojyizQ5fFiTK89sCUp4HaD2M69ieBJBrCgbNn6Wt2uNFTCbGWuJD/q1ZOSokbc3ZU9o9XhIwlZ5GWcGpkglhfUlQtaXmpCMldOYMKs+RxFsMC6i1J1iWBawSQ61rWIg9iU+0hky1IzzQFGdlCIax1GG2Higszx/TXlNRGaqKWJWs42RJREQ7l0yyxSiOreqadqi0sVhAKp7GVFYSve0qsCb3bPkYAxZqnaFVqdJ2aR6xc4pqmuEdqZ/PRrZJ90CyJom7LDJNtSedL2IyL6AWV86tVbQbkvyLoSqUIb04qMWeJMDKyCTi2H3sbHO+3uZoBLFYArGo9DJm909/7iEwgdldOeSU1XJNk6r7VRKiZjE2fXbYtZXHkQAJkEAwCPQt9pQLMKwWISh/hyQ+tDPlm8xncfBMCYkpvWElk8pe89w6FssllMtVVCoFlEun8HhIp5qmI07Hiklcmo3oipum3aa2qpNFzUH+rVFK4aJM2EDsGdvd5FQVWsOLcltWnOWjnLFQV+paVR9xypbYq+uyUw7b2ZjP1rVYwETsTVZRSESw5ZA0rB2HEE8gGg1BKkbp29JuS1+IrJnZhmQ6DWF5zLrbXns+qocp1S8nVg+UHmybLiCRHkdWqr5Wc4hlp5AXp1FQLaRSi8hGWUA4VoVQziNe0y7QaNnYqKJSKqNcLCCTP4KnpuaxYHu+pL5orVdySEYFTOWrENulSNMcNY6x0/vRijx/JwESIIFRJ7CyYm95daoeZodir1GBGIkiNxVHKhZFKBTCeDmJ6wvGK2CVoslS7Jnaai32oKqUKXwLmdvdk9jrgcWKiz3LYdw8YmvLSEnDuK0RxkatgmIxh7yYx5FGDMcrWYTLxqK9PW/OelGPm2IvBpy2M9/NulItZ5nStjoKCQFjmSymCzFkp/KtKQgGlb3mS05r/qM0nJuqYq1qNa7efSgtWrke+fgZlLrmUuodb+xHWViF2Php1KTJf5Y52npJ0olxqKhc2T7qj2j6RwIkQAL9E1gxsTdZFjEZqyOvHPpT+eNM7LUrZ2cKrflINoZOVRWySvfQ67I5lrZqAqHTltEwbqohV/yM7LY7jKussPbCoh+xB1tDnFbb8Fgs0BAjiNXF1gINbeIvIhu5HuXUi8hNZbuG0DtH9yKoWmfb8jGJsdMVNKesSn+1PGKrS0gazUNUudGbbVLFUUAC4UwBUwVpGN3Gwo9GGWIkhspUGEeOhOUFNlLORoFCrb0NS8c4KTeSY6dbc3GtHjrmYk+YlkWjdY6axHgya/HssLKRv5MACZBAsAisnNhDFbnoWmRDx1EQo5iEtD1DGjFpWKokIKRajNEOSvcwbil5HtnoWHP+0WSshlxr0n69nEE8thsnpg/iTHO+W7d4VA+HKif2j2ExG0OkKrTEhZWt2qSRjg+jGC/Ji0+qecSNFmjAym6DBRqRo6qFJ6r9DHtg0ZfYg73FC5Z7LtaKSMbkrVey0r56BluvNKR5jMI48kVBnrPX5JtDtFxEYsosjr0JqpZys7VAQ7kgqZCMIT2Vba4ktl7u0KNtUkU0msZiLINSc76lDbEn1ffKIiIb9uJxtFZTtxY0ZcYzyIoxhMab8FGv5JGMFREv25l32FS4ulsiycO4BcQqrdW4Fjk6aRpjp/djsB7q9JYESIAEtARWUOxJ08oqyAkC0vefwFmswcy2FDKZFJqLaXU3HlYLtlohgfCWQzg7v4AlIYRKNoF4+giewnXYFBMgJupIbqhCbA79WYk97RYnym1krGzVSax6BdnlbUzMtl5pWNjdbZcYKWJLvT2PT68CatVm9zn9iT3N1jTSZrypDDKqrVesKnsthrY2VW6gkktBSN/f3NR54ro5CLksUnLiaLaqUcaxR0HVDq9yuw9dH5VbEUlbryi379EXYdqtWJwPMcsV0UqivTDEnthrDueKEWzYG1NsqlxDKZtGJlfEMWlH69Y9KYopRGzvaK0397C9qbKIRKi91MMqRy1ibPrs4NYr7OpIgARIQEnAgdgjOK8QkIaEw7WMPPeJfyRAAiRAAiRAAiRgQoBiz+vp0ZxLVUW2kpU3w60VkYqmMZkrQeCnp7wePdpHAiRAAiRAAitOgGJvxUNgZUBrOEuUv1faNWRpdTp/JwG3CDQXnGyF5tPCitbb8//cuiDbIQESIAEScIMAxZ4bFNkGCZAACZAACZAACXiUAMWeRwNDs0iABEiABEiABEjADQIUe25QZBskQAIkQAIkQAIk4FECFHseDQzNIgESIAESIAESIAE3CFDsuUGRbZAACZAACZAACZCARwlQ7Hk0MDSLBEiABEiABEiABNwgQLHnBkW2QQIkQAIkQAIkQAIeJUCx59HA0CwSIAESIAESIAEScIMAxZ4bFNkGCZAACZAACZAACXiUAMWeRwNDs0iABEiABEiABEjADQIUe25QZBskQAIkQAIkQAIk4FECFHseDQzNIgESIAESIAESIAE3CFDsuUGRbZAACZAACZAACZCARwlQ7Hk0MDSLBEiABEiABEiABNwgQLHnBkW2QQIkQAIkQAIkQAIeJUCx59HA0CwSIAH7BFatWmX/YB5JAiYElpaWyIcERo4Axd7IhZQOkUDwCEhij5108OLutsfMI7eJsj2vEKDY80okaAcJkEDPBNhJ94yOJyoIMI+YDqNKgGJvVCNLv0ggQATYSQco2AN0lXk0QLhsekUJUOytKH5enARIwA0C7KTdoMg2mEfMgVElQLE3qpGlXyQQIALspAMU7AG6yjwaIFw2vaIEKPZWFD8vTgIk4AaBXjpp7QpeNxZ46K0K7qddN/yS+CptsGpT+bvRsdp/75Wl27z6zSUrNv22z/NJYKUIUOytFHlelwRIwDUCTjtpveOdtqFnvNvt9mKTlQ1tgaUnQrW/GR1rJQjt2m1lq2sJYrMhu3bbbI6HkYBnCFDseSYUNIQESKBXAk46abNjjSpWWmGkrEhZVc302pTO0Qqmtu967ZkJNC0zKwHlVOxpbZWuZyX27MbRytb2tfTYKH+zGx8ru5zkkVVb/J0EvESAYs9L0aAtJEACPRFw0knbFXtGgsZIvGlFUNsRKwFp1Z7UTlvM2LHJSkC1f7crQq3EnpnosgqmXVv1WNphYRQTI7uc5JGVb/ydBLxEgGLPS9GgLSRAAj0RcNJJ9yL2lEZZna91QK/qZFYNNKua2fFTWXXUq4j1Iva0osnIDicVSKVIVDIzm+Nop6JoJp6tkssOX6s2+DsJeJEAxZ4Xo0KbSIAEHBFw0klbiTWtEFNW1qwqRXbssBIjbog9p4LJaZXMyk+r3/UqdUb/phWvduJjJbhZ2XN0e/HgESBAsTcCQaQLJBB0AnbFRa9izU5FyaptMzFjVOmzEoZ6cbdioedLP2LPaijWLDetzrXrv934WN0nVuyszufvJOBVAhR7Xo0M7SIBErBNwGknbSUytMLNbrXNjh1WAkZ7LWVlsZf2tRCdXt9o8YPePEKzip1dYdoLa7vnWCWUHb5WbfB3EvAiAYo9L0aFNpEACTgi0EsnbTY8qBQtSrGl/Xftb3bsMBKa7bbtrsa1W41zW+xphXD7/5XXsbu3oDYGdlibiWGr+FgllZ34WbXB30nAiwQo9rwYFdpEAiTgiAA7aUe4eLABAeYRU2NUCVDsjWpk6RcJBIgAO2lvBluvcqdXwfSK9cwjr0SCdrhNgGLPbaJsjwRIYOgE2EkPHflIXpB5NJJhpVPSRuhLdidXEBcJkAAJeJQAO2mPBsZnZjGPfBYwmmubAMWebVQ8kARIwKsE2El7NTL+sot55K940Vr7BCj27LPikSRAAh4lwE7ao4HxmVnMI58FjObaJkCxZxsVDyQBEvAqAXbSXo2Mv+xiHvkrXrTWPgGKPfuseCQJkIBHCbCT9mhgfGYW88hnAaO5tglQ7NlGxQNJgAS8SsBsiw+v2ky7vEmAaxa9GRda1R8Bir3++PFsEiABEvAFgVWr7sXS0i5f2EojSYAE3CVAsecuT7ZGAiRAAp4kQLHnybDQKBIYCgGKvaFg5kVIgARIYOUISEKv/cfq3srFgVcmgZUiQLG3UuR5XRIgARIYEgGKvSGB5mVIwKMEKPY8GhiaRQIkQAJuEFAKPVb33CDKNkjAfwQo9vwXM1pMAiRAArYJUOzZRsUDSWBkCVDsjWxo6RgJkAAJdAhwgQazgQSCS4BiL7ixp+ckQAIBIkCxF6Bg01US0BCg2GNKkAAJkEAACFDsBSDIdJEEDAhQ7DE1SIAESCAABCj2AhBkukgCFHvMARIgARIILgGKveDGnp6TACt7zAESIAESCAABir0ABJkukgAre8wBEiABEgguAYq94MaenpMAK3vMARIgARIIAAGKvQAEmS6SACt7zAESIAESCC4Bir3gxp6ekwAre8wBEiABEggAAYq9AASZLpIAK3vMARIggVEgoPf5r1Hwiz54m8DS0i5vG0jrSMCEACt7TA8SIAFfEWCFylfhGgljmXMjEcZAO0GxF+jw03kS8B8Bdrz+i5nfLWbO+T2CtJ9ijzlAAiTgKwLseH0VrpEwljk3EmEMtBMUe4EOP50nAf8RYMfrv5j53WLmnN8jSPsp9pgDJEACviLAjtdX4RoJY5lzIxHGQDtBsRfo8NN5EvAfAXa8/ouZ3y1mzvk9grSfYo85QAIk4CsC7Hh9Fa6RMJY5NxJhDLQTFHuBDj+dJwH/EWDH67+Y+d1i5pzfI0j7KfaYAyRAAr4iwI7XV+EaCWOZcyMRxkA7QbEX6PDTeRLwHwF2vP6Lmd8tZs75PYK0n2KPOUACJOArAux4fRWukTCWOTcSYQy0ExR7gQ4/nScB/xFgx+u/mPndYuac3yNI+yn2mAMkQAK+IsCO11fhGgljmXMjEcZAO0GxF+jw03kS8B8Bdrz+i5nfLWbO+T2CtJ9ijzlAAiTgKwLseH0VrpEwljk3EmEMtBMUe4EOP533GoFcbrvXTPKcPdu3h3DwYMVzdnnNoETioC2TmHPWmJhz1oykI+zmnL3WeJSbBCj23KTJtkigTwJSx5tIJPpshacHnUAul7Pd8TLngp4t7vjvJOfcuSJbcUKAYs8JLR5LAgMmwI53wIAD0ryTjpc5F5CkGLCbTnJuwKaweR0CFHtMCxLwEAF2vB4Kho9NcdLxMud8HGgPme4k5zxkdmBModgLTKjpqB8IsOP1Q5S8b6OTjpc55/14+sFCJznnB39GzUaKvVGLKP3xNQF2vL4On2eMd9LxMuc8EzZfG+Ik53ztqE+Np9jzaeBo9mgS6KfjXbUqooKytFTqG5K2TanBftqV2nN6vpUNVm0qfzc6VvvvvbLUs3UlmDnpeO3kXK88zBLQKq5Ok9cqD/Tas7LBqs1h5pZkv1kcrGy1ikX7vuy1HSc55zS2PL5/AhR7/TNkCyTgGgE7Ha9Rp6UVUb0+tJXt67XRT7u9nGtlQ7sD1BOR2t+MjrXqtO3abfc4JwnTS5tOOl6rnLPi78QX5lb3y47d+FrFwW47VvHqtR0nOWdlA393nwDFnvtM2SIJ9EzAquO1K/TaxxlVrPSEYfsc5W9WHUy72iCdoxVMZu2ZCTStj1Y2OBV7WluVPmj/22kg7XSUyuqMURyUVRY9jlZ2Oel4zXLOzB/mllxJ11bE9Lj0WzWzyku9nLLKM+V9YPayY9aOMg+d5JxV/vJ39wlQ7LnPlC2SQM8EBin2jB7oTjsnq07eqj29DtJMcNkRe2YCTs9vMxvbtijttBtQK7FnxUZPFFi1qWebk47XDbHH3JKHWK1eJPrJLatzrQSb9iXO6X1oJTid5Jzd+4nHuUeAYs89lmyJBPomMCyxpzTUqnqjdcpquNiuoLHqPNrXVVYW2v+mV300uq4dIWLEwEkFUtkZK5mZzVE066CV/jud5+ik43Vb7DG3OsLPLMed5paWq/ZlxKnYM6rgO2lHaZOTnOv7QckGHBOg2HOMjCeQwOAIDFLsGVUGrMSeldCwUyUzGsayU7WyOsaqcmen83JyDbPoW7WjJwjNKi52BbHWJicdrxtij7mlFnjKuFnlhNXvdvNNm+dmL2l2X8isXrQo9gbXF7jdMsWe20TZHgn0QWDQYk+vWkSx1z3f0Kp6aRRiq47bShg7jY+RHSsh9pzabsVKT+jaFSl2RbKVDW6/SOhdz8oGPa5WrK3atMvRqh2KvT4e9kM+lWJvyMB5ORIwI9CL2DPq2Hp9oNsZWlT6YCVg9CoOTiasW3U4Tq9vZ1HESog9I+5W/uvlk1tij7mlXj1r955SijHpv83y3W58rYSinQq2kXC0m3tmtjrJOfYCwydAsTd85rwiCRgS6FXstTtlZcN2tiLRdkrKjqmf6ohy+Mdofp3ZtZwIzn7FnlEFyYqlXhDtdNxaNmZiWBlXq+H0XqssdnJOabM2bkbChrklE9DLz15yy+oeb8fIzkpuJ6LV6F7W5j/Fnrc7Noo9b8eH1gWMgJ2ON2BI6G4PBJx0vMy5HgDzlC4CTnKO+IZPgGJv+Mx5RRIwJMCO19vJoa1w9VqhGbSXTjpe5tygo2Gvfb/klpE3TnLOHhEe5SYBij03abItEuiTADvePgHy9CYBJx0vc45J4wYBJznnxvXYhjMCFHvOePFoEhgoAXa8A8UbmMaddLzMucCkxUAddZJzAzWEjesSoNhjYpCAhwiw4/VQMHxsipOOlznn40B7yHQnOechswNjCsVeYEJNR/1AgB2vH6LkfRuddLzMOe/H0w8WOsk5P/gzajZS7I1aROmPrwmw4/V1+DxjvJOOlznnmbD52hAnOedrR31qPMWeTwNHs0eTADve0YzrsL1y0vEy54YdndG8npOcG00C3vaKYs/b8aF1ASMgdbz8IwE3CCQSB201w5yzhYkH2SBgN+dsNMVDXCZAsecyUDZHAiQwWAKrVt2LpaVdg70IWycBEiCBESJAsTdCwaQrJBAEAhR7QYgyfSQBEnCTAMWemzTZFgmQwEAJSEKv/cfq3kBRs3ESIIERIkCxN0LBpCskMOoEKPZGPcL0jwRIYBAEKPYGQZVtkgAJuE5AKfRY3XMdLxskARIYYQIUeyMcXLpGAqNEgGJvlKJJX0iABIZJgGJvmLR5LRIggb4JcIFG3wjZAAmQQMAIUOwFLOB0lwT8ToBiz+8RpP0kQALDJkCxN2zivB4JkEBfBCj2+sLHk0mABAJIgGIvgEGnyyTgZwIUe36OHm0nARJYCQIUeytBndckARLomQDFXs/oeCIJkEBACVDsBTTwdJsE/EqAYs+vkaPdJEACK0WAYm+lyPO6JEACPRGg2OsJG08iARIIMAGKvQAHn66TgB8JUOz5MWq0mQRIYCUJUOytJH1emwRIwDEBij3HyHgCCZBAwAlQ7AU8Aeg+CfiNAMWe3yJGe0mABFaaAMXeSkeA1ycBEnBEgGLPES4eTAIkQAKg2GMSkAAJ+IoAxZ6vwkVjSYAEPECAYs8DQaAJJEAC9glQ7NlnxSNJgARIQCJAscc8IAES8BUBij1fhYvGkgAJeIAAxZ4HgkATSIAE7BOg2LPPikeSAAmQACt7zAESIAHfEaDY813IaDAJkMAKE2Blb4UDwMuTAAk4I0Cx54wXjyYBEiABij3mAAmQgK8IUOz5Klw0lgRIwAMEKPY8EASaQAIkYJ8AxZ59VjySBEiABCQCFHvMAxIgAV8RoNjzVbhoLAmQgAcIUOx5IAg0gQRIwD4Bij37rHgkCZAACbCyxxwgARLwHQGKPd+FjAaTAAmsMAFW9lY4ALw8CZCAMwIUe8548WgSIAESoNhjDpAACfiKAMWer8JFY0mABDxAgGLPA0GgCSRAAvYJUOzZZ8UjSYAESEAiQLHHPCABEvAVAYo9X4WLxpIACXiAAMWeB4JAE0igTSCX204YFgS2bw/h4MEKOVkQSCQOkhEJkAAJNAlQ7DERSMBDBCSxl0gkPGQRTfEjgVwuB4o9P0aONpPAYAhQ7A2GK1slgZ4IUOz1hI0naQhQ7DElSIAElAQo9pgPJOAhAhR7HgqGj02h2PNx8Gg6CQyAAMXeAKCySRLolQDFXq/keJ6SAMUe84EESICVPeYACXiUAMWeRwPjM7Mo9nwWMJpLAgMmwMregAGzeRJwQsANsbdqVUR1yaWlkhMTdI/Vtikd1E+7UntOz7eywapN5e9Gx2r/vVeWbrRv5Y9ZUCn2+k55NkACI0WAYm+kwkln/E6gX7GnJxD6EQ1tnm6324tNVja0hZmeiNT+ZnSslSC0a7cb7du9ll7OU+z5/UlA+0nAXQIUe+7yZGsk0BeBfsSemTgwqlhphZGykqX8zUpoSU63j9EKpjYQvfbMBJoWpJUNTsWeZI8el7ad/YgtPRZKRtr/1kuafq5PsdfXbciTSWDkCFDsjVxI6ZCfCQxD7BlVr5wKHysBadWecijYjk12xJ6ZgNO7hpmNbUGmtNNubtkRe1btU+zZpc3jSIAErAhQ7FkR4u8kMEQCwxZ7StesKoNaDHpVQbNqoNkQqR1ho6w6WlULjaqIelU7q6FbK1FmVZXrtX07TIxSk5W9Id60vBQJ+IAAxZ4PgkQTg0NgGGLPSLxYiT2rBRV2qmRGQ6R2hI3VMVaVOzti08k1zLLSiIWT9q2ONbs+xV5wnhn0lATsEKDYs0OJx5DAkAgMS+y13bFTdWqLw6CJPath437FnlX7FHtDuul4GRIIAAGKvQAEmS76h0A/Ys9IlFnNnbNTbbMjPJxW9iR7nSyGsLLB6fWNFqeY2WRlg56IVv6blc92xbdVRrOyZ0WIv5NAsAhQ7AUr3vTW4wT6FXttwad0085WJFpBohQlvVb2tLbYXY1rJHishFa/Yk/PT+08QavqppnYc9q+lb9mqUyx5/EbneaRwJAJUOwNGTgvRwLmM1APlQAACJNJREFUnfR2JBIJQiKBvghQ7PWFjyeTwMgRoNgbuZDSIT8TcKOy52f//WK73srgtu12q3+D9JVib5B02TYJ+I8AxZ7/YkaLR5gAxd4IB3eIrlHsDRE2L0UCPiBAseeDINHE4BCg2AtOrAfpKcXeIOmybRLwHwGKPf/FjBaPMAGKvREO7hBdo9gbImxeigR8QIBizwdBoonBIUCxF5xYD9JTir1B0mXbJOA/AhR7/osZLR5hAhR7IxzcIbpGsTdE2LwUCfiAAMWeD4JEE4NDgGIvOLEepKcUe4Oky7ZJwH8EKPb8FzNaPMIEJLHHPxJwg0AicdCNZtgGCZDACBCg2BuBINIFEiABEiABEiABEjAiQLHH3CABEiABEiABEiCBESawQmLveTz//StwxWUjTJaukQAJkAAJkAAJkIAHCDgQe8/j2N0n8cx75vCBkJ7lT+LPbvo68MdGv7fPeR7Fu0/i24btWFNpVB7Du/f8C0o/Bu768Fsh3nSp9UnLRyjttGuzg+ZdO9TLtrnmJBsiARIgARIgARIYMAEXxZ5dS61Eo3U7//fAEcxffCM++5611gd3HUGx1wM0nkICJEACJEACJOBTAi6KPaWI+iG+/dCX8bv31ZvVt6uvGsd/3/er2HzND5vVwfc/KdPalNqIv3jbFd3oXj6DYwdO46Mnf4xnf/qn8La3vQHi3dfj1ZCFYvt84HI89Ngt+GVNC41vfxXz93wXx575d/wLlNf/WQB2xZ503D/g5z78Wnzn0DN44Bng6v90FT695wqc3Hcaf/zkv+PCq8Yh7r8FGydfJVugtfuma/DBPetxVfNHp+3Jdj575yT+tVjDQz8EIhuvwkd2vwnXXNxy2PJ6T+Oq1Cv4aObf8KM3X4vyPdfiWd24SFz4RwIkQAIkQAIkMIoEBiP2Lj6FO+7+IX7n8C3YeBnwfPEE3nrfz+LTD9+EG1qCzXg4WB7mve+aafzV7nV49StP49juBTxwTQh/vfs6jAGQKnv3XW0kFE9DuPPbeN09m/CBG38OwLM4dvdX8H5M4fR9M7jCkdj7Oh64/io8fGAGV73yD/jo1q/jM6/8DD7yyU3Y/AsNfHX/CfzWK9fgO/vWYwzncOzuL6H45hshvnNtU5ievOcUduMalJu/y+LNfnvy8fOXXo6HDm3EL1/8gtzey2txav+v4NU2r3ds0zQ+u+d6XPgKMPb0gklcRjG96RMJkAAJkAAJkMBgxB6+gCv3/QR/ffgWvOniVtVrmbXFMO63HsNbdv8YH3l4E950Qeukp7+MtydexN0P3YGNF1uIPZ2YPv/QMaw/8Vqcvu9NjsXeD8S344M3yj5IIvPd+CVUdl8vX+XvTuDKQ5fI7Up233MB/uLwr7YqeQBeOY3fjT6LSNNuWbzZbm9ZlL4dHwi1GH7/caTeXkP0s5sRrTm/HipmceHNQAIkQAIkQAIkMIoEBiP2QudQ3P0lvPsJ4Orrx/GBO65G5Ka1uOICSbSYi71/fexhvP5vLm8JszZyeQj0qgc3Y/OkHbH3Ir5d+Q6+dvIH+ObTdXztWz/G1665qiexp1xw0lVRlMTTJ3+m2S4kQZlp6OTIT+NA7jfxjl/oXnBh1p5cgez4LDfcaeMdTzu/HmAWl1FMb/pEAiRAAiRAAiQwILEngf0JGrUzKD32HRw7XMdDr1yCvzp8GzZeNmCx98pT+LOtFXxmchw7Nl2BG15/JV5dWcDsyd4qe47E3nL1UC+xBiD2HF5PtsooLrwZSIAESIAESIAERpHAAMWeEtcZfGrr3+Fr225GJvrv5lu49DmM2/jyo7j60DjKn3zT8nDqMw/+LcJfmRxoZe+KyhcQ2vMTfEw5/KzKmF7E3jdw4Z/9Jt7z+tYwbu2r+C/vfAF3ScPC33Z+ve4EVsblNaOY3/SJBEiABEiABAJPYCBib8fLJxA+8Cp87JO/jjdddgHw9FfxvvfUsPGT0nCmXNlbuPM3IN4kLbfontPX1wKNpuh6BQdai0P+tfJlvF/ak++yK1FuzqdzshpXvW+g+bDr0/jMtgX85TXX4s/3rccVOI/nH/sS3n3fqyAevgU3XNCL2JMWdFyJz+7fgGsuPofingX80eQb8PDu6zEG59drfNksLoG/FwiABEiABEiABEaSgGOx19n2pMNjb3MjZfXWK9988BQ+euil5tYrr/3ZMdy97814z41y9ej54sO44w/+Dc/e8Uv4bnuxgxKvZkuR33rbG/CR5tYr8p/palz8EN/85Bfwvs828B38FCKh1fjgna9AEBrYW7wNb1KJLrONi52KM2nrlafwmXu+iT/6Pz/GswDeuO61SO+bxS9fJglap+21tmr5X+NYuK+99crVEPf9SmcBiMPrQWJjGBdZhB/bZLDKeSTTn06RAAmQAAmQwOgTcCD2Rh8GPSQBEiABEiABEiCBUSNgW+xdedORUfOd/pgQ+O5jc+RDAiRAAiRAAiQwAgRsi70R8JUukAAJkAAJkAAJkEDgCFDsBS7kdJgESIAESIAESCBIBCj2ghRt+koCJEACJEACJBA4AhR7gQs5HSYBEiABEiABEggSAYq9IEWbvpIACZAACZAACQSOAMVe4EJOh0mABEiABEiABIJEgGIvSNGmryRAAiRAAiRAAoEjQLEXuJDTYRIgARIgARIggSARoNgLUrTpKwmQAAmQAAmQQOAIUOwFLuR0mARIgARIgARIIEgEKPaCFG36SgIkQAIkQAIkEDgCFHuBCzkdJgESIAESIAESCBIBir0gRZu+kgAJkAAJkAAJBI4AxV7gQk6HSYAESIAESIAEgkSAYi9I0aavJEACJEACJEACgSNAsRe4kNNhEiABEiABEiCBIBGg2AtStOkrCZAACZAACZBA4AhQ7AUu5HSYBEiABEiABEggSAQo9oIUbfpKAiRAAiRAAiQQOAL/H/dZU7ZIK85G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685800" y="884396"/>
            <a:ext cx="80772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Diagonalises</a:t>
            </a:r>
            <a:r>
              <a:rPr lang="en-US" dirty="0"/>
              <a:t> Hamiltonian to obtain </a:t>
            </a:r>
            <a:r>
              <a:rPr lang="en-US" b="1" dirty="0">
                <a:solidFill>
                  <a:srgbClr val="0C00F6"/>
                </a:solidFill>
              </a:rPr>
              <a:t>exact probabilities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 Three step process: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Build Hamiltonian</a:t>
            </a:r>
            <a:r>
              <a:rPr lang="en-US" dirty="0"/>
              <a:t> from parameters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Solve Hamiltonian</a:t>
            </a:r>
          </a:p>
          <a:p>
            <a:pPr lvl="2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 Fast algorithm from </a:t>
            </a:r>
            <a:r>
              <a:rPr lang="en-US" dirty="0" err="1"/>
              <a:t>GLoBES</a:t>
            </a:r>
            <a:r>
              <a:rPr lang="en-US" dirty="0"/>
              <a:t> for 3 neutrinos*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Propagate neutrino</a:t>
            </a:r>
            <a:r>
              <a:rPr lang="en-US" dirty="0"/>
              <a:t> state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 Repeat for each step of constant matter in neutrino path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b="1" dirty="0" err="1"/>
              <a:t>PremModel</a:t>
            </a:r>
            <a:r>
              <a:rPr lang="en-US" dirty="0"/>
              <a:t> class has built-in Earth layers model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en-US" dirty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 For a 3D model with 1M bins: ~ 1 second?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 Probably depends on IO scalability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85586" y="6324600"/>
            <a:ext cx="378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*J. Kopp, Int. J. Mod. Phys. C, </a:t>
            </a:r>
            <a:r>
              <a:rPr lang="en-US" sz="1400" b="1" dirty="0"/>
              <a:t>19</a:t>
            </a:r>
            <a:r>
              <a:rPr lang="en-US" sz="1400" dirty="0"/>
              <a:t>, 523 (2008)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6454685" y="3048000"/>
          <a:ext cx="2536915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/>
          <p:nvPr/>
        </p:nvGraphicFramePr>
        <p:xfrm>
          <a:off x="6454685" y="832067"/>
          <a:ext cx="2689315" cy="2292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6789497" y="5867400"/>
            <a:ext cx="21259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†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Up-going (42+2 layers)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5FA691-D3F1-4630-8927-3A2420562467}"/>
              </a:ext>
            </a:extLst>
          </p:cNvPr>
          <p:cNvSpPr txBox="1"/>
          <p:nvPr/>
        </p:nvSpPr>
        <p:spPr>
          <a:xfrm>
            <a:off x="838200" y="57150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https://github.com/joaoabcoelho/OscProb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68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9B105-2F50-4563-B7C1-138F000D8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75" r="3891" b="18752"/>
          <a:stretch/>
        </p:blipFill>
        <p:spPr>
          <a:xfrm>
            <a:off x="5715000" y="1707168"/>
            <a:ext cx="3068022" cy="30538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46F6DA-EDCC-48EA-A840-7BB6B7174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92" y="1795740"/>
            <a:ext cx="3525408" cy="2776260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133600" y="-10276"/>
            <a:ext cx="4645395" cy="858753"/>
          </a:xfrm>
        </p:spPr>
        <p:txBody>
          <a:bodyPr>
            <a:normAutofit/>
          </a:bodyPr>
          <a:lstStyle/>
          <a:p>
            <a:r>
              <a:rPr lang="en-US" dirty="0"/>
              <a:t>Forward Pass 2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25484DFF-2D29-4243-BE00-C5C07656171C}"/>
              </a:ext>
            </a:extLst>
          </p:cNvPr>
          <p:cNvSpPr/>
          <p:nvPr/>
        </p:nvSpPr>
        <p:spPr>
          <a:xfrm flipH="1">
            <a:off x="4191000" y="2667000"/>
            <a:ext cx="1066800" cy="6096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38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A Chain of Events 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33400" y="9144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Neutrino rates are a product of source, propagation and detection</a:t>
            </a:r>
          </a:p>
          <a:p>
            <a:r>
              <a:rPr lang="en-US" sz="2000" dirty="0"/>
              <a:t>Rate = </a:t>
            </a:r>
            <a:r>
              <a:rPr lang="en-US" sz="2000" dirty="0">
                <a:solidFill>
                  <a:srgbClr val="0000FF"/>
                </a:solidFill>
              </a:rPr>
              <a:t>Flux</a:t>
            </a:r>
            <a:r>
              <a:rPr lang="en-US" sz="2000" dirty="0"/>
              <a:t> × </a:t>
            </a:r>
            <a:r>
              <a:rPr lang="en-US" sz="2000" dirty="0">
                <a:solidFill>
                  <a:srgbClr val="9B369B"/>
                </a:solidFill>
              </a:rPr>
              <a:t>Oscillation Probability</a:t>
            </a:r>
            <a:r>
              <a:rPr lang="en-US" sz="2000" dirty="0"/>
              <a:t> × </a:t>
            </a:r>
            <a:r>
              <a:rPr lang="en-US" sz="2000" dirty="0">
                <a:solidFill>
                  <a:srgbClr val="FF0000"/>
                </a:solidFill>
              </a:rPr>
              <a:t>Cross-Section</a:t>
            </a:r>
            <a:r>
              <a:rPr lang="en-US" sz="2000" dirty="0"/>
              <a:t> × </a:t>
            </a:r>
            <a:r>
              <a:rPr lang="en-US" sz="2000" dirty="0">
                <a:solidFill>
                  <a:srgbClr val="00B050"/>
                </a:solidFill>
              </a:rPr>
              <a:t>Efficiency</a:t>
            </a:r>
          </a:p>
          <a:p>
            <a:r>
              <a:rPr lang="en-US" sz="2000" dirty="0"/>
              <a:t>Lets go through a toy model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28" y="2197174"/>
            <a:ext cx="5203912" cy="4171803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0" y="2677288"/>
            <a:ext cx="3503576" cy="2580512"/>
            <a:chOff x="18288" y="2143888"/>
            <a:chExt cx="3813947" cy="28091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" y="2706769"/>
              <a:ext cx="3423233" cy="1975340"/>
            </a:xfrm>
            <a:prstGeom prst="rect">
              <a:avLst/>
            </a:prstGeom>
          </p:spPr>
        </p:pic>
        <p:sp>
          <p:nvSpPr>
            <p:cNvPr id="53" name="Oval 52"/>
            <p:cNvSpPr/>
            <p:nvPr/>
          </p:nvSpPr>
          <p:spPr>
            <a:xfrm>
              <a:off x="705323" y="3200400"/>
              <a:ext cx="818677" cy="12192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33400" y="4543899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Flux</a:t>
              </a:r>
              <a:endParaRPr lang="en-GB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1511394" y="3200400"/>
              <a:ext cx="818677" cy="1219200"/>
            </a:xfrm>
            <a:prstGeom prst="ellipse">
              <a:avLst/>
            </a:prstGeom>
            <a:noFill/>
            <a:ln>
              <a:solidFill>
                <a:srgbClr val="9B36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9B369B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295400" y="4543899"/>
              <a:ext cx="7617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9B369B"/>
                  </a:solidFill>
                </a:rPr>
                <a:t>Oscil</a:t>
              </a:r>
              <a:r>
                <a:rPr lang="en-US" dirty="0">
                  <a:solidFill>
                    <a:srgbClr val="9B369B"/>
                  </a:solidFill>
                </a:rPr>
                <a:t>.</a:t>
              </a:r>
              <a:endParaRPr lang="en-GB" dirty="0">
                <a:solidFill>
                  <a:srgbClr val="9B369B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2185822" y="3200400"/>
              <a:ext cx="818677" cy="1219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198717" y="4583668"/>
              <a:ext cx="11849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X-Section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838923" y="2514600"/>
              <a:ext cx="818677" cy="12192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664287" y="2143888"/>
              <a:ext cx="1167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Efficiency</a:t>
              </a:r>
              <a:endParaRPr lang="en-GB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323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135" y="4017296"/>
            <a:ext cx="3514344" cy="250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Neutrino Flux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08266" y="914400"/>
            <a:ext cx="6602134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Neutrino flux from cosmic rays hitting the atmosphere</a:t>
            </a:r>
          </a:p>
          <a:p>
            <a:r>
              <a:rPr lang="en-US" sz="2000" dirty="0"/>
              <a:t>Follows similar power law spectrum: 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 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/>
              <a:t> E</a:t>
            </a:r>
            <a:r>
              <a:rPr lang="en-US" sz="2000" baseline="30000" dirty="0"/>
              <a:t>-3</a:t>
            </a:r>
          </a:p>
          <a:p>
            <a:r>
              <a:rPr lang="en-US" sz="2000" dirty="0"/>
              <a:t>For our toy model, lets add an uncertainty </a:t>
            </a:r>
            <a:r>
              <a:rPr lang="en-US" sz="2000" dirty="0">
                <a:latin typeface="Symbol" panose="05050102010706020507" pitchFamily="18" charset="2"/>
              </a:rPr>
              <a:t>f a</a:t>
            </a:r>
            <a:r>
              <a:rPr lang="en-US" sz="2000" dirty="0"/>
              <a:t> E</a:t>
            </a:r>
            <a:r>
              <a:rPr lang="en-US" sz="2000" baseline="30000" dirty="0"/>
              <a:t>-3±</a:t>
            </a:r>
            <a:r>
              <a:rPr lang="en-US" sz="2000" baseline="30000" dirty="0">
                <a:latin typeface="Symbol" panose="05050102010706020507" pitchFamily="18" charset="2"/>
              </a:rPr>
              <a:t>dg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60416"/>
            <a:ext cx="4944335" cy="402703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5943600" y="1270758"/>
            <a:ext cx="2537708" cy="2545593"/>
            <a:chOff x="6301492" y="1511535"/>
            <a:chExt cx="2537708" cy="2545593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8382002" y="1511535"/>
              <a:ext cx="457198" cy="4614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7696201" y="1973015"/>
              <a:ext cx="685800" cy="37672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467601" y="2283872"/>
              <a:ext cx="609599" cy="61331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8229601" y="1968006"/>
              <a:ext cx="152400" cy="39438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8039101" y="2280829"/>
              <a:ext cx="38099" cy="36670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371700" y="2400522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Symbol" panose="05050102010706020507" pitchFamily="18" charset="2"/>
                </a:rPr>
                <a:t>p</a:t>
              </a:r>
              <a:r>
                <a:rPr lang="en-GB" baseline="30000" dirty="0">
                  <a:latin typeface="+mj-lt"/>
                </a:rPr>
                <a:t>+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6800461" y="2873901"/>
              <a:ext cx="685800" cy="37672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990701" y="2873901"/>
              <a:ext cx="495560" cy="5959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6647801" y="3460200"/>
              <a:ext cx="358506" cy="11369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6718378" y="3469846"/>
              <a:ext cx="272323" cy="44340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6979454" y="3464356"/>
              <a:ext cx="21230" cy="35199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8026767" y="2291147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Symbol" panose="05050102010706020507" pitchFamily="18" charset="2"/>
                </a:rPr>
                <a:t>p</a:t>
              </a:r>
              <a:r>
                <a:rPr lang="en-GB" baseline="30000" dirty="0">
                  <a:latin typeface="+mj-lt"/>
                </a:rPr>
                <a:t>-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 rot="2649200">
              <a:off x="7815665" y="2784354"/>
              <a:ext cx="685800" cy="3767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2649200" flipH="1" flipV="1">
              <a:off x="7766184" y="2687128"/>
              <a:ext cx="495560" cy="5959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2649200" flipH="1" flipV="1">
              <a:off x="7889460" y="3462500"/>
              <a:ext cx="358506" cy="11369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2649200" flipH="1" flipV="1">
              <a:off x="7791278" y="3403700"/>
              <a:ext cx="272323" cy="443402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2649200" flipH="1" flipV="1">
              <a:off x="7855245" y="3318266"/>
              <a:ext cx="21230" cy="351996"/>
            </a:xfrm>
            <a:prstGeom prst="line">
              <a:avLst/>
            </a:prstGeom>
            <a:ln w="19050">
              <a:solidFill>
                <a:srgbClr val="CF0BAE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170197" y="3046330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Symbol" panose="05050102010706020507" pitchFamily="18" charset="2"/>
                </a:rPr>
                <a:t>m</a:t>
              </a:r>
              <a:r>
                <a:rPr lang="en-GB" baseline="30000" dirty="0">
                  <a:latin typeface="+mj-lt"/>
                </a:rPr>
                <a:t>+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301492" y="3346716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+mj-lt"/>
                </a:rPr>
                <a:t>e</a:t>
              </a:r>
              <a:r>
                <a:rPr lang="en-GB" baseline="30000" dirty="0">
                  <a:latin typeface="+mj-lt"/>
                </a:rPr>
                <a:t>+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00461" y="2711695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  <a:latin typeface="Symbol" panose="05050102010706020507" pitchFamily="18" charset="2"/>
                </a:rPr>
                <a:t>n</a:t>
              </a:r>
              <a:r>
                <a:rPr lang="en-GB" baseline="-25000" dirty="0">
                  <a:solidFill>
                    <a:srgbClr val="0000FF"/>
                  </a:solidFill>
                  <a:latin typeface="Symbol" panose="05050102010706020507" pitchFamily="18" charset="2"/>
                </a:rPr>
                <a:t>m</a:t>
              </a:r>
              <a:endParaRPr lang="en-GB" baseline="-250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859879" y="3635273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  <a:latin typeface="Symbol" panose="05050102010706020507" pitchFamily="18" charset="2"/>
                </a:rPr>
                <a:t>n</a:t>
              </a:r>
              <a:r>
                <a:rPr lang="en-GB" baseline="-25000" dirty="0">
                  <a:solidFill>
                    <a:srgbClr val="0000FF"/>
                  </a:solidFill>
                  <a:latin typeface="Symbol" panose="05050102010706020507" pitchFamily="18" charset="2"/>
                </a:rPr>
                <a:t>m</a:t>
              </a:r>
              <a:endParaRPr lang="en-GB" baseline="-250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09159" y="2864725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FF0000"/>
                  </a:solidFill>
                  <a:latin typeface="Symbol" panose="05050102010706020507" pitchFamily="18" charset="2"/>
                </a:rPr>
                <a:t>n</a:t>
              </a:r>
              <a:r>
                <a:rPr lang="en-GB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̅</a:t>
              </a:r>
              <a:r>
                <a:rPr lang="en-GB" baseline="-25000" dirty="0" err="1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endParaRPr lang="en-GB" baseline="-25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82764" y="3687796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FF0000"/>
                  </a:solidFill>
                  <a:latin typeface="Symbol" panose="05050102010706020507" pitchFamily="18" charset="2"/>
                </a:rPr>
                <a:t>n</a:t>
              </a:r>
              <a:r>
                <a:rPr lang="en-GB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̅</a:t>
              </a:r>
              <a:r>
                <a:rPr lang="en-GB" baseline="-25000" dirty="0" err="1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endParaRPr lang="en-GB" baseline="-25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403547" y="3399764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CF0BAE"/>
                  </a:solidFill>
                  <a:latin typeface="Symbol" panose="05050102010706020507" pitchFamily="18" charset="2"/>
                </a:rPr>
                <a:t>n</a:t>
              </a:r>
              <a:r>
                <a:rPr lang="en-GB" dirty="0" err="1">
                  <a:solidFill>
                    <a:srgbClr val="CF0B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̅</a:t>
              </a:r>
              <a:r>
                <a:rPr lang="en-GB" baseline="-25000" dirty="0" err="1">
                  <a:solidFill>
                    <a:srgbClr val="CF0BAE"/>
                  </a:solidFill>
                  <a:latin typeface="+mj-lt"/>
                </a:rPr>
                <a:t>e</a:t>
              </a:r>
              <a:endParaRPr lang="en-GB" baseline="-25000" dirty="0">
                <a:solidFill>
                  <a:srgbClr val="CF0BAE"/>
                </a:solidFill>
                <a:latin typeface="+mj-l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53135" y="3573892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  <a:latin typeface="Symbol" panose="05050102010706020507" pitchFamily="18" charset="2"/>
                </a:rPr>
                <a:t>n</a:t>
              </a:r>
              <a:r>
                <a:rPr lang="en-GB" baseline="-25000" dirty="0">
                  <a:solidFill>
                    <a:srgbClr val="00B050"/>
                  </a:solidFill>
                  <a:latin typeface="+mj-lt"/>
                </a:rPr>
                <a:t>e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H="1">
              <a:off x="8077200" y="1994770"/>
              <a:ext cx="274086" cy="2957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696028" y="2732026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Symbol" panose="05050102010706020507" pitchFamily="18" charset="2"/>
                </a:rPr>
                <a:t>m</a:t>
              </a:r>
              <a:r>
                <a:rPr lang="en-GB" baseline="30000" dirty="0">
                  <a:latin typeface="+mj-lt"/>
                </a:rPr>
                <a:t>-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125135" y="3413622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+mj-lt"/>
                </a:rPr>
                <a:t>e</a:t>
              </a:r>
              <a:r>
                <a:rPr lang="en-GB" baseline="30000" dirty="0">
                  <a:latin typeface="+mj-lt"/>
                </a:rPr>
                <a:t>-</a:t>
              </a: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7935468" y="562958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latin typeface="+mj-lt"/>
              </a:rPr>
              <a:t>Cosmic</a:t>
            </a:r>
          </a:p>
          <a:p>
            <a:pPr algn="r"/>
            <a:r>
              <a:rPr lang="en-GB" dirty="0">
                <a:latin typeface="+mj-lt"/>
              </a:rPr>
              <a:t>Ray</a:t>
            </a:r>
          </a:p>
        </p:txBody>
      </p:sp>
    </p:spTree>
    <p:extLst>
      <p:ext uri="{BB962C8B-B14F-4D97-AF65-F5344CB8AC3E}">
        <p14:creationId xmlns:p14="http://schemas.microsoft.com/office/powerpoint/2010/main" val="1527046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763000" cy="1143000"/>
          </a:xfrm>
        </p:spPr>
        <p:txBody>
          <a:bodyPr/>
          <a:lstStyle/>
          <a:p>
            <a:r>
              <a:rPr lang="en-US" dirty="0"/>
              <a:t>Oscillation &amp; Resolution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31592" y="914400"/>
            <a:ext cx="8383808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Oscillations will be our main phenomena of interest</a:t>
            </a:r>
          </a:p>
          <a:p>
            <a:r>
              <a:rPr lang="en-US" sz="2000" dirty="0"/>
              <a:t>E</a:t>
            </a:r>
            <a:r>
              <a:rPr lang="en-US" sz="2000" dirty="0">
                <a:latin typeface="+mj-lt"/>
              </a:rPr>
              <a:t>nergy resolution will degrade our ability to see fast oscillations</a:t>
            </a:r>
          </a:p>
          <a:p>
            <a:r>
              <a:rPr lang="en-US" sz="2000" dirty="0">
                <a:latin typeface="+mj-lt"/>
              </a:rPr>
              <a:t>We will implement an energy resolution of 20% at the probability level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323593"/>
            <a:ext cx="4950840" cy="4001007"/>
          </a:xfrm>
          <a:prstGeom prst="rect">
            <a:avLst/>
          </a:prstGeom>
        </p:spPr>
      </p:pic>
      <p:pic>
        <p:nvPicPr>
          <p:cNvPr id="12290" name="Picture 2" descr="https://latex.codecogs.com/png.latex?%5Cbg_white%20%5CLARGE%20P%28E_%7Breco%7D%29%3D%5Cint%20R%28E_%7Breco%7D%2CE_%7Btrue%7D%29%5C%20P%28E_%7Btrue%7D%29%5C%20dE_%7Btrue%7D%5C%5C%5B20pt%5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821" y="2440200"/>
            <a:ext cx="3740779" cy="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59" y="3276600"/>
            <a:ext cx="3817101" cy="31954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00800" y="2440200"/>
            <a:ext cx="1295400" cy="455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>
            <a:stCxn id="7" idx="2"/>
            <a:endCxn id="11" idx="0"/>
          </p:cNvCxnSpPr>
          <p:nvPr/>
        </p:nvCxnSpPr>
        <p:spPr>
          <a:xfrm>
            <a:off x="7048500" y="2895600"/>
            <a:ext cx="7271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43200" y="53340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EEDEEE"/>
                </a:solidFill>
              </a:rPr>
              <a:t>Perfect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19400" y="50408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E9D3E9"/>
                </a:solidFill>
              </a:rPr>
              <a:t>10%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71800" y="4724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B369B"/>
                </a:solidFill>
              </a:rPr>
              <a:t>20%</a:t>
            </a:r>
          </a:p>
        </p:txBody>
      </p:sp>
      <p:pic>
        <p:nvPicPr>
          <p:cNvPr id="12292" name="Picture 4" descr="https://latex.codecogs.com/png.latex?%5Cbg_white%20%5CLARGE%20P%28E%29%3D1-%5Csin%5E22%5Ctheta_%7B23%7D%5Cleft%281-e%5E%7B-%5Cleft%28%5Cfrac%7B%5CDelta%7Bm%5E2_%7B31%7D%7DL%7D%7B2E%7D%5Cright%29%5E2%20%5Cfrac%7B%5Csigma%5E2%7D%7B2%7D%7D%5Ccos%5Cleft%28%20%5Cfrac%7B%5CDelta%7Bm%5E2_%7B31%7D%7DL%7D%7B2E%7D%5Cright%20%29%5Cright%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73" y="2807494"/>
            <a:ext cx="3494798" cy="5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476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93" y="2336605"/>
            <a:ext cx="4957345" cy="398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6019800" cy="1143000"/>
          </a:xfrm>
        </p:spPr>
        <p:txBody>
          <a:bodyPr/>
          <a:lstStyle/>
          <a:p>
            <a:r>
              <a:rPr lang="en-US" dirty="0"/>
              <a:t>Neutrino X-Section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0592" y="914400"/>
            <a:ext cx="5869207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Interaction rate at detector is given by the x-section </a:t>
            </a:r>
          </a:p>
          <a:p>
            <a:r>
              <a:rPr lang="en-US" sz="1800" dirty="0"/>
              <a:t>At GeV energies, x-section is linear in energy: </a:t>
            </a:r>
            <a:r>
              <a:rPr lang="en-US" sz="1800" dirty="0">
                <a:latin typeface="Symbol" panose="05050102010706020507" pitchFamily="18" charset="2"/>
              </a:rPr>
              <a:t>s</a:t>
            </a:r>
            <a:r>
              <a:rPr lang="en-US" sz="1800" dirty="0"/>
              <a:t> </a:t>
            </a:r>
            <a:r>
              <a:rPr lang="en-US" sz="1800" dirty="0">
                <a:latin typeface="Symbol" panose="05050102010706020507" pitchFamily="18" charset="2"/>
              </a:rPr>
              <a:t>a</a:t>
            </a:r>
            <a:r>
              <a:rPr lang="en-US" sz="1800" dirty="0"/>
              <a:t> E</a:t>
            </a:r>
          </a:p>
          <a:p>
            <a:r>
              <a:rPr lang="en-US" sz="1800" dirty="0"/>
              <a:t>For our toy model, lets add an uncertainty on the </a:t>
            </a:r>
            <a:r>
              <a:rPr lang="en-US" sz="1800" dirty="0" err="1"/>
              <a:t>normalisation</a:t>
            </a:r>
            <a:endParaRPr lang="en-US" sz="1800" baseline="30000" dirty="0">
              <a:latin typeface="Symbol" panose="05050102010706020507" pitchFamily="18" charset="2"/>
            </a:endParaRPr>
          </a:p>
        </p:txBody>
      </p:sp>
      <p:pic>
        <p:nvPicPr>
          <p:cNvPr id="39" name="Picture 4" descr="http://w3.iihe.ac.be/~aguilar/PHYS-467/pdg_plo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r="10224" b="13352"/>
          <a:stretch/>
        </p:blipFill>
        <p:spPr bwMode="auto">
          <a:xfrm>
            <a:off x="4953000" y="3429000"/>
            <a:ext cx="4038600" cy="283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ontent Placeholder 2"/>
          <p:cNvSpPr txBox="1">
            <a:spLocks/>
          </p:cNvSpPr>
          <p:nvPr/>
        </p:nvSpPr>
        <p:spPr>
          <a:xfrm>
            <a:off x="5257800" y="2438400"/>
            <a:ext cx="39624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ymbol" panose="05050102010706020507" pitchFamily="18" charset="2"/>
              </a:rPr>
              <a:t>n</a:t>
            </a:r>
            <a:r>
              <a:rPr lang="en-US" sz="1800" dirty="0"/>
              <a:t>/</a:t>
            </a:r>
            <a:r>
              <a:rPr lang="en-US" sz="1800" dirty="0">
                <a:latin typeface="Symbol" panose="05050102010706020507" pitchFamily="18" charset="2"/>
              </a:rPr>
              <a:t>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̅</a:t>
            </a:r>
            <a:r>
              <a:rPr lang="en-US" sz="1800" dirty="0"/>
              <a:t> ratio is ~2 due to detector being made of matter, not antimatter</a:t>
            </a:r>
            <a:endParaRPr lang="en-US" sz="1800" baseline="30000" dirty="0">
              <a:latin typeface="Symbol" panose="05050102010706020507" pitchFamily="18" charset="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096000" y="205008"/>
            <a:ext cx="2767927" cy="2010888"/>
            <a:chOff x="5156873" y="495300"/>
            <a:chExt cx="4457700" cy="3238501"/>
          </a:xfrm>
        </p:grpSpPr>
        <p:pic>
          <p:nvPicPr>
            <p:cNvPr id="11266" name="Picture 2" descr="http://news.fnal.gov/wp-content/uploads/2020/07/argoneut-electron-neutrino-interacti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6873" y="495300"/>
              <a:ext cx="4457700" cy="323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logo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618" y="2473951"/>
              <a:ext cx="806895" cy="878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4879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763000" cy="1143000"/>
          </a:xfrm>
        </p:spPr>
        <p:txBody>
          <a:bodyPr/>
          <a:lstStyle/>
          <a:p>
            <a:r>
              <a:rPr lang="en-US" dirty="0"/>
              <a:t>Detector Efficiency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31592" y="914400"/>
            <a:ext cx="8383808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Detector needs to see enough light to trigger/reconstruct a neutrino</a:t>
            </a:r>
          </a:p>
          <a:p>
            <a:r>
              <a:rPr lang="en-US" sz="2000" dirty="0"/>
              <a:t>More energy means more light. At low energies efficiency drops</a:t>
            </a:r>
            <a:endParaRPr lang="en-US" sz="2000" baseline="30000" dirty="0"/>
          </a:p>
          <a:p>
            <a:r>
              <a:rPr lang="en-US" sz="2000" dirty="0"/>
              <a:t>For our toy model, lets add an uncertainty on how much light we see for a given neutrino energy, i.e. what’s the threshold</a:t>
            </a:r>
            <a:endParaRPr lang="en-US" sz="2000" baseline="30000" dirty="0">
              <a:latin typeface="Symbol" panose="05050102010706020507" pitchFamily="18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36" y="2401702"/>
            <a:ext cx="4911805" cy="3942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168" y="3863425"/>
            <a:ext cx="3776960" cy="2613575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105400" y="2438400"/>
            <a:ext cx="39624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In KM3NeT, we usually talk about the effective volume or mass</a:t>
            </a:r>
            <a:endParaRPr lang="en-US" sz="1800" baseline="30000" dirty="0">
              <a:latin typeface="Symbol" panose="05050102010706020507" pitchFamily="18" charset="2"/>
            </a:endParaRPr>
          </a:p>
          <a:p>
            <a:r>
              <a:rPr lang="en-US" sz="1800" dirty="0">
                <a:latin typeface="+mj-lt"/>
              </a:rPr>
              <a:t>Analogous to efficiency, but gives also number of target nuclei</a:t>
            </a:r>
          </a:p>
        </p:txBody>
      </p:sp>
    </p:spTree>
    <p:extLst>
      <p:ext uri="{BB962C8B-B14F-4D97-AF65-F5344CB8AC3E}">
        <p14:creationId xmlns:p14="http://schemas.microsoft.com/office/powerpoint/2010/main" val="1478843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00" y="2527612"/>
            <a:ext cx="4957345" cy="402703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763000" cy="1143000"/>
          </a:xfrm>
        </p:spPr>
        <p:txBody>
          <a:bodyPr/>
          <a:lstStyle/>
          <a:p>
            <a:r>
              <a:rPr lang="en-US" dirty="0"/>
              <a:t>Background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31592" y="914400"/>
            <a:ext cx="8383808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We can now put it all together and we get an expected event rate</a:t>
            </a:r>
          </a:p>
          <a:p>
            <a:r>
              <a:rPr lang="en-US" sz="2000" dirty="0"/>
              <a:t>Typically we will also have background sources, e.g. cosmic muons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Lets model it as some small component added to our event rate</a:t>
            </a:r>
          </a:p>
          <a:p>
            <a:r>
              <a:rPr lang="en-US" sz="2000" dirty="0">
                <a:latin typeface="+mj-lt"/>
              </a:rPr>
              <a:t>In this toy, we will assume background events do not oscillate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762986"/>
            <a:ext cx="3708288" cy="263781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5334000" y="2514600"/>
            <a:ext cx="35814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</a:pPr>
            <a:r>
              <a:rPr lang="en-US" sz="1800" dirty="0"/>
              <a:t>We often use machine learning to distinguish between signal and background, and reduce the bkgd. contamination</a:t>
            </a:r>
            <a:endParaRPr lang="en-US" sz="18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54463" y="541020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Cosmic muons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37709" y="320649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Neutrinos</a:t>
            </a:r>
          </a:p>
        </p:txBody>
      </p:sp>
    </p:spTree>
    <p:extLst>
      <p:ext uri="{BB962C8B-B14F-4D97-AF65-F5344CB8AC3E}">
        <p14:creationId xmlns:p14="http://schemas.microsoft.com/office/powerpoint/2010/main" val="2397893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133600" y="-10276"/>
            <a:ext cx="4645395" cy="858753"/>
          </a:xfrm>
        </p:spPr>
        <p:txBody>
          <a:bodyPr>
            <a:normAutofit/>
          </a:bodyPr>
          <a:lstStyle/>
          <a:p>
            <a:r>
              <a:rPr lang="en-US" dirty="0"/>
              <a:t>Inversion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1" name="Picture 2" descr="What are the mysterious continent-sized 'earth blobs' deep inside our  planet? | New Scientist">
            <a:extLst>
              <a:ext uri="{FF2B5EF4-FFF2-40B4-BE49-F238E27FC236}">
                <a16:creationId xmlns:a16="http://schemas.microsoft.com/office/drawing/2014/main" id="{0118120D-7DCC-41E4-BDB4-3C2BC26DD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0" t="22500" b="21548"/>
          <a:stretch/>
        </p:blipFill>
        <p:spPr bwMode="auto">
          <a:xfrm>
            <a:off x="628459" y="1905000"/>
            <a:ext cx="2800541" cy="310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B762B3-15A1-406E-A024-43536D7615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75" r="3891" b="18752"/>
          <a:stretch/>
        </p:blipFill>
        <p:spPr>
          <a:xfrm>
            <a:off x="5715000" y="1981200"/>
            <a:ext cx="3068022" cy="3053886"/>
          </a:xfrm>
          <a:prstGeom prst="rect">
            <a:avLst/>
          </a:prstGeom>
        </p:spPr>
      </p:pic>
      <p:sp>
        <p:nvSpPr>
          <p:cNvPr id="25" name="Arrow: Left 24">
            <a:extLst>
              <a:ext uri="{FF2B5EF4-FFF2-40B4-BE49-F238E27FC236}">
                <a16:creationId xmlns:a16="http://schemas.microsoft.com/office/drawing/2014/main" id="{6B21E833-C7AC-453A-86AB-5BB84C36B45B}"/>
              </a:ext>
            </a:extLst>
          </p:cNvPr>
          <p:cNvSpPr/>
          <p:nvPr/>
        </p:nvSpPr>
        <p:spPr>
          <a:xfrm>
            <a:off x="3791140" y="3108186"/>
            <a:ext cx="1314260" cy="609600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60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Neutrino Oscillations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5236" y="1932801"/>
            <a:ext cx="39469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Quantum Mechanics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143000" y="990600"/>
            <a:ext cx="69342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Neutrinos are created in a superposition of mass states</a:t>
            </a:r>
          </a:p>
          <a:p>
            <a:r>
              <a:rPr lang="en-US" sz="2000" dirty="0"/>
              <a:t>Time evolution generates </a:t>
            </a:r>
            <a:r>
              <a:rPr lang="en-US" sz="2000" dirty="0" err="1"/>
              <a:t>flavour</a:t>
            </a:r>
            <a:r>
              <a:rPr lang="en-US" sz="2000" dirty="0"/>
              <a:t> oscillations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3" y="2528090"/>
            <a:ext cx="9144000" cy="183126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12945" y="4671373"/>
            <a:ext cx="6564255" cy="1684977"/>
            <a:chOff x="1512945" y="4671373"/>
            <a:chExt cx="6564255" cy="16849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2945" y="4671373"/>
              <a:ext cx="6564255" cy="1684977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053444" y="4953000"/>
              <a:ext cx="5414156" cy="886968"/>
              <a:chOff x="3057144" y="1207196"/>
              <a:chExt cx="5414156" cy="886968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366589" y="1207196"/>
                <a:ext cx="74251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sz="4800" baseline="-250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m</a:t>
                </a:r>
                <a:endParaRPr lang="en-GB" baseline="-25000" dirty="0">
                  <a:solidFill>
                    <a:schemeClr val="bg1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057144" y="1263167"/>
                <a:ext cx="73289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sz="4800" baseline="-25000" dirty="0">
                    <a:solidFill>
                      <a:schemeClr val="bg1"/>
                    </a:solidFill>
                  </a:rPr>
                  <a:t>e</a:t>
                </a:r>
                <a:endParaRPr lang="en-GB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786497" y="1207196"/>
                <a:ext cx="68480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800" dirty="0" err="1">
                    <a:solidFill>
                      <a:schemeClr val="bg1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sz="4800" baseline="-25000" dirty="0" err="1">
                    <a:solidFill>
                      <a:schemeClr val="bg1"/>
                    </a:solidFill>
                    <a:latin typeface="Symbol" panose="05050102010706020507" pitchFamily="18" charset="2"/>
                  </a:rPr>
                  <a:t>t</a:t>
                </a:r>
                <a:endParaRPr lang="en-GB" baseline="-25000" dirty="0">
                  <a:solidFill>
                    <a:schemeClr val="bg1"/>
                  </a:solidFill>
                  <a:latin typeface="Symbol" panose="05050102010706020507" pitchFamily="18" charset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9039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13" y="2605517"/>
            <a:ext cx="5234178" cy="4135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763000" cy="1143000"/>
          </a:xfrm>
        </p:spPr>
        <p:txBody>
          <a:bodyPr/>
          <a:lstStyle/>
          <a:p>
            <a:r>
              <a:rPr lang="en-US" dirty="0"/>
              <a:t>Lets look at some data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31592" y="914400"/>
            <a:ext cx="8383808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 general, our data doesn’t agree with our predictions</a:t>
            </a:r>
          </a:p>
          <a:p>
            <a:r>
              <a:rPr lang="en-US" sz="2000" dirty="0">
                <a:latin typeface="+mj-lt"/>
              </a:rPr>
              <a:t>We quantify the disagreement by computing the likelihood of observing this data given the prediction we made</a:t>
            </a:r>
          </a:p>
          <a:p>
            <a:r>
              <a:rPr lang="en-US" sz="2000" dirty="0">
                <a:latin typeface="+mj-lt"/>
              </a:rPr>
              <a:t>Relatively simple problem when we’re just counting events</a:t>
            </a:r>
          </a:p>
        </p:txBody>
      </p:sp>
    </p:spTree>
    <p:extLst>
      <p:ext uri="{BB962C8B-B14F-4D97-AF65-F5344CB8AC3E}">
        <p14:creationId xmlns:p14="http://schemas.microsoft.com/office/powerpoint/2010/main" val="2961091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763000" cy="1143000"/>
          </a:xfrm>
        </p:spPr>
        <p:txBody>
          <a:bodyPr/>
          <a:lstStyle/>
          <a:p>
            <a:r>
              <a:rPr lang="en-US" dirty="0"/>
              <a:t>Log Likelihood-Ratio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31592" y="914400"/>
            <a:ext cx="8383808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natural choice is to use the likelihood P(data | prediction)</a:t>
            </a:r>
          </a:p>
          <a:p>
            <a:r>
              <a:rPr lang="en-US" sz="2000" dirty="0">
                <a:latin typeface="+mj-lt"/>
              </a:rPr>
              <a:t>In general our metric is: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If data is distributed as a Gaussian: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For Poisson distributed data, this results in: </a:t>
            </a:r>
          </a:p>
        </p:txBody>
      </p:sp>
      <p:pic>
        <p:nvPicPr>
          <p:cNvPr id="14338" name="Picture 2" descr="https://latex.codecogs.com/png.latex?%5Cbg_white%20%5CLARGE%20%5Clambda%28data%2C%20pred%29%20%3D%20-2%5Clog%5Cleft%5B%5C%20%5Cfrac%7BP%28data%5C%20%7C%5C%20pred%29%7D%7BP%28data%5C%20%7C%5C%20pred%3Ddata%29%7D%5C%20%5Cright%20%5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71" y="1905000"/>
            <a:ext cx="5576456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latex.codecogs.com/png.latex?%5Cbg_white%20%5CLARGE%20%5Clambda%28d%2C%20p%29%20%3D%202%5Csum_ip_i-d_i&amp;plus;d_i%5C%20log%28d_i/p_i%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5229225"/>
            <a:ext cx="45434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latex.codecogs.com/png.latex?%5Cbg_white%20%5CLARGE%20%5Clambda%28d%2C%20p%29%20%3D%20%5Cchi%5E2%20%3D%20%5Csum_i%5Cfrac%7B%28p_i%20-%20d_i%29%5E2%7D%7B%5Csigma_i%5E2%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371" y="3573462"/>
            <a:ext cx="35242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3600" y="6360104"/>
            <a:ext cx="5653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* Technically </a:t>
            </a:r>
            <a:r>
              <a:rPr lang="en-GB" sz="1400" dirty="0" err="1"/>
              <a:t>pred</a:t>
            </a:r>
            <a:r>
              <a:rPr lang="en-GB" sz="1400" dirty="0"/>
              <a:t> = best possible prediction, which may not be =data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23893" y="248602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*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700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91" y="2140465"/>
            <a:ext cx="7891417" cy="44889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763000" cy="1143000"/>
          </a:xfrm>
        </p:spPr>
        <p:txBody>
          <a:bodyPr/>
          <a:lstStyle/>
          <a:p>
            <a:r>
              <a:rPr lang="en-US" dirty="0"/>
              <a:t>Now lets try to fix the prediction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31592" y="914400"/>
            <a:ext cx="8383808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We can play around with multiple parameters to minimize -2logL</a:t>
            </a:r>
          </a:p>
        </p:txBody>
      </p:sp>
    </p:spTree>
    <p:extLst>
      <p:ext uri="{BB962C8B-B14F-4D97-AF65-F5344CB8AC3E}">
        <p14:creationId xmlns:p14="http://schemas.microsoft.com/office/powerpoint/2010/main" val="1492638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69" y="2151888"/>
            <a:ext cx="7839373" cy="446941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763000" cy="1143000"/>
          </a:xfrm>
        </p:spPr>
        <p:txBody>
          <a:bodyPr/>
          <a:lstStyle/>
          <a:p>
            <a:r>
              <a:rPr lang="en-US" dirty="0"/>
              <a:t>Now lets try to fix the prediction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31592" y="914400"/>
            <a:ext cx="8383808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In practice, we use gradient descent and fit all parameters</a:t>
            </a:r>
          </a:p>
          <a:p>
            <a:r>
              <a:rPr lang="en-US" sz="2000" dirty="0">
                <a:latin typeface="+mj-lt"/>
              </a:rPr>
              <a:t>We can then build confidence regions around any parameter by considering what parameter values have -2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>
                <a:latin typeface="+mj-lt"/>
              </a:rPr>
              <a:t>logL &lt; 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57592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763000" cy="1143000"/>
          </a:xfrm>
        </p:spPr>
        <p:txBody>
          <a:bodyPr/>
          <a:lstStyle/>
          <a:p>
            <a:r>
              <a:rPr lang="en-US" dirty="0"/>
              <a:t>Now lets try to fix the prediction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31592" y="914400"/>
            <a:ext cx="8383808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In practice, we use gradient descent and fit all parameters</a:t>
            </a:r>
          </a:p>
          <a:p>
            <a:r>
              <a:rPr lang="en-US" sz="2000" dirty="0">
                <a:latin typeface="+mj-lt"/>
              </a:rPr>
              <a:t>We can then build confidence regions around any parameter by considering what parameter values have -2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>
                <a:latin typeface="+mj-lt"/>
              </a:rPr>
              <a:t>logL &lt; 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F28981-1407-4768-9DDD-6B23A5197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64" y="2187921"/>
            <a:ext cx="6927873" cy="444769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B48E89-257C-4BE9-8DA1-328D8B2D7EF1}"/>
              </a:ext>
            </a:extLst>
          </p:cNvPr>
          <p:cNvCxnSpPr>
            <a:cxnSpLocks/>
          </p:cNvCxnSpPr>
          <p:nvPr/>
        </p:nvCxnSpPr>
        <p:spPr>
          <a:xfrm>
            <a:off x="2066925" y="4219575"/>
            <a:ext cx="5562600" cy="0"/>
          </a:xfrm>
          <a:prstGeom prst="line">
            <a:avLst/>
          </a:prstGeom>
          <a:ln w="57150">
            <a:solidFill>
              <a:srgbClr val="019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F8482D6-E3A6-41DF-B008-E2DB74F790AB}"/>
              </a:ext>
            </a:extLst>
          </p:cNvPr>
          <p:cNvSpPr txBox="1"/>
          <p:nvPr/>
        </p:nvSpPr>
        <p:spPr>
          <a:xfrm>
            <a:off x="7772400" y="392566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19119"/>
                </a:solidFill>
                <a:latin typeface="Symbol" panose="05050102010706020507" pitchFamily="18" charset="2"/>
              </a:rPr>
              <a:t>a</a:t>
            </a:r>
            <a:r>
              <a:rPr lang="en-US" dirty="0">
                <a:solidFill>
                  <a:srgbClr val="019119"/>
                </a:solidFill>
              </a:rPr>
              <a:t> = 1</a:t>
            </a:r>
          </a:p>
          <a:p>
            <a:pPr algn="ctr"/>
            <a:r>
              <a:rPr lang="en-US" dirty="0">
                <a:solidFill>
                  <a:srgbClr val="019119"/>
                </a:solidFill>
              </a:rPr>
              <a:t>68% CL</a:t>
            </a:r>
          </a:p>
        </p:txBody>
      </p:sp>
    </p:spTree>
    <p:extLst>
      <p:ext uri="{BB962C8B-B14F-4D97-AF65-F5344CB8AC3E}">
        <p14:creationId xmlns:p14="http://schemas.microsoft.com/office/powerpoint/2010/main" val="2102462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The Real Challenge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381000" y="914400"/>
            <a:ext cx="83820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  <a:spcAft>
                <a:spcPts val="1200"/>
              </a:spcAft>
            </a:pPr>
            <a:r>
              <a:rPr lang="en-US" sz="1800" dirty="0"/>
              <a:t>Fitting 1M parameters is on a par with some Machine Learning problems</a:t>
            </a:r>
          </a:p>
          <a:p>
            <a:pPr marL="182880" indent="-274320">
              <a:spcBef>
                <a:spcPts val="600"/>
              </a:spcBef>
              <a:spcAft>
                <a:spcPts val="1200"/>
              </a:spcAft>
            </a:pPr>
            <a:r>
              <a:rPr lang="en-US" sz="1800" dirty="0"/>
              <a:t>Impossible to use 2</a:t>
            </a:r>
            <a:r>
              <a:rPr lang="en-US" sz="1800" baseline="30000" dirty="0"/>
              <a:t>nd</a:t>
            </a:r>
            <a:r>
              <a:rPr lang="en-US" sz="1800" dirty="0"/>
              <a:t> order methods for gradient descent (Hessian too large)</a:t>
            </a:r>
          </a:p>
          <a:p>
            <a:pPr marL="182880" indent="-274320">
              <a:spcBef>
                <a:spcPts val="600"/>
              </a:spcBef>
              <a:spcAft>
                <a:spcPts val="1200"/>
              </a:spcAft>
            </a:pPr>
            <a:r>
              <a:rPr lang="en-US" sz="1800" dirty="0"/>
              <a:t>Computing the gradient requires at least 1M forward predictions </a:t>
            </a:r>
            <a:r>
              <a:rPr lang="en-US" sz="1800" b="1" dirty="0"/>
              <a:t>if we don’t have a differentiable simulation model</a:t>
            </a:r>
          </a:p>
          <a:p>
            <a:pPr marL="182880" indent="-274320">
              <a:spcBef>
                <a:spcPts val="600"/>
              </a:spcBef>
              <a:spcAft>
                <a:spcPts val="1200"/>
              </a:spcAft>
            </a:pPr>
            <a:r>
              <a:rPr lang="en-US" sz="1800" dirty="0"/>
              <a:t>At least 1 sec per prediction, so ~ 300 </a:t>
            </a:r>
            <a:r>
              <a:rPr lang="en-US" sz="1800" dirty="0" err="1"/>
              <a:t>cpu</a:t>
            </a:r>
            <a:r>
              <a:rPr lang="en-US" sz="1800" dirty="0"/>
              <a:t>-hours per gradient</a:t>
            </a:r>
          </a:p>
          <a:p>
            <a:pPr marL="182880" indent="-274320">
              <a:spcBef>
                <a:spcPts val="600"/>
              </a:spcBef>
              <a:spcAft>
                <a:spcPts val="1200"/>
              </a:spcAft>
            </a:pPr>
            <a:r>
              <a:rPr lang="en-US" sz="1800" dirty="0"/>
              <a:t>Without a Hessian, expect ~ 100 iterations to converge: </a:t>
            </a:r>
            <a:r>
              <a:rPr lang="en-US" sz="1800" b="1" dirty="0">
                <a:solidFill>
                  <a:srgbClr val="FF0000"/>
                </a:solidFill>
              </a:rPr>
              <a:t>O(</a:t>
            </a:r>
            <a:r>
              <a:rPr lang="en-US" sz="1800" b="1" dirty="0" err="1">
                <a:solidFill>
                  <a:srgbClr val="FF0000"/>
                </a:solidFill>
              </a:rPr>
              <a:t>cpu</a:t>
            </a:r>
            <a:r>
              <a:rPr lang="en-US" sz="1800" b="1" dirty="0">
                <a:solidFill>
                  <a:srgbClr val="FF0000"/>
                </a:solidFill>
              </a:rPr>
              <a:t>-years)</a:t>
            </a:r>
          </a:p>
          <a:p>
            <a:pPr marL="182880" indent="-274320">
              <a:spcBef>
                <a:spcPts val="600"/>
              </a:spcBef>
              <a:spcAft>
                <a:spcPts val="1200"/>
              </a:spcAft>
            </a:pPr>
            <a:r>
              <a:rPr lang="en-US" sz="1800" dirty="0"/>
              <a:t>And all of this is somewhat optimistic. Ignoring many other bottlenecks</a:t>
            </a:r>
          </a:p>
          <a:p>
            <a:pPr marL="182880" indent="-274320">
              <a:spcBef>
                <a:spcPts val="600"/>
              </a:spcBef>
              <a:spcAft>
                <a:spcPts val="1200"/>
              </a:spcAft>
            </a:pPr>
            <a:endParaRPr lang="en-US" sz="1800" dirty="0"/>
          </a:p>
        </p:txBody>
      </p:sp>
      <p:pic>
        <p:nvPicPr>
          <p:cNvPr id="5122" name="Picture 2" descr="3-D Visualization of Global Seismic Tomography Model">
            <a:extLst>
              <a:ext uri="{FF2B5EF4-FFF2-40B4-BE49-F238E27FC236}">
                <a16:creationId xmlns:a16="http://schemas.microsoft.com/office/drawing/2014/main" id="{7072AC69-8EEA-4EA1-BA2D-5B8A460B9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92" y="4175247"/>
            <a:ext cx="2843829" cy="255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900F42-DC5A-4A7F-9DFA-4AB5BA804F74}"/>
              </a:ext>
            </a:extLst>
          </p:cNvPr>
          <p:cNvSpPr txBox="1"/>
          <p:nvPr/>
        </p:nvSpPr>
        <p:spPr>
          <a:xfrm>
            <a:off x="869687" y="5068669"/>
            <a:ext cx="37785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274320" algn="ctr"/>
            <a:r>
              <a:rPr lang="en-US" dirty="0"/>
              <a:t>Of course, we can start with a </a:t>
            </a:r>
          </a:p>
          <a:p>
            <a:pPr marL="182880" indent="-274320" algn="ctr"/>
            <a:r>
              <a:rPr lang="en-US" dirty="0"/>
              <a:t>less ambitious model of the Earth</a:t>
            </a:r>
          </a:p>
        </p:txBody>
      </p:sp>
    </p:spTree>
    <p:extLst>
      <p:ext uri="{BB962C8B-B14F-4D97-AF65-F5344CB8AC3E}">
        <p14:creationId xmlns:p14="http://schemas.microsoft.com/office/powerpoint/2010/main" val="1182418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DFEE11-46D7-4FE2-A709-17601E520051}"/>
              </a:ext>
            </a:extLst>
          </p:cNvPr>
          <p:cNvGrpSpPr/>
          <p:nvPr/>
        </p:nvGrpSpPr>
        <p:grpSpPr>
          <a:xfrm>
            <a:off x="2371479" y="136525"/>
            <a:ext cx="4401041" cy="5233896"/>
            <a:chOff x="551959" y="188978"/>
            <a:chExt cx="3029441" cy="36027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959" y="2149875"/>
              <a:ext cx="3028491" cy="164183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519" y="188978"/>
              <a:ext cx="3010881" cy="1960897"/>
            </a:xfrm>
            <a:prstGeom prst="rect">
              <a:avLst/>
            </a:prstGeom>
          </p:spPr>
        </p:pic>
      </p:grpSp>
      <p:sp>
        <p:nvSpPr>
          <p:cNvPr id="3" name="CaixaDeTexto 2"/>
          <p:cNvSpPr txBox="1"/>
          <p:nvPr/>
        </p:nvSpPr>
        <p:spPr>
          <a:xfrm>
            <a:off x="1533525" y="5555537"/>
            <a:ext cx="6115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Thank you!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The Structure of the Universe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323" name="Picture 179" descr="https://upload.wikimedia.org/wikipedia/commons/thumb/0/00/Standard_Model_of_Elementary_Particles.svg/800px-Standard_Model_of_Elementary_Particl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1066800"/>
            <a:ext cx="5204563" cy="49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66800"/>
            <a:ext cx="2668575" cy="2770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4102124"/>
            <a:ext cx="1753286" cy="225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96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Neutrino Oscillations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57200" y="9144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There are 3 neutrinos, so things are a bit more complicated</a:t>
            </a:r>
          </a:p>
          <a:p>
            <a:r>
              <a:rPr lang="en-US" sz="2000" dirty="0"/>
              <a:t>Two independent differences in mass-squared (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m</a:t>
            </a:r>
            <a:r>
              <a:rPr lang="en-US" sz="2000" baseline="30000" dirty="0"/>
              <a:t>2</a:t>
            </a:r>
            <a:r>
              <a:rPr lang="en-US" sz="2000" baseline="-25000" dirty="0"/>
              <a:t>21</a:t>
            </a:r>
            <a:r>
              <a:rPr lang="en-US" sz="2000" dirty="0"/>
              <a:t>, 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m</a:t>
            </a:r>
            <a:r>
              <a:rPr lang="en-US" sz="2000" baseline="30000" dirty="0"/>
              <a:t>2</a:t>
            </a:r>
            <a:r>
              <a:rPr lang="en-US" sz="2000" baseline="-25000" dirty="0"/>
              <a:t>32</a:t>
            </a:r>
            <a:r>
              <a:rPr lang="en-US" sz="2000" dirty="0"/>
              <a:t>)</a:t>
            </a:r>
          </a:p>
          <a:p>
            <a:r>
              <a:rPr lang="en-US" sz="2000" dirty="0"/>
              <a:t>3 mixing angles (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/>
              <a:t>12</a:t>
            </a:r>
            <a:r>
              <a:rPr lang="en-US" sz="2000" dirty="0"/>
              <a:t>, 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/>
              <a:t>13</a:t>
            </a:r>
            <a:r>
              <a:rPr lang="en-US" sz="2000" dirty="0"/>
              <a:t>, 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/>
              <a:t>23</a:t>
            </a:r>
            <a:r>
              <a:rPr lang="en-US" sz="2000" dirty="0"/>
              <a:t>) and 1 CPV phase </a:t>
            </a:r>
            <a:r>
              <a:rPr lang="en-US" sz="2000" dirty="0" err="1">
                <a:latin typeface="Symbol" pitchFamily="18" charset="2"/>
              </a:rPr>
              <a:t>d</a:t>
            </a:r>
            <a:r>
              <a:rPr lang="en-US" sz="2000" baseline="-25000" dirty="0" err="1"/>
              <a:t>CP</a:t>
            </a:r>
            <a:endParaRPr lang="en-US" sz="2000" dirty="0"/>
          </a:p>
        </p:txBody>
      </p:sp>
      <p:grpSp>
        <p:nvGrpSpPr>
          <p:cNvPr id="3" name="Groupe 2"/>
          <p:cNvGrpSpPr/>
          <p:nvPr/>
        </p:nvGrpSpPr>
        <p:grpSpPr>
          <a:xfrm>
            <a:off x="2133600" y="2544826"/>
            <a:ext cx="4738230" cy="3551174"/>
            <a:chOff x="214770" y="2697226"/>
            <a:chExt cx="4738230" cy="3551174"/>
          </a:xfrm>
        </p:grpSpPr>
        <p:pic>
          <p:nvPicPr>
            <p:cNvPr id="30" name="Picture 13" descr="Masses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697226"/>
              <a:ext cx="4724400" cy="3551174"/>
            </a:xfrm>
            <a:prstGeom prst="rect">
              <a:avLst/>
            </a:prstGeom>
          </p:spPr>
        </p:pic>
        <p:cxnSp>
          <p:nvCxnSpPr>
            <p:cNvPr id="32" name="Straight Arrow Connector 15"/>
            <p:cNvCxnSpPr/>
            <p:nvPr/>
          </p:nvCxnSpPr>
          <p:spPr>
            <a:xfrm flipV="1">
              <a:off x="685800" y="3118983"/>
              <a:ext cx="0" cy="304800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16"/>
            <p:cNvSpPr txBox="1"/>
            <p:nvPr/>
          </p:nvSpPr>
          <p:spPr>
            <a:xfrm>
              <a:off x="214770" y="3419318"/>
              <a:ext cx="10102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sin</a:t>
              </a:r>
              <a:r>
                <a:rPr lang="en-US" sz="2400" baseline="30000" dirty="0">
                  <a:solidFill>
                    <a:srgbClr val="00B050"/>
                  </a:solidFill>
                </a:rPr>
                <a:t>2</a:t>
              </a:r>
              <a:r>
                <a:rPr lang="en-US" sz="2400" dirty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sz="2400" baseline="-25000" dirty="0">
                  <a:solidFill>
                    <a:srgbClr val="00B050"/>
                  </a:solidFill>
                </a:rPr>
                <a:t>13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cxnSp>
          <p:nvCxnSpPr>
            <p:cNvPr id="34" name="Straight Arrow Connector 18"/>
            <p:cNvCxnSpPr/>
            <p:nvPr/>
          </p:nvCxnSpPr>
          <p:spPr>
            <a:xfrm flipV="1">
              <a:off x="1890825" y="3118983"/>
              <a:ext cx="0" cy="304800"/>
            </a:xfrm>
            <a:prstGeom prst="straightConnector1">
              <a:avLst/>
            </a:prstGeom>
            <a:ln w="317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9"/>
            <p:cNvSpPr txBox="1"/>
            <p:nvPr/>
          </p:nvSpPr>
          <p:spPr>
            <a:xfrm>
              <a:off x="1371600" y="3419318"/>
              <a:ext cx="12330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~ sin</a:t>
              </a:r>
              <a:r>
                <a:rPr lang="en-US" sz="2400" baseline="30000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Symbol" pitchFamily="18" charset="2"/>
                </a:rPr>
                <a:t>q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</a:rPr>
                <a:t>23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36" name="Straight Arrow Connector 21"/>
            <p:cNvCxnSpPr/>
            <p:nvPr/>
          </p:nvCxnSpPr>
          <p:spPr>
            <a:xfrm>
              <a:off x="1281225" y="4414383"/>
              <a:ext cx="14175" cy="381000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2"/>
            <p:cNvSpPr txBox="1"/>
            <p:nvPr/>
          </p:nvSpPr>
          <p:spPr>
            <a:xfrm>
              <a:off x="685800" y="4028918"/>
              <a:ext cx="12330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~ sin</a:t>
              </a:r>
              <a:r>
                <a:rPr lang="en-US" sz="2400" baseline="30000" dirty="0">
                  <a:solidFill>
                    <a:srgbClr val="00B050"/>
                  </a:solidFill>
                </a:rPr>
                <a:t>2</a:t>
              </a:r>
              <a:r>
                <a:rPr lang="en-US" sz="2400" dirty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sz="2400" baseline="-25000" dirty="0">
                  <a:solidFill>
                    <a:srgbClr val="00B050"/>
                  </a:solidFill>
                </a:rPr>
                <a:t>12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cxnSp>
          <p:nvCxnSpPr>
            <p:cNvPr id="38" name="Straight Arrow Connector 24"/>
            <p:cNvCxnSpPr/>
            <p:nvPr/>
          </p:nvCxnSpPr>
          <p:spPr>
            <a:xfrm>
              <a:off x="2668434" y="4418848"/>
              <a:ext cx="14175" cy="381000"/>
            </a:xfrm>
            <a:prstGeom prst="straightConnector1">
              <a:avLst/>
            </a:prstGeom>
            <a:ln w="317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25"/>
            <p:cNvSpPr txBox="1"/>
            <p:nvPr/>
          </p:nvSpPr>
          <p:spPr>
            <a:xfrm>
              <a:off x="2239239" y="4033383"/>
              <a:ext cx="9611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</a:rPr>
                <a:t>cos</a:t>
              </a:r>
              <a:r>
                <a:rPr lang="en-US" sz="2400" dirty="0" err="1">
                  <a:solidFill>
                    <a:srgbClr val="7030A0"/>
                  </a:solidFill>
                  <a:latin typeface="Symbol" pitchFamily="18" charset="2"/>
                </a:rPr>
                <a:t>d</a:t>
              </a:r>
              <a:r>
                <a:rPr lang="en-US" sz="2400" baseline="-25000" dirty="0" err="1">
                  <a:solidFill>
                    <a:srgbClr val="7030A0"/>
                  </a:solidFill>
                </a:rPr>
                <a:t>CP</a:t>
              </a:r>
              <a:endParaRPr lang="en-US" sz="2400" baseline="-25000" dirty="0">
                <a:solidFill>
                  <a:srgbClr val="7030A0"/>
                </a:solidFill>
              </a:endParaRPr>
            </a:p>
          </p:txBody>
        </p:sp>
        <p:cxnSp>
          <p:nvCxnSpPr>
            <p:cNvPr id="40" name="Straight Arrow Connector 26"/>
            <p:cNvCxnSpPr/>
            <p:nvPr/>
          </p:nvCxnSpPr>
          <p:spPr>
            <a:xfrm>
              <a:off x="2699487" y="4414383"/>
              <a:ext cx="14175" cy="381000"/>
            </a:xfrm>
            <a:prstGeom prst="straightConnector1">
              <a:avLst/>
            </a:prstGeom>
            <a:ln w="317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5297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Missing Pieces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219200"/>
          </a:xfrm>
        </p:spPr>
        <p:txBody>
          <a:bodyPr>
            <a:normAutofit/>
          </a:bodyPr>
          <a:lstStyle/>
          <a:p>
            <a:r>
              <a:rPr lang="en-US" sz="2000" dirty="0"/>
              <a:t>Is 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/>
              <a:t>23</a:t>
            </a:r>
            <a:r>
              <a:rPr lang="en-US" sz="2000" dirty="0"/>
              <a:t> = </a:t>
            </a:r>
            <a:r>
              <a:rPr lang="en-US" sz="2000" dirty="0">
                <a:latin typeface="Symbol" pitchFamily="18" charset="2"/>
              </a:rPr>
              <a:t>p</a:t>
            </a:r>
            <a:r>
              <a:rPr lang="en-US" sz="2000" dirty="0"/>
              <a:t>/4? Underlying symmetry?</a:t>
            </a:r>
          </a:p>
          <a:p>
            <a:r>
              <a:rPr lang="en-US" sz="2000" dirty="0"/>
              <a:t>Do neutrinos violate CP? (</a:t>
            </a:r>
            <a:r>
              <a:rPr lang="en-US" sz="2000" dirty="0" err="1">
                <a:latin typeface="Symbol" pitchFamily="18" charset="2"/>
              </a:rPr>
              <a:t>d</a:t>
            </a:r>
            <a:r>
              <a:rPr lang="en-US" sz="2000" baseline="-25000" dirty="0" err="1"/>
              <a:t>CP</a:t>
            </a:r>
            <a:r>
              <a:rPr lang="en-US" sz="2000" dirty="0"/>
              <a:t>)</a:t>
            </a:r>
          </a:p>
          <a:p>
            <a:r>
              <a:rPr lang="en-US" sz="2000" b="1" dirty="0"/>
              <a:t>What is the mass ordering?  (Mass Hierarchy)</a:t>
            </a:r>
          </a:p>
        </p:txBody>
      </p:sp>
      <p:pic>
        <p:nvPicPr>
          <p:cNvPr id="14" name="Picture 13" descr="Mass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97226"/>
            <a:ext cx="4724400" cy="355117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1890825" y="3118983"/>
            <a:ext cx="242775" cy="310017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01417" y="3419318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same?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668434" y="4418848"/>
            <a:ext cx="14175" cy="38100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38400" y="3962400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d</a:t>
            </a:r>
            <a:r>
              <a:rPr lang="en-US" sz="2400" baseline="-25000" dirty="0" err="1"/>
              <a:t>CP</a:t>
            </a:r>
            <a:r>
              <a:rPr lang="en-US" sz="2400" dirty="0"/>
              <a:t> ?</a:t>
            </a:r>
            <a:endParaRPr lang="en-US" sz="2400" baseline="-25000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39</a:t>
            </a:fld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667000" y="3124201"/>
            <a:ext cx="304800" cy="304799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Mass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97226"/>
            <a:ext cx="4724399" cy="355117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53293" y="3810000"/>
            <a:ext cx="1869423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dirty="0">
                <a:latin typeface="Symbol" pitchFamily="18" charset="2"/>
              </a:rPr>
              <a:t>D</a:t>
            </a:r>
            <a:r>
              <a:rPr lang="en-US" sz="2400" dirty="0"/>
              <a:t>m</a:t>
            </a:r>
            <a:r>
              <a:rPr lang="en-US" sz="2400" baseline="30000" dirty="0"/>
              <a:t>2</a:t>
            </a:r>
            <a:r>
              <a:rPr lang="en-US" sz="2400" baseline="-25000" dirty="0"/>
              <a:t>32 </a:t>
            </a:r>
            <a:r>
              <a:rPr lang="en-US" sz="2400" dirty="0"/>
              <a:t>&lt; 0 ?</a:t>
            </a: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600" baseline="-25000" dirty="0">
                <a:solidFill>
                  <a:schemeClr val="bg1">
                    <a:lumMod val="50000"/>
                  </a:schemeClr>
                </a:solidFill>
              </a:rPr>
              <a:t>31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&lt;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600" baseline="-25000" dirty="0">
                <a:solidFill>
                  <a:schemeClr val="bg1">
                    <a:lumMod val="50000"/>
                  </a:schemeClr>
                </a:solidFill>
              </a:rPr>
              <a:t>32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??)</a:t>
            </a: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JUNO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962400" y="2743200"/>
            <a:ext cx="2286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1219200" y="2327894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900B4"/>
                </a:solidFill>
              </a:rPr>
              <a:t>Normal Hierarchy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231834" y="2327894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900B4"/>
                </a:solidFill>
              </a:rPr>
              <a:t>Inverted Hierarchy</a:t>
            </a:r>
          </a:p>
        </p:txBody>
      </p:sp>
      <p:pic>
        <p:nvPicPr>
          <p:cNvPr id="15362" name="Picture 2" descr="https://latex.codecogs.com/gif.latex?%5Chuge%20%5Csin%5E22%5Ctheta%5Ctimes%5Csin%5E2%5Cleft%28%5Cfrac%7B%5CDelta%7Bm%5E2%7DL%7D%7B4E%7D%5Cright%20%2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3" t="-11969" r="-6019" b="-8854"/>
          <a:stretch/>
        </p:blipFill>
        <p:spPr bwMode="auto">
          <a:xfrm>
            <a:off x="6629400" y="902445"/>
            <a:ext cx="2286000" cy="773955"/>
          </a:xfrm>
          <a:prstGeom prst="rect">
            <a:avLst/>
          </a:prstGeom>
          <a:noFill/>
          <a:ln w="28575">
            <a:solidFill>
              <a:srgbClr val="0C00F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9"/>
          <p:cNvSpPr txBox="1"/>
          <p:nvPr/>
        </p:nvSpPr>
        <p:spPr>
          <a:xfrm>
            <a:off x="7010400" y="457200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C00F6"/>
                </a:solidFill>
              </a:rPr>
              <a:t>symmetries</a:t>
            </a:r>
          </a:p>
        </p:txBody>
      </p:sp>
    </p:spTree>
    <p:extLst>
      <p:ext uri="{BB962C8B-B14F-4D97-AF65-F5344CB8AC3E}">
        <p14:creationId xmlns:p14="http://schemas.microsoft.com/office/powerpoint/2010/main" val="4090538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The Data: Reactor Neutrinos</a:t>
            </a:r>
          </a:p>
        </p:txBody>
      </p:sp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16521" y="835140"/>
            <a:ext cx="9160521" cy="5317325"/>
            <a:chOff x="533400" y="1458818"/>
            <a:chExt cx="8074536" cy="4686953"/>
          </a:xfrm>
        </p:grpSpPr>
        <p:pic>
          <p:nvPicPr>
            <p:cNvPr id="28" name="Picture 27" descr="Masses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400" y="1458818"/>
              <a:ext cx="8074536" cy="4637182"/>
            </a:xfrm>
            <a:prstGeom prst="rect">
              <a:avLst/>
            </a:prstGeom>
          </p:spPr>
        </p:pic>
        <p:pic>
          <p:nvPicPr>
            <p:cNvPr id="3075" name="Picture 3" descr="D:\Estudos\Tufts\Talks\MINOS_Talks\WorldNus_Sterile\KamLAND_Osc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904" y="4409660"/>
              <a:ext cx="2318527" cy="1736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9"/>
            <p:cNvSpPr txBox="1"/>
            <p:nvPr/>
          </p:nvSpPr>
          <p:spPr>
            <a:xfrm>
              <a:off x="6629400" y="4081007"/>
              <a:ext cx="1196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/>
                <a:t>KamLAND</a:t>
              </a:r>
              <a:endParaRPr lang="en-US" sz="1600" b="1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1090" y="2922280"/>
              <a:ext cx="2570936" cy="1487381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flipV="1">
              <a:off x="3100287" y="2656390"/>
              <a:ext cx="67166" cy="26589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9"/>
            <p:cNvSpPr txBox="1"/>
            <p:nvPr/>
          </p:nvSpPr>
          <p:spPr>
            <a:xfrm rot="5400000">
              <a:off x="3731925" y="3463061"/>
              <a:ext cx="11063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/>
                <a:t>Daya</a:t>
              </a:r>
              <a:r>
                <a:rPr lang="en-US" sz="1600" b="1" dirty="0"/>
                <a:t> Bay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 flipV="1">
              <a:off x="5791200" y="4506818"/>
              <a:ext cx="457200" cy="27118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4040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5362" name="Picture 2" descr="waves - How does particle speed affect Cherenkov radiation? - Physics Stack  Exch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19149"/>
            <a:ext cx="9001125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Cherenkov Radiation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94816" y="4495800"/>
            <a:ext cx="3234384" cy="2219326"/>
            <a:chOff x="3146298" y="4495800"/>
            <a:chExt cx="3234384" cy="2219326"/>
          </a:xfrm>
        </p:grpSpPr>
        <p:pic>
          <p:nvPicPr>
            <p:cNvPr id="15364" name="Picture 4" descr="https://euronunet.in2p3.fr/wp-content/uploads/2018/12/Water-Cherenkov-detector-signal-300x23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298" y="4495800"/>
              <a:ext cx="2857500" cy="221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867400" y="5257800"/>
              <a:ext cx="5132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en-GB" sz="3200" b="1" baseline="30000" dirty="0">
                  <a:solidFill>
                    <a:srgbClr val="FF0000"/>
                  </a:solidFill>
                  <a:latin typeface="+mj-lt"/>
                </a:rPr>
                <a:t>-</a:t>
              </a:r>
              <a:endParaRPr lang="en-GB" b="1" baseline="30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53000" y="4552408"/>
              <a:ext cx="3529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solidFill>
                    <a:srgbClr val="00B0EF"/>
                  </a:solidFill>
                  <a:latin typeface="Symbol" panose="05050102010706020507" pitchFamily="18" charset="2"/>
                </a:rPr>
                <a:t>g</a:t>
              </a:r>
              <a:endParaRPr lang="en-GB" b="1" dirty="0">
                <a:solidFill>
                  <a:srgbClr val="00B0EF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53000" y="5978281"/>
              <a:ext cx="3529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solidFill>
                    <a:srgbClr val="00B0EF"/>
                  </a:solidFill>
                  <a:latin typeface="Symbol" panose="05050102010706020507" pitchFamily="18" charset="2"/>
                </a:rPr>
                <a:t>g</a:t>
              </a:r>
              <a:endParaRPr lang="en-GB" b="1" dirty="0">
                <a:solidFill>
                  <a:srgbClr val="00B0EF"/>
                </a:solidFill>
                <a:latin typeface="Symbol" panose="05050102010706020507" pitchFamily="18" charset="2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24475" y="4538008"/>
            <a:ext cx="3286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Muons and electrons can travel faster than light in water</a:t>
            </a:r>
          </a:p>
          <a:p>
            <a:endParaRPr lang="en-GB" sz="2400" b="1" dirty="0"/>
          </a:p>
          <a:p>
            <a:r>
              <a:rPr lang="en-GB" sz="2400" b="1" dirty="0"/>
              <a:t>Emit light shockwave </a:t>
            </a:r>
          </a:p>
        </p:txBody>
      </p:sp>
    </p:spTree>
    <p:extLst>
      <p:ext uri="{BB962C8B-B14F-4D97-AF65-F5344CB8AC3E}">
        <p14:creationId xmlns:p14="http://schemas.microsoft.com/office/powerpoint/2010/main" val="1549744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a3d Event Display - Google Chrome 2022-08-02 21-50-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400" r="20433"/>
          <a:stretch/>
        </p:blipFill>
        <p:spPr>
          <a:xfrm>
            <a:off x="961567" y="1"/>
            <a:ext cx="72135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Neutrino Example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Neutrino Interactions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431" y="990600"/>
            <a:ext cx="4758969" cy="2265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429000"/>
            <a:ext cx="6793450" cy="29991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386582">
            <a:off x="1782324" y="1997703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GB" sz="3200" baseline="-25000" dirty="0">
                <a:solidFill>
                  <a:schemeClr val="bg1"/>
                </a:solidFill>
              </a:rPr>
              <a:t>e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4251" y="5608120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</a:rPr>
              <a:t>NOvA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792980">
            <a:off x="4479105" y="163897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Electron</a:t>
            </a:r>
          </a:p>
        </p:txBody>
      </p:sp>
      <p:sp>
        <p:nvSpPr>
          <p:cNvPr id="11" name="TextBox 10"/>
          <p:cNvSpPr txBox="1"/>
          <p:nvPr/>
        </p:nvSpPr>
        <p:spPr>
          <a:xfrm rot="20550985">
            <a:off x="4336177" y="415344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Muon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990600" y="2568590"/>
            <a:ext cx="2514600" cy="164169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5814" y="4825425"/>
            <a:ext cx="554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GB" sz="3200" baseline="-250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endParaRPr lang="en-GB" sz="3200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81053" y="5436090"/>
            <a:ext cx="2200041" cy="79627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227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95600"/>
            <a:ext cx="412950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895600"/>
            <a:ext cx="4533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Measuring Neutrinos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2" name="ZoneTexte 40"/>
          <p:cNvSpPr txBox="1"/>
          <p:nvPr/>
        </p:nvSpPr>
        <p:spPr>
          <a:xfrm>
            <a:off x="5715000" y="4648200"/>
            <a:ext cx="1391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Track-like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40"/>
          <p:cNvSpPr txBox="1"/>
          <p:nvPr/>
        </p:nvSpPr>
        <p:spPr>
          <a:xfrm>
            <a:off x="762000" y="4798367"/>
            <a:ext cx="169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Shower-like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28675"/>
            <a:ext cx="74247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8465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314" y="1855083"/>
            <a:ext cx="6883286" cy="4698117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Example of L/E Plot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1061715" y="754022"/>
            <a:ext cx="7167885" cy="1150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900B4"/>
                </a:solidFill>
              </a:rPr>
              <a:t>This exposure (300 </a:t>
            </a:r>
            <a:r>
              <a:rPr lang="en-US" sz="1800" b="1" dirty="0" err="1">
                <a:solidFill>
                  <a:srgbClr val="0900B4"/>
                </a:solidFill>
              </a:rPr>
              <a:t>kton</a:t>
            </a:r>
            <a:r>
              <a:rPr lang="en-US" sz="1800" b="1" dirty="0">
                <a:solidFill>
                  <a:srgbClr val="0900B4"/>
                </a:solidFill>
              </a:rPr>
              <a:t>-years) contains ~ 1200 neutrinos</a:t>
            </a:r>
          </a:p>
          <a:p>
            <a:pPr indent="-18288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900B4"/>
                </a:solidFill>
                <a:latin typeface="+mj-lt"/>
              </a:rPr>
              <a:t>In total we expect ~ 0.5 M neutrinos in ORCA in 10 years (70 </a:t>
            </a:r>
            <a:r>
              <a:rPr lang="en-US" sz="1800" b="1" dirty="0" err="1">
                <a:solidFill>
                  <a:srgbClr val="0900B4"/>
                </a:solidFill>
                <a:latin typeface="+mj-lt"/>
              </a:rPr>
              <a:t>Mton</a:t>
            </a:r>
            <a:r>
              <a:rPr lang="en-US" sz="1800" b="1" dirty="0">
                <a:solidFill>
                  <a:srgbClr val="0900B4"/>
                </a:solidFill>
                <a:latin typeface="+mj-lt"/>
              </a:rPr>
              <a:t>-years)</a:t>
            </a:r>
          </a:p>
        </p:txBody>
      </p:sp>
    </p:spTree>
    <p:extLst>
      <p:ext uri="{BB962C8B-B14F-4D97-AF65-F5344CB8AC3E}">
        <p14:creationId xmlns:p14="http://schemas.microsoft.com/office/powerpoint/2010/main" val="2463253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err="1"/>
              <a:t>IceCube</a:t>
            </a:r>
            <a:r>
              <a:rPr lang="en-US" dirty="0"/>
              <a:t> Response Function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381565-FFB1-40E1-BBEF-53E231F01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9163"/>
            <a:ext cx="9144000" cy="503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4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The Data: Accelerator Neutrinos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17051" y="976216"/>
            <a:ext cx="9161051" cy="5261166"/>
            <a:chOff x="381001" y="1600200"/>
            <a:chExt cx="8074533" cy="4637182"/>
          </a:xfrm>
        </p:grpSpPr>
        <p:pic>
          <p:nvPicPr>
            <p:cNvPr id="28" name="Picture 27" descr="Masses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001" y="1600200"/>
              <a:ext cx="8074533" cy="4637182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4800600" y="3185564"/>
              <a:ext cx="864408" cy="91036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105401" y="5105400"/>
              <a:ext cx="990599" cy="3048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9"/>
            <p:cNvSpPr txBox="1"/>
            <p:nvPr/>
          </p:nvSpPr>
          <p:spPr>
            <a:xfrm>
              <a:off x="3696210" y="4233446"/>
              <a:ext cx="5709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T2K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2002" y="2459296"/>
              <a:ext cx="1946360" cy="154357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3813" y="4209482"/>
              <a:ext cx="1729434" cy="1365985"/>
            </a:xfrm>
            <a:prstGeom prst="rect">
              <a:avLst/>
            </a:prstGeom>
          </p:spPr>
        </p:pic>
        <p:sp>
          <p:nvSpPr>
            <p:cNvPr id="18" name="TextBox 19"/>
            <p:cNvSpPr txBox="1"/>
            <p:nvPr/>
          </p:nvSpPr>
          <p:spPr>
            <a:xfrm>
              <a:off x="3589668" y="3928646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/>
                <a:t>NOvA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9004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dn.mos.cms.futurecdn.net/fqX3qDntRKQwa5i2q3dH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9212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Atmospheric Neutrinos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2400" y="816907"/>
            <a:ext cx="8382000" cy="6064082"/>
            <a:chOff x="977687" y="880642"/>
            <a:chExt cx="8382000" cy="6064082"/>
          </a:xfrm>
        </p:grpSpPr>
        <p:cxnSp>
          <p:nvCxnSpPr>
            <p:cNvPr id="8" name="Straight Connector 7"/>
            <p:cNvCxnSpPr>
              <a:stCxn id="36" idx="2"/>
            </p:cNvCxnSpPr>
            <p:nvPr/>
          </p:nvCxnSpPr>
          <p:spPr>
            <a:xfrm flipH="1">
              <a:off x="8382002" y="880642"/>
              <a:ext cx="897767" cy="109237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7696201" y="1973015"/>
              <a:ext cx="685800" cy="37672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467601" y="2283872"/>
              <a:ext cx="609599" cy="61331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8229601" y="1968006"/>
              <a:ext cx="152400" cy="39438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039101" y="2280829"/>
              <a:ext cx="38099" cy="36670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371700" y="2400522"/>
              <a:ext cx="40107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lang="en-GB" baseline="30000" dirty="0">
                  <a:solidFill>
                    <a:schemeClr val="bg1"/>
                  </a:solidFill>
                  <a:latin typeface="+mj-lt"/>
                </a:rPr>
                <a:t>+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977687" y="2873901"/>
              <a:ext cx="6508574" cy="4036191"/>
            </a:xfrm>
            <a:prstGeom prst="line">
              <a:avLst/>
            </a:prstGeom>
            <a:ln w="38100">
              <a:solidFill>
                <a:srgbClr val="FF8000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6990701" y="2873901"/>
              <a:ext cx="495560" cy="59594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647801" y="3460200"/>
              <a:ext cx="358506" cy="11369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781320" y="3469846"/>
              <a:ext cx="2209381" cy="3451889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420554" y="3464356"/>
              <a:ext cx="580130" cy="3452092"/>
            </a:xfrm>
            <a:prstGeom prst="line">
              <a:avLst/>
            </a:prstGeom>
            <a:ln w="38100">
              <a:solidFill>
                <a:schemeClr val="accent3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054092" y="2291147"/>
              <a:ext cx="362600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lang="en-GB" baseline="30000" dirty="0">
                  <a:solidFill>
                    <a:schemeClr val="bg1"/>
                  </a:solidFill>
                  <a:latin typeface="+mj-lt"/>
                </a:rPr>
                <a:t>-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8043750" y="2598712"/>
              <a:ext cx="1315937" cy="4346012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2649200" flipH="1" flipV="1">
              <a:off x="7766184" y="2687128"/>
              <a:ext cx="495560" cy="59594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2649200" flipH="1" flipV="1">
              <a:off x="7889460" y="3462500"/>
              <a:ext cx="358506" cy="11369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393564" y="3371488"/>
              <a:ext cx="590616" cy="3550247"/>
            </a:xfrm>
            <a:prstGeom prst="line">
              <a:avLst/>
            </a:prstGeom>
            <a:ln w="38100">
              <a:solidFill>
                <a:srgbClr val="FF8000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867936" y="3360595"/>
              <a:ext cx="2112905" cy="3561140"/>
            </a:xfrm>
            <a:prstGeom prst="line">
              <a:avLst/>
            </a:prstGeom>
            <a:ln w="38100">
              <a:solidFill>
                <a:srgbClr val="019119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170197" y="3046330"/>
              <a:ext cx="407484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n-GB" baseline="30000" dirty="0">
                  <a:solidFill>
                    <a:schemeClr val="bg1"/>
                  </a:solidFill>
                  <a:latin typeface="+mj-lt"/>
                </a:rPr>
                <a:t>+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01492" y="3346716"/>
              <a:ext cx="402674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+mj-lt"/>
                </a:rPr>
                <a:t>e</a:t>
              </a:r>
              <a:r>
                <a:rPr lang="en-GB" baseline="30000" dirty="0">
                  <a:solidFill>
                    <a:schemeClr val="bg1"/>
                  </a:solidFill>
                  <a:latin typeface="+mj-lt"/>
                </a:rPr>
                <a:t>+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44687" y="4264915"/>
              <a:ext cx="510076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FF8000"/>
                  </a:solidFill>
                  <a:latin typeface="Symbol" panose="05050102010706020507" pitchFamily="18" charset="2"/>
                </a:rPr>
                <a:t>n</a:t>
              </a:r>
              <a:r>
                <a:rPr lang="en-GB" sz="2800" b="1" baseline="-25000" dirty="0">
                  <a:solidFill>
                    <a:srgbClr val="FF8000"/>
                  </a:solidFill>
                  <a:latin typeface="Symbol" panose="05050102010706020507" pitchFamily="18" charset="2"/>
                </a:rPr>
                <a:t>m</a:t>
              </a:r>
              <a:endParaRPr lang="en-GB" sz="2800" b="1" baseline="-25000" dirty="0">
                <a:solidFill>
                  <a:srgbClr val="FF8000"/>
                </a:solidFill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89837" y="5437204"/>
              <a:ext cx="510076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FF8000"/>
                  </a:solidFill>
                  <a:latin typeface="Symbol" panose="05050102010706020507" pitchFamily="18" charset="2"/>
                </a:rPr>
                <a:t>n</a:t>
              </a:r>
              <a:r>
                <a:rPr lang="en-GB" sz="2800" b="1" baseline="-25000" dirty="0">
                  <a:solidFill>
                    <a:srgbClr val="FF8000"/>
                  </a:solidFill>
                  <a:latin typeface="Symbol" panose="05050102010706020507" pitchFamily="18" charset="2"/>
                </a:rPr>
                <a:t>m</a:t>
              </a:r>
              <a:endParaRPr lang="en-GB" sz="2800" b="1" baseline="-25000" dirty="0">
                <a:solidFill>
                  <a:srgbClr val="FF8000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02715" y="4826773"/>
              <a:ext cx="510076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 err="1">
                  <a:solidFill>
                    <a:schemeClr val="accent6">
                      <a:lumMod val="50000"/>
                    </a:schemeClr>
                  </a:solidFill>
                  <a:latin typeface="Symbol" panose="05050102010706020507" pitchFamily="18" charset="2"/>
                </a:rPr>
                <a:t>n</a:t>
              </a:r>
              <a:r>
                <a:rPr lang="en-GB" sz="28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̅</a:t>
              </a:r>
              <a:r>
                <a:rPr lang="en-GB" sz="2800" b="1" baseline="-25000" dirty="0" err="1">
                  <a:solidFill>
                    <a:schemeClr val="accent6">
                      <a:lumMod val="50000"/>
                    </a:schemeClr>
                  </a:solidFill>
                  <a:latin typeface="Symbol" panose="05050102010706020507" pitchFamily="18" charset="2"/>
                </a:rPr>
                <a:t>m</a:t>
              </a:r>
              <a:endParaRPr lang="en-GB" sz="2800" b="1" baseline="-25000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15811" y="5003113"/>
              <a:ext cx="510076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 err="1">
                  <a:solidFill>
                    <a:schemeClr val="accent6">
                      <a:lumMod val="50000"/>
                    </a:schemeClr>
                  </a:solidFill>
                  <a:latin typeface="Symbol" panose="05050102010706020507" pitchFamily="18" charset="2"/>
                </a:rPr>
                <a:t>n</a:t>
              </a:r>
              <a:r>
                <a:rPr lang="en-GB" sz="28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̅</a:t>
              </a:r>
              <a:r>
                <a:rPr lang="en-GB" sz="2800" b="1" baseline="-25000" dirty="0" err="1">
                  <a:solidFill>
                    <a:schemeClr val="accent6">
                      <a:lumMod val="50000"/>
                    </a:schemeClr>
                  </a:solidFill>
                  <a:latin typeface="Symbol" panose="05050102010706020507" pitchFamily="18" charset="2"/>
                </a:rPr>
                <a:t>m</a:t>
              </a:r>
              <a:endParaRPr lang="en-GB" sz="2800" b="1" baseline="-25000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49167" y="4756203"/>
              <a:ext cx="505267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 err="1">
                  <a:solidFill>
                    <a:srgbClr val="019301"/>
                  </a:solidFill>
                  <a:latin typeface="Symbol" panose="05050102010706020507" pitchFamily="18" charset="2"/>
                </a:rPr>
                <a:t>n</a:t>
              </a:r>
              <a:r>
                <a:rPr lang="en-GB" sz="2800" b="1" dirty="0" err="1">
                  <a:solidFill>
                    <a:srgbClr val="0193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̅</a:t>
              </a:r>
              <a:r>
                <a:rPr lang="en-GB" sz="2800" b="1" baseline="-25000" dirty="0" err="1">
                  <a:solidFill>
                    <a:srgbClr val="019301"/>
                  </a:solidFill>
                  <a:latin typeface="+mj-lt"/>
                </a:rPr>
                <a:t>e</a:t>
              </a:r>
              <a:endParaRPr lang="en-GB" sz="2800" b="1" baseline="-25000" dirty="0">
                <a:solidFill>
                  <a:srgbClr val="019301"/>
                </a:solidFill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46164" y="3483724"/>
              <a:ext cx="505267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Symbol" panose="05050102010706020507" pitchFamily="18" charset="2"/>
                </a:rPr>
                <a:t>n</a:t>
              </a:r>
              <a:r>
                <a:rPr lang="en-GB" sz="2800" b="1" baseline="-250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+mj-lt"/>
                </a:rPr>
                <a:t>e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8077200" y="1994770"/>
              <a:ext cx="274086" cy="29572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696028" y="2732026"/>
              <a:ext cx="36901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n-GB" baseline="30000" dirty="0">
                  <a:solidFill>
                    <a:schemeClr val="bg1"/>
                  </a:solidFill>
                  <a:latin typeface="+mj-lt"/>
                </a:rPr>
                <a:t>-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125135" y="3413622"/>
              <a:ext cx="36420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+mj-lt"/>
                </a:rPr>
                <a:t>e</a:t>
              </a:r>
              <a:r>
                <a:rPr lang="en-GB" baseline="30000" dirty="0">
                  <a:solidFill>
                    <a:schemeClr val="bg1"/>
                  </a:solidFill>
                  <a:latin typeface="+mj-lt"/>
                </a:rPr>
                <a:t>-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977428" y="17057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+mj-lt"/>
              </a:rPr>
              <a:t>Cosmic</a:t>
            </a:r>
          </a:p>
          <a:p>
            <a:pPr algn="r"/>
            <a:r>
              <a:rPr lang="en-GB" dirty="0">
                <a:solidFill>
                  <a:schemeClr val="bg1"/>
                </a:solidFill>
                <a:latin typeface="+mj-lt"/>
              </a:rPr>
              <a:t>Ray</a:t>
            </a:r>
          </a:p>
        </p:txBody>
      </p:sp>
    </p:spTree>
    <p:extLst>
      <p:ext uri="{BB962C8B-B14F-4D97-AF65-F5344CB8AC3E}">
        <p14:creationId xmlns:p14="http://schemas.microsoft.com/office/powerpoint/2010/main" val="68914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2">
                <a:lumMod val="75000"/>
              </a:schemeClr>
            </a:gs>
            <a:gs pos="100000">
              <a:schemeClr val="tx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Atmospheric Neutrinos</a:t>
            </a:r>
          </a:p>
        </p:txBody>
      </p:sp>
      <p:pic>
        <p:nvPicPr>
          <p:cNvPr id="14338" name="Picture 2" descr="http://www-sk.icrr.u-tokyo.ac.jp/sk/_images/photo/sk/taiki_hyou02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64022"/>
            <a:ext cx="4953000" cy="58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31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llipse 33"/>
          <p:cNvSpPr>
            <a:spLocks noChangeAspect="1"/>
          </p:cNvSpPr>
          <p:nvPr/>
        </p:nvSpPr>
        <p:spPr>
          <a:xfrm>
            <a:off x="457200" y="926592"/>
            <a:ext cx="4968000" cy="4968000"/>
          </a:xfrm>
          <a:prstGeom prst="ellipse">
            <a:avLst/>
          </a:prstGeom>
          <a:blipFill dpi="0" rotWithShape="1">
            <a:blip r:embed="rId3" cstate="print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65" t="-1040" r="-42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Looking Down for Neutrinos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99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33424"/>
            <a:ext cx="5439600" cy="5439600"/>
          </a:xfrm>
          <a:prstGeom prst="rect">
            <a:avLst/>
          </a:prstGeom>
        </p:spPr>
      </p:pic>
      <p:sp>
        <p:nvSpPr>
          <p:cNvPr id="35" name="Ellipse 33"/>
          <p:cNvSpPr>
            <a:spLocks noChangeAspect="1"/>
          </p:cNvSpPr>
          <p:nvPr/>
        </p:nvSpPr>
        <p:spPr>
          <a:xfrm>
            <a:off x="457200" y="926592"/>
            <a:ext cx="4968000" cy="4968000"/>
          </a:xfrm>
          <a:prstGeom prst="ellipse">
            <a:avLst/>
          </a:prstGeom>
          <a:blipFill dpi="0" rotWithShape="1">
            <a:blip r:embed="rId4" cstate="print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65" t="-1040" r="-42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Looking Down for Neutrinos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 Jul 2023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8200" y="6183868"/>
            <a:ext cx="3866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bg1"/>
                </a:solidFill>
              </a:rPr>
              <a:t>Muon neutrinos at 4 GeV</a:t>
            </a:r>
          </a:p>
        </p:txBody>
      </p:sp>
    </p:spTree>
    <p:extLst>
      <p:ext uri="{BB962C8B-B14F-4D97-AF65-F5344CB8AC3E}">
        <p14:creationId xmlns:p14="http://schemas.microsoft.com/office/powerpoint/2010/main" val="26612064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17072</TotalTime>
  <Words>1452</Words>
  <Application>Microsoft Office PowerPoint</Application>
  <PresentationFormat>On-screen Show (4:3)</PresentationFormat>
  <Paragraphs>343</Paragraphs>
  <Slides>45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Symbol</vt:lpstr>
      <vt:lpstr>Thème Office</vt:lpstr>
      <vt:lpstr>Computational and Statistical Aspects of Neutrino Oscillation Tomography</vt:lpstr>
      <vt:lpstr>Some Numbers</vt:lpstr>
      <vt:lpstr>Neutrino Oscillations</vt:lpstr>
      <vt:lpstr>The Data: Reactor Neutrinos</vt:lpstr>
      <vt:lpstr>The Data: Accelerator Neutrinos</vt:lpstr>
      <vt:lpstr>Atmospheric Neutrinos</vt:lpstr>
      <vt:lpstr>Atmospheric Neutrinos</vt:lpstr>
      <vt:lpstr>Looking Down for Neutrinos</vt:lpstr>
      <vt:lpstr>Looking Down for Neutrinos</vt:lpstr>
      <vt:lpstr>Looking Down for Neutrinos</vt:lpstr>
      <vt:lpstr>Atmospheric Neutrinos</vt:lpstr>
      <vt:lpstr>Time is Energy</vt:lpstr>
      <vt:lpstr>But Data is Hard</vt:lpstr>
      <vt:lpstr>Double Inversion?</vt:lpstr>
      <vt:lpstr>Forward Pass 1</vt:lpstr>
      <vt:lpstr>PowerPoint Presentation</vt:lpstr>
      <vt:lpstr>PowerPoint Presentation</vt:lpstr>
      <vt:lpstr>PowerPoint Presentation</vt:lpstr>
      <vt:lpstr>PowerPoint Presentation</vt:lpstr>
      <vt:lpstr>Forward Pass 1</vt:lpstr>
      <vt:lpstr>PowerPoint Presentation</vt:lpstr>
      <vt:lpstr>Forward Pass 2</vt:lpstr>
      <vt:lpstr>A Chain of Events </vt:lpstr>
      <vt:lpstr>Neutrino Flux</vt:lpstr>
      <vt:lpstr>Oscillation &amp; Resolution</vt:lpstr>
      <vt:lpstr>Neutrino X-Section</vt:lpstr>
      <vt:lpstr>Detector Efficiency</vt:lpstr>
      <vt:lpstr>Background</vt:lpstr>
      <vt:lpstr>Inversion</vt:lpstr>
      <vt:lpstr>Lets look at some data</vt:lpstr>
      <vt:lpstr>Log Likelihood-Ratio</vt:lpstr>
      <vt:lpstr>Now lets try to fix the prediction</vt:lpstr>
      <vt:lpstr>Now lets try to fix the prediction</vt:lpstr>
      <vt:lpstr>Now lets try to fix the prediction</vt:lpstr>
      <vt:lpstr>The Real Challenge</vt:lpstr>
      <vt:lpstr>PowerPoint Presentation</vt:lpstr>
      <vt:lpstr>The Structure of the Universe</vt:lpstr>
      <vt:lpstr>Neutrino Oscillations</vt:lpstr>
      <vt:lpstr>Missing Pieces</vt:lpstr>
      <vt:lpstr>PowerPoint Presentation</vt:lpstr>
      <vt:lpstr>Neutrino Example</vt:lpstr>
      <vt:lpstr>Neutrino Interactions</vt:lpstr>
      <vt:lpstr>Measuring Neutrinos</vt:lpstr>
      <vt:lpstr>Example of L/E Plot</vt:lpstr>
      <vt:lpstr>IceCube Response Function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and Statistical Aspects of Neutrino Tomography</dc:title>
  <dc:creator>Joao</dc:creator>
  <cp:lastModifiedBy>Joao Coelho</cp:lastModifiedBy>
  <cp:revision>466</cp:revision>
  <dcterms:created xsi:type="dcterms:W3CDTF">2013-08-06T21:35:27Z</dcterms:created>
  <dcterms:modified xsi:type="dcterms:W3CDTF">2023-07-04T21:59:17Z</dcterms:modified>
</cp:coreProperties>
</file>