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57" r:id="rId2"/>
    <p:sldId id="1584" r:id="rId3"/>
    <p:sldId id="1597" r:id="rId4"/>
    <p:sldId id="287" r:id="rId5"/>
    <p:sldId id="288" r:id="rId6"/>
    <p:sldId id="289" r:id="rId7"/>
    <p:sldId id="1569" r:id="rId8"/>
    <p:sldId id="1362" r:id="rId9"/>
    <p:sldId id="1568" r:id="rId10"/>
    <p:sldId id="1570" r:id="rId11"/>
    <p:sldId id="1571" r:id="rId12"/>
    <p:sldId id="1572" r:id="rId13"/>
    <p:sldId id="1573" r:id="rId14"/>
    <p:sldId id="1578" r:id="rId15"/>
    <p:sldId id="1582" r:id="rId16"/>
    <p:sldId id="1577" r:id="rId17"/>
    <p:sldId id="1576" r:id="rId18"/>
    <p:sldId id="1596" r:id="rId19"/>
    <p:sldId id="1574" r:id="rId20"/>
    <p:sldId id="1575" r:id="rId21"/>
    <p:sldId id="1580" r:id="rId22"/>
    <p:sldId id="1579" r:id="rId23"/>
    <p:sldId id="1598" r:id="rId24"/>
    <p:sldId id="1585" r:id="rId25"/>
    <p:sldId id="1587" r:id="rId26"/>
    <p:sldId id="1586" r:id="rId27"/>
    <p:sldId id="1581" r:id="rId28"/>
    <p:sldId id="1588" r:id="rId29"/>
    <p:sldId id="1589" r:id="rId30"/>
    <p:sldId id="1590" r:id="rId31"/>
    <p:sldId id="1591" r:id="rId32"/>
    <p:sldId id="1594" r:id="rId33"/>
    <p:sldId id="1583" r:id="rId34"/>
    <p:sldId id="1592" r:id="rId35"/>
    <p:sldId id="1593" r:id="rId36"/>
    <p:sldId id="1599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A204E-A63E-43E2-B7D6-2EDAE044B6D2}" type="datetimeFigureOut">
              <a:rPr lang="fr-FR" smtClean="0"/>
              <a:t>12/05/2023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41BDE-E3C5-4B95-BAD0-55BB822436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0931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41BDE-E3C5-4B95-BAD0-55BB8224364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847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41BDE-E3C5-4B95-BAD0-55BB8224364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244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>
            <a:extLst>
              <a:ext uri="{FF2B5EF4-FFF2-40B4-BE49-F238E27FC236}">
                <a16:creationId xmlns:a16="http://schemas.microsoft.com/office/drawing/2014/main" id="{44A11D80-DBD7-4297-B035-51D417FBE4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Notes Placeholder 2">
            <a:extLst>
              <a:ext uri="{FF2B5EF4-FFF2-40B4-BE49-F238E27FC236}">
                <a16:creationId xmlns:a16="http://schemas.microsoft.com/office/drawing/2014/main" id="{4CF363BE-39F2-4BCE-9E23-264C592D6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94564" name="Slide Number Placeholder 3">
            <a:extLst>
              <a:ext uri="{FF2B5EF4-FFF2-40B4-BE49-F238E27FC236}">
                <a16:creationId xmlns:a16="http://schemas.microsoft.com/office/drawing/2014/main" id="{605E0EB6-B5EE-479C-9A43-2224DAD007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638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 defTabSz="909638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 defTabSz="909638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 defTabSz="909638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 defTabSz="909638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buClr>
                <a:srgbClr val="000000"/>
              </a:buClr>
            </a:pPr>
            <a:fld id="{75B6E3FB-7118-40F4-9AA7-96A258C8A027}" type="slidenum">
              <a:rPr lang="en-US" altLang="en-US" sz="1200" b="0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buClr>
                  <a:srgbClr val="000000"/>
                </a:buClr>
              </a:pPr>
              <a:t>8</a:t>
            </a:fld>
            <a:endParaRPr lang="en-US" altLang="en-US" sz="1200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4C54C9-C8F6-49EC-B2F9-114871E17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2375CB6-93B4-4343-9AEF-3259B432C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F3932A-478A-4B43-8DB9-65BDB7D7D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3B69-3E6B-43DB-BE94-6D2EAD6C2BB9}" type="datetime1">
              <a:rPr lang="fr-FR" smtClean="0"/>
              <a:t>12/05/2023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AFD854-DF65-4235-AC55-B3E5165D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C32EA5-695B-4CBB-8ED9-FFC666637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20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D0AC8-C745-4439-8A64-E1B164769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F350E55-31EC-4F26-A346-CEA2879F6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8F3D7F-7703-43ED-8B87-D7732D13B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1E4C-7F9F-4F36-A24D-FCBAE74F8DBB}" type="datetime1">
              <a:rPr lang="fr-FR" smtClean="0"/>
              <a:t>12/05/2023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66B2AD-A9FC-427F-8FC1-5A2B207EB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D4877B-D585-4746-99A1-F0DA78875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9257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30C5DC6-D286-4A4F-AC25-75807E982B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6A9C634-A08E-41D2-A97A-67136B4C6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414E9C-1310-40BC-A771-6A8DCAAF3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DE4A-DDC9-4517-9806-786009850FEE}" type="datetime1">
              <a:rPr lang="fr-FR" smtClean="0"/>
              <a:t>12/05/2023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4ACD77-8AB4-4359-8099-ADF2515B6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E4EAA0-72AE-4B0E-ACD4-6A5BDFBA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54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D8114A-15F6-4C17-B378-0056CBD31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DE9AFB-27C7-46C8-87EF-51BBBC482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FB8120-F8A2-45E4-A5B1-69CAB4018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C5E-804D-4C93-9D6A-2D92E06985FB}" type="datetime1">
              <a:rPr lang="fr-FR" smtClean="0"/>
              <a:t>12/05/2023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1D5329-6CC9-43BD-B6EE-57A9C0CBF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C4103C-1722-4345-9B5A-6A1983634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891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D99776-6CB7-4249-B9B1-6D9AA369A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315D4A-7D4A-4A25-8FA6-A86E40054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44FF6B-522E-4F27-AB09-4C24436D9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39EF-5498-45B0-A47C-0EDE81EF5775}" type="datetime1">
              <a:rPr lang="fr-FR" smtClean="0"/>
              <a:t>12/05/2023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E14CAD-E174-4326-8E67-AF21F3713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2F3F63-9A8C-49DC-B3D5-416E1EB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4695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E7225F-732F-4ECA-BBC0-2D94DBD36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FA2291-0034-40FF-9FA3-C73031626C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A3C0DCB-68DA-457B-AABC-032AF658C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A1DA7E-B552-47B4-9BC6-DB2783558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8336-D396-41CA-A417-B0383F75701D}" type="datetime1">
              <a:rPr lang="fr-FR" smtClean="0"/>
              <a:t>12/05/2023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304162-CCA8-4682-8E9C-61D37BEAC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2B51B6-4C55-4F3D-A236-4BF52101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250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C3B69-49E3-438E-A81E-6999306F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C63D71-8D1F-4900-9046-3500BB6CE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100CF50-425B-4AB4-8D5E-54F9239C3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7D48411-0176-48AB-BF98-2F368D6A81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EDFE095-BC37-4BDE-B8DE-8CB09FF7C2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CD3F305-37BE-4C99-A201-6FE12A534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69EB-7A52-401F-9C93-3A8BDE46C38E}" type="datetime1">
              <a:rPr lang="fr-FR" smtClean="0"/>
              <a:t>12/05/2023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4F39695-7DCD-4B8C-94FD-A6F7AC591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62678A4-EFFE-4DAD-8D4A-B2674D342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500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90A2AE-5134-4F9D-A3C6-00375AC1E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C5F7AE-BE93-4D63-8617-A65D3A9BF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5320D-7CA2-4AF6-A9CA-5040CB5E3DE1}" type="datetime1">
              <a:rPr lang="fr-FR" smtClean="0"/>
              <a:t>12/05/2023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E51CE0-CDD3-4233-88DA-D4E5F364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84A1D7-E0C6-466F-ACAD-442AC1A78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047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265F7A6-5C61-4B7F-9435-06EA02605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3EAE-0718-4F1A-8F92-397208E85E88}" type="datetime1">
              <a:rPr lang="fr-FR" smtClean="0"/>
              <a:t>12/05/2023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915CC4-88F9-4689-84CE-22223CAAB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7D293C-45B7-4540-BEEC-E64DE7C32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915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F168B0-3ED7-4C0B-AB92-5B39EBD9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7B1CF8-DD1E-4BE6-8534-CF0E9F741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873DED-AF23-4073-B8B7-510D56E875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9DF7C3-726B-4E04-B19E-03A12C4C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9411-A454-4867-BEBF-49631D8FCFB8}" type="datetime1">
              <a:rPr lang="fr-FR" smtClean="0"/>
              <a:t>12/05/2023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9D8B03-60E5-4843-8597-A86C20441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5D04705-FCDE-46E3-B88A-1A2054C8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033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C1B790-A6CA-4165-AE9A-2BD352767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CD4226B-F4BF-4F5E-85FE-E09E524C6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820252C-003F-4D2E-B911-49BEDB1B8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1179FF-E118-4526-8DE9-F1DEDA829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4D35E-2F23-4DF4-BF1D-D551C902C0C7}" type="datetime1">
              <a:rPr lang="fr-FR" smtClean="0"/>
              <a:t>12/05/2023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85097F-B5E2-417F-A348-AF31A981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5394DC-CB91-4CF7-8410-21DE9E49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64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4236851-7C6C-4BA0-A9C9-DBDCBF05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81B0D3-55BB-4415-9E6B-0BE1BF38A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072F33-8567-46E7-AA5F-8F78530469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08719-2EA9-40F9-B1A8-6A965C627FA6}" type="datetime1">
              <a:rPr lang="fr-FR" smtClean="0"/>
              <a:t>12/05/2023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92779F-110D-46AE-9CE4-1B18CC23F5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18E984-49FC-4ED8-8D11-23010A67A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F14DA-E04B-4ECA-A5FD-0A64A3C126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6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066234/contributions/4594213/attachments/2385608/4077362/220207_FCC-FeasibilityStudyStatus.pdf" TargetMode="External"/><Relationship Id="rId2" Type="http://schemas.openxmlformats.org/officeDocument/2006/relationships/hyperlink" Target="https://indico.cern.ch/event/1176398/contributions/5206796/attachments/2579934/4449584/230123_FCC_Physics_WS_ap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cern.ch/event/1176398/contributions/5208313/attachments/2583407/4456238/230127-Krakow-DC-Summary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19.svg"/><Relationship Id="rId4" Type="http://schemas.openxmlformats.org/officeDocument/2006/relationships/image" Target="../media/image12.emf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cds.cern.ch/record/2784893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34841" TargetMode="External"/><Relationship Id="rId2" Type="http://schemas.openxmlformats.org/officeDocument/2006/relationships/hyperlink" Target="https://indico.cern.ch/event/1202105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1176398/timetable/?view=standard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21370/files/CERN-ESU-015-2020%20Update%20European%20Strategy.pdf" TargetMode="External"/><Relationship Id="rId2" Type="http://schemas.openxmlformats.org/officeDocument/2006/relationships/hyperlink" Target="https://europeanstrategy.cern/european-strategy-for-particle-physic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pdf/2203.13979.pdf" TargetMode="External"/><Relationship Id="rId4" Type="http://schemas.openxmlformats.org/officeDocument/2006/relationships/hyperlink" Target="https://arxiv.org/abs/2211.1108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282344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48D8C9-E24D-4727-A404-C79F6A676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4254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Actualités</a:t>
            </a:r>
            <a:r>
              <a:rPr lang="en-US" b="1" dirty="0">
                <a:solidFill>
                  <a:srgbClr val="002060"/>
                </a:solidFill>
              </a:rPr>
              <a:t> et Nouvelles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3340C60-6B41-49F1-802B-2FF22A54E1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9665" y="4921998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7030A0"/>
                </a:solidFill>
              </a:rPr>
              <a:t>Farès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Djama</a:t>
            </a:r>
            <a:endParaRPr lang="en-US" sz="3200" b="1" dirty="0">
              <a:solidFill>
                <a:srgbClr val="7030A0"/>
              </a:solidFill>
            </a:endParaRPr>
          </a:p>
        </p:txBody>
      </p:sp>
      <p:pic>
        <p:nvPicPr>
          <p:cNvPr id="4" name="Picture 2" descr="C:\Users\fares\Desktop\LogoSignature\CPPM QUADRI.png">
            <a:extLst>
              <a:ext uri="{FF2B5EF4-FFF2-40B4-BE49-F238E27FC236}">
                <a16:creationId xmlns:a16="http://schemas.microsoft.com/office/drawing/2014/main" id="{6BA40BDA-9AEF-4F96-BBDC-B150FD15A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655" y="4678161"/>
            <a:ext cx="1602612" cy="193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67001B1-12C8-49A5-AAA1-2D82434BE5C1}"/>
              </a:ext>
            </a:extLst>
          </p:cNvPr>
          <p:cNvSpPr txBox="1"/>
          <p:nvPr/>
        </p:nvSpPr>
        <p:spPr>
          <a:xfrm>
            <a:off x="1" y="765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Future Colliders Meeting                                                                                         CPPM, May 12</a:t>
            </a:r>
            <a:r>
              <a:rPr lang="en-US" sz="2400" b="1" baseline="30000" dirty="0">
                <a:solidFill>
                  <a:srgbClr val="0070C0"/>
                </a:solidFill>
              </a:rPr>
              <a:t>th</a:t>
            </a:r>
            <a:r>
              <a:rPr lang="en-US" sz="2400" b="1" dirty="0">
                <a:solidFill>
                  <a:srgbClr val="0070C0"/>
                </a:solidFill>
              </a:rPr>
              <a:t>, 2023</a:t>
            </a:r>
            <a:endParaRPr lang="fr-FR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54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727842-5D9B-4BDE-81AF-354E4D3DF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ILC: International Linear Collider</a:t>
            </a:r>
            <a:endParaRPr lang="fr-FR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A8E9633D-AE33-4B47-B728-F6DFC418FE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Projet né </a:t>
                </a:r>
                <a:r>
                  <a:rPr lang="en-US" dirty="0" err="1">
                    <a:solidFill>
                      <a:srgbClr val="0070C0"/>
                    </a:solidFill>
                  </a:rPr>
                  <a:t>en</a:t>
                </a:r>
                <a:r>
                  <a:rPr lang="en-US" dirty="0">
                    <a:solidFill>
                      <a:srgbClr val="0070C0"/>
                    </a:solidFill>
                  </a:rPr>
                  <a:t> 2004 de la fusion de </a:t>
                </a:r>
                <a:r>
                  <a:rPr lang="en-US" dirty="0" err="1">
                    <a:solidFill>
                      <a:srgbClr val="0070C0"/>
                    </a:solidFill>
                  </a:rPr>
                  <a:t>plusieurs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projets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similaires</a:t>
                </a:r>
                <a:r>
                  <a:rPr lang="en-US" dirty="0">
                    <a:solidFill>
                      <a:srgbClr val="0070C0"/>
                    </a:solidFill>
                  </a:rPr>
                  <a:t>.</a:t>
                </a:r>
              </a:p>
              <a:p>
                <a:r>
                  <a:rPr lang="en-US" dirty="0" err="1">
                    <a:solidFill>
                      <a:srgbClr val="0070C0"/>
                    </a:solidFill>
                  </a:rPr>
                  <a:t>Utilisera</a:t>
                </a:r>
                <a:r>
                  <a:rPr lang="en-US" dirty="0">
                    <a:solidFill>
                      <a:srgbClr val="0070C0"/>
                    </a:solidFill>
                  </a:rPr>
                  <a:t> des </a:t>
                </a:r>
                <a:r>
                  <a:rPr lang="en-US" dirty="0" err="1">
                    <a:solidFill>
                      <a:srgbClr val="0070C0"/>
                    </a:solidFill>
                  </a:rPr>
                  <a:t>cavités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supraconductrices</a:t>
                </a:r>
                <a:r>
                  <a:rPr lang="en-US" dirty="0">
                    <a:solidFill>
                      <a:srgbClr val="0070C0"/>
                    </a:solidFill>
                  </a:rPr>
                  <a:t>.</a:t>
                </a:r>
              </a:p>
              <a:p>
                <a:r>
                  <a:rPr lang="en-US" dirty="0" err="1">
                    <a:solidFill>
                      <a:srgbClr val="0070C0"/>
                    </a:solidFill>
                  </a:rPr>
                  <a:t>Proposé</a:t>
                </a:r>
                <a:r>
                  <a:rPr lang="en-US" dirty="0">
                    <a:solidFill>
                      <a:srgbClr val="0070C0"/>
                    </a:solidFill>
                  </a:rPr>
                  <a:t> au </a:t>
                </a:r>
                <a:r>
                  <a:rPr lang="en-US" dirty="0" err="1">
                    <a:solidFill>
                      <a:srgbClr val="0070C0"/>
                    </a:solidFill>
                  </a:rPr>
                  <a:t>Japon</a:t>
                </a:r>
                <a:r>
                  <a:rPr lang="en-US" dirty="0">
                    <a:solidFill>
                      <a:srgbClr val="0070C0"/>
                    </a:solidFill>
                  </a:rPr>
                  <a:t>.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Première </a:t>
                </a:r>
                <a:r>
                  <a:rPr lang="en-US" dirty="0" err="1">
                    <a:solidFill>
                      <a:srgbClr val="0070C0"/>
                    </a:solidFill>
                  </a:rPr>
                  <a:t>étape</a:t>
                </a:r>
                <a:r>
                  <a:rPr lang="en-US" dirty="0">
                    <a:solidFill>
                      <a:srgbClr val="0070C0"/>
                    </a:solidFill>
                  </a:rPr>
                  <a:t>, collisions à 250 GeV : longueur de 20 km et </a:t>
                </a:r>
                <a:r>
                  <a:rPr lang="en-US" dirty="0" err="1">
                    <a:solidFill>
                      <a:srgbClr val="0070C0"/>
                    </a:solidFill>
                  </a:rPr>
                  <a:t>luminosité</a:t>
                </a:r>
                <a:r>
                  <a:rPr lang="en-US" dirty="0">
                    <a:solidFill>
                      <a:srgbClr val="0070C0"/>
                    </a:solidFill>
                  </a:rPr>
                  <a:t> de 1.3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34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fr-FR" dirty="0">
                    <a:solidFill>
                      <a:srgbClr val="0070C0"/>
                    </a:solidFill>
                  </a:rPr>
                  <a:t>.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Technical</a:t>
                </a:r>
                <a:r>
                  <a:rPr lang="fr-FR" dirty="0">
                    <a:solidFill>
                      <a:srgbClr val="0070C0"/>
                    </a:solidFill>
                  </a:rPr>
                  <a:t> Design Report prêt depuis 2013 !!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Cas le plus </a:t>
                </a:r>
                <a:r>
                  <a:rPr lang="en-US" dirty="0" err="1">
                    <a:solidFill>
                      <a:srgbClr val="0070C0"/>
                    </a:solidFill>
                  </a:rPr>
                  <a:t>optimiste</a:t>
                </a:r>
                <a:r>
                  <a:rPr lang="en-US" dirty="0">
                    <a:solidFill>
                      <a:srgbClr val="0070C0"/>
                    </a:solidFill>
                  </a:rPr>
                  <a:t> : </a:t>
                </a:r>
                <a:r>
                  <a:rPr lang="en-US" dirty="0" err="1">
                    <a:solidFill>
                      <a:srgbClr val="0070C0"/>
                    </a:solidFill>
                  </a:rPr>
                  <a:t>si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approuvé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en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l’an</a:t>
                </a:r>
                <a:r>
                  <a:rPr lang="en-US" dirty="0">
                    <a:solidFill>
                      <a:srgbClr val="0070C0"/>
                    </a:solidFill>
                  </a:rPr>
                  <a:t> n, premières collisions </a:t>
                </a:r>
                <a:r>
                  <a:rPr lang="en-US" dirty="0" err="1">
                    <a:solidFill>
                      <a:srgbClr val="0070C0"/>
                    </a:solidFill>
                  </a:rPr>
                  <a:t>en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l’an</a:t>
                </a:r>
                <a:r>
                  <a:rPr lang="en-US" dirty="0">
                    <a:solidFill>
                      <a:srgbClr val="0070C0"/>
                    </a:solidFill>
                  </a:rPr>
                  <a:t> n + 16.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Les </a:t>
                </a:r>
                <a:r>
                  <a:rPr lang="en-US" dirty="0" err="1">
                    <a:solidFill>
                      <a:srgbClr val="0070C0"/>
                    </a:solidFill>
                  </a:rPr>
                  <a:t>étapes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suivantes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permettraient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d’aller</a:t>
                </a:r>
                <a:r>
                  <a:rPr lang="en-US" dirty="0">
                    <a:solidFill>
                      <a:srgbClr val="0070C0"/>
                    </a:solidFill>
                  </a:rPr>
                  <a:t> à </a:t>
                </a:r>
                <a:r>
                  <a:rPr lang="en-US" dirty="0" err="1">
                    <a:solidFill>
                      <a:srgbClr val="0070C0"/>
                    </a:solidFill>
                  </a:rPr>
                  <a:t>une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énergie</a:t>
                </a:r>
                <a:r>
                  <a:rPr lang="en-US" dirty="0">
                    <a:solidFill>
                      <a:srgbClr val="0070C0"/>
                    </a:solidFill>
                  </a:rPr>
                  <a:t> de 1 </a:t>
                </a:r>
                <a:r>
                  <a:rPr lang="en-US" dirty="0" err="1">
                    <a:solidFill>
                      <a:srgbClr val="0070C0"/>
                    </a:solidFill>
                  </a:rPr>
                  <a:t>TeV</a:t>
                </a:r>
                <a:r>
                  <a:rPr lang="en-US" dirty="0">
                    <a:solidFill>
                      <a:srgbClr val="0070C0"/>
                    </a:solidFill>
                  </a:rPr>
                  <a:t>.</a:t>
                </a:r>
              </a:p>
              <a:p>
                <a:r>
                  <a:rPr lang="en-US" dirty="0" err="1">
                    <a:solidFill>
                      <a:srgbClr val="00B050"/>
                    </a:solidFill>
                  </a:rPr>
                  <a:t>Statut</a:t>
                </a:r>
                <a:r>
                  <a:rPr lang="en-US" dirty="0">
                    <a:solidFill>
                      <a:srgbClr val="00B050"/>
                    </a:solidFill>
                  </a:rPr>
                  <a:t> : Dans la </a:t>
                </a:r>
                <a:r>
                  <a:rPr lang="en-US" dirty="0" err="1">
                    <a:solidFill>
                      <a:srgbClr val="00B050"/>
                    </a:solidFill>
                  </a:rPr>
                  <a:t>présentation</a:t>
                </a:r>
                <a:r>
                  <a:rPr lang="en-US" dirty="0">
                    <a:solidFill>
                      <a:srgbClr val="00B050"/>
                    </a:solidFill>
                  </a:rPr>
                  <a:t> de Claude.</a:t>
                </a:r>
                <a:endParaRPr lang="fr-FR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A8E9633D-AE33-4B47-B728-F6DFC418FE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801" r="-5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0A8853-A0EB-4239-85B1-0805CEE2C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459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15B44AD1-5E05-4B3D-9677-9DB227D1B6A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1" dirty="0">
                    <a:solidFill>
                      <a:srgbClr val="7030A0"/>
                    </a:solidFill>
                  </a:rPr>
                  <a:t>Le CCC </a:t>
                </a:r>
                <a:r>
                  <a:rPr lang="en-US" b="1" dirty="0" err="1">
                    <a:solidFill>
                      <a:srgbClr val="7030A0"/>
                    </a:solidFill>
                  </a:rPr>
                  <a:t>ou</a:t>
                </a:r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fr-FR" b="1" dirty="0">
                    <a:solidFill>
                      <a:srgbClr val="7030A0"/>
                    </a:solidFill>
                  </a:rPr>
                  <a:t> : Cool Copper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Collider</a:t>
                </a:r>
                <a:endParaRPr lang="fr-FR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15B44AD1-5E05-4B3D-9677-9DB227D1B6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73F413-CB19-4D82-917D-2B9D63DE5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Idée </a:t>
            </a:r>
            <a:r>
              <a:rPr lang="en-US" dirty="0" err="1">
                <a:solidFill>
                  <a:srgbClr val="0070C0"/>
                </a:solidFill>
              </a:rPr>
              <a:t>très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récente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exprimée</a:t>
            </a:r>
            <a:r>
              <a:rPr lang="en-US" dirty="0">
                <a:solidFill>
                  <a:srgbClr val="0070C0"/>
                </a:solidFill>
              </a:rPr>
              <a:t> par des </a:t>
            </a:r>
            <a:r>
              <a:rPr lang="en-US" dirty="0" err="1">
                <a:solidFill>
                  <a:srgbClr val="0070C0"/>
                </a:solidFill>
              </a:rPr>
              <a:t>collègues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américains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</a:rPr>
              <a:t>Il </a:t>
            </a:r>
            <a:r>
              <a:rPr lang="en-US" dirty="0" err="1">
                <a:solidFill>
                  <a:srgbClr val="0070C0"/>
                </a:solidFill>
              </a:rPr>
              <a:t>s’agit</a:t>
            </a:r>
            <a:r>
              <a:rPr lang="en-US" dirty="0">
                <a:solidFill>
                  <a:srgbClr val="0070C0"/>
                </a:solidFill>
              </a:rPr>
              <a:t> de profiter du </a:t>
            </a:r>
            <a:r>
              <a:rPr lang="en-US" dirty="0" err="1">
                <a:solidFill>
                  <a:srgbClr val="0070C0"/>
                </a:solidFill>
              </a:rPr>
              <a:t>triplement</a:t>
            </a:r>
            <a:r>
              <a:rPr lang="en-US" dirty="0">
                <a:solidFill>
                  <a:srgbClr val="0070C0"/>
                </a:solidFill>
              </a:rPr>
              <a:t> des </a:t>
            </a:r>
            <a:r>
              <a:rPr lang="en-US" dirty="0" err="1">
                <a:solidFill>
                  <a:srgbClr val="0070C0"/>
                </a:solidFill>
              </a:rPr>
              <a:t>grandients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d’accéleration</a:t>
            </a:r>
            <a:r>
              <a:rPr lang="en-US" dirty="0">
                <a:solidFill>
                  <a:srgbClr val="0070C0"/>
                </a:solidFill>
              </a:rPr>
              <a:t> des </a:t>
            </a:r>
            <a:r>
              <a:rPr lang="en-US" dirty="0" err="1">
                <a:solidFill>
                  <a:srgbClr val="0070C0"/>
                </a:solidFill>
              </a:rPr>
              <a:t>cavités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traditionnelles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en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cuivre</a:t>
            </a:r>
            <a:r>
              <a:rPr lang="en-US" dirty="0">
                <a:solidFill>
                  <a:srgbClr val="0070C0"/>
                </a:solidFill>
              </a:rPr>
              <a:t> (</a:t>
            </a:r>
            <a:r>
              <a:rPr lang="en-US" dirty="0" err="1">
                <a:solidFill>
                  <a:srgbClr val="0070C0"/>
                </a:solidFill>
              </a:rPr>
              <a:t>avant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claquage</a:t>
            </a:r>
            <a:r>
              <a:rPr lang="en-US" dirty="0">
                <a:solidFill>
                  <a:srgbClr val="0070C0"/>
                </a:solidFill>
              </a:rPr>
              <a:t>), grâce à </a:t>
            </a:r>
            <a:r>
              <a:rPr lang="en-US" dirty="0" err="1">
                <a:solidFill>
                  <a:srgbClr val="0070C0"/>
                </a:solidFill>
              </a:rPr>
              <a:t>leur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maintien</a:t>
            </a:r>
            <a:r>
              <a:rPr lang="en-US" dirty="0">
                <a:solidFill>
                  <a:srgbClr val="0070C0"/>
                </a:solidFill>
              </a:rPr>
              <a:t> à </a:t>
            </a:r>
            <a:r>
              <a:rPr lang="en-US" dirty="0" err="1">
                <a:solidFill>
                  <a:srgbClr val="0070C0"/>
                </a:solidFill>
              </a:rPr>
              <a:t>une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température</a:t>
            </a:r>
            <a:r>
              <a:rPr lang="en-US" dirty="0">
                <a:solidFill>
                  <a:srgbClr val="0070C0"/>
                </a:solidFill>
              </a:rPr>
              <a:t> de 80 K.</a:t>
            </a:r>
          </a:p>
          <a:p>
            <a:r>
              <a:rPr lang="en-US" dirty="0">
                <a:solidFill>
                  <a:srgbClr val="0070C0"/>
                </a:solidFill>
              </a:rPr>
              <a:t>Une </a:t>
            </a:r>
            <a:r>
              <a:rPr lang="en-US" dirty="0" err="1">
                <a:solidFill>
                  <a:srgbClr val="0070C0"/>
                </a:solidFill>
              </a:rPr>
              <a:t>énergie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totale</a:t>
            </a:r>
            <a:r>
              <a:rPr lang="en-US" dirty="0">
                <a:solidFill>
                  <a:srgbClr val="0070C0"/>
                </a:solidFill>
              </a:rPr>
              <a:t> de 250 GeV </a:t>
            </a:r>
            <a:r>
              <a:rPr lang="en-US" dirty="0" err="1">
                <a:solidFill>
                  <a:srgbClr val="0070C0"/>
                </a:solidFill>
              </a:rPr>
              <a:t>serait</a:t>
            </a:r>
            <a:r>
              <a:rPr lang="en-US" dirty="0">
                <a:solidFill>
                  <a:srgbClr val="0070C0"/>
                </a:solidFill>
              </a:rPr>
              <a:t> possible pour </a:t>
            </a:r>
            <a:r>
              <a:rPr lang="en-US" dirty="0" err="1">
                <a:solidFill>
                  <a:srgbClr val="0070C0"/>
                </a:solidFill>
              </a:rPr>
              <a:t>une</a:t>
            </a:r>
            <a:r>
              <a:rPr lang="en-US" dirty="0">
                <a:solidFill>
                  <a:srgbClr val="0070C0"/>
                </a:solidFill>
              </a:rPr>
              <a:t> longueur de 8 km </a:t>
            </a:r>
            <a:r>
              <a:rPr lang="en-US" dirty="0" err="1">
                <a:solidFill>
                  <a:srgbClr val="0070C0"/>
                </a:solidFill>
              </a:rPr>
              <a:t>seulement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r>
              <a:rPr lang="en-US" dirty="0" err="1">
                <a:solidFill>
                  <a:srgbClr val="0070C0"/>
                </a:solidFill>
              </a:rPr>
              <a:t>Statut</a:t>
            </a:r>
            <a:r>
              <a:rPr lang="en-US" dirty="0">
                <a:solidFill>
                  <a:srgbClr val="0070C0"/>
                </a:solidFill>
              </a:rPr>
              <a:t> : </a:t>
            </a:r>
            <a:r>
              <a:rPr lang="en-US" dirty="0" err="1">
                <a:solidFill>
                  <a:srgbClr val="0070C0"/>
                </a:solidFill>
              </a:rPr>
              <a:t>Demande</a:t>
            </a:r>
            <a:r>
              <a:rPr lang="en-US" dirty="0">
                <a:solidFill>
                  <a:srgbClr val="0070C0"/>
                </a:solidFill>
              </a:rPr>
              <a:t> de </a:t>
            </a:r>
            <a:r>
              <a:rPr lang="en-US" dirty="0" err="1">
                <a:solidFill>
                  <a:srgbClr val="0070C0"/>
                </a:solidFill>
              </a:rPr>
              <a:t>financement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en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cours</a:t>
            </a:r>
            <a:r>
              <a:rPr lang="en-US" dirty="0">
                <a:solidFill>
                  <a:srgbClr val="0070C0"/>
                </a:solidFill>
              </a:rPr>
              <a:t> pour </a:t>
            </a:r>
            <a:r>
              <a:rPr lang="en-US" dirty="0" err="1">
                <a:solidFill>
                  <a:srgbClr val="0070C0"/>
                </a:solidFill>
              </a:rPr>
              <a:t>construire</a:t>
            </a:r>
            <a:r>
              <a:rPr lang="en-US" dirty="0">
                <a:solidFill>
                  <a:srgbClr val="0070C0"/>
                </a:solidFill>
              </a:rPr>
              <a:t> un </a:t>
            </a:r>
            <a:r>
              <a:rPr lang="en-US" dirty="0" err="1">
                <a:solidFill>
                  <a:srgbClr val="0070C0"/>
                </a:solidFill>
              </a:rPr>
              <a:t>démonstrateur</a:t>
            </a:r>
            <a:r>
              <a:rPr lang="en-US" dirty="0">
                <a:solidFill>
                  <a:srgbClr val="0070C0"/>
                </a:solidFill>
              </a:rPr>
              <a:t> de 9 m.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B526B3-4375-4A30-BBEB-7C13686A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845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763ED-B4BA-40FF-9A26-6E29D1596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Le CEPC : Chinese Electron Positron Collider</a:t>
            </a:r>
            <a:endParaRPr lang="fr-FR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14EF241B-0F7B-429A-8438-BD6A563383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Collisionneur </a:t>
                </a:r>
                <a:r>
                  <a:rPr lang="en-US" dirty="0" err="1">
                    <a:solidFill>
                      <a:srgbClr val="0070C0"/>
                    </a:solidFill>
                  </a:rPr>
                  <a:t>circulaire</a:t>
                </a:r>
                <a:r>
                  <a:rPr lang="en-US" dirty="0">
                    <a:solidFill>
                      <a:srgbClr val="0070C0"/>
                    </a:solidFill>
                  </a:rPr>
                  <a:t> de 100 km de </a:t>
                </a:r>
                <a:r>
                  <a:rPr lang="en-US" dirty="0" err="1">
                    <a:solidFill>
                      <a:srgbClr val="0070C0"/>
                    </a:solidFill>
                  </a:rPr>
                  <a:t>circonférence</a:t>
                </a:r>
                <a:r>
                  <a:rPr lang="en-US" dirty="0">
                    <a:solidFill>
                      <a:srgbClr val="0070C0"/>
                    </a:solidFill>
                  </a:rPr>
                  <a:t>.</a:t>
                </a:r>
              </a:p>
              <a:p>
                <a:r>
                  <a:rPr lang="en-US" dirty="0" err="1">
                    <a:solidFill>
                      <a:srgbClr val="0070C0"/>
                    </a:solidFill>
                  </a:rPr>
                  <a:t>Programme</a:t>
                </a:r>
                <a:r>
                  <a:rPr lang="en-US" dirty="0">
                    <a:solidFill>
                      <a:srgbClr val="0070C0"/>
                    </a:solidFill>
                  </a:rPr>
                  <a:t> : </a:t>
                </a:r>
              </a:p>
              <a:p>
                <a:pPr lvl="1"/>
                <a:r>
                  <a:rPr lang="en-US" sz="2000" dirty="0">
                    <a:solidFill>
                      <a:schemeClr val="tx1"/>
                    </a:solidFill>
                  </a:rPr>
                  <a:t>7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ans</a:t>
                </a:r>
                <a:r>
                  <a:rPr lang="en-US" sz="2000" dirty="0">
                    <a:solidFill>
                      <a:schemeClr val="tx1"/>
                    </a:solidFill>
                  </a:rPr>
                  <a:t> à 240 GeV, à 1.3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34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, pour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produire</a:t>
                </a:r>
                <a:r>
                  <a:rPr lang="en-US" sz="2000" dirty="0">
                    <a:solidFill>
                      <a:schemeClr val="tx1"/>
                    </a:solidFill>
                  </a:rPr>
                  <a:t> 1 million de bosons de Higgs.</a:t>
                </a:r>
              </a:p>
              <a:p>
                <a:pPr lvl="1"/>
                <a:r>
                  <a:rPr lang="en-US" sz="2000" dirty="0">
                    <a:solidFill>
                      <a:schemeClr val="tx1"/>
                    </a:solidFill>
                  </a:rPr>
                  <a:t>2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ans</a:t>
                </a:r>
                <a:r>
                  <a:rPr lang="en-US" sz="2000" dirty="0">
                    <a:solidFill>
                      <a:schemeClr val="tx1"/>
                    </a:solidFill>
                  </a:rPr>
                  <a:t> à   91 GeV, à 32.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34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, pour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produire</a:t>
                </a:r>
                <a:r>
                  <a:rPr lang="en-US" sz="2000" dirty="0">
                    <a:solidFill>
                      <a:schemeClr val="tx1"/>
                    </a:solidFill>
                  </a:rPr>
                  <a:t> 1000 milliards 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.</a:t>
                </a:r>
              </a:p>
              <a:p>
                <a:pPr lvl="1"/>
                <a:r>
                  <a:rPr lang="en-US" sz="2000" dirty="0">
                    <a:solidFill>
                      <a:schemeClr val="tx1"/>
                    </a:solidFill>
                  </a:rPr>
                  <a:t>1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ans</a:t>
                </a:r>
                <a:r>
                  <a:rPr lang="en-US" sz="2000" dirty="0">
                    <a:solidFill>
                      <a:schemeClr val="tx1"/>
                    </a:solidFill>
                  </a:rPr>
                  <a:t> à 160 GeV, à 10.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34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, pour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produire</a:t>
                </a:r>
                <a:r>
                  <a:rPr lang="en-US" sz="2000" dirty="0">
                    <a:solidFill>
                      <a:schemeClr val="tx1"/>
                    </a:solidFill>
                  </a:rPr>
                  <a:t> 100 millions 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CDR </a:t>
                </a:r>
                <a:r>
                  <a:rPr lang="en-US" dirty="0" err="1">
                    <a:solidFill>
                      <a:srgbClr val="0070C0"/>
                    </a:solidFill>
                  </a:rPr>
                  <a:t>en</a:t>
                </a:r>
                <a:r>
                  <a:rPr lang="en-US" dirty="0">
                    <a:solidFill>
                      <a:srgbClr val="0070C0"/>
                    </a:solidFill>
                  </a:rPr>
                  <a:t> 2018. TDR </a:t>
                </a:r>
                <a:r>
                  <a:rPr lang="en-US" dirty="0" err="1">
                    <a:solidFill>
                      <a:srgbClr val="0070C0"/>
                    </a:solidFill>
                  </a:rPr>
                  <a:t>annoncé</a:t>
                </a:r>
                <a:r>
                  <a:rPr lang="en-US" dirty="0">
                    <a:solidFill>
                      <a:srgbClr val="0070C0"/>
                    </a:solidFill>
                  </a:rPr>
                  <a:t> pour 2022/2023.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Construction : 8 </a:t>
                </a:r>
                <a:r>
                  <a:rPr lang="en-US" dirty="0" err="1">
                    <a:solidFill>
                      <a:srgbClr val="0070C0"/>
                    </a:solidFill>
                  </a:rPr>
                  <a:t>ans</a:t>
                </a:r>
                <a:r>
                  <a:rPr lang="en-US" dirty="0">
                    <a:solidFill>
                      <a:srgbClr val="0070C0"/>
                    </a:solidFill>
                  </a:rPr>
                  <a:t> !!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Premières collisions </a:t>
                </a:r>
                <a:r>
                  <a:rPr lang="en-US" dirty="0" err="1">
                    <a:solidFill>
                      <a:srgbClr val="0070C0"/>
                    </a:solidFill>
                  </a:rPr>
                  <a:t>prévues</a:t>
                </a:r>
                <a:r>
                  <a:rPr lang="en-US" dirty="0">
                    <a:solidFill>
                      <a:srgbClr val="0070C0"/>
                    </a:solidFill>
                  </a:rPr>
                  <a:t> dans la première </a:t>
                </a:r>
                <a:r>
                  <a:rPr lang="en-US" dirty="0" err="1">
                    <a:solidFill>
                      <a:srgbClr val="0070C0"/>
                    </a:solidFill>
                  </a:rPr>
                  <a:t>moitié</a:t>
                </a:r>
                <a:r>
                  <a:rPr lang="en-US" dirty="0">
                    <a:solidFill>
                      <a:srgbClr val="0070C0"/>
                    </a:solidFill>
                  </a:rPr>
                  <a:t> des </a:t>
                </a:r>
                <a:r>
                  <a:rPr lang="en-US" dirty="0" err="1">
                    <a:solidFill>
                      <a:srgbClr val="0070C0"/>
                    </a:solidFill>
                  </a:rPr>
                  <a:t>années</a:t>
                </a:r>
                <a:r>
                  <a:rPr lang="en-US" dirty="0">
                    <a:solidFill>
                      <a:srgbClr val="0070C0"/>
                    </a:solidFill>
                  </a:rPr>
                  <a:t> 2030.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14EF241B-0F7B-429A-8438-BD6A563383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A4D161-8467-4ACD-8E21-F7BCDC7C9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541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230246-1938-4AEF-AFD8-5C9E18EC0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Le FCC : Future Circular Collider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0A8F31-6C4B-4DFD-A1AB-196434317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Communauté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organisée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depuis</a:t>
            </a:r>
            <a:r>
              <a:rPr lang="en-US" dirty="0">
                <a:solidFill>
                  <a:srgbClr val="0070C0"/>
                </a:solidFill>
              </a:rPr>
              <a:t> 2014.</a:t>
            </a:r>
          </a:p>
          <a:p>
            <a:r>
              <a:rPr lang="en-US" dirty="0" err="1">
                <a:solidFill>
                  <a:srgbClr val="00B050"/>
                </a:solidFill>
              </a:rPr>
              <a:t>Depuis</a:t>
            </a:r>
            <a:r>
              <a:rPr lang="en-US" dirty="0">
                <a:solidFill>
                  <a:srgbClr val="00B050"/>
                </a:solidFill>
              </a:rPr>
              <a:t> 2020, la </a:t>
            </a:r>
            <a:r>
              <a:rPr lang="en-US" dirty="0" err="1">
                <a:solidFill>
                  <a:srgbClr val="00B050"/>
                </a:solidFill>
              </a:rPr>
              <a:t>communauté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est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chargée</a:t>
            </a:r>
            <a:r>
              <a:rPr lang="en-US" dirty="0">
                <a:solidFill>
                  <a:srgbClr val="00B050"/>
                </a:solidFill>
              </a:rPr>
              <a:t> par le Conseil du CERN de </a:t>
            </a:r>
            <a:r>
              <a:rPr lang="en-US" dirty="0" err="1">
                <a:solidFill>
                  <a:srgbClr val="00B050"/>
                </a:solidFill>
              </a:rPr>
              <a:t>réaliser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une</a:t>
            </a:r>
            <a:r>
              <a:rPr lang="en-US" dirty="0">
                <a:solidFill>
                  <a:srgbClr val="00B050"/>
                </a:solidFill>
              </a:rPr>
              <a:t> étude de </a:t>
            </a:r>
            <a:r>
              <a:rPr lang="en-US" dirty="0" err="1">
                <a:solidFill>
                  <a:srgbClr val="00B050"/>
                </a:solidFill>
              </a:rPr>
              <a:t>faisabilité</a:t>
            </a:r>
            <a:r>
              <a:rPr lang="en-US" dirty="0">
                <a:solidFill>
                  <a:srgbClr val="00B050"/>
                </a:solidFill>
              </a:rPr>
              <a:t>, à </a:t>
            </a:r>
            <a:r>
              <a:rPr lang="en-US" dirty="0" err="1">
                <a:solidFill>
                  <a:srgbClr val="00B050"/>
                </a:solidFill>
              </a:rPr>
              <a:t>remettre</a:t>
            </a:r>
            <a:r>
              <a:rPr lang="en-US" dirty="0">
                <a:solidFill>
                  <a:srgbClr val="00B050"/>
                </a:solidFill>
              </a:rPr>
              <a:t> fin 2025.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100 MCHF</a:t>
            </a:r>
          </a:p>
          <a:p>
            <a:r>
              <a:rPr lang="en-US" dirty="0">
                <a:solidFill>
                  <a:srgbClr val="7030A0"/>
                </a:solidFill>
              </a:rPr>
              <a:t>Le Conseil </a:t>
            </a:r>
            <a:r>
              <a:rPr lang="en-US" dirty="0" err="1">
                <a:solidFill>
                  <a:srgbClr val="7030A0"/>
                </a:solidFill>
              </a:rPr>
              <a:t>attendra</a:t>
            </a:r>
            <a:r>
              <a:rPr lang="en-US" dirty="0">
                <a:solidFill>
                  <a:srgbClr val="7030A0"/>
                </a:solidFill>
              </a:rPr>
              <a:t> la </a:t>
            </a:r>
            <a:r>
              <a:rPr lang="en-US" dirty="0" err="1">
                <a:solidFill>
                  <a:srgbClr val="7030A0"/>
                </a:solidFill>
              </a:rPr>
              <a:t>prochaine</a:t>
            </a:r>
            <a:r>
              <a:rPr lang="en-US" dirty="0">
                <a:solidFill>
                  <a:srgbClr val="7030A0"/>
                </a:solidFill>
              </a:rPr>
              <a:t> mise à jour de la </a:t>
            </a:r>
            <a:r>
              <a:rPr lang="en-US" dirty="0" err="1">
                <a:solidFill>
                  <a:srgbClr val="7030A0"/>
                </a:solidFill>
              </a:rPr>
              <a:t>stratégie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européenne</a:t>
            </a:r>
            <a:r>
              <a:rPr lang="en-US" dirty="0">
                <a:solidFill>
                  <a:srgbClr val="7030A0"/>
                </a:solidFill>
              </a:rPr>
              <a:t> (2027 ?).</a:t>
            </a:r>
          </a:p>
          <a:p>
            <a:r>
              <a:rPr lang="en-US" dirty="0">
                <a:solidFill>
                  <a:srgbClr val="7030A0"/>
                </a:solidFill>
              </a:rPr>
              <a:t>Cas le plus </a:t>
            </a:r>
            <a:r>
              <a:rPr lang="en-US" dirty="0" err="1">
                <a:solidFill>
                  <a:srgbClr val="7030A0"/>
                </a:solidFill>
              </a:rPr>
              <a:t>optimiste</a:t>
            </a:r>
            <a:r>
              <a:rPr lang="en-US" dirty="0">
                <a:solidFill>
                  <a:srgbClr val="7030A0"/>
                </a:solidFill>
              </a:rPr>
              <a:t> : approbation </a:t>
            </a:r>
            <a:r>
              <a:rPr lang="en-US" dirty="0" err="1">
                <a:solidFill>
                  <a:srgbClr val="7030A0"/>
                </a:solidFill>
              </a:rPr>
              <a:t>en</a:t>
            </a:r>
            <a:r>
              <a:rPr lang="en-US" dirty="0">
                <a:solidFill>
                  <a:srgbClr val="7030A0"/>
                </a:solidFill>
              </a:rPr>
              <a:t> 2028, premières collisions </a:t>
            </a:r>
            <a:r>
              <a:rPr lang="en-US" dirty="0" err="1">
                <a:solidFill>
                  <a:srgbClr val="7030A0"/>
                </a:solidFill>
              </a:rPr>
              <a:t>en</a:t>
            </a:r>
            <a:r>
              <a:rPr lang="en-US" dirty="0">
                <a:solidFill>
                  <a:srgbClr val="7030A0"/>
                </a:solidFill>
              </a:rPr>
              <a:t> 2045.</a:t>
            </a:r>
          </a:p>
          <a:p>
            <a:r>
              <a:rPr lang="en-US" dirty="0">
                <a:solidFill>
                  <a:srgbClr val="002060"/>
                </a:solidFill>
              </a:rPr>
              <a:t>Le FCC sera </a:t>
            </a:r>
            <a:r>
              <a:rPr lang="en-US" dirty="0" err="1">
                <a:solidFill>
                  <a:srgbClr val="002060"/>
                </a:solidFill>
              </a:rPr>
              <a:t>ensuite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transformé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en</a:t>
            </a:r>
            <a:r>
              <a:rPr lang="en-US" dirty="0">
                <a:solidFill>
                  <a:srgbClr val="002060"/>
                </a:solidFill>
              </a:rPr>
              <a:t> un </a:t>
            </a:r>
            <a:r>
              <a:rPr lang="en-US" dirty="0" err="1">
                <a:solidFill>
                  <a:srgbClr val="002060"/>
                </a:solidFill>
              </a:rPr>
              <a:t>collisionneur</a:t>
            </a:r>
            <a:r>
              <a:rPr lang="en-US" dirty="0">
                <a:solidFill>
                  <a:srgbClr val="002060"/>
                </a:solidFill>
              </a:rPr>
              <a:t> proton-proton de 100 </a:t>
            </a:r>
            <a:r>
              <a:rPr lang="en-US" dirty="0" err="1">
                <a:solidFill>
                  <a:srgbClr val="002060"/>
                </a:solidFill>
              </a:rPr>
              <a:t>TeV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</a:rPr>
              <a:t>Slides </a:t>
            </a:r>
            <a:r>
              <a:rPr lang="en-US" dirty="0" err="1">
                <a:solidFill>
                  <a:srgbClr val="0070C0"/>
                </a:solidFill>
              </a:rPr>
              <a:t>suivantes</a:t>
            </a:r>
            <a:r>
              <a:rPr lang="en-US" dirty="0">
                <a:solidFill>
                  <a:srgbClr val="0070C0"/>
                </a:solidFill>
              </a:rPr>
              <a:t> :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Michael </a:t>
            </a:r>
            <a:r>
              <a:rPr lang="en-US" dirty="0" err="1">
                <a:solidFill>
                  <a:srgbClr val="0070C0"/>
                </a:solidFill>
              </a:rPr>
              <a:t>Benedikt</a:t>
            </a:r>
            <a:r>
              <a:rPr lang="en-US" dirty="0">
                <a:solidFill>
                  <a:srgbClr val="0070C0"/>
                </a:solidFill>
              </a:rPr>
              <a:t> : </a:t>
            </a:r>
            <a:r>
              <a:rPr lang="en-US" sz="1700" dirty="0">
                <a:solidFill>
                  <a:srgbClr val="0070C0"/>
                </a:solidFill>
                <a:hlinkClick r:id="rId2"/>
              </a:rPr>
              <a:t>https://indico.cern.ch/event/1176398/contributions/5206796/attachments/2579934/4449584/230123_FCC_Physics_WS_ap.pdf</a:t>
            </a:r>
            <a:r>
              <a:rPr lang="en-US" sz="1700" dirty="0">
                <a:solidFill>
                  <a:srgbClr val="0070C0"/>
                </a:solidFill>
              </a:rPr>
              <a:t> et </a:t>
            </a:r>
            <a:r>
              <a:rPr lang="en-US" sz="1700" dirty="0">
                <a:solidFill>
                  <a:srgbClr val="0070C0"/>
                </a:solidFill>
                <a:hlinkClick r:id="rId3"/>
              </a:rPr>
              <a:t>https://indico.cern.ch/event/1066234/contributions/4594213/attachments/2385608/4077362/220207_FCC-FeasibilityStudyStatus.pdf</a:t>
            </a:r>
            <a:endParaRPr lang="en-US" sz="1700" dirty="0">
              <a:solidFill>
                <a:srgbClr val="0070C0"/>
              </a:solidFill>
            </a:endParaRPr>
          </a:p>
          <a:p>
            <a:pPr lvl="1"/>
            <a:r>
              <a:rPr lang="en-US" dirty="0" err="1">
                <a:solidFill>
                  <a:srgbClr val="0070C0"/>
                </a:solidFill>
              </a:rPr>
              <a:t>Mogens</a:t>
            </a:r>
            <a:r>
              <a:rPr lang="en-US" dirty="0">
                <a:solidFill>
                  <a:srgbClr val="0070C0"/>
                </a:solidFill>
              </a:rPr>
              <a:t> Dam : </a:t>
            </a:r>
            <a:r>
              <a:rPr lang="en-US" sz="1700" dirty="0">
                <a:solidFill>
                  <a:srgbClr val="0070C0"/>
                </a:solidFill>
                <a:hlinkClick r:id="rId4"/>
              </a:rPr>
              <a:t>https://indico.cern.ch/event/1176398/contributions/5208313/attachments/2583407/4456238/230127-Krakow-DC-Summary.pdf</a:t>
            </a:r>
            <a:endParaRPr lang="en-US" sz="1700" dirty="0">
              <a:solidFill>
                <a:srgbClr val="0070C0"/>
              </a:solidFill>
            </a:endParaRP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DDD243-52E1-48B2-BCAB-690372451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211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C9C2100-AFF5-4227-90D3-4FF20CB37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14</a:t>
            </a:fld>
            <a:endParaRPr lang="fr-FR"/>
          </a:p>
        </p:txBody>
      </p:sp>
      <p:graphicFrame>
        <p:nvGraphicFramePr>
          <p:cNvPr id="3" name="Table 1">
            <a:extLst>
              <a:ext uri="{FF2B5EF4-FFF2-40B4-BE49-F238E27FC236}">
                <a16:creationId xmlns:a16="http://schemas.microsoft.com/office/drawing/2014/main" id="{6F84DE5F-FDDD-4A58-A9C8-3DCF0BE64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697128"/>
              </p:ext>
            </p:extLst>
          </p:nvPr>
        </p:nvGraphicFramePr>
        <p:xfrm>
          <a:off x="-1" y="739208"/>
          <a:ext cx="12191999" cy="6017982"/>
        </p:xfrm>
        <a:graphic>
          <a:graphicData uri="http://schemas.openxmlformats.org/drawingml/2006/table">
            <a:tbl>
              <a:tblPr firstRow="1" bandRow="1"/>
              <a:tblGrid>
                <a:gridCol w="5116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0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2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906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25805">
                  <a:extLst>
                    <a:ext uri="{9D8B030D-6E8A-4147-A177-3AD203B41FA5}">
                      <a16:colId xmlns:a16="http://schemas.microsoft.com/office/drawing/2014/main" val="818795718"/>
                    </a:ext>
                  </a:extLst>
                </a:gridCol>
              </a:tblGrid>
              <a:tr h="394422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Parameter [4 IPs, 91.2 </a:t>
                      </a:r>
                      <a:r>
                        <a:rPr lang="en-GB" sz="1600" b="1" dirty="0" err="1">
                          <a:solidFill>
                            <a:schemeClr val="bg1"/>
                          </a:solidFill>
                        </a:rPr>
                        <a:t>km,</a:t>
                      </a:r>
                      <a:r>
                        <a:rPr lang="en-GB" sz="1600" b="1" dirty="0" err="1">
                          <a:solidFill>
                            <a:srgbClr val="FFFF00"/>
                          </a:solidFill>
                        </a:rPr>
                        <a:t>T</a:t>
                      </a:r>
                      <a:r>
                        <a:rPr lang="en-GB" sz="1600" b="1" baseline="-25000" dirty="0" err="1">
                          <a:solidFill>
                            <a:srgbClr val="FFFF00"/>
                          </a:solidFill>
                        </a:rPr>
                        <a:t>rev</a:t>
                      </a:r>
                      <a:r>
                        <a:rPr lang="en-GB" sz="1600" b="1" dirty="0">
                          <a:solidFill>
                            <a:srgbClr val="FFFF00"/>
                          </a:solidFill>
                        </a:rPr>
                        <a:t>=0.3 ms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] 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Z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WW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de-AT" sz="1600" b="1" baseline="0" dirty="0">
                          <a:solidFill>
                            <a:schemeClr val="bg1"/>
                          </a:solidFill>
                        </a:rPr>
                        <a:t> (ZH)</a:t>
                      </a:r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chemeClr val="bg1"/>
                          </a:solidFill>
                        </a:rPr>
                        <a:t>ttbar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energy [GeV]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45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182.5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646">
                <a:tc>
                  <a:txBody>
                    <a:bodyPr/>
                    <a:lstStyle/>
                    <a:p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[mA]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1280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5.0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646">
                <a:tc>
                  <a:txBody>
                    <a:bodyPr/>
                    <a:lstStyle/>
                    <a:p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number bunches/beam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6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10000</a:t>
                      </a:r>
                      <a:endParaRPr kumimoji="0" lang="en-GB" sz="160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6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880</a:t>
                      </a:r>
                      <a:endParaRPr kumimoji="0" lang="en-GB" sz="160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6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248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6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529601"/>
                  </a:ext>
                </a:extLst>
              </a:tr>
              <a:tr h="28575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400" b="1" kern="1200" baseline="30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2.43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2.91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2.04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2.64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4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e</a:t>
                      </a:r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nergy loss / turn [GeV]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0.0391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0.37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1.869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10.0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1352">
                <a:tc>
                  <a:txBody>
                    <a:bodyPr/>
                    <a:lstStyle/>
                    <a:p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total RF voltage 400/800 MHz [GV]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0.120/0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1.0/0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2.08/0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4.0/7.25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006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</a:t>
                      </a:r>
                      <a:r>
                        <a:rPr kumimoji="0" lang="en-GB" sz="14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damping time [turns]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1170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216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64.5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18.5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7361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beta*</a:t>
                      </a:r>
                      <a:r>
                        <a:rPr kumimoji="0" lang="de-AT" sz="14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vertical</a:t>
                      </a:r>
                      <a:r>
                        <a:rPr kumimoji="0" lang="en-US" sz="14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beta* [mm]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0.8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1.6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geometric emittance</a:t>
                      </a:r>
                      <a:r>
                        <a:rPr kumimoji="0" lang="en-US" sz="14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[nm]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0.71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2.17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0.64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1.49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85839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vertical geom. emittance [pm]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1.42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4.34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1.29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2.98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rms IP spot size [</a:t>
                      </a: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m]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39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91138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vertical rms IP spot size [nm]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36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69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449764"/>
                  </a:ext>
                </a:extLst>
              </a:tr>
              <a:tr h="1412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beam-beam parameter </a:t>
                      </a: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400" b="1" kern="1200" baseline="-25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/ </a:t>
                      </a:r>
                      <a:r>
                        <a:rPr kumimoji="0" lang="en-US" sz="1400" b="1" kern="120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400" b="1" kern="1200" baseline="-25000" dirty="0" err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y</a:t>
                      </a:r>
                      <a:endParaRPr kumimoji="0" lang="en-GB" sz="1400" b="1" kern="1200" baseline="-250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0.004/ .159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0.011/0.111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0.0187/0.129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0.096/0.138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80516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rms bunch length </a:t>
                      </a: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with SR / </a:t>
                      </a:r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BS [mm]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4.38 / </a:t>
                      </a:r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14.5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3.55 / </a:t>
                      </a:r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8.01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3.34 / </a:t>
                      </a:r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6.0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2.02 / </a:t>
                      </a:r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</a:t>
                      </a:r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39738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luminosity per IP [10</a:t>
                      </a:r>
                      <a:r>
                        <a:rPr kumimoji="0" lang="en-US" sz="1400" b="1" kern="1200" baseline="300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400" b="1" kern="1200" baseline="300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400" b="1" kern="1200" baseline="300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182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19.4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7.3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1.33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53842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total integrated luminosity / year [ab</a:t>
                      </a:r>
                      <a:r>
                        <a:rPr kumimoji="0" lang="en-US" sz="1400" b="1" kern="1200" baseline="300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en-US" sz="1400" b="1" kern="1200" dirty="0" err="1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yr</a:t>
                      </a:r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87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9.3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3.5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0.65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03453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lifetime rad Bhabha + BS [min]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19 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18 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6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9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015532"/>
                  </a:ext>
                </a:extLst>
              </a:tr>
            </a:tbl>
          </a:graphicData>
        </a:graphic>
      </p:graphicFrame>
      <p:sp>
        <p:nvSpPr>
          <p:cNvPr id="5" name="Ellipse 4">
            <a:extLst>
              <a:ext uri="{FF2B5EF4-FFF2-40B4-BE49-F238E27FC236}">
                <a16:creationId xmlns:a16="http://schemas.microsoft.com/office/drawing/2014/main" id="{F390AB24-2667-4977-9D2D-BB597C7BCB70}"/>
              </a:ext>
            </a:extLst>
          </p:cNvPr>
          <p:cNvSpPr/>
          <p:nvPr/>
        </p:nvSpPr>
        <p:spPr>
          <a:xfrm>
            <a:off x="5633884" y="5771535"/>
            <a:ext cx="629264" cy="347257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BC5719D-A565-41F4-8C4F-E3777021DF2D}"/>
                  </a:ext>
                </a:extLst>
              </p:cNvPr>
              <p:cNvSpPr txBox="1"/>
              <p:nvPr/>
            </p:nvSpPr>
            <p:spPr>
              <a:xfrm>
                <a:off x="5244669" y="82553"/>
                <a:ext cx="1115947" cy="65665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highlight>
                      <a:srgbClr val="FFFF00"/>
                    </a:highlight>
                  </a:rPr>
                  <a:t>LEP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p>
                  </m:oMath>
                </a14:m>
                <a:endParaRPr lang="en-US" b="1" dirty="0">
                  <a:highlight>
                    <a:srgbClr val="FFFF00"/>
                  </a:highlight>
                </a:endParaRPr>
              </a:p>
              <a:p>
                <a:r>
                  <a:rPr lang="fr-FR" b="1" dirty="0">
                    <a:highlight>
                      <a:srgbClr val="FFFF00"/>
                    </a:highlight>
                  </a:rPr>
                  <a:t>En </a:t>
                </a:r>
                <a:r>
                  <a:rPr lang="en-US" b="1" dirty="0">
                    <a:highlight>
                      <a:srgbClr val="FFFF00"/>
                    </a:highlight>
                  </a:rPr>
                  <a:t>4</a:t>
                </a:r>
                <a:r>
                  <a:rPr lang="fr-FR" b="1" dirty="0">
                    <a:highlight>
                      <a:srgbClr val="FFFF00"/>
                    </a:highlight>
                  </a:rPr>
                  <a:t> ans</a:t>
                </a: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BC5719D-A565-41F4-8C4F-E3777021D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669" y="82553"/>
                <a:ext cx="1115947" cy="656655"/>
              </a:xfrm>
              <a:prstGeom prst="rect">
                <a:avLst/>
              </a:prstGeom>
              <a:blipFill>
                <a:blip r:embed="rId2"/>
                <a:stretch>
                  <a:fillRect l="-4372" t="-3738" b="-149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43E9952-2F2D-43A8-A5C8-F2B83EF9E5E2}"/>
                  </a:ext>
                </a:extLst>
              </p:cNvPr>
              <p:cNvSpPr txBox="1"/>
              <p:nvPr/>
            </p:nvSpPr>
            <p:spPr>
              <a:xfrm>
                <a:off x="6902567" y="103850"/>
                <a:ext cx="1115947" cy="65184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highlight>
                      <a:srgbClr val="FFFF00"/>
                    </a:highlight>
                  </a:rPr>
                  <a:t>LEP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endParaRPr lang="en-US" b="1" dirty="0">
                  <a:highlight>
                    <a:srgbClr val="FFFF00"/>
                  </a:highlight>
                </a:endParaRPr>
              </a:p>
              <a:p>
                <a:r>
                  <a:rPr lang="fr-FR" b="1" dirty="0">
                    <a:highlight>
                      <a:srgbClr val="FFFF00"/>
                    </a:highlight>
                  </a:rPr>
                  <a:t>En </a:t>
                </a:r>
                <a:r>
                  <a:rPr lang="en-US" b="1" dirty="0">
                    <a:highlight>
                      <a:srgbClr val="FFFF00"/>
                    </a:highlight>
                  </a:rPr>
                  <a:t>2</a:t>
                </a:r>
                <a:r>
                  <a:rPr lang="fr-FR" b="1" dirty="0">
                    <a:highlight>
                      <a:srgbClr val="FFFF00"/>
                    </a:highlight>
                  </a:rPr>
                  <a:t> ans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43E9952-2F2D-43A8-A5C8-F2B83EF9E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567" y="103850"/>
                <a:ext cx="1115947" cy="651845"/>
              </a:xfrm>
              <a:prstGeom prst="rect">
                <a:avLst/>
              </a:prstGeom>
              <a:blipFill>
                <a:blip r:embed="rId3"/>
                <a:stretch>
                  <a:fillRect l="-4372" t="-3738" b="-140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429DF91-6F17-4F8B-818C-CA48CBE43496}"/>
                  </a:ext>
                </a:extLst>
              </p:cNvPr>
              <p:cNvSpPr txBox="1"/>
              <p:nvPr/>
            </p:nvSpPr>
            <p:spPr>
              <a:xfrm>
                <a:off x="8708172" y="80090"/>
                <a:ext cx="1282659" cy="6525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highlight>
                      <a:srgbClr val="FFFF00"/>
                    </a:highlight>
                  </a:rPr>
                  <a:t>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  <m:r>
                      <a:rPr lang="en-US" b="1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b="1" dirty="0">
                    <a:highlight>
                      <a:srgbClr val="FFFF00"/>
                    </a:highlight>
                  </a:rPr>
                  <a:t>de H </a:t>
                </a:r>
              </a:p>
              <a:p>
                <a:r>
                  <a:rPr lang="fr-FR" b="1" dirty="0">
                    <a:highlight>
                      <a:srgbClr val="FFFF00"/>
                    </a:highlight>
                  </a:rPr>
                  <a:t>en </a:t>
                </a:r>
                <a:r>
                  <a:rPr lang="en-US" b="1" dirty="0">
                    <a:highlight>
                      <a:srgbClr val="FFFF00"/>
                    </a:highlight>
                  </a:rPr>
                  <a:t>3</a:t>
                </a:r>
                <a:r>
                  <a:rPr lang="fr-FR" b="1" dirty="0">
                    <a:highlight>
                      <a:srgbClr val="FFFF00"/>
                    </a:highlight>
                  </a:rPr>
                  <a:t> ans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429DF91-6F17-4F8B-818C-CA48CBE43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172" y="80090"/>
                <a:ext cx="1282659" cy="652551"/>
              </a:xfrm>
              <a:prstGeom prst="rect">
                <a:avLst/>
              </a:prstGeom>
              <a:blipFill>
                <a:blip r:embed="rId4"/>
                <a:stretch>
                  <a:fillRect l="-4286" t="-3738" b="-140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265F992-BA1F-47EB-8DF1-392F2B889D81}"/>
                  </a:ext>
                </a:extLst>
              </p:cNvPr>
              <p:cNvSpPr txBox="1"/>
              <p:nvPr/>
            </p:nvSpPr>
            <p:spPr>
              <a:xfrm>
                <a:off x="10580040" y="103283"/>
                <a:ext cx="1294393" cy="6525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highlight>
                      <a:srgbClr val="FFFF00"/>
                    </a:highlight>
                  </a:rPr>
                  <a:t>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  <m:r>
                      <a:rPr lang="en-US" b="1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b="1" dirty="0">
                    <a:highlight>
                      <a:srgbClr val="FFFF00"/>
                    </a:highlight>
                  </a:rPr>
                  <a:t>de tt </a:t>
                </a:r>
              </a:p>
              <a:p>
                <a:r>
                  <a:rPr lang="fr-FR" b="1" dirty="0">
                    <a:highlight>
                      <a:srgbClr val="FFFF00"/>
                    </a:highlight>
                  </a:rPr>
                  <a:t>en </a:t>
                </a:r>
                <a:r>
                  <a:rPr lang="en-US" b="1" dirty="0">
                    <a:highlight>
                      <a:srgbClr val="FFFF00"/>
                    </a:highlight>
                  </a:rPr>
                  <a:t>5</a:t>
                </a:r>
                <a:r>
                  <a:rPr lang="fr-FR" b="1" dirty="0">
                    <a:highlight>
                      <a:srgbClr val="FFFF00"/>
                    </a:highlight>
                  </a:rPr>
                  <a:t> ans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265F992-BA1F-47EB-8DF1-392F2B889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0040" y="103283"/>
                <a:ext cx="1294393" cy="652551"/>
              </a:xfrm>
              <a:prstGeom prst="rect">
                <a:avLst/>
              </a:prstGeom>
              <a:blipFill>
                <a:blip r:embed="rId5"/>
                <a:stretch>
                  <a:fillRect l="-4245" t="-4673" b="-140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7759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41126-F568-4F31-8EC1-F26FE4459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689CA9-0637-4627-8FA6-3D3586BB2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D77CF2-12E7-4F5C-8A57-8E6C2C69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15</a:t>
            </a:fld>
            <a:endParaRPr lang="fr-FR"/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21A8BD7E-4DB8-4524-92D1-B7D512F6B20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2"/>
          <a:stretch>
            <a:fillRect/>
          </a:stretch>
        </p:blipFill>
        <p:spPr bwMode="auto">
          <a:xfrm>
            <a:off x="1419839" y="757238"/>
            <a:ext cx="8886825" cy="573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21293E1-6FB0-43AA-B5E8-6BD74024DD46}"/>
              </a:ext>
            </a:extLst>
          </p:cNvPr>
          <p:cNvSpPr txBox="1"/>
          <p:nvPr/>
        </p:nvSpPr>
        <p:spPr>
          <a:xfrm>
            <a:off x="7960550" y="2430512"/>
            <a:ext cx="6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FCC</a:t>
            </a:r>
            <a:endParaRPr lang="fr-FR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2C5B22A-371A-46EB-A424-38427A2CBA7E}"/>
              </a:ext>
            </a:extLst>
          </p:cNvPr>
          <p:cNvSpPr txBox="1"/>
          <p:nvPr/>
        </p:nvSpPr>
        <p:spPr>
          <a:xfrm>
            <a:off x="2388024" y="2662424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LHC</a:t>
            </a:r>
            <a:endParaRPr lang="fr-FR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60534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E9259ED-7BB9-4B8A-A50A-85BBE06C3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16</a:t>
            </a:fld>
            <a:endParaRPr lang="fr-FR"/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62279204-2467-4027-AA20-27C1F2CCD416}"/>
              </a:ext>
            </a:extLst>
          </p:cNvPr>
          <p:cNvGrpSpPr/>
          <p:nvPr/>
        </p:nvGrpSpPr>
        <p:grpSpPr>
          <a:xfrm>
            <a:off x="6084000" y="1078804"/>
            <a:ext cx="6048000" cy="5544000"/>
            <a:chOff x="6084000" y="1217592"/>
            <a:chExt cx="6048000" cy="5544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744124-C974-421B-8F21-94C7F265E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025" t="-135" r="11640" b="-83"/>
            <a:stretch/>
          </p:blipFill>
          <p:spPr>
            <a:xfrm>
              <a:off x="6084000" y="1217592"/>
              <a:ext cx="6048000" cy="5544000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C1F0F65-FC01-4731-8878-9388C2D156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61540" y="1720710"/>
              <a:ext cx="4703146" cy="4597503"/>
              <a:chOff x="7059139" y="1656255"/>
              <a:chExt cx="4229617" cy="4099371"/>
            </a:xfrm>
          </p:grpSpPr>
          <p:sp>
            <p:nvSpPr>
              <p:cNvPr id="6" name="Oval 18">
                <a:extLst>
                  <a:ext uri="{FF2B5EF4-FFF2-40B4-BE49-F238E27FC236}">
                    <a16:creationId xmlns:a16="http://schemas.microsoft.com/office/drawing/2014/main" id="{88100096-82F6-4A8D-A9C5-CB349761DDFA}"/>
                  </a:ext>
                </a:extLst>
              </p:cNvPr>
              <p:cNvSpPr/>
              <p:nvPr/>
            </p:nvSpPr>
            <p:spPr>
              <a:xfrm>
                <a:off x="10653679" y="4620508"/>
                <a:ext cx="315311" cy="31531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algn="ctr" defTabSz="914280"/>
                <a:r>
                  <a:rPr lang="en-CH" sz="1200" kern="0" dirty="0">
                    <a:solidFill>
                      <a:srgbClr val="FF0000"/>
                    </a:solidFill>
                    <a:latin typeface="Arial"/>
                  </a:rPr>
                  <a:t>PF</a:t>
                </a:r>
              </a:p>
            </p:txBody>
          </p:sp>
          <p:sp>
            <p:nvSpPr>
              <p:cNvPr id="7" name="Oval 19">
                <a:extLst>
                  <a:ext uri="{FF2B5EF4-FFF2-40B4-BE49-F238E27FC236}">
                    <a16:creationId xmlns:a16="http://schemas.microsoft.com/office/drawing/2014/main" id="{A1DAC1F1-6FA9-4CF4-8AF5-10DC04510116}"/>
                  </a:ext>
                </a:extLst>
              </p:cNvPr>
              <p:cNvSpPr/>
              <p:nvPr/>
            </p:nvSpPr>
            <p:spPr>
              <a:xfrm>
                <a:off x="9371417" y="5440315"/>
                <a:ext cx="315311" cy="31531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algn="ctr" defTabSz="914280"/>
                <a:r>
                  <a:rPr lang="en-CH" sz="1200" kern="0" dirty="0">
                    <a:solidFill>
                      <a:srgbClr val="FF0000"/>
                    </a:solidFill>
                    <a:latin typeface="Arial"/>
                  </a:rPr>
                  <a:t>PG</a:t>
                </a:r>
              </a:p>
            </p:txBody>
          </p:sp>
          <p:sp>
            <p:nvSpPr>
              <p:cNvPr id="8" name="Oval 20">
                <a:extLst>
                  <a:ext uri="{FF2B5EF4-FFF2-40B4-BE49-F238E27FC236}">
                    <a16:creationId xmlns:a16="http://schemas.microsoft.com/office/drawing/2014/main" id="{2B467F6A-FAE2-4A45-874B-4B45C7A1C071}"/>
                  </a:ext>
                </a:extLst>
              </p:cNvPr>
              <p:cNvSpPr/>
              <p:nvPr/>
            </p:nvSpPr>
            <p:spPr>
              <a:xfrm>
                <a:off x="7899967" y="5054936"/>
                <a:ext cx="315311" cy="31531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algn="ctr" defTabSz="914280"/>
                <a:r>
                  <a:rPr lang="en-CH" sz="1200" kern="0" dirty="0">
                    <a:solidFill>
                      <a:srgbClr val="FF0000"/>
                    </a:solidFill>
                    <a:latin typeface="Arial"/>
                  </a:rPr>
                  <a:t>PH</a:t>
                </a:r>
              </a:p>
            </p:txBody>
          </p:sp>
          <p:sp>
            <p:nvSpPr>
              <p:cNvPr id="9" name="Oval 21">
                <a:extLst>
                  <a:ext uri="{FF2B5EF4-FFF2-40B4-BE49-F238E27FC236}">
                    <a16:creationId xmlns:a16="http://schemas.microsoft.com/office/drawing/2014/main" id="{9E2E8E48-D95E-4D71-87DF-9ABB06511DA2}"/>
                  </a:ext>
                </a:extLst>
              </p:cNvPr>
              <p:cNvSpPr/>
              <p:nvPr/>
            </p:nvSpPr>
            <p:spPr>
              <a:xfrm>
                <a:off x="7059139" y="3898799"/>
                <a:ext cx="315311" cy="31531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algn="ctr" defTabSz="914280"/>
                <a:r>
                  <a:rPr lang="en-CH" sz="1200" kern="0" dirty="0">
                    <a:solidFill>
                      <a:srgbClr val="FF0000"/>
                    </a:solidFill>
                    <a:latin typeface="Arial"/>
                  </a:rPr>
                  <a:t>PJ</a:t>
                </a:r>
              </a:p>
            </p:txBody>
          </p:sp>
          <p:sp>
            <p:nvSpPr>
              <p:cNvPr id="10" name="Oval 22">
                <a:extLst>
                  <a:ext uri="{FF2B5EF4-FFF2-40B4-BE49-F238E27FC236}">
                    <a16:creationId xmlns:a16="http://schemas.microsoft.com/office/drawing/2014/main" id="{64AC98E8-45BC-4DA2-83DF-644F1721FC56}"/>
                  </a:ext>
                </a:extLst>
              </p:cNvPr>
              <p:cNvSpPr/>
              <p:nvPr/>
            </p:nvSpPr>
            <p:spPr>
              <a:xfrm>
                <a:off x="10973445" y="3219953"/>
                <a:ext cx="315311" cy="31531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28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PD</a:t>
                </a:r>
              </a:p>
            </p:txBody>
          </p:sp>
          <p:sp>
            <p:nvSpPr>
              <p:cNvPr id="11" name="Oval 23">
                <a:extLst>
                  <a:ext uri="{FF2B5EF4-FFF2-40B4-BE49-F238E27FC236}">
                    <a16:creationId xmlns:a16="http://schemas.microsoft.com/office/drawing/2014/main" id="{612E07B2-539F-4D7B-8BED-91E7BA788C4F}"/>
                  </a:ext>
                </a:extLst>
              </p:cNvPr>
              <p:cNvSpPr/>
              <p:nvPr/>
            </p:nvSpPr>
            <p:spPr>
              <a:xfrm>
                <a:off x="7448023" y="2470401"/>
                <a:ext cx="315311" cy="315311"/>
              </a:xfrm>
              <a:prstGeom prst="ellipse">
                <a:avLst/>
              </a:prstGeom>
              <a:solidFill>
                <a:srgbClr val="DDBFDC"/>
              </a:solidFill>
              <a:ln w="1905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algn="ctr" defTabSz="914280"/>
                <a:r>
                  <a:rPr lang="en-CH" sz="1200" kern="0" dirty="0">
                    <a:solidFill>
                      <a:srgbClr val="7030A0"/>
                    </a:solidFill>
                    <a:latin typeface="Arial"/>
                  </a:rPr>
                  <a:t>PL</a:t>
                </a:r>
              </a:p>
            </p:txBody>
          </p:sp>
          <p:sp>
            <p:nvSpPr>
              <p:cNvPr id="12" name="Oval 24">
                <a:extLst>
                  <a:ext uri="{FF2B5EF4-FFF2-40B4-BE49-F238E27FC236}">
                    <a16:creationId xmlns:a16="http://schemas.microsoft.com/office/drawing/2014/main" id="{A0DD682F-A024-4A55-9005-C4581BCE7DEB}"/>
                  </a:ext>
                </a:extLst>
              </p:cNvPr>
              <p:cNvSpPr/>
              <p:nvPr/>
            </p:nvSpPr>
            <p:spPr>
              <a:xfrm>
                <a:off x="8702511" y="1656255"/>
                <a:ext cx="315311" cy="315311"/>
              </a:xfrm>
              <a:prstGeom prst="ellipse">
                <a:avLst/>
              </a:prstGeom>
              <a:solidFill>
                <a:srgbClr val="DDBFDC"/>
              </a:solidFill>
              <a:ln w="1905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28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PA</a:t>
                </a:r>
              </a:p>
            </p:txBody>
          </p:sp>
          <p:sp>
            <p:nvSpPr>
              <p:cNvPr id="13" name="Oval 25">
                <a:extLst>
                  <a:ext uri="{FF2B5EF4-FFF2-40B4-BE49-F238E27FC236}">
                    <a16:creationId xmlns:a16="http://schemas.microsoft.com/office/drawing/2014/main" id="{8706214A-BFF7-4EE3-9F1A-1645A3D716F6}"/>
                  </a:ext>
                </a:extLst>
              </p:cNvPr>
              <p:cNvSpPr/>
              <p:nvPr/>
            </p:nvSpPr>
            <p:spPr>
              <a:xfrm>
                <a:off x="10158854" y="2035121"/>
                <a:ext cx="315311" cy="31531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28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PB</a:t>
                </a:r>
              </a:p>
            </p:txBody>
          </p:sp>
        </p:grpSp>
      </p:grp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07EED4B3-98B0-4126-B4D0-522E5D7CD20C}"/>
              </a:ext>
            </a:extLst>
          </p:cNvPr>
          <p:cNvSpPr txBox="1">
            <a:spLocks/>
          </p:cNvSpPr>
          <p:nvPr/>
        </p:nvSpPr>
        <p:spPr>
          <a:xfrm>
            <a:off x="230977" y="923427"/>
            <a:ext cx="6298678" cy="4113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1851"/>
              </a:spcBef>
              <a:buFont typeface="Arial" panose="020B0604020202020204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9984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5273868" algn="r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3963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tabLst>
                <a:tab pos="5273868" algn="r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963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tabLst>
                <a:tab pos="5273868" algn="r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3963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tabLst>
                <a:tab pos="5273868" algn="r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CH" sz="2000" b="0" dirty="0"/>
              <a:t>1. </a:t>
            </a:r>
            <a:r>
              <a:rPr lang="en-CH" sz="2000" dirty="0"/>
              <a:t>PA – </a:t>
            </a:r>
            <a:r>
              <a:rPr lang="en-CH" sz="2000" dirty="0" err="1"/>
              <a:t>Ferney</a:t>
            </a:r>
            <a:r>
              <a:rPr lang="en-CH" sz="2000" dirty="0"/>
              <a:t> Voltaire </a:t>
            </a:r>
            <a:r>
              <a:rPr lang="en-CH" sz="2000" b="0" dirty="0"/>
              <a:t>(FR) – </a:t>
            </a:r>
            <a:r>
              <a:rPr lang="en-US" sz="2000" b="0" dirty="0"/>
              <a:t>experimental site</a:t>
            </a:r>
            <a:endParaRPr lang="en-CH" sz="2000" b="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CH" sz="2000" b="0" dirty="0"/>
              <a:t>2. </a:t>
            </a:r>
            <a:r>
              <a:rPr lang="en-CH" sz="2000" dirty="0"/>
              <a:t>PB – </a:t>
            </a:r>
            <a:r>
              <a:rPr lang="en-CH" sz="2000" dirty="0" err="1"/>
              <a:t>Présinge</a:t>
            </a:r>
            <a:r>
              <a:rPr lang="en-CH" sz="2000" dirty="0"/>
              <a:t>/</a:t>
            </a:r>
            <a:r>
              <a:rPr lang="en-CH" sz="2000" dirty="0" err="1"/>
              <a:t>Choulex</a:t>
            </a:r>
            <a:r>
              <a:rPr lang="en-CH" sz="2000" dirty="0"/>
              <a:t> </a:t>
            </a:r>
            <a:r>
              <a:rPr lang="en-CH" sz="2000" b="0" dirty="0"/>
              <a:t>(CH) – </a:t>
            </a:r>
            <a:r>
              <a:rPr lang="en-US" sz="2000" b="0" dirty="0"/>
              <a:t>technical site</a:t>
            </a:r>
            <a:endParaRPr lang="en-CH" sz="2000" b="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CH" sz="2000" b="0" dirty="0"/>
              <a:t>3.</a:t>
            </a:r>
            <a:r>
              <a:rPr lang="en-CH" sz="2000" dirty="0"/>
              <a:t> PD – </a:t>
            </a:r>
            <a:r>
              <a:rPr lang="en-CH" sz="2000" dirty="0" err="1"/>
              <a:t>Nangy</a:t>
            </a:r>
            <a:r>
              <a:rPr lang="en-CH" sz="2000" dirty="0"/>
              <a:t> </a:t>
            </a:r>
            <a:r>
              <a:rPr lang="en-CH" sz="2000" b="0" dirty="0"/>
              <a:t>(FR) – </a:t>
            </a:r>
            <a:r>
              <a:rPr lang="en-US" sz="2000" b="0" dirty="0"/>
              <a:t>technical/experimental site</a:t>
            </a:r>
            <a:endParaRPr lang="en-CH" sz="2000" b="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CH" sz="2000" b="0" dirty="0"/>
              <a:t>4.</a:t>
            </a:r>
            <a:r>
              <a:rPr lang="en-CH" sz="2000" dirty="0"/>
              <a:t> PF – </a:t>
            </a:r>
            <a:r>
              <a:rPr lang="en-CH" sz="2000" dirty="0" err="1"/>
              <a:t>Etaux</a:t>
            </a:r>
            <a:r>
              <a:rPr lang="en-CH" sz="2000" dirty="0"/>
              <a:t> </a:t>
            </a:r>
            <a:r>
              <a:rPr lang="en-CH" sz="2000" b="0" dirty="0"/>
              <a:t>(FR) </a:t>
            </a:r>
            <a:r>
              <a:rPr lang="en-US" sz="2000" b="0" dirty="0"/>
              <a:t>– technical site</a:t>
            </a:r>
            <a:endParaRPr lang="en-CH" sz="2000" b="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CH" sz="2000" b="0" dirty="0"/>
              <a:t>5.</a:t>
            </a:r>
            <a:r>
              <a:rPr lang="en-CH" sz="2000" dirty="0"/>
              <a:t> PG – </a:t>
            </a:r>
            <a:r>
              <a:rPr lang="en-CH" sz="2000" dirty="0" err="1"/>
              <a:t>Charvonnex</a:t>
            </a:r>
            <a:r>
              <a:rPr lang="en-CH" sz="2000" dirty="0"/>
              <a:t>/</a:t>
            </a:r>
            <a:r>
              <a:rPr lang="en-CH" sz="2000" dirty="0" err="1"/>
              <a:t>Groisy</a:t>
            </a:r>
            <a:r>
              <a:rPr lang="en-CH" sz="2000" dirty="0"/>
              <a:t> </a:t>
            </a:r>
            <a:r>
              <a:rPr lang="en-CH" sz="2000" b="0" dirty="0"/>
              <a:t>(FR) </a:t>
            </a:r>
            <a:r>
              <a:rPr lang="en-US" sz="2000" b="0" dirty="0"/>
              <a:t>– experimental site</a:t>
            </a:r>
            <a:endParaRPr lang="en-CH" sz="2000" b="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CH" sz="2000" b="0" dirty="0"/>
              <a:t>6.</a:t>
            </a:r>
            <a:r>
              <a:rPr lang="en-CH" sz="2000" dirty="0"/>
              <a:t> PH – </a:t>
            </a:r>
            <a:r>
              <a:rPr lang="en-CH" sz="2000" dirty="0" err="1"/>
              <a:t>Cercier</a:t>
            </a:r>
            <a:r>
              <a:rPr lang="en-CH" sz="2000" dirty="0"/>
              <a:t> </a:t>
            </a:r>
            <a:r>
              <a:rPr lang="en-CH" sz="2000" b="0" dirty="0"/>
              <a:t>(FR) </a:t>
            </a:r>
            <a:r>
              <a:rPr lang="en-US" sz="2000" b="0" dirty="0"/>
              <a:t>– technical site</a:t>
            </a:r>
            <a:endParaRPr lang="en-CH" sz="2000" b="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CH" sz="2000" b="0" dirty="0"/>
              <a:t>7.</a:t>
            </a:r>
            <a:r>
              <a:rPr lang="en-CH" sz="2000" dirty="0"/>
              <a:t> PJ – </a:t>
            </a:r>
            <a:r>
              <a:rPr lang="en-CH" sz="2000" dirty="0" err="1"/>
              <a:t>Vulbens</a:t>
            </a:r>
            <a:r>
              <a:rPr lang="en-CH" sz="2000" dirty="0"/>
              <a:t>/Dingy </a:t>
            </a:r>
            <a:r>
              <a:rPr lang="en-CH" sz="2000" dirty="0" err="1"/>
              <a:t>en</a:t>
            </a:r>
            <a:r>
              <a:rPr lang="en-CH" sz="2000" dirty="0"/>
              <a:t> </a:t>
            </a:r>
            <a:r>
              <a:rPr lang="en-CH" sz="2000" dirty="0" err="1"/>
              <a:t>Vuache</a:t>
            </a:r>
            <a:r>
              <a:rPr lang="en-CH" sz="2000" dirty="0"/>
              <a:t> </a:t>
            </a:r>
            <a:r>
              <a:rPr lang="en-CH" sz="2000" b="0" dirty="0"/>
              <a:t>(FR)</a:t>
            </a:r>
            <a:r>
              <a:rPr lang="en-US" sz="2000" b="0" dirty="0"/>
              <a:t>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CH" sz="2000" b="0" dirty="0"/>
              <a:t>–</a:t>
            </a:r>
            <a:r>
              <a:rPr lang="en-US" sz="2000" b="0" dirty="0"/>
              <a:t> technical/experimental site</a:t>
            </a:r>
            <a:endParaRPr lang="en-CH" sz="2000" b="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CH" sz="2000" b="0" dirty="0"/>
              <a:t>8.</a:t>
            </a:r>
            <a:r>
              <a:rPr lang="en-CH" sz="2000" dirty="0"/>
              <a:t> PL – </a:t>
            </a:r>
            <a:r>
              <a:rPr lang="en-CH" sz="2000" dirty="0" err="1"/>
              <a:t>Challex</a:t>
            </a:r>
            <a:r>
              <a:rPr lang="en-CH" sz="2000" dirty="0"/>
              <a:t> </a:t>
            </a:r>
            <a:r>
              <a:rPr lang="en-CH" sz="2000" b="0" dirty="0"/>
              <a:t>(FR) </a:t>
            </a:r>
            <a:r>
              <a:rPr lang="en-US" sz="2000" b="0" dirty="0"/>
              <a:t>– technical site</a:t>
            </a:r>
            <a:endParaRPr lang="en-CH" sz="2000" b="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CH" sz="20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CH" sz="2000" dirty="0"/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011BAE1A-9141-4AC4-8C7F-F08438292EC7}"/>
              </a:ext>
            </a:extLst>
          </p:cNvPr>
          <p:cNvSpPr txBox="1"/>
          <p:nvPr/>
        </p:nvSpPr>
        <p:spPr>
          <a:xfrm>
            <a:off x="146909" y="5023328"/>
            <a:ext cx="60946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+mn-lt"/>
              </a:rPr>
              <a:t>First meetings </a:t>
            </a:r>
            <a:r>
              <a:rPr lang="fr-FR" sz="2400" b="1" dirty="0" err="1">
                <a:latin typeface="+mn-lt"/>
              </a:rPr>
              <a:t>with</a:t>
            </a:r>
            <a:r>
              <a:rPr lang="fr-FR" sz="2400" b="1" dirty="0">
                <a:latin typeface="+mn-lt"/>
              </a:rPr>
              <a:t> communes </a:t>
            </a:r>
            <a:r>
              <a:rPr lang="fr-FR" sz="2400" b="1" dirty="0" err="1">
                <a:latin typeface="+mn-lt"/>
              </a:rPr>
              <a:t>concerned</a:t>
            </a:r>
            <a:r>
              <a:rPr lang="fr-FR" sz="2400" b="1" dirty="0">
                <a:latin typeface="+mn-lt"/>
              </a:rPr>
              <a:t> in France (31) and </a:t>
            </a:r>
            <a:r>
              <a:rPr lang="fr-FR" sz="2400" b="1" dirty="0" err="1">
                <a:latin typeface="+mn-lt"/>
              </a:rPr>
              <a:t>Switzerland</a:t>
            </a:r>
            <a:r>
              <a:rPr lang="fr-FR" sz="2400" b="1" dirty="0">
                <a:latin typeface="+mn-lt"/>
              </a:rPr>
              <a:t> (10)</a:t>
            </a:r>
            <a:endParaRPr lang="en-CH" sz="2400" b="1" dirty="0"/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18E1FD79-BE01-4193-BE6E-82A2B158EEB5}"/>
              </a:ext>
            </a:extLst>
          </p:cNvPr>
          <p:cNvSpPr/>
          <p:nvPr/>
        </p:nvSpPr>
        <p:spPr>
          <a:xfrm>
            <a:off x="211092" y="5855654"/>
            <a:ext cx="3494314" cy="405234"/>
          </a:xfrm>
          <a:prstGeom prst="roundRect">
            <a:avLst/>
          </a:prstGeom>
          <a:solidFill>
            <a:srgbClr val="40C245"/>
          </a:solidFill>
          <a:ln w="12700" cap="flat" cmpd="sng" algn="ctr">
            <a:solidFill>
              <a:srgbClr val="0000F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6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Rencontrée</a:t>
            </a: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A78D9F7A-7F39-4F43-A996-06C97AE0A2E3}"/>
              </a:ext>
            </a:extLst>
          </p:cNvPr>
          <p:cNvSpPr/>
          <p:nvPr/>
        </p:nvSpPr>
        <p:spPr>
          <a:xfrm>
            <a:off x="211092" y="6302828"/>
            <a:ext cx="3494314" cy="408214"/>
          </a:xfrm>
          <a:prstGeom prst="roundRect">
            <a:avLst/>
          </a:prstGeom>
          <a:solidFill>
            <a:srgbClr val="E8FF2E"/>
          </a:solidFill>
          <a:ln w="12700" cap="flat" cmpd="sng" algn="ctr">
            <a:solidFill>
              <a:srgbClr val="0000F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6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Rendez-vous proposé / programmé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69060C4-618E-484A-85A2-FA1D51417842}"/>
              </a:ext>
            </a:extLst>
          </p:cNvPr>
          <p:cNvSpPr txBox="1"/>
          <p:nvPr/>
        </p:nvSpPr>
        <p:spPr>
          <a:xfrm>
            <a:off x="4154892" y="250189"/>
            <a:ext cx="5013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Sites, Communes et Cantons</a:t>
            </a:r>
            <a:endParaRPr lang="fr-FR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786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2B9E1185-E363-4B2B-B5BD-4D9E96115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82" b="26122"/>
          <a:stretch/>
        </p:blipFill>
        <p:spPr>
          <a:xfrm>
            <a:off x="-9312" y="525319"/>
            <a:ext cx="12201097" cy="632016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05C28E-88A1-4AF6-A465-483202959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56FA44-54DF-4D54-9D58-36EFA4497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17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8CC0406-89B4-4725-9D1D-7CE149D2B737}"/>
              </a:ext>
            </a:extLst>
          </p:cNvPr>
          <p:cNvSpPr txBox="1"/>
          <p:nvPr/>
        </p:nvSpPr>
        <p:spPr>
          <a:xfrm>
            <a:off x="4149386" y="-2623"/>
            <a:ext cx="4285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La collaboration </a:t>
            </a:r>
            <a:r>
              <a:rPr lang="en-US" sz="3200" dirty="0" err="1">
                <a:solidFill>
                  <a:srgbClr val="7030A0"/>
                </a:solidFill>
              </a:rPr>
              <a:t>en</a:t>
            </a:r>
            <a:r>
              <a:rPr lang="en-US" sz="3200" dirty="0">
                <a:solidFill>
                  <a:srgbClr val="7030A0"/>
                </a:solidFill>
              </a:rPr>
              <a:t> 2022</a:t>
            </a:r>
            <a:endParaRPr lang="fr-FR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505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15529CD-54E7-4775-ABD5-8F4084EFA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18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D3068D-B835-4C1A-8BD0-4B8FA88E4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62" y="0"/>
            <a:ext cx="11569476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7DC95E0-6547-4713-8DE9-1DE861FCEDF0}"/>
              </a:ext>
            </a:extLst>
          </p:cNvPr>
          <p:cNvSpPr txBox="1"/>
          <p:nvPr/>
        </p:nvSpPr>
        <p:spPr>
          <a:xfrm>
            <a:off x="0" y="0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F.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Gianotti</a:t>
            </a:r>
            <a:endParaRPr lang="fr-FR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44527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37165-011E-4016-B3B6-BA4955390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7030A0"/>
                </a:solidFill>
              </a:rPr>
              <a:t>Etapes</a:t>
            </a:r>
            <a:r>
              <a:rPr lang="en-US" b="1" dirty="0">
                <a:solidFill>
                  <a:srgbClr val="7030A0"/>
                </a:solidFill>
              </a:rPr>
              <a:t> de </a:t>
            </a:r>
            <a:r>
              <a:rPr lang="en-US" b="1" dirty="0" err="1">
                <a:solidFill>
                  <a:srgbClr val="7030A0"/>
                </a:solidFill>
              </a:rPr>
              <a:t>l’étude</a:t>
            </a:r>
            <a:r>
              <a:rPr lang="en-US" b="1" dirty="0">
                <a:solidFill>
                  <a:srgbClr val="7030A0"/>
                </a:solidFill>
              </a:rPr>
              <a:t> de </a:t>
            </a:r>
            <a:r>
              <a:rPr lang="en-US" b="1" dirty="0" err="1">
                <a:solidFill>
                  <a:srgbClr val="7030A0"/>
                </a:solidFill>
              </a:rPr>
              <a:t>faisabilité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E2C892-3EBF-4DBC-ADE5-190BAA92A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6567"/>
            <a:ext cx="10515600" cy="4351338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0C3B89-71F4-499F-B33F-FA50D55DC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19</a:t>
            </a:fld>
            <a:endParaRPr lang="fr-FR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6B3245A8-32C0-4876-BDA0-C8E9D7B5BE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965929"/>
              </p:ext>
            </p:extLst>
          </p:nvPr>
        </p:nvGraphicFramePr>
        <p:xfrm>
          <a:off x="134248" y="1595668"/>
          <a:ext cx="11914120" cy="4955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59570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440196"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859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Century Gothic" panose="020B0502020202020204" pitchFamily="34" charset="0"/>
                        </a:rPr>
                        <a:t>Q4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628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E0B281AE-9799-4DED-83FC-FC964BD2A655}"/>
              </a:ext>
            </a:extLst>
          </p:cNvPr>
          <p:cNvSpPr/>
          <p:nvPr/>
        </p:nvSpPr>
        <p:spPr>
          <a:xfrm>
            <a:off x="9624392" y="5760142"/>
            <a:ext cx="2088232" cy="376404"/>
          </a:xfrm>
          <a:prstGeom prst="roundRect">
            <a:avLst/>
          </a:prstGeom>
          <a:solidFill>
            <a:srgbClr val="FFCCFF"/>
          </a:solidFill>
          <a:ln>
            <a:solidFill>
              <a:srgbClr val="CC0099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FS Report</a:t>
            </a: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E0D16AE6-674A-4B60-BAB6-D751958E0BFB}"/>
              </a:ext>
            </a:extLst>
          </p:cNvPr>
          <p:cNvSpPr/>
          <p:nvPr/>
        </p:nvSpPr>
        <p:spPr>
          <a:xfrm>
            <a:off x="5195377" y="5569415"/>
            <a:ext cx="2985466" cy="579821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FCC Week &amp; Review: key technology R&amp;D programs</a:t>
            </a: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53B6ED45-74B0-4878-AD07-17F68B2BC567}"/>
              </a:ext>
            </a:extLst>
          </p:cNvPr>
          <p:cNvSpPr/>
          <p:nvPr/>
        </p:nvSpPr>
        <p:spPr>
          <a:xfrm>
            <a:off x="7464153" y="6247834"/>
            <a:ext cx="3672408" cy="318041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Release FSR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cost and schedule  update</a:t>
            </a: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7DC51103-A0A8-4BFA-8B18-C17C04D61341}"/>
              </a:ext>
            </a:extLst>
          </p:cNvPr>
          <p:cNvSpPr/>
          <p:nvPr/>
        </p:nvSpPr>
        <p:spPr>
          <a:xfrm>
            <a:off x="3774821" y="3095846"/>
            <a:ext cx="4697443" cy="418085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FCC Week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&amp; review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implementation, baseline design, organisation of site </a:t>
            </a:r>
            <a:r>
              <a:rPr lang="en-GB" sz="1600" b="1" dirty="0">
                <a:solidFill>
                  <a:srgbClr val="0C377B"/>
                </a:solidFill>
                <a:latin typeface="Century Gothic" panose="020B0502020202020204" pitchFamily="34" charset="0"/>
              </a:rPr>
              <a:t>activities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8">
            <a:extLst>
              <a:ext uri="{FF2B5EF4-FFF2-40B4-BE49-F238E27FC236}">
                <a16:creationId xmlns:a16="http://schemas.microsoft.com/office/drawing/2014/main" id="{F13F99D6-847A-457F-AE84-C8B5DC98762A}"/>
              </a:ext>
            </a:extLst>
          </p:cNvPr>
          <p:cNvGrpSpPr/>
          <p:nvPr/>
        </p:nvGrpSpPr>
        <p:grpSpPr>
          <a:xfrm>
            <a:off x="3215680" y="3095846"/>
            <a:ext cx="615661" cy="576741"/>
            <a:chOff x="-1219048" y="3333377"/>
            <a:chExt cx="540000" cy="540000"/>
          </a:xfrm>
        </p:grpSpPr>
        <p:pic>
          <p:nvPicPr>
            <p:cNvPr id="13" name="Picture 19">
              <a:extLst>
                <a:ext uri="{FF2B5EF4-FFF2-40B4-BE49-F238E27FC236}">
                  <a16:creationId xmlns:a16="http://schemas.microsoft.com/office/drawing/2014/main" id="{6427AE9F-AB6A-415C-8B18-669FEECBB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14" name="Picture 20">
              <a:extLst>
                <a:ext uri="{FF2B5EF4-FFF2-40B4-BE49-F238E27FC236}">
                  <a16:creationId xmlns:a16="http://schemas.microsoft.com/office/drawing/2014/main" id="{EC092786-97A6-40F0-8373-BC503219B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grpSp>
        <p:nvGrpSpPr>
          <p:cNvPr id="15" name="Group 24">
            <a:extLst>
              <a:ext uri="{FF2B5EF4-FFF2-40B4-BE49-F238E27FC236}">
                <a16:creationId xmlns:a16="http://schemas.microsoft.com/office/drawing/2014/main" id="{08C1E9B6-F016-4914-8912-941B5E0167BC}"/>
              </a:ext>
            </a:extLst>
          </p:cNvPr>
          <p:cNvGrpSpPr>
            <a:grpSpLocks noChangeAspect="1"/>
          </p:cNvGrpSpPr>
          <p:nvPr/>
        </p:nvGrpSpPr>
        <p:grpSpPr>
          <a:xfrm>
            <a:off x="8072627" y="5555270"/>
            <a:ext cx="615661" cy="581317"/>
            <a:chOff x="4333017" y="2114253"/>
            <a:chExt cx="1219048" cy="1219048"/>
          </a:xfrm>
        </p:grpSpPr>
        <p:pic>
          <p:nvPicPr>
            <p:cNvPr id="16" name="Picture 25">
              <a:extLst>
                <a:ext uri="{FF2B5EF4-FFF2-40B4-BE49-F238E27FC236}">
                  <a16:creationId xmlns:a16="http://schemas.microsoft.com/office/drawing/2014/main" id="{EA45484D-B60E-4CA4-B677-ACF3CFF8B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3017" y="2114253"/>
              <a:ext cx="1219048" cy="1219048"/>
            </a:xfrm>
            <a:prstGeom prst="rect">
              <a:avLst/>
            </a:prstGeom>
          </p:spPr>
        </p:pic>
        <p:pic>
          <p:nvPicPr>
            <p:cNvPr id="17" name="Picture 26">
              <a:extLst>
                <a:ext uri="{FF2B5EF4-FFF2-40B4-BE49-F238E27FC236}">
                  <a16:creationId xmlns:a16="http://schemas.microsoft.com/office/drawing/2014/main" id="{F3FECAD9-B385-402A-83BB-C756CEEE7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1566" y="2421324"/>
              <a:ext cx="361950" cy="609600"/>
            </a:xfrm>
            <a:prstGeom prst="rect">
              <a:avLst/>
            </a:prstGeom>
          </p:spPr>
        </p:pic>
      </p:grpSp>
      <p:grpSp>
        <p:nvGrpSpPr>
          <p:cNvPr id="18" name="Group 27">
            <a:extLst>
              <a:ext uri="{FF2B5EF4-FFF2-40B4-BE49-F238E27FC236}">
                <a16:creationId xmlns:a16="http://schemas.microsoft.com/office/drawing/2014/main" id="{44BA3799-A614-4030-8730-9F9FB602469D}"/>
              </a:ext>
            </a:extLst>
          </p:cNvPr>
          <p:cNvGrpSpPr/>
          <p:nvPr/>
        </p:nvGrpSpPr>
        <p:grpSpPr>
          <a:xfrm>
            <a:off x="11136560" y="6172527"/>
            <a:ext cx="615661" cy="576741"/>
            <a:chOff x="6234726" y="2760924"/>
            <a:chExt cx="540000" cy="540000"/>
          </a:xfrm>
        </p:grpSpPr>
        <p:pic>
          <p:nvPicPr>
            <p:cNvPr id="19" name="Picture 28">
              <a:extLst>
                <a:ext uri="{FF2B5EF4-FFF2-40B4-BE49-F238E27FC236}">
                  <a16:creationId xmlns:a16="http://schemas.microsoft.com/office/drawing/2014/main" id="{6539966A-9017-4682-8573-A33FFFF99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726" y="2760924"/>
              <a:ext cx="540000" cy="540000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0450EBDD-ED24-4050-A10A-D5BC011F6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100" y="2877214"/>
              <a:ext cx="252000" cy="252000"/>
            </a:xfrm>
            <a:prstGeom prst="rect">
              <a:avLst/>
            </a:prstGeom>
          </p:spPr>
        </p:pic>
      </p:grpSp>
      <p:sp>
        <p:nvSpPr>
          <p:cNvPr id="21" name="Rounded Rectangle 31">
            <a:extLst>
              <a:ext uri="{FF2B5EF4-FFF2-40B4-BE49-F238E27FC236}">
                <a16:creationId xmlns:a16="http://schemas.microsoft.com/office/drawing/2014/main" id="{D8FD57B8-2AC1-46F9-9956-8CFDA950A2F5}"/>
              </a:ext>
            </a:extLst>
          </p:cNvPr>
          <p:cNvSpPr/>
          <p:nvPr/>
        </p:nvSpPr>
        <p:spPr>
          <a:xfrm>
            <a:off x="6135519" y="4857422"/>
            <a:ext cx="5904656" cy="54222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high-risk areas site investigations, environmental evaluation &amp; impact study with host states</a:t>
            </a:r>
          </a:p>
        </p:txBody>
      </p:sp>
      <p:sp>
        <p:nvSpPr>
          <p:cNvPr id="22" name="Rounded Rectangle 32">
            <a:extLst>
              <a:ext uri="{FF2B5EF4-FFF2-40B4-BE49-F238E27FC236}">
                <a16:creationId xmlns:a16="http://schemas.microsoft.com/office/drawing/2014/main" id="{F528DDB0-B672-429E-ACEE-744EA03E94D2}"/>
              </a:ext>
            </a:extLst>
          </p:cNvPr>
          <p:cNvSpPr/>
          <p:nvPr/>
        </p:nvSpPr>
        <p:spPr>
          <a:xfrm>
            <a:off x="6023992" y="4286310"/>
            <a:ext cx="3960440" cy="537728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highlight>
                  <a:srgbClr val="FFFF00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FCCW &amp; mid-term review: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general coherency, CDR cost update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ounded Rectangle 33">
            <a:extLst>
              <a:ext uri="{FF2B5EF4-FFF2-40B4-BE49-F238E27FC236}">
                <a16:creationId xmlns:a16="http://schemas.microsoft.com/office/drawing/2014/main" id="{FDC0D685-2298-43FB-A51C-FDEC156EE8A6}"/>
              </a:ext>
            </a:extLst>
          </p:cNvPr>
          <p:cNvSpPr/>
          <p:nvPr/>
        </p:nvSpPr>
        <p:spPr>
          <a:xfrm>
            <a:off x="6063983" y="3602324"/>
            <a:ext cx="4697443" cy="61331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detailed design towards CDR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C377B"/>
                </a:solidFill>
                <a:latin typeface="Century Gothic" panose="020B0502020202020204" pitchFamily="34" charset="0"/>
              </a:rPr>
              <a:t>cost and schedule for phase 1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ounded Rectangle 6">
            <a:extLst>
              <a:ext uri="{FF2B5EF4-FFF2-40B4-BE49-F238E27FC236}">
                <a16:creationId xmlns:a16="http://schemas.microsoft.com/office/drawing/2014/main" id="{8337175B-C053-4C87-B692-FF202686BE62}"/>
              </a:ext>
            </a:extLst>
          </p:cNvPr>
          <p:cNvSpPr/>
          <p:nvPr/>
        </p:nvSpPr>
        <p:spPr>
          <a:xfrm>
            <a:off x="1318929" y="2356638"/>
            <a:ext cx="4633055" cy="566941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C377B"/>
                </a:solidFill>
                <a:latin typeface="Century Gothic" panose="020B0502020202020204" pitchFamily="34" charset="0"/>
              </a:rPr>
              <a:t>CDR baseline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design adaptations for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C377B"/>
                </a:solidFill>
                <a:latin typeface="Century Gothic" panose="020B0502020202020204" pitchFamily="34" charset="0"/>
              </a:rPr>
              <a:t>         n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implementation scenario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5" name="Group 21">
            <a:extLst>
              <a:ext uri="{FF2B5EF4-FFF2-40B4-BE49-F238E27FC236}">
                <a16:creationId xmlns:a16="http://schemas.microsoft.com/office/drawing/2014/main" id="{ACDB899A-FF1B-47E3-9A25-B841A501B9CC}"/>
              </a:ext>
            </a:extLst>
          </p:cNvPr>
          <p:cNvGrpSpPr/>
          <p:nvPr/>
        </p:nvGrpSpPr>
        <p:grpSpPr>
          <a:xfrm>
            <a:off x="5552347" y="4321152"/>
            <a:ext cx="615661" cy="576741"/>
            <a:chOff x="-1219048" y="3333377"/>
            <a:chExt cx="540000" cy="540000"/>
          </a:xfrm>
        </p:grpSpPr>
        <p:pic>
          <p:nvPicPr>
            <p:cNvPr id="26" name="Picture 22">
              <a:extLst>
                <a:ext uri="{FF2B5EF4-FFF2-40B4-BE49-F238E27FC236}">
                  <a16:creationId xmlns:a16="http://schemas.microsoft.com/office/drawing/2014/main" id="{79A8B1B6-1B75-4D2E-AB66-73A14B71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27" name="Picture 23">
              <a:extLst>
                <a:ext uri="{FF2B5EF4-FFF2-40B4-BE49-F238E27FC236}">
                  <a16:creationId xmlns:a16="http://schemas.microsoft.com/office/drawing/2014/main" id="{F6CCFD79-5E7E-4AF4-A399-FA6847563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sp>
        <p:nvSpPr>
          <p:cNvPr id="28" name="Rounded Rectangle 10">
            <a:extLst>
              <a:ext uri="{FF2B5EF4-FFF2-40B4-BE49-F238E27FC236}">
                <a16:creationId xmlns:a16="http://schemas.microsoft.com/office/drawing/2014/main" id="{E42EFAD4-6EA1-4150-9415-7D8EA0614717}"/>
              </a:ext>
            </a:extLst>
          </p:cNvPr>
          <p:cNvSpPr/>
          <p:nvPr/>
        </p:nvSpPr>
        <p:spPr>
          <a:xfrm>
            <a:off x="96565" y="2966306"/>
            <a:ext cx="1842574" cy="360218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Status reports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study planning ,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9" name="Group 14">
            <a:extLst>
              <a:ext uri="{FF2B5EF4-FFF2-40B4-BE49-F238E27FC236}">
                <a16:creationId xmlns:a16="http://schemas.microsoft.com/office/drawing/2014/main" id="{B9CEF32C-BB91-475D-A6C6-B29CE386108E}"/>
              </a:ext>
            </a:extLst>
          </p:cNvPr>
          <p:cNvGrpSpPr>
            <a:grpSpLocks noChangeAspect="1"/>
          </p:cNvGrpSpPr>
          <p:nvPr/>
        </p:nvGrpSpPr>
        <p:grpSpPr>
          <a:xfrm>
            <a:off x="999433" y="2405722"/>
            <a:ext cx="615661" cy="581317"/>
            <a:chOff x="4333017" y="2114253"/>
            <a:chExt cx="1219048" cy="1219048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84FDEAB3-11AA-4831-8C38-6B223C514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3017" y="2114253"/>
              <a:ext cx="1219048" cy="1219048"/>
            </a:xfrm>
            <a:prstGeom prst="rect">
              <a:avLst/>
            </a:prstGeom>
          </p:spPr>
        </p:pic>
        <p:pic>
          <p:nvPicPr>
            <p:cNvPr id="31" name="Picture 16">
              <a:extLst>
                <a:ext uri="{FF2B5EF4-FFF2-40B4-BE49-F238E27FC236}">
                  <a16:creationId xmlns:a16="http://schemas.microsoft.com/office/drawing/2014/main" id="{C6CA34C2-4165-4DBE-A9D9-8D9478A24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1566" y="2421324"/>
              <a:ext cx="361950" cy="609600"/>
            </a:xfrm>
            <a:prstGeom prst="rect">
              <a:avLst/>
            </a:prstGeom>
          </p:spPr>
        </p:pic>
      </p:grpSp>
      <p:pic>
        <p:nvPicPr>
          <p:cNvPr id="32" name="Graphic 2" descr="Pin">
            <a:extLst>
              <a:ext uri="{FF2B5EF4-FFF2-40B4-BE49-F238E27FC236}">
                <a16:creationId xmlns:a16="http://schemas.microsoft.com/office/drawing/2014/main" id="{754B1CC3-6948-4E0A-B77B-69785D308A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69232" y="2591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5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52ACFF-0BDC-429A-A51B-DDAE9E7E7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Introduction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71428E-069C-432B-A20A-2FA8A001F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rgbClr val="0070C0"/>
                </a:solidFill>
              </a:rPr>
              <a:t>Première </a:t>
            </a:r>
            <a:r>
              <a:rPr lang="en-US" dirty="0" err="1">
                <a:solidFill>
                  <a:srgbClr val="0070C0"/>
                </a:solidFill>
              </a:rPr>
              <a:t>réunion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depuis</a:t>
            </a:r>
            <a:r>
              <a:rPr lang="en-US" dirty="0">
                <a:solidFill>
                  <a:srgbClr val="0070C0"/>
                </a:solidFill>
              </a:rPr>
              <a:t> 2 ans.</a:t>
            </a:r>
          </a:p>
          <a:p>
            <a:r>
              <a:rPr lang="en-US" dirty="0">
                <a:solidFill>
                  <a:srgbClr val="0070C0"/>
                </a:solidFill>
              </a:rPr>
              <a:t>Première </a:t>
            </a:r>
            <a:r>
              <a:rPr lang="en-US" dirty="0" err="1">
                <a:solidFill>
                  <a:srgbClr val="0070C0"/>
                </a:solidFill>
              </a:rPr>
              <a:t>réunion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depuis</a:t>
            </a:r>
            <a:r>
              <a:rPr lang="en-US" dirty="0">
                <a:solidFill>
                  <a:srgbClr val="0070C0"/>
                </a:solidFill>
              </a:rPr>
              <a:t> que Steve </a:t>
            </a:r>
            <a:r>
              <a:rPr lang="en-US" dirty="0" err="1">
                <a:solidFill>
                  <a:srgbClr val="0070C0"/>
                </a:solidFill>
              </a:rPr>
              <a:t>est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parti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vers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d’autres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aventures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r>
              <a:rPr lang="en-US" dirty="0" err="1">
                <a:solidFill>
                  <a:srgbClr val="0070C0"/>
                </a:solidFill>
              </a:rPr>
              <a:t>Cette</a:t>
            </a:r>
            <a:r>
              <a:rPr lang="en-US" dirty="0">
                <a:solidFill>
                  <a:srgbClr val="0070C0"/>
                </a:solidFill>
              </a:rPr>
              <a:t> première </a:t>
            </a:r>
            <a:r>
              <a:rPr lang="en-US" dirty="0" err="1">
                <a:solidFill>
                  <a:srgbClr val="0070C0"/>
                </a:solidFill>
              </a:rPr>
              <a:t>présentation</a:t>
            </a:r>
            <a:r>
              <a:rPr lang="en-US" dirty="0">
                <a:solidFill>
                  <a:srgbClr val="0070C0"/>
                </a:solidFill>
              </a:rPr>
              <a:t> sera </a:t>
            </a:r>
            <a:r>
              <a:rPr lang="en-US" dirty="0" err="1">
                <a:solidFill>
                  <a:srgbClr val="0070C0"/>
                </a:solidFill>
              </a:rPr>
              <a:t>donc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l’occasion</a:t>
            </a:r>
            <a:r>
              <a:rPr lang="en-US" dirty="0">
                <a:solidFill>
                  <a:srgbClr val="0070C0"/>
                </a:solidFill>
              </a:rPr>
              <a:t> de </a:t>
            </a:r>
            <a:r>
              <a:rPr lang="en-US" dirty="0" err="1">
                <a:solidFill>
                  <a:srgbClr val="0070C0"/>
                </a:solidFill>
              </a:rPr>
              <a:t>quelques</a:t>
            </a:r>
            <a:r>
              <a:rPr lang="en-US" dirty="0">
                <a:solidFill>
                  <a:srgbClr val="0070C0"/>
                </a:solidFill>
              </a:rPr>
              <a:t> rappels.</a:t>
            </a:r>
          </a:p>
          <a:p>
            <a:r>
              <a:rPr lang="en-US" dirty="0">
                <a:solidFill>
                  <a:srgbClr val="0070C0"/>
                </a:solidFill>
              </a:rPr>
              <a:t>On </a:t>
            </a:r>
            <a:r>
              <a:rPr lang="en-US" dirty="0" err="1">
                <a:solidFill>
                  <a:srgbClr val="0070C0"/>
                </a:solidFill>
              </a:rPr>
              <a:t>va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remonter</a:t>
            </a:r>
            <a:r>
              <a:rPr lang="en-US" dirty="0">
                <a:solidFill>
                  <a:srgbClr val="0070C0"/>
                </a:solidFill>
              </a:rPr>
              <a:t> 3 </a:t>
            </a:r>
            <a:r>
              <a:rPr lang="en-US" dirty="0" err="1">
                <a:solidFill>
                  <a:srgbClr val="0070C0"/>
                </a:solidFill>
              </a:rPr>
              <a:t>ans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en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arrière</a:t>
            </a:r>
            <a:r>
              <a:rPr lang="en-US" dirty="0">
                <a:solidFill>
                  <a:srgbClr val="0070C0"/>
                </a:solidFill>
              </a:rPr>
              <a:t> au temps de la mise à jour de la </a:t>
            </a:r>
            <a:r>
              <a:rPr lang="en-US" dirty="0" err="1">
                <a:solidFill>
                  <a:srgbClr val="0070C0"/>
                </a:solidFill>
              </a:rPr>
              <a:t>stratégie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européenne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r>
              <a:rPr lang="en-US" dirty="0" err="1">
                <a:solidFill>
                  <a:srgbClr val="0070C0"/>
                </a:solidFill>
              </a:rPr>
              <a:t>C’est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l’occasion</a:t>
            </a:r>
            <a:r>
              <a:rPr lang="en-US" dirty="0">
                <a:solidFill>
                  <a:srgbClr val="0070C0"/>
                </a:solidFill>
              </a:rPr>
              <a:t> de passer </a:t>
            </a:r>
            <a:r>
              <a:rPr lang="en-US" dirty="0" err="1">
                <a:solidFill>
                  <a:srgbClr val="0070C0"/>
                </a:solidFill>
              </a:rPr>
              <a:t>en</a:t>
            </a:r>
            <a:r>
              <a:rPr lang="en-US" dirty="0">
                <a:solidFill>
                  <a:srgbClr val="0070C0"/>
                </a:solidFill>
              </a:rPr>
              <a:t> revue les </a:t>
            </a:r>
            <a:r>
              <a:rPr lang="en-US" dirty="0" err="1">
                <a:solidFill>
                  <a:srgbClr val="0070C0"/>
                </a:solidFill>
              </a:rPr>
              <a:t>projets</a:t>
            </a:r>
            <a:r>
              <a:rPr lang="en-US" dirty="0">
                <a:solidFill>
                  <a:srgbClr val="0070C0"/>
                </a:solidFill>
              </a:rPr>
              <a:t> de </a:t>
            </a:r>
            <a:r>
              <a:rPr lang="en-US" dirty="0" err="1">
                <a:solidFill>
                  <a:srgbClr val="0070C0"/>
                </a:solidFill>
              </a:rPr>
              <a:t>futurs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collisionneurs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excepté</a:t>
            </a:r>
            <a:r>
              <a:rPr lang="en-US" dirty="0">
                <a:solidFill>
                  <a:srgbClr val="0070C0"/>
                </a:solidFill>
              </a:rPr>
              <a:t> les </a:t>
            </a:r>
            <a:r>
              <a:rPr lang="en-US" dirty="0" err="1">
                <a:solidFill>
                  <a:srgbClr val="0070C0"/>
                </a:solidFill>
              </a:rPr>
              <a:t>collisionneurs</a:t>
            </a:r>
            <a:r>
              <a:rPr lang="en-US" dirty="0">
                <a:solidFill>
                  <a:srgbClr val="0070C0"/>
                </a:solidFill>
              </a:rPr>
              <a:t> à muons (</a:t>
            </a:r>
            <a:r>
              <a:rPr lang="en-US" dirty="0" err="1">
                <a:solidFill>
                  <a:srgbClr val="0070C0"/>
                </a:solidFill>
              </a:rPr>
              <a:t>une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autre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fois</a:t>
            </a:r>
            <a:r>
              <a:rPr lang="en-US" dirty="0">
                <a:solidFill>
                  <a:srgbClr val="0070C0"/>
                </a:solidFill>
              </a:rPr>
              <a:t> ? Un(e) </a:t>
            </a:r>
            <a:r>
              <a:rPr lang="en-US" dirty="0" err="1">
                <a:solidFill>
                  <a:srgbClr val="0070C0"/>
                </a:solidFill>
              </a:rPr>
              <a:t>volontaire</a:t>
            </a:r>
            <a:r>
              <a:rPr lang="en-US" dirty="0">
                <a:solidFill>
                  <a:srgbClr val="0070C0"/>
                </a:solidFill>
              </a:rPr>
              <a:t> ?)</a:t>
            </a:r>
          </a:p>
          <a:p>
            <a:r>
              <a:rPr lang="en-US" dirty="0">
                <a:solidFill>
                  <a:srgbClr val="0070C0"/>
                </a:solidFill>
              </a:rPr>
              <a:t>Ce sera </a:t>
            </a:r>
            <a:r>
              <a:rPr lang="en-US" dirty="0" err="1">
                <a:solidFill>
                  <a:srgbClr val="0070C0"/>
                </a:solidFill>
              </a:rPr>
              <a:t>donc</a:t>
            </a:r>
            <a:r>
              <a:rPr lang="en-US" dirty="0">
                <a:solidFill>
                  <a:srgbClr val="0070C0"/>
                </a:solidFill>
              </a:rPr>
              <a:t> un </a:t>
            </a:r>
            <a:r>
              <a:rPr lang="en-US" dirty="0" err="1">
                <a:solidFill>
                  <a:srgbClr val="0070C0"/>
                </a:solidFill>
              </a:rPr>
              <a:t>peu</a:t>
            </a:r>
            <a:r>
              <a:rPr lang="en-US" dirty="0">
                <a:solidFill>
                  <a:srgbClr val="0070C0"/>
                </a:solidFill>
              </a:rPr>
              <a:t> long, </a:t>
            </a:r>
            <a:r>
              <a:rPr lang="en-US" dirty="0" err="1">
                <a:solidFill>
                  <a:srgbClr val="0070C0"/>
                </a:solidFill>
              </a:rPr>
              <a:t>mais</a:t>
            </a:r>
            <a:r>
              <a:rPr lang="en-US" dirty="0">
                <a:solidFill>
                  <a:srgbClr val="0070C0"/>
                </a:solidFill>
              </a:rPr>
              <a:t> loin d’être </a:t>
            </a:r>
            <a:r>
              <a:rPr lang="en-US" dirty="0" err="1">
                <a:solidFill>
                  <a:srgbClr val="0070C0"/>
                </a:solidFill>
              </a:rPr>
              <a:t>exhaustif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</a:rPr>
              <a:t>Ce sera surtout </a:t>
            </a:r>
            <a:r>
              <a:rPr lang="en-US" dirty="0" err="1">
                <a:solidFill>
                  <a:srgbClr val="0070C0"/>
                </a:solidFill>
              </a:rPr>
              <a:t>autour</a:t>
            </a:r>
            <a:r>
              <a:rPr lang="en-US" dirty="0">
                <a:solidFill>
                  <a:srgbClr val="0070C0"/>
                </a:solidFill>
              </a:rPr>
              <a:t> du FCC.</a:t>
            </a:r>
          </a:p>
          <a:p>
            <a:endParaRPr lang="en-US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022E38-9B2C-43D0-AEAA-DF1785BD6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38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A4B254-F081-459F-B031-4C234D590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7030A0"/>
                </a:solidFill>
              </a:rPr>
              <a:t>Quelques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délivrables</a:t>
            </a:r>
            <a:r>
              <a:rPr lang="en-US" b="1" dirty="0">
                <a:solidFill>
                  <a:srgbClr val="7030A0"/>
                </a:solidFill>
              </a:rPr>
              <a:t> de </a:t>
            </a:r>
            <a:r>
              <a:rPr lang="en-US" b="1" dirty="0" err="1">
                <a:solidFill>
                  <a:srgbClr val="7030A0"/>
                </a:solidFill>
              </a:rPr>
              <a:t>l’étude</a:t>
            </a:r>
            <a:r>
              <a:rPr lang="en-US" b="1" dirty="0">
                <a:solidFill>
                  <a:srgbClr val="7030A0"/>
                </a:solidFill>
              </a:rPr>
              <a:t> de </a:t>
            </a:r>
            <a:r>
              <a:rPr lang="en-US" b="1" dirty="0" err="1">
                <a:solidFill>
                  <a:srgbClr val="7030A0"/>
                </a:solidFill>
              </a:rPr>
              <a:t>faisabilité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952A9C-A110-4986-8901-CA02E0C8D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C1D442-BDFE-4C80-900D-7302597B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20</a:t>
            </a:fld>
            <a:endParaRPr lang="fr-FR"/>
          </a:p>
        </p:txBody>
      </p:sp>
      <p:pic>
        <p:nvPicPr>
          <p:cNvPr id="6" name="Picture 20">
            <a:extLst>
              <a:ext uri="{FF2B5EF4-FFF2-40B4-BE49-F238E27FC236}">
                <a16:creationId xmlns:a16="http://schemas.microsoft.com/office/drawing/2014/main" id="{59D665C3-3E66-4987-BBBB-3FE13A374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05" y="5094216"/>
            <a:ext cx="3508671" cy="1412221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577FA6F0-190B-49ED-B880-653B0C804CC5}"/>
              </a:ext>
            </a:extLst>
          </p:cNvPr>
          <p:cNvSpPr txBox="1"/>
          <p:nvPr/>
        </p:nvSpPr>
        <p:spPr>
          <a:xfrm>
            <a:off x="263549" y="4205106"/>
            <a:ext cx="475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3399"/>
                </a:solidFill>
                <a:latin typeface="Calibri"/>
              </a:rPr>
              <a:t>high-yield p</a:t>
            </a:r>
            <a:r>
              <a:rPr lang="en-US" sz="2400" b="1" dirty="0" err="1">
                <a:solidFill>
                  <a:srgbClr val="003399"/>
                </a:solidFill>
                <a:latin typeface="Calibri"/>
              </a:rPr>
              <a:t>ositron</a:t>
            </a:r>
            <a:r>
              <a:rPr lang="en-US" sz="2400" b="1" dirty="0">
                <a:solidFill>
                  <a:srgbClr val="003399"/>
                </a:solidFill>
                <a:latin typeface="Calibri"/>
              </a:rPr>
              <a:t> source 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target with DC SC solenoid or flux 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concentrator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		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2353C41-A873-4199-8438-637172DF652D}"/>
              </a:ext>
            </a:extLst>
          </p:cNvPr>
          <p:cNvSpPr txBox="1"/>
          <p:nvPr/>
        </p:nvSpPr>
        <p:spPr>
          <a:xfrm>
            <a:off x="3981394" y="4175289"/>
            <a:ext cx="489654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3399"/>
                </a:solidFill>
                <a:latin typeface="Calibri"/>
              </a:rPr>
              <a:t>p</a:t>
            </a:r>
            <a:r>
              <a:rPr lang="en-US" sz="2400" b="1" dirty="0" err="1">
                <a:solidFill>
                  <a:srgbClr val="003399"/>
                </a:solidFill>
                <a:latin typeface="Calibri"/>
              </a:rPr>
              <a:t>ositron</a:t>
            </a:r>
            <a:r>
              <a:rPr lang="en-US" sz="2400" b="1" dirty="0">
                <a:solidFill>
                  <a:srgbClr val="003399"/>
                </a:solidFill>
                <a:latin typeface="Calibri"/>
              </a:rPr>
              <a:t> capture </a:t>
            </a:r>
            <a:r>
              <a:rPr lang="en-US" sz="2400" b="1" dirty="0" err="1">
                <a:solidFill>
                  <a:srgbClr val="003399"/>
                </a:solidFill>
                <a:latin typeface="Calibri"/>
              </a:rPr>
              <a:t>linac</a:t>
            </a:r>
            <a:endParaRPr lang="en-US" sz="2400" b="1" dirty="0">
              <a:solidFill>
                <a:srgbClr val="003399"/>
              </a:solidFill>
              <a:latin typeface="Calibri"/>
            </a:endParaRP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large aperture S-band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linac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	  </a:t>
            </a:r>
          </a:p>
          <a:p>
            <a:pPr>
              <a:defRPr/>
            </a:pPr>
            <a:endParaRPr lang="en-GB" sz="2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endParaRPr lang="en-GB" sz="2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GB" sz="2000" dirty="0">
                <a:solidFill>
                  <a:prstClr val="black"/>
                </a:solidFill>
                <a:latin typeface="Calibri"/>
              </a:rPr>
              <a:t>		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10CE2016-B5C9-4FFF-A72B-FDAAF93F7108}"/>
              </a:ext>
            </a:extLst>
          </p:cNvPr>
          <p:cNvSpPr txBox="1"/>
          <p:nvPr/>
        </p:nvSpPr>
        <p:spPr>
          <a:xfrm>
            <a:off x="7193762" y="4162915"/>
            <a:ext cx="5015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3399"/>
                </a:solidFill>
                <a:latin typeface="Calibri"/>
              </a:rPr>
              <a:t>beam test of e</a:t>
            </a:r>
            <a:r>
              <a:rPr lang="en-US" sz="2400" b="1" baseline="30000" dirty="0">
                <a:solidFill>
                  <a:srgbClr val="003399"/>
                </a:solidFill>
                <a:latin typeface="Calibri"/>
              </a:rPr>
              <a:t>+</a:t>
            </a:r>
            <a:r>
              <a:rPr lang="en-US" sz="2400" b="1" dirty="0">
                <a:solidFill>
                  <a:srgbClr val="003399"/>
                </a:solidFill>
                <a:latin typeface="Calibri"/>
              </a:rPr>
              <a:t> source &amp; capture </a:t>
            </a:r>
            <a:r>
              <a:rPr lang="en-US" sz="2400" b="1" dirty="0" err="1">
                <a:solidFill>
                  <a:srgbClr val="003399"/>
                </a:solidFill>
                <a:latin typeface="Calibri"/>
              </a:rPr>
              <a:t>linac</a:t>
            </a:r>
            <a:r>
              <a:rPr lang="en-US" sz="2400" b="1" dirty="0">
                <a:solidFill>
                  <a:srgbClr val="003399"/>
                </a:solidFill>
                <a:latin typeface="Calibri"/>
              </a:rPr>
              <a:t> at </a:t>
            </a:r>
            <a:r>
              <a:rPr lang="en-US" sz="2400" b="1" dirty="0" err="1">
                <a:solidFill>
                  <a:srgbClr val="003399"/>
                </a:solidFill>
                <a:latin typeface="Calibri"/>
              </a:rPr>
              <a:t>SwissFEL</a:t>
            </a:r>
            <a:r>
              <a:rPr lang="en-US" sz="2400" b="1" dirty="0">
                <a:solidFill>
                  <a:srgbClr val="003399"/>
                </a:solidFill>
                <a:latin typeface="Calibri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– yield measurement</a:t>
            </a:r>
            <a:endParaRPr lang="en-GB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D19DD0A8-7DC6-428D-900D-2A87CFF2B0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"/>
          <a:stretch/>
        </p:blipFill>
        <p:spPr>
          <a:xfrm>
            <a:off x="7408357" y="4974882"/>
            <a:ext cx="4393837" cy="1813986"/>
          </a:xfrm>
          <a:prstGeom prst="rect">
            <a:avLst/>
          </a:prstGeom>
        </p:spPr>
      </p:pic>
      <p:pic>
        <p:nvPicPr>
          <p:cNvPr id="11" name="Picture 24">
            <a:extLst>
              <a:ext uri="{FF2B5EF4-FFF2-40B4-BE49-F238E27FC236}">
                <a16:creationId xmlns:a16="http://schemas.microsoft.com/office/drawing/2014/main" id="{E37ABE98-A93E-46B1-9BCE-3A7918634A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0" b="33460"/>
          <a:stretch/>
        </p:blipFill>
        <p:spPr>
          <a:xfrm>
            <a:off x="4248571" y="5380968"/>
            <a:ext cx="2346820" cy="1412221"/>
          </a:xfrm>
          <a:prstGeom prst="rect">
            <a:avLst/>
          </a:prstGeom>
        </p:spPr>
      </p:pic>
      <p:sp>
        <p:nvSpPr>
          <p:cNvPr id="12" name="TextBox 26">
            <a:extLst>
              <a:ext uri="{FF2B5EF4-FFF2-40B4-BE49-F238E27FC236}">
                <a16:creationId xmlns:a16="http://schemas.microsoft.com/office/drawing/2014/main" id="{AAB4408B-F607-4EB1-94BC-8E7C384EF07A}"/>
              </a:ext>
            </a:extLst>
          </p:cNvPr>
          <p:cNvSpPr txBox="1"/>
          <p:nvPr/>
        </p:nvSpPr>
        <p:spPr>
          <a:xfrm>
            <a:off x="7055835" y="6286218"/>
            <a:ext cx="149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white"/>
                </a:solidFill>
                <a:latin typeface="Calibri"/>
              </a:rPr>
              <a:t>SwissFEL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Calibri"/>
              </a:rPr>
              <a:t>linac</a:t>
            </a: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D3B2E173-C890-4C0B-AE9B-B9C52B9565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69" y="1655738"/>
            <a:ext cx="3514268" cy="2229144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E4EF918F-EAD4-44DD-8456-BBEE67CFCB65}"/>
              </a:ext>
            </a:extLst>
          </p:cNvPr>
          <p:cNvSpPr txBox="1"/>
          <p:nvPr/>
        </p:nvSpPr>
        <p:spPr>
          <a:xfrm>
            <a:off x="3669842" y="1738987"/>
            <a:ext cx="37646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99"/>
                </a:solidFill>
                <a:latin typeface="Calibri"/>
              </a:rPr>
              <a:t>FCC-</a:t>
            </a:r>
            <a:r>
              <a:rPr lang="en-US" sz="2400" b="1" dirty="0" err="1">
                <a:solidFill>
                  <a:srgbClr val="003399"/>
                </a:solidFill>
                <a:latin typeface="Calibri"/>
              </a:rPr>
              <a:t>ee</a:t>
            </a:r>
            <a:r>
              <a:rPr lang="en-US" sz="2400" b="1" dirty="0">
                <a:solidFill>
                  <a:srgbClr val="003399"/>
                </a:solidFill>
                <a:latin typeface="Calibri"/>
              </a:rPr>
              <a:t> arc half-cell mock up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including girder, vacuum system with antechamber + pumps, dipole, quadrupole + sext. magnets, BPMs, cooling + alignment systems, technical infrastructure interfaces.</a:t>
            </a:r>
            <a:endParaRPr lang="en-GB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2C5DAF-1C6C-4881-A700-7ADD7645DD82}"/>
              </a:ext>
            </a:extLst>
          </p:cNvPr>
          <p:cNvSpPr/>
          <p:nvPr/>
        </p:nvSpPr>
        <p:spPr>
          <a:xfrm flipH="1">
            <a:off x="9669603" y="1788569"/>
            <a:ext cx="252239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3399"/>
                </a:solidFill>
                <a:latin typeface="Calibri"/>
              </a:rPr>
              <a:t>400 MHz SRF cryomodule</a:t>
            </a:r>
            <a:r>
              <a:rPr lang="en-US" sz="2000" b="1" dirty="0">
                <a:solidFill>
                  <a:srgbClr val="003399"/>
                </a:solidFill>
                <a:latin typeface="Calibri"/>
              </a:rPr>
              <a:t>, </a:t>
            </a:r>
          </a:p>
          <a:p>
            <a:pPr>
              <a:defRPr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with prototypes of  multi-cell cavities</a:t>
            </a:r>
          </a:p>
          <a:p>
            <a:pPr>
              <a:defRPr/>
            </a:pPr>
            <a:r>
              <a:rPr lang="en-US" sz="2400" b="1" dirty="0">
                <a:solidFill>
                  <a:srgbClr val="003399"/>
                </a:solidFill>
                <a:latin typeface="Calibri"/>
              </a:rPr>
              <a:t>High-efficiency    RF power sources</a:t>
            </a:r>
          </a:p>
        </p:txBody>
      </p:sp>
      <p:pic>
        <p:nvPicPr>
          <p:cNvPr id="16" name="Picture 21" descr="A picture containing indoor, building, table, sitting&#10;&#10;Description automatically generated">
            <a:extLst>
              <a:ext uri="{FF2B5EF4-FFF2-40B4-BE49-F238E27FC236}">
                <a16:creationId xmlns:a16="http://schemas.microsoft.com/office/drawing/2014/main" id="{D0F39FC7-4622-4A2B-B97C-4B677CB3B7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647" y="1681417"/>
            <a:ext cx="1800201" cy="24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32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FDE04B-BFAD-41D8-A485-351371A4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C36C21-CC86-4F09-8687-5A1D4A497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E83C9C-4149-4009-8997-CE1C8B783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21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C1A8AD-E820-4209-98DD-227383323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40" y="772547"/>
            <a:ext cx="11859919" cy="594892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067E6C6-CA1E-4A83-ACA6-03EB838A0D88}"/>
              </a:ext>
            </a:extLst>
          </p:cNvPr>
          <p:cNvSpPr txBox="1"/>
          <p:nvPr/>
        </p:nvSpPr>
        <p:spPr>
          <a:xfrm>
            <a:off x="3935896" y="121706"/>
            <a:ext cx="4140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Trois </a:t>
            </a:r>
            <a:r>
              <a:rPr lang="en-US" sz="2800" b="1" dirty="0" err="1">
                <a:solidFill>
                  <a:srgbClr val="7030A0"/>
                </a:solidFill>
              </a:rPr>
              <a:t>projets</a:t>
            </a:r>
            <a:r>
              <a:rPr lang="en-US" sz="2800" b="1" dirty="0">
                <a:solidFill>
                  <a:srgbClr val="7030A0"/>
                </a:solidFill>
              </a:rPr>
              <a:t> de </a:t>
            </a:r>
            <a:r>
              <a:rPr lang="en-US" sz="2800" b="1" dirty="0" err="1">
                <a:solidFill>
                  <a:srgbClr val="7030A0"/>
                </a:solidFill>
              </a:rPr>
              <a:t>détecteurs</a:t>
            </a:r>
            <a:endParaRPr lang="fr-FR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587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4F5B05BD-B70E-4913-B40B-FCE07AC831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035791"/>
              </p:ext>
            </p:extLst>
          </p:nvPr>
        </p:nvGraphicFramePr>
        <p:xfrm>
          <a:off x="425093" y="1239218"/>
          <a:ext cx="11481986" cy="5600527"/>
        </p:xfrm>
        <a:graphic>
          <a:graphicData uri="http://schemas.openxmlformats.org/drawingml/2006/table">
            <a:tbl>
              <a:tblPr firstRow="1" bandRow="1"/>
              <a:tblGrid>
                <a:gridCol w="4541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7235">
                  <a:extLst>
                    <a:ext uri="{9D8B030D-6E8A-4147-A177-3AD203B41FA5}">
                      <a16:colId xmlns:a16="http://schemas.microsoft.com/office/drawing/2014/main" val="2863035795"/>
                    </a:ext>
                  </a:extLst>
                </a:gridCol>
                <a:gridCol w="23415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69267">
                  <a:extLst>
                    <a:ext uri="{9D8B030D-6E8A-4147-A177-3AD203B41FA5}">
                      <a16:colId xmlns:a16="http://schemas.microsoft.com/office/drawing/2014/main" val="2362098517"/>
                    </a:ext>
                  </a:extLst>
                </a:gridCol>
              </a:tblGrid>
              <a:tr h="46948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2000" b="1" dirty="0" err="1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AT" sz="2000" b="1" dirty="0">
                          <a:solidFill>
                            <a:schemeClr val="bg1"/>
                          </a:solidFill>
                        </a:rPr>
                        <a:t>HL-LHC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AT" sz="2000" b="1" dirty="0">
                          <a:solidFill>
                            <a:schemeClr val="bg1"/>
                          </a:solidFill>
                        </a:rPr>
                        <a:t>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07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8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8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07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~17 </a:t>
                      </a:r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(~16 </a:t>
                      </a:r>
                      <a:r>
                        <a:rPr kumimoji="0" lang="en-GB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comb.function</a:t>
                      </a:r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)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circumference</a:t>
                      </a:r>
                      <a:r>
                        <a:rPr kumimoji="0" lang="de-AT" sz="18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[km]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91.2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0.58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07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8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 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07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spacing  [ns]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07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synchr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rad. power / ring [kW]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2700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7.3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3.6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242539"/>
                  </a:ext>
                </a:extLst>
              </a:tr>
              <a:tr h="3480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8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power / length [W/m/ap.]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32.1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0.33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0.17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00603"/>
                  </a:ext>
                </a:extLst>
              </a:tr>
              <a:tr h="3480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 emit. damping time [h]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0.45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12.9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12.9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3480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beta*</a:t>
                      </a:r>
                      <a:r>
                        <a:rPr kumimoji="0" lang="de-AT" sz="18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0.15</a:t>
                      </a:r>
                      <a:r>
                        <a:rPr kumimoji="0" lang="de-AT" sz="18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(min.)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3480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normalized emittance</a:t>
                      </a:r>
                      <a:r>
                        <a:rPr kumimoji="0" lang="en-US" sz="18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US" sz="1800" b="1" kern="1200" baseline="0" dirty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8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m]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3.75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3480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peak luminosity [10</a:t>
                      </a:r>
                      <a:r>
                        <a:rPr kumimoji="0" lang="en-US" sz="18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8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8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30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 (lev.)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560122"/>
                  </a:ext>
                </a:extLst>
              </a:tr>
              <a:tr h="3480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170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132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0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en-GB" sz="1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.8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0.36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BE6E09A5-B511-4120-8B14-8408C3880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084" y="1825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Au </a:t>
            </a:r>
            <a:r>
              <a:rPr lang="en-US" b="1" dirty="0" err="1">
                <a:solidFill>
                  <a:srgbClr val="7030A0"/>
                </a:solidFill>
              </a:rPr>
              <a:t>delà</a:t>
            </a:r>
            <a:r>
              <a:rPr lang="en-US" b="1" dirty="0">
                <a:solidFill>
                  <a:srgbClr val="7030A0"/>
                </a:solidFill>
              </a:rPr>
              <a:t> de 2060 : </a:t>
            </a:r>
            <a:r>
              <a:rPr lang="en-US" b="1" dirty="0" err="1">
                <a:solidFill>
                  <a:srgbClr val="7030A0"/>
                </a:solidFill>
              </a:rPr>
              <a:t>Démantèlement</a:t>
            </a:r>
            <a:r>
              <a:rPr lang="en-US" b="1" dirty="0">
                <a:solidFill>
                  <a:srgbClr val="7030A0"/>
                </a:solidFill>
              </a:rPr>
              <a:t> de </a:t>
            </a:r>
            <a:r>
              <a:rPr lang="en-US" b="1" dirty="0" err="1">
                <a:solidFill>
                  <a:srgbClr val="7030A0"/>
                </a:solidFill>
              </a:rPr>
              <a:t>FCCee</a:t>
            </a:r>
            <a:r>
              <a:rPr lang="en-US" b="1" dirty="0">
                <a:solidFill>
                  <a:srgbClr val="7030A0"/>
                </a:solidFill>
              </a:rPr>
              <a:t> et installation de </a:t>
            </a:r>
            <a:r>
              <a:rPr lang="en-US" b="1" dirty="0" err="1">
                <a:solidFill>
                  <a:srgbClr val="7030A0"/>
                </a:solidFill>
              </a:rPr>
              <a:t>FCChh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46F8AD-3FDA-430B-BBAD-F1C165167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A6D7CC-1C3B-4825-8440-BB8F6FB6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882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35BB9D-3A7F-403F-9974-69C1BF274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Autre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recommandation</a:t>
            </a:r>
            <a:r>
              <a:rPr lang="en-US" b="1" dirty="0">
                <a:solidFill>
                  <a:srgbClr val="7030A0"/>
                </a:solidFill>
              </a:rPr>
              <a:t> de la nouvelle </a:t>
            </a:r>
            <a:r>
              <a:rPr lang="en-US" b="1" dirty="0" err="1">
                <a:solidFill>
                  <a:srgbClr val="7030A0"/>
                </a:solidFill>
              </a:rPr>
              <a:t>stratégie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européenne</a:t>
            </a:r>
            <a:r>
              <a:rPr lang="en-US" b="1" dirty="0">
                <a:solidFill>
                  <a:srgbClr val="7030A0"/>
                </a:solidFill>
              </a:rPr>
              <a:t>: La R&amp;D pour les </a:t>
            </a:r>
            <a:r>
              <a:rPr lang="en-US" b="1" dirty="0" err="1">
                <a:solidFill>
                  <a:srgbClr val="7030A0"/>
                </a:solidFill>
              </a:rPr>
              <a:t>détecteurs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8E7837-3424-46FB-BEB9-952272E17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2060"/>
                </a:solidFill>
              </a:rPr>
              <a:t>S’inspire</a:t>
            </a:r>
            <a:r>
              <a:rPr lang="en-US" sz="3200" dirty="0">
                <a:solidFill>
                  <a:srgbClr val="002060"/>
                </a:solidFill>
              </a:rPr>
              <a:t> de </a:t>
            </a:r>
            <a:r>
              <a:rPr lang="en-US" sz="3200" dirty="0" err="1">
                <a:solidFill>
                  <a:srgbClr val="002060"/>
                </a:solidFill>
              </a:rPr>
              <a:t>l’effort</a:t>
            </a:r>
            <a:r>
              <a:rPr lang="en-US" sz="3200" dirty="0">
                <a:solidFill>
                  <a:srgbClr val="002060"/>
                </a:solidFill>
              </a:rPr>
              <a:t> fait au début des </a:t>
            </a:r>
            <a:r>
              <a:rPr lang="en-US" sz="3200" dirty="0" err="1">
                <a:solidFill>
                  <a:srgbClr val="002060"/>
                </a:solidFill>
              </a:rPr>
              <a:t>années</a:t>
            </a:r>
            <a:r>
              <a:rPr lang="en-US" sz="3200" dirty="0">
                <a:solidFill>
                  <a:srgbClr val="002060"/>
                </a:solidFill>
              </a:rPr>
              <a:t> 1990 pour </a:t>
            </a:r>
            <a:r>
              <a:rPr lang="en-US" sz="3200" dirty="0" err="1">
                <a:solidFill>
                  <a:srgbClr val="002060"/>
                </a:solidFill>
              </a:rPr>
              <a:t>développer</a:t>
            </a:r>
            <a:r>
              <a:rPr lang="en-US" sz="3200" dirty="0">
                <a:solidFill>
                  <a:srgbClr val="002060"/>
                </a:solidFill>
              </a:rPr>
              <a:t> des </a:t>
            </a:r>
            <a:r>
              <a:rPr lang="en-US" sz="3200" dirty="0" err="1">
                <a:solidFill>
                  <a:srgbClr val="002060"/>
                </a:solidFill>
              </a:rPr>
              <a:t>détecteurs</a:t>
            </a:r>
            <a:r>
              <a:rPr lang="en-US" sz="3200" dirty="0">
                <a:solidFill>
                  <a:srgbClr val="002060"/>
                </a:solidFill>
              </a:rPr>
              <a:t> pour LHC.</a:t>
            </a:r>
          </a:p>
          <a:p>
            <a:r>
              <a:rPr lang="en-US" sz="3200" dirty="0" err="1">
                <a:solidFill>
                  <a:srgbClr val="002060"/>
                </a:solidFill>
              </a:rPr>
              <a:t>En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moins</a:t>
            </a:r>
            <a:r>
              <a:rPr lang="en-US" sz="3200" dirty="0">
                <a:solidFill>
                  <a:srgbClr val="002060"/>
                </a:solidFill>
              </a:rPr>
              <a:t> d’un an et demi, la </a:t>
            </a:r>
            <a:r>
              <a:rPr lang="en-US" sz="3200" dirty="0" err="1">
                <a:solidFill>
                  <a:srgbClr val="002060"/>
                </a:solidFill>
              </a:rPr>
              <a:t>feuille</a:t>
            </a:r>
            <a:r>
              <a:rPr lang="en-US" sz="3200" dirty="0">
                <a:solidFill>
                  <a:srgbClr val="002060"/>
                </a:solidFill>
              </a:rPr>
              <a:t> de route </a:t>
            </a:r>
            <a:r>
              <a:rPr lang="en-US" sz="3200" dirty="0" err="1">
                <a:solidFill>
                  <a:srgbClr val="002060"/>
                </a:solidFill>
              </a:rPr>
              <a:t>était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prête</a:t>
            </a:r>
            <a:r>
              <a:rPr lang="en-US" sz="3200" dirty="0">
                <a:solidFill>
                  <a:srgbClr val="002060"/>
                </a:solidFill>
              </a:rPr>
              <a:t> :</a:t>
            </a:r>
            <a:r>
              <a:rPr lang="fr-FR" sz="3200" dirty="0">
                <a:solidFill>
                  <a:srgbClr val="002060"/>
                </a:solidFill>
              </a:rPr>
              <a:t> </a:t>
            </a:r>
            <a:r>
              <a:rPr lang="fr-FR" sz="32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https://cds.cern.ch/record/2784893</a:t>
            </a:r>
            <a:endParaRPr lang="fr-FR" sz="3200" dirty="0">
              <a:solidFill>
                <a:srgbClr val="00B0F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La constitution de collaborations </a:t>
            </a:r>
            <a:r>
              <a:rPr lang="en-US" sz="3200" dirty="0" err="1">
                <a:solidFill>
                  <a:srgbClr val="002060"/>
                </a:solidFill>
              </a:rPr>
              <a:t>est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en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cours</a:t>
            </a:r>
            <a:r>
              <a:rPr lang="en-US" sz="3200" dirty="0">
                <a:solidFill>
                  <a:srgbClr val="002060"/>
                </a:solidFill>
              </a:rPr>
              <a:t> et </a:t>
            </a:r>
            <a:r>
              <a:rPr lang="en-US" sz="3200" dirty="0" err="1">
                <a:solidFill>
                  <a:srgbClr val="002060"/>
                </a:solidFill>
              </a:rPr>
              <a:t>devra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converger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avant</a:t>
            </a:r>
            <a:r>
              <a:rPr lang="en-US" sz="3200" dirty="0">
                <a:solidFill>
                  <a:srgbClr val="002060"/>
                </a:solidFill>
              </a:rPr>
              <a:t> la fin de 2023.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5CD2C1-D4B3-4328-B486-9C3ADC866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188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35BB9D-3A7F-403F-9974-69C1BF274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Feuille</a:t>
            </a:r>
            <a:r>
              <a:rPr lang="en-US" b="1" dirty="0">
                <a:solidFill>
                  <a:srgbClr val="7030A0"/>
                </a:solidFill>
              </a:rPr>
              <a:t> de route DRD : la participation du CPPM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8E7837-3424-46FB-BEB9-952272E17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Le CPPM </a:t>
            </a:r>
            <a:r>
              <a:rPr lang="en-US" dirty="0" err="1">
                <a:solidFill>
                  <a:srgbClr val="002060"/>
                </a:solidFill>
              </a:rPr>
              <a:t>participe</a:t>
            </a:r>
            <a:r>
              <a:rPr lang="en-US" dirty="0">
                <a:solidFill>
                  <a:srgbClr val="002060"/>
                </a:solidFill>
              </a:rPr>
              <a:t> à 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DRD 3.1 : CMOS </a:t>
            </a:r>
            <a:r>
              <a:rPr lang="en-US" dirty="0" err="1">
                <a:solidFill>
                  <a:srgbClr val="00B050"/>
                </a:solidFill>
              </a:rPr>
              <a:t>monolithiques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DRD 3.3 : </a:t>
            </a:r>
            <a:r>
              <a:rPr lang="en-US" dirty="0" err="1">
                <a:solidFill>
                  <a:srgbClr val="00B050"/>
                </a:solidFill>
              </a:rPr>
              <a:t>détecteurs</a:t>
            </a:r>
            <a:r>
              <a:rPr lang="en-US" dirty="0">
                <a:solidFill>
                  <a:srgbClr val="00B050"/>
                </a:solidFill>
              </a:rPr>
              <a:t> au </a:t>
            </a:r>
            <a:r>
              <a:rPr lang="en-US" dirty="0" err="1">
                <a:solidFill>
                  <a:srgbClr val="00B050"/>
                </a:solidFill>
              </a:rPr>
              <a:t>silicium</a:t>
            </a:r>
            <a:r>
              <a:rPr lang="en-US" dirty="0">
                <a:solidFill>
                  <a:srgbClr val="00B050"/>
                </a:solidFill>
              </a:rPr>
              <a:t> sous </a:t>
            </a:r>
            <a:r>
              <a:rPr lang="en-US" dirty="0" err="1">
                <a:solidFill>
                  <a:srgbClr val="00B050"/>
                </a:solidFill>
              </a:rPr>
              <a:t>très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hautes</a:t>
            </a:r>
            <a:r>
              <a:rPr lang="en-US" dirty="0">
                <a:solidFill>
                  <a:srgbClr val="00B050"/>
                </a:solidFill>
              </a:rPr>
              <a:t> radiations.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DRD 7.1 : liens </a:t>
            </a:r>
            <a:r>
              <a:rPr lang="en-US" dirty="0" err="1">
                <a:solidFill>
                  <a:srgbClr val="00B050"/>
                </a:solidFill>
              </a:rPr>
              <a:t>rapides</a:t>
            </a:r>
            <a:r>
              <a:rPr lang="en-US" dirty="0">
                <a:solidFill>
                  <a:srgbClr val="00B050"/>
                </a:solidFill>
              </a:rPr>
              <a:t>, </a:t>
            </a:r>
            <a:r>
              <a:rPr lang="en-US" dirty="0" err="1">
                <a:solidFill>
                  <a:srgbClr val="00B050"/>
                </a:solidFill>
              </a:rPr>
              <a:t>puissances</a:t>
            </a:r>
            <a:r>
              <a:rPr lang="en-US" dirty="0">
                <a:solidFill>
                  <a:srgbClr val="00B050"/>
                </a:solidFill>
              </a:rPr>
              <a:t> basses.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DRD 7.3 : </a:t>
            </a:r>
            <a:r>
              <a:rPr lang="en-US" dirty="0" err="1">
                <a:solidFill>
                  <a:srgbClr val="00B050"/>
                </a:solidFill>
              </a:rPr>
              <a:t>résolution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temporelle</a:t>
            </a:r>
            <a:r>
              <a:rPr lang="en-US" dirty="0">
                <a:solidFill>
                  <a:srgbClr val="00B050"/>
                </a:solidFill>
              </a:rPr>
              <a:t> des </a:t>
            </a:r>
            <a:r>
              <a:rPr lang="en-US" dirty="0" err="1">
                <a:solidFill>
                  <a:srgbClr val="00B050"/>
                </a:solidFill>
              </a:rPr>
              <a:t>détecteurs</a:t>
            </a:r>
            <a:r>
              <a:rPr lang="en-US" dirty="0">
                <a:solidFill>
                  <a:srgbClr val="00B050"/>
                </a:solidFill>
              </a:rPr>
              <a:t> au </a:t>
            </a:r>
            <a:r>
              <a:rPr lang="en-US" dirty="0" err="1">
                <a:solidFill>
                  <a:srgbClr val="00B050"/>
                </a:solidFill>
              </a:rPr>
              <a:t>silicium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DRD 7.4 : </a:t>
            </a:r>
            <a:r>
              <a:rPr lang="en-US" dirty="0" err="1">
                <a:solidFill>
                  <a:srgbClr val="00B050"/>
                </a:solidFill>
              </a:rPr>
              <a:t>électronique</a:t>
            </a:r>
            <a:r>
              <a:rPr lang="en-US" dirty="0">
                <a:solidFill>
                  <a:srgbClr val="00B050"/>
                </a:solidFill>
              </a:rPr>
              <a:t> sous </a:t>
            </a:r>
            <a:r>
              <a:rPr lang="en-US" dirty="0" err="1">
                <a:solidFill>
                  <a:srgbClr val="00B050"/>
                </a:solidFill>
              </a:rPr>
              <a:t>hautes</a:t>
            </a:r>
            <a:r>
              <a:rPr lang="en-US" dirty="0">
                <a:solidFill>
                  <a:srgbClr val="00B050"/>
                </a:solidFill>
              </a:rPr>
              <a:t> radiations.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DRD 7.5 : technologies </a:t>
            </a:r>
            <a:r>
              <a:rPr lang="en-US" dirty="0" err="1">
                <a:solidFill>
                  <a:srgbClr val="00B050"/>
                </a:solidFill>
              </a:rPr>
              <a:t>émergentes</a:t>
            </a:r>
            <a:r>
              <a:rPr lang="en-US" dirty="0">
                <a:solidFill>
                  <a:srgbClr val="00B050"/>
                </a:solidFill>
              </a:rPr>
              <a:t> dans </a:t>
            </a:r>
            <a:r>
              <a:rPr lang="en-US" dirty="0" err="1">
                <a:solidFill>
                  <a:srgbClr val="00B050"/>
                </a:solidFill>
              </a:rPr>
              <a:t>l’acquisition</a:t>
            </a:r>
            <a:r>
              <a:rPr lang="en-US" dirty="0">
                <a:solidFill>
                  <a:srgbClr val="00B050"/>
                </a:solidFill>
              </a:rPr>
              <a:t> et </a:t>
            </a:r>
            <a:r>
              <a:rPr lang="en-US" dirty="0" err="1">
                <a:solidFill>
                  <a:srgbClr val="00B050"/>
                </a:solidFill>
              </a:rPr>
              <a:t>l’électronique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DRD 7.6 : CMOS </a:t>
            </a:r>
            <a:r>
              <a:rPr lang="en-US" dirty="0" err="1">
                <a:solidFill>
                  <a:srgbClr val="00B050"/>
                </a:solidFill>
              </a:rPr>
              <a:t>monolithiques</a:t>
            </a:r>
            <a:r>
              <a:rPr lang="en-US" dirty="0">
                <a:solidFill>
                  <a:srgbClr val="00B050"/>
                </a:solidFill>
              </a:rPr>
              <a:t>. </a:t>
            </a:r>
            <a:r>
              <a:rPr lang="en-US" b="1" u="sng" dirty="0">
                <a:solidFill>
                  <a:srgbClr val="00B050"/>
                </a:solidFill>
              </a:rPr>
              <a:t>M. </a:t>
            </a:r>
            <a:r>
              <a:rPr lang="en-US" b="1" u="sng" dirty="0" err="1">
                <a:solidFill>
                  <a:srgbClr val="00B050"/>
                </a:solidFill>
              </a:rPr>
              <a:t>Barbero</a:t>
            </a:r>
            <a:r>
              <a:rPr lang="en-US" b="1" u="sng" dirty="0">
                <a:solidFill>
                  <a:srgbClr val="00B050"/>
                </a:solidFill>
              </a:rPr>
              <a:t> </a:t>
            </a:r>
            <a:r>
              <a:rPr lang="en-US" b="1" u="sng" dirty="0" err="1">
                <a:solidFill>
                  <a:srgbClr val="00B050"/>
                </a:solidFill>
              </a:rPr>
              <a:t>coordinateur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  <a:p>
            <a:r>
              <a:rPr lang="en-US" dirty="0" err="1">
                <a:solidFill>
                  <a:srgbClr val="002060"/>
                </a:solidFill>
              </a:rPr>
              <a:t>Possibilités</a:t>
            </a:r>
            <a:r>
              <a:rPr lang="en-US" dirty="0">
                <a:solidFill>
                  <a:srgbClr val="002060"/>
                </a:solidFill>
              </a:rPr>
              <a:t> futures 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DRD 6 : </a:t>
            </a:r>
            <a:r>
              <a:rPr lang="en-US" dirty="0" err="1">
                <a:solidFill>
                  <a:srgbClr val="00B050"/>
                </a:solidFill>
              </a:rPr>
              <a:t>calorimétrie</a:t>
            </a:r>
            <a:r>
              <a:rPr lang="en-US" dirty="0">
                <a:solidFill>
                  <a:srgbClr val="00B050"/>
                </a:solidFill>
              </a:rPr>
              <a:t> (liquids nobles).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5CD2C1-D4B3-4328-B486-9C3ADC866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225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8271D80-3CD2-4B69-9769-7E9F39226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25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4505880-7502-4836-BB39-338D28664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65" y="136525"/>
            <a:ext cx="11534283" cy="651112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5B6BD92-B62D-4463-8E72-1D3B1B34FBF1}"/>
              </a:ext>
            </a:extLst>
          </p:cNvPr>
          <p:cNvSpPr txBox="1"/>
          <p:nvPr/>
        </p:nvSpPr>
        <p:spPr>
          <a:xfrm>
            <a:off x="0" y="25687"/>
            <a:ext cx="178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P. </a:t>
            </a:r>
            <a:r>
              <a:rPr lang="en-US" b="1" dirty="0" err="1">
                <a:highlight>
                  <a:srgbClr val="FFFF00"/>
                </a:highlight>
              </a:rPr>
              <a:t>Azzi</a:t>
            </a:r>
            <a:r>
              <a:rPr lang="en-US" b="1" dirty="0">
                <a:highlight>
                  <a:srgbClr val="FFFF00"/>
                </a:highlight>
              </a:rPr>
              <a:t> &amp; E. Perez</a:t>
            </a:r>
            <a:endParaRPr lang="fr-FR" b="1" dirty="0">
              <a:highlight>
                <a:srgbClr val="FFFF00"/>
              </a:highlight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74E1420-5D0E-415B-8DB1-6C959E733258}"/>
              </a:ext>
            </a:extLst>
          </p:cNvPr>
          <p:cNvSpPr txBox="1"/>
          <p:nvPr/>
        </p:nvSpPr>
        <p:spPr>
          <a:xfrm>
            <a:off x="3349487" y="31449"/>
            <a:ext cx="5022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Etudes pour le rapport mid-term</a:t>
            </a:r>
            <a:endParaRPr lang="fr-FR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0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0F86BC5-1060-493C-8EDF-0D261FEED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26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159FC6-34ED-40CA-81A2-4BAF78A12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5" y="412387"/>
            <a:ext cx="11579086" cy="644561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5662667-F27A-4FFF-AA07-E1524DAC6FAB}"/>
              </a:ext>
            </a:extLst>
          </p:cNvPr>
          <p:cNvSpPr txBox="1"/>
          <p:nvPr/>
        </p:nvSpPr>
        <p:spPr>
          <a:xfrm>
            <a:off x="0" y="25687"/>
            <a:ext cx="178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P. </a:t>
            </a:r>
            <a:r>
              <a:rPr lang="en-US" b="1" dirty="0" err="1">
                <a:highlight>
                  <a:srgbClr val="FFFF00"/>
                </a:highlight>
              </a:rPr>
              <a:t>Azzi</a:t>
            </a:r>
            <a:r>
              <a:rPr lang="en-US" b="1" dirty="0">
                <a:highlight>
                  <a:srgbClr val="FFFF00"/>
                </a:highlight>
              </a:rPr>
              <a:t> &amp; E. Perez</a:t>
            </a:r>
            <a:endParaRPr lang="fr-FR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22841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8A3EEE-4B51-4F55-8255-F7E3DE368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2CA7A3-8232-4615-BF21-B5557F27B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0155A6-2577-4CFA-B3AC-735DC52E2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27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97FBB8E-4C8B-4DA9-BE91-175A72B21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65" y="365125"/>
            <a:ext cx="11417470" cy="64678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B93B1F2-9D86-44F2-8AA3-3FCEB53098AB}"/>
              </a:ext>
            </a:extLst>
          </p:cNvPr>
          <p:cNvSpPr txBox="1"/>
          <p:nvPr/>
        </p:nvSpPr>
        <p:spPr>
          <a:xfrm>
            <a:off x="3140767" y="136525"/>
            <a:ext cx="6519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</a:rPr>
              <a:t>Organisation</a:t>
            </a:r>
            <a:r>
              <a:rPr lang="en-US" sz="2800" b="1" dirty="0">
                <a:solidFill>
                  <a:srgbClr val="7030A0"/>
                </a:solidFill>
              </a:rPr>
              <a:t> pendant </a:t>
            </a:r>
            <a:r>
              <a:rPr lang="en-US" sz="2800" b="1" dirty="0" err="1">
                <a:solidFill>
                  <a:srgbClr val="7030A0"/>
                </a:solidFill>
              </a:rPr>
              <a:t>l’étude</a:t>
            </a:r>
            <a:r>
              <a:rPr lang="en-US" sz="2800" b="1" dirty="0">
                <a:solidFill>
                  <a:srgbClr val="7030A0"/>
                </a:solidFill>
              </a:rPr>
              <a:t> de </a:t>
            </a:r>
            <a:r>
              <a:rPr lang="en-US" sz="2800" b="1" dirty="0" err="1">
                <a:solidFill>
                  <a:srgbClr val="7030A0"/>
                </a:solidFill>
              </a:rPr>
              <a:t>faisabilité</a:t>
            </a:r>
            <a:endParaRPr lang="fr-FR" sz="2800" b="1" dirty="0">
              <a:solidFill>
                <a:srgbClr val="7030A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C03256D-8873-4170-84EB-8E3245E6FF45}"/>
              </a:ext>
            </a:extLst>
          </p:cNvPr>
          <p:cNvSpPr txBox="1"/>
          <p:nvPr/>
        </p:nvSpPr>
        <p:spPr>
          <a:xfrm>
            <a:off x="0" y="25687"/>
            <a:ext cx="178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P. </a:t>
            </a:r>
            <a:r>
              <a:rPr lang="en-US" b="1" dirty="0" err="1">
                <a:highlight>
                  <a:srgbClr val="FFFF00"/>
                </a:highlight>
              </a:rPr>
              <a:t>Azzi</a:t>
            </a:r>
            <a:r>
              <a:rPr lang="en-US" b="1" dirty="0">
                <a:highlight>
                  <a:srgbClr val="FFFF00"/>
                </a:highlight>
              </a:rPr>
              <a:t> &amp; E. Perez</a:t>
            </a:r>
            <a:endParaRPr lang="fr-FR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72379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080F241-E579-4EA2-9E96-4F21906A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28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3BAC962-8427-49D6-A215-BF814D309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6835"/>
            <a:ext cx="11748052" cy="659176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30C4315-6B26-4886-A461-233F8D982F29}"/>
              </a:ext>
            </a:extLst>
          </p:cNvPr>
          <p:cNvSpPr txBox="1"/>
          <p:nvPr/>
        </p:nvSpPr>
        <p:spPr>
          <a:xfrm>
            <a:off x="0" y="25687"/>
            <a:ext cx="178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P. </a:t>
            </a:r>
            <a:r>
              <a:rPr lang="en-US" b="1" dirty="0" err="1">
                <a:highlight>
                  <a:srgbClr val="FFFF00"/>
                </a:highlight>
              </a:rPr>
              <a:t>Azzi</a:t>
            </a:r>
            <a:r>
              <a:rPr lang="en-US" b="1" dirty="0">
                <a:highlight>
                  <a:srgbClr val="FFFF00"/>
                </a:highlight>
              </a:rPr>
              <a:t> &amp; E. Perez</a:t>
            </a:r>
            <a:endParaRPr lang="fr-FR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5555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5084D06-8EFA-4AA0-A598-B33ACEBAA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29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89879FF-48A8-4928-9A8E-64EF297C7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03" y="136525"/>
            <a:ext cx="11716287" cy="662162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6290ECF-4DC7-4B7B-874B-15D4118297C2}"/>
              </a:ext>
            </a:extLst>
          </p:cNvPr>
          <p:cNvSpPr txBox="1"/>
          <p:nvPr/>
        </p:nvSpPr>
        <p:spPr>
          <a:xfrm>
            <a:off x="0" y="25687"/>
            <a:ext cx="178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P. </a:t>
            </a:r>
            <a:r>
              <a:rPr lang="en-US" b="1" dirty="0" err="1">
                <a:highlight>
                  <a:srgbClr val="FFFF00"/>
                </a:highlight>
              </a:rPr>
              <a:t>Azzi</a:t>
            </a:r>
            <a:r>
              <a:rPr lang="en-US" b="1" dirty="0">
                <a:highlight>
                  <a:srgbClr val="FFFF00"/>
                </a:highlight>
              </a:rPr>
              <a:t> &amp; E. Perez</a:t>
            </a:r>
            <a:endParaRPr lang="fr-FR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99174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F5363-3900-4D86-A385-5C4D37E94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Plan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96FD7A-6F8F-433C-B33D-22195164C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Mise à jour de la </a:t>
            </a:r>
            <a:r>
              <a:rPr lang="en-US" sz="3200" dirty="0" err="1">
                <a:solidFill>
                  <a:srgbClr val="0070C0"/>
                </a:solidFill>
              </a:rPr>
              <a:t>Stratégie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européenne</a:t>
            </a:r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dirty="0">
                <a:solidFill>
                  <a:srgbClr val="0070C0"/>
                </a:solidFill>
              </a:rPr>
              <a:t>Les </a:t>
            </a:r>
            <a:r>
              <a:rPr lang="en-US" sz="3200" dirty="0" err="1">
                <a:solidFill>
                  <a:srgbClr val="0070C0"/>
                </a:solidFill>
              </a:rPr>
              <a:t>projets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d’usines</a:t>
            </a:r>
            <a:r>
              <a:rPr lang="en-US" sz="3200" dirty="0">
                <a:solidFill>
                  <a:srgbClr val="0070C0"/>
                </a:solidFill>
              </a:rPr>
              <a:t> à Higgs</a:t>
            </a:r>
          </a:p>
          <a:p>
            <a:r>
              <a:rPr lang="en-US" sz="3200" dirty="0">
                <a:solidFill>
                  <a:srgbClr val="0070C0"/>
                </a:solidFill>
              </a:rPr>
              <a:t>Le FCC</a:t>
            </a:r>
          </a:p>
          <a:p>
            <a:r>
              <a:rPr lang="en-US" sz="3200" dirty="0">
                <a:solidFill>
                  <a:srgbClr val="0070C0"/>
                </a:solidFill>
              </a:rPr>
              <a:t>La </a:t>
            </a:r>
            <a:r>
              <a:rPr lang="en-US" sz="3200" dirty="0" err="1">
                <a:solidFill>
                  <a:srgbClr val="0070C0"/>
                </a:solidFill>
              </a:rPr>
              <a:t>feuille</a:t>
            </a:r>
            <a:r>
              <a:rPr lang="en-US" sz="3200" dirty="0">
                <a:solidFill>
                  <a:srgbClr val="0070C0"/>
                </a:solidFill>
              </a:rPr>
              <a:t> de route de </a:t>
            </a:r>
            <a:r>
              <a:rPr lang="en-US" sz="3200" dirty="0" err="1">
                <a:solidFill>
                  <a:srgbClr val="0070C0"/>
                </a:solidFill>
              </a:rPr>
              <a:t>l’ECFA</a:t>
            </a:r>
            <a:r>
              <a:rPr lang="en-US" sz="3200" dirty="0">
                <a:solidFill>
                  <a:srgbClr val="0070C0"/>
                </a:solidFill>
              </a:rPr>
              <a:t> pour la R&amp;D </a:t>
            </a:r>
            <a:r>
              <a:rPr lang="en-US" sz="3200" dirty="0" err="1">
                <a:solidFill>
                  <a:srgbClr val="0070C0"/>
                </a:solidFill>
              </a:rPr>
              <a:t>détecteurs</a:t>
            </a:r>
            <a:endParaRPr lang="en-US" sz="3200" dirty="0">
              <a:solidFill>
                <a:srgbClr val="0070C0"/>
              </a:solidFill>
            </a:endParaRPr>
          </a:p>
          <a:p>
            <a:pPr lvl="1"/>
            <a:r>
              <a:rPr lang="en-US" sz="2800" dirty="0" err="1">
                <a:solidFill>
                  <a:srgbClr val="0070C0"/>
                </a:solidFill>
              </a:rPr>
              <a:t>Activités</a:t>
            </a:r>
            <a:r>
              <a:rPr lang="en-US" sz="2800" dirty="0">
                <a:solidFill>
                  <a:srgbClr val="0070C0"/>
                </a:solidFill>
              </a:rPr>
              <a:t> au CPPM</a:t>
            </a:r>
          </a:p>
          <a:p>
            <a:r>
              <a:rPr lang="en-US" sz="3200" dirty="0">
                <a:solidFill>
                  <a:srgbClr val="0070C0"/>
                </a:solidFill>
              </a:rPr>
              <a:t>Etudes de physique pour le rapport mid-term du FCC</a:t>
            </a:r>
          </a:p>
          <a:p>
            <a:r>
              <a:rPr lang="en-US" sz="3200" dirty="0">
                <a:solidFill>
                  <a:srgbClr val="0070C0"/>
                </a:solidFill>
              </a:rPr>
              <a:t>Et le CPPM dans tout </a:t>
            </a:r>
            <a:r>
              <a:rPr lang="en-US" sz="3200" dirty="0" err="1">
                <a:solidFill>
                  <a:srgbClr val="0070C0"/>
                </a:solidFill>
              </a:rPr>
              <a:t>ça</a:t>
            </a:r>
            <a:r>
              <a:rPr lang="en-US" sz="3200" dirty="0">
                <a:solidFill>
                  <a:srgbClr val="0070C0"/>
                </a:solidFill>
              </a:rPr>
              <a:t> ?</a:t>
            </a:r>
            <a:endParaRPr lang="fr-FR" sz="3200" dirty="0">
              <a:solidFill>
                <a:srgbClr val="0070C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62C8DF-DEAA-4A5C-9674-93CE157D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0802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DE49F25-1380-4A3F-A01E-EB425C94D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30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FFA77D-CB0A-4BCD-AF55-B07945213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1" y="136525"/>
            <a:ext cx="11752341" cy="658997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7445568-F7A4-45D9-BE59-07D1B1AE41D2}"/>
              </a:ext>
            </a:extLst>
          </p:cNvPr>
          <p:cNvSpPr txBox="1"/>
          <p:nvPr/>
        </p:nvSpPr>
        <p:spPr>
          <a:xfrm>
            <a:off x="0" y="25687"/>
            <a:ext cx="178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P. </a:t>
            </a:r>
            <a:r>
              <a:rPr lang="en-US" b="1" dirty="0" err="1">
                <a:highlight>
                  <a:srgbClr val="FFFF00"/>
                </a:highlight>
              </a:rPr>
              <a:t>Azzi</a:t>
            </a:r>
            <a:r>
              <a:rPr lang="en-US" b="1" dirty="0">
                <a:highlight>
                  <a:srgbClr val="FFFF00"/>
                </a:highlight>
              </a:rPr>
              <a:t> &amp; E. Perez</a:t>
            </a:r>
            <a:endParaRPr lang="fr-FR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7717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C436105-E110-4EB3-A4A4-598682CC7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31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11D7A64-5BF1-4602-A3DD-CB94FE8FE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46" y="136525"/>
            <a:ext cx="11758483" cy="660888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53866FE-8628-42ED-8241-5525DB201965}"/>
              </a:ext>
            </a:extLst>
          </p:cNvPr>
          <p:cNvSpPr txBox="1"/>
          <p:nvPr/>
        </p:nvSpPr>
        <p:spPr>
          <a:xfrm>
            <a:off x="0" y="25687"/>
            <a:ext cx="178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P. </a:t>
            </a:r>
            <a:r>
              <a:rPr lang="en-US" b="1" dirty="0" err="1">
                <a:highlight>
                  <a:srgbClr val="FFFF00"/>
                </a:highlight>
              </a:rPr>
              <a:t>Azzi</a:t>
            </a:r>
            <a:r>
              <a:rPr lang="en-US" b="1" dirty="0">
                <a:highlight>
                  <a:srgbClr val="FFFF00"/>
                </a:highlight>
              </a:rPr>
              <a:t> &amp; E. Perez</a:t>
            </a:r>
            <a:endParaRPr lang="fr-FR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4293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420BB8-9AB7-4D54-97DA-7068E9855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7030A0"/>
                </a:solidFill>
              </a:rPr>
              <a:t>Prochains</a:t>
            </a:r>
            <a:r>
              <a:rPr lang="en-US" b="1" dirty="0">
                <a:solidFill>
                  <a:srgbClr val="7030A0"/>
                </a:solidFill>
              </a:rPr>
              <a:t> workshops: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BB54FC-C593-45DB-86B1-35083232D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FCC week à </a:t>
            </a:r>
            <a:r>
              <a:rPr lang="en-US" dirty="0" err="1">
                <a:solidFill>
                  <a:srgbClr val="0070C0"/>
                </a:solidFill>
              </a:rPr>
              <a:t>Londres</a:t>
            </a:r>
            <a:r>
              <a:rPr lang="en-US" dirty="0">
                <a:solidFill>
                  <a:srgbClr val="0070C0"/>
                </a:solidFill>
              </a:rPr>
              <a:t> :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5 – 9 </a:t>
            </a:r>
            <a:r>
              <a:rPr lang="en-US" dirty="0" err="1">
                <a:solidFill>
                  <a:srgbClr val="00B0F0"/>
                </a:solidFill>
              </a:rPr>
              <a:t>juin</a:t>
            </a:r>
            <a:r>
              <a:rPr lang="en-US" dirty="0">
                <a:solidFill>
                  <a:srgbClr val="00B0F0"/>
                </a:solidFill>
              </a:rPr>
              <a:t> 2023</a:t>
            </a:r>
          </a:p>
          <a:p>
            <a:pPr lvl="1"/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https://indico.cern.ch/event/1202105</a:t>
            </a:r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FCC workshop de </a:t>
            </a:r>
            <a:r>
              <a:rPr lang="en-US" dirty="0" err="1">
                <a:solidFill>
                  <a:srgbClr val="0070C0"/>
                </a:solidFill>
              </a:rPr>
              <a:t>l’ECFA</a:t>
            </a:r>
            <a:r>
              <a:rPr lang="en-US" dirty="0">
                <a:solidFill>
                  <a:srgbClr val="0070C0"/>
                </a:solidFill>
              </a:rPr>
              <a:t> à Salerno :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11 – 13 </a:t>
            </a:r>
            <a:r>
              <a:rPr lang="en-US" dirty="0" err="1">
                <a:solidFill>
                  <a:srgbClr val="00B0F0"/>
                </a:solidFill>
              </a:rPr>
              <a:t>octobre</a:t>
            </a:r>
            <a:r>
              <a:rPr lang="en-US" dirty="0">
                <a:solidFill>
                  <a:srgbClr val="00B0F0"/>
                </a:solidFill>
              </a:rPr>
              <a:t> 2023</a:t>
            </a:r>
          </a:p>
          <a:p>
            <a:pPr lvl="1"/>
            <a:r>
              <a:rPr lang="en-US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https://agenda.infn.it/event/34841</a:t>
            </a:r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FCC France à Strasbourg :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22 – 24 </a:t>
            </a:r>
            <a:r>
              <a:rPr lang="en-US" dirty="0" err="1">
                <a:solidFill>
                  <a:srgbClr val="00B0F0"/>
                </a:solidFill>
              </a:rPr>
              <a:t>novembre</a:t>
            </a:r>
            <a:r>
              <a:rPr lang="en-US" dirty="0">
                <a:solidFill>
                  <a:srgbClr val="00B0F0"/>
                </a:solidFill>
              </a:rPr>
              <a:t> 2023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??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8184B7-50F2-495E-B379-A12A82954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923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7C2197-174A-4816-BA87-3B881D48C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Et le CPPM ?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750E3C-B386-49C5-8497-77A1FAF84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Le FCC </a:t>
            </a:r>
            <a:r>
              <a:rPr lang="en-US" dirty="0" err="1">
                <a:solidFill>
                  <a:srgbClr val="0070C0"/>
                </a:solidFill>
              </a:rPr>
              <a:t>est</a:t>
            </a:r>
            <a:r>
              <a:rPr lang="en-US" dirty="0">
                <a:solidFill>
                  <a:srgbClr val="0070C0"/>
                </a:solidFill>
              </a:rPr>
              <a:t> un master </a:t>
            </a:r>
            <a:r>
              <a:rPr lang="en-US" dirty="0" err="1">
                <a:solidFill>
                  <a:srgbClr val="0070C0"/>
                </a:solidFill>
              </a:rPr>
              <a:t>projet</a:t>
            </a:r>
            <a:r>
              <a:rPr lang="en-US" dirty="0">
                <a:solidFill>
                  <a:srgbClr val="0070C0"/>
                </a:solidFill>
              </a:rPr>
              <a:t> du CNRS.</a:t>
            </a:r>
          </a:p>
          <a:p>
            <a:r>
              <a:rPr lang="en-US" dirty="0">
                <a:solidFill>
                  <a:srgbClr val="0070C0"/>
                </a:solidFill>
              </a:rPr>
              <a:t>Pour </a:t>
            </a:r>
            <a:r>
              <a:rPr lang="en-US" dirty="0" err="1">
                <a:solidFill>
                  <a:srgbClr val="0070C0"/>
                </a:solidFill>
              </a:rPr>
              <a:t>l’instant</a:t>
            </a:r>
            <a:r>
              <a:rPr lang="en-US" dirty="0">
                <a:solidFill>
                  <a:srgbClr val="0070C0"/>
                </a:solidFill>
              </a:rPr>
              <a:t>, le FCC </a:t>
            </a:r>
            <a:r>
              <a:rPr lang="en-US" dirty="0" err="1">
                <a:solidFill>
                  <a:srgbClr val="0070C0"/>
                </a:solidFill>
              </a:rPr>
              <a:t>n’est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qu’un</a:t>
            </a:r>
            <a:r>
              <a:rPr lang="en-US" dirty="0">
                <a:solidFill>
                  <a:srgbClr val="0070C0"/>
                </a:solidFill>
              </a:rPr>
              <a:t> des </a:t>
            </a:r>
            <a:r>
              <a:rPr lang="en-US" dirty="0" err="1">
                <a:solidFill>
                  <a:srgbClr val="0070C0"/>
                </a:solidFill>
              </a:rPr>
              <a:t>futurs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possibles</a:t>
            </a:r>
            <a:r>
              <a:rPr lang="en-US" dirty="0">
                <a:solidFill>
                  <a:srgbClr val="0070C0"/>
                </a:solidFill>
              </a:rPr>
              <a:t> de la discipline.</a:t>
            </a:r>
          </a:p>
          <a:p>
            <a:r>
              <a:rPr lang="en-US" dirty="0">
                <a:solidFill>
                  <a:srgbClr val="0070C0"/>
                </a:solidFill>
              </a:rPr>
              <a:t>Dans le passé : </a:t>
            </a:r>
            <a:r>
              <a:rPr lang="en-US" dirty="0" err="1">
                <a:solidFill>
                  <a:srgbClr val="0070C0"/>
                </a:solidFill>
              </a:rPr>
              <a:t>quelques</a:t>
            </a:r>
            <a:r>
              <a:rPr lang="en-US" dirty="0">
                <a:solidFill>
                  <a:srgbClr val="0070C0"/>
                </a:solidFill>
              </a:rPr>
              <a:t> stagiaires sur des analyses de physique avec Steve </a:t>
            </a:r>
            <a:r>
              <a:rPr lang="en-US" dirty="0" err="1">
                <a:solidFill>
                  <a:srgbClr val="0070C0"/>
                </a:solidFill>
              </a:rPr>
              <a:t>Muanza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</a:rPr>
              <a:t>Pas encore de </a:t>
            </a:r>
            <a:r>
              <a:rPr lang="en-US" dirty="0" err="1">
                <a:solidFill>
                  <a:srgbClr val="0070C0"/>
                </a:solidFill>
              </a:rPr>
              <a:t>présence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officielle</a:t>
            </a:r>
            <a:r>
              <a:rPr lang="en-US" dirty="0">
                <a:solidFill>
                  <a:srgbClr val="0070C0"/>
                </a:solidFill>
              </a:rPr>
              <a:t> du CPPM.</a:t>
            </a:r>
          </a:p>
          <a:p>
            <a:r>
              <a:rPr lang="en-US" dirty="0" err="1">
                <a:solidFill>
                  <a:srgbClr val="0070C0"/>
                </a:solidFill>
              </a:rPr>
              <a:t>Stratégie</a:t>
            </a:r>
            <a:r>
              <a:rPr lang="en-US" dirty="0">
                <a:solidFill>
                  <a:srgbClr val="0070C0"/>
                </a:solidFill>
              </a:rPr>
              <a:t> des </a:t>
            </a:r>
            <a:r>
              <a:rPr lang="en-US" dirty="0" err="1">
                <a:solidFill>
                  <a:srgbClr val="0070C0"/>
                </a:solidFill>
              </a:rPr>
              <a:t>autres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laboratoires</a:t>
            </a:r>
            <a:r>
              <a:rPr lang="en-US" dirty="0">
                <a:solidFill>
                  <a:srgbClr val="0070C0"/>
                </a:solidFill>
              </a:rPr>
              <a:t> de l’IN2P3 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Recycler </a:t>
            </a:r>
            <a:r>
              <a:rPr lang="en-US" dirty="0" err="1">
                <a:solidFill>
                  <a:srgbClr val="00B050"/>
                </a:solidFill>
              </a:rPr>
              <a:t>leur</a:t>
            </a:r>
            <a:r>
              <a:rPr lang="en-US" dirty="0">
                <a:solidFill>
                  <a:srgbClr val="00B050"/>
                </a:solidFill>
              </a:rPr>
              <a:t> R&amp;D </a:t>
            </a:r>
            <a:r>
              <a:rPr lang="en-US" dirty="0" err="1">
                <a:solidFill>
                  <a:srgbClr val="00B050"/>
                </a:solidFill>
              </a:rPr>
              <a:t>détecteurs</a:t>
            </a:r>
            <a:r>
              <a:rPr lang="en-US" dirty="0">
                <a:solidFill>
                  <a:srgbClr val="00B050"/>
                </a:solidFill>
              </a:rPr>
              <a:t> dans FCC-</a:t>
            </a:r>
            <a:r>
              <a:rPr lang="en-US" dirty="0" err="1">
                <a:solidFill>
                  <a:srgbClr val="00B050"/>
                </a:solidFill>
              </a:rPr>
              <a:t>ee</a:t>
            </a:r>
            <a:r>
              <a:rPr lang="en-US" dirty="0">
                <a:solidFill>
                  <a:srgbClr val="00B050"/>
                </a:solidFill>
              </a:rPr>
              <a:t> (et à </a:t>
            </a:r>
            <a:r>
              <a:rPr lang="en-US" dirty="0" err="1">
                <a:solidFill>
                  <a:srgbClr val="00B050"/>
                </a:solidFill>
              </a:rPr>
              <a:t>moyen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terme</a:t>
            </a:r>
            <a:r>
              <a:rPr lang="en-US" dirty="0">
                <a:solidFill>
                  <a:srgbClr val="00B050"/>
                </a:solidFill>
              </a:rPr>
              <a:t> dans FCC-</a:t>
            </a:r>
            <a:r>
              <a:rPr lang="en-US" dirty="0" err="1">
                <a:solidFill>
                  <a:srgbClr val="00B050"/>
                </a:solidFill>
              </a:rPr>
              <a:t>hh</a:t>
            </a:r>
            <a:r>
              <a:rPr lang="en-US" dirty="0">
                <a:solidFill>
                  <a:srgbClr val="00B050"/>
                </a:solidFill>
              </a:rPr>
              <a:t>).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Mettre</a:t>
            </a:r>
            <a:r>
              <a:rPr lang="en-US" dirty="0">
                <a:solidFill>
                  <a:srgbClr val="00B050"/>
                </a:solidFill>
              </a:rPr>
              <a:t> des </a:t>
            </a:r>
            <a:r>
              <a:rPr lang="en-US" dirty="0" err="1">
                <a:solidFill>
                  <a:srgbClr val="00B050"/>
                </a:solidFill>
              </a:rPr>
              <a:t>thésards</a:t>
            </a:r>
            <a:r>
              <a:rPr lang="en-US" dirty="0">
                <a:solidFill>
                  <a:srgbClr val="00B050"/>
                </a:solidFill>
              </a:rPr>
              <a:t> et/</a:t>
            </a:r>
            <a:r>
              <a:rPr lang="en-US" dirty="0" err="1">
                <a:solidFill>
                  <a:srgbClr val="00B050"/>
                </a:solidFill>
              </a:rPr>
              <a:t>ou</a:t>
            </a:r>
            <a:r>
              <a:rPr lang="en-US" dirty="0">
                <a:solidFill>
                  <a:srgbClr val="00B050"/>
                </a:solidFill>
              </a:rPr>
              <a:t> des post-docs sur des </a:t>
            </a:r>
            <a:r>
              <a:rPr lang="en-US" dirty="0" err="1">
                <a:solidFill>
                  <a:srgbClr val="00B050"/>
                </a:solidFill>
              </a:rPr>
              <a:t>sujets</a:t>
            </a:r>
            <a:r>
              <a:rPr lang="en-US" dirty="0">
                <a:solidFill>
                  <a:srgbClr val="00B050"/>
                </a:solidFill>
              </a:rPr>
              <a:t> de physique et de </a:t>
            </a:r>
            <a:r>
              <a:rPr lang="en-US" dirty="0" err="1">
                <a:solidFill>
                  <a:srgbClr val="00B050"/>
                </a:solidFill>
              </a:rPr>
              <a:t>détecteurs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</a:rPr>
              <a:t>R&amp;D du CPPM qui </a:t>
            </a:r>
            <a:r>
              <a:rPr lang="en-US" dirty="0" err="1">
                <a:solidFill>
                  <a:srgbClr val="0070C0"/>
                </a:solidFill>
              </a:rPr>
              <a:t>ont</a:t>
            </a:r>
            <a:r>
              <a:rPr lang="en-US" dirty="0">
                <a:solidFill>
                  <a:srgbClr val="0070C0"/>
                </a:solidFill>
              </a:rPr>
              <a:t> vocation à rejoinder FCC-</a:t>
            </a:r>
            <a:r>
              <a:rPr lang="en-US" dirty="0" err="1">
                <a:solidFill>
                  <a:srgbClr val="0070C0"/>
                </a:solidFill>
              </a:rPr>
              <a:t>ee</a:t>
            </a:r>
            <a:r>
              <a:rPr lang="en-US" dirty="0">
                <a:solidFill>
                  <a:srgbClr val="0070C0"/>
                </a:solidFill>
              </a:rPr>
              <a:t> 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DRD : CMOS / </a:t>
            </a:r>
            <a:r>
              <a:rPr lang="en-US" dirty="0" err="1">
                <a:solidFill>
                  <a:srgbClr val="00B050"/>
                </a:solidFill>
              </a:rPr>
              <a:t>Electronique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frontale</a:t>
            </a:r>
            <a:r>
              <a:rPr lang="en-US" dirty="0">
                <a:solidFill>
                  <a:srgbClr val="00B050"/>
                </a:solidFill>
              </a:rPr>
              <a:t> des </a:t>
            </a:r>
            <a:r>
              <a:rPr lang="en-US" dirty="0" err="1">
                <a:solidFill>
                  <a:srgbClr val="00B050"/>
                </a:solidFill>
              </a:rPr>
              <a:t>détecteurs</a:t>
            </a:r>
            <a:r>
              <a:rPr lang="en-US" dirty="0">
                <a:solidFill>
                  <a:srgbClr val="00B050"/>
                </a:solidFill>
              </a:rPr>
              <a:t> au </a:t>
            </a:r>
            <a:r>
              <a:rPr lang="en-US" dirty="0" err="1">
                <a:solidFill>
                  <a:srgbClr val="00B050"/>
                </a:solidFill>
              </a:rPr>
              <a:t>silicium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Acquisition </a:t>
            </a:r>
            <a:r>
              <a:rPr lang="en-US" dirty="0" err="1">
                <a:solidFill>
                  <a:srgbClr val="00B050"/>
                </a:solidFill>
              </a:rPr>
              <a:t>rapide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Calorimétrie</a:t>
            </a:r>
            <a:r>
              <a:rPr lang="en-US" dirty="0">
                <a:solidFill>
                  <a:srgbClr val="00B050"/>
                </a:solidFill>
              </a:rPr>
              <a:t> (premières discussion de couloir...).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Liste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appelée</a:t>
            </a:r>
            <a:r>
              <a:rPr lang="en-US" dirty="0">
                <a:solidFill>
                  <a:srgbClr val="00B050"/>
                </a:solidFill>
              </a:rPr>
              <a:t> à </a:t>
            </a:r>
            <a:r>
              <a:rPr lang="en-US" dirty="0" err="1">
                <a:solidFill>
                  <a:srgbClr val="00B050"/>
                </a:solidFill>
              </a:rPr>
              <a:t>s’étoffer</a:t>
            </a:r>
            <a:r>
              <a:rPr lang="en-US" dirty="0">
                <a:solidFill>
                  <a:srgbClr val="00B050"/>
                </a:solidFill>
              </a:rPr>
              <a:t> (computing ?)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871977-D3AF-4C59-A307-5FB2AE50C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4865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0ECAD7-7D58-4996-AC70-8AF7A1156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Comment </a:t>
            </a:r>
            <a:r>
              <a:rPr lang="en-US" b="1" dirty="0" err="1">
                <a:solidFill>
                  <a:srgbClr val="7030A0"/>
                </a:solidFill>
              </a:rPr>
              <a:t>contribuer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4C2AF7-83C9-4C9E-A611-BB315EEBF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Rejoindre</a:t>
            </a:r>
            <a:r>
              <a:rPr lang="en-US" dirty="0">
                <a:solidFill>
                  <a:srgbClr val="0070C0"/>
                </a:solidFill>
              </a:rPr>
              <a:t> (pixels), structurer (</a:t>
            </a:r>
            <a:r>
              <a:rPr lang="en-US" dirty="0" err="1">
                <a:solidFill>
                  <a:srgbClr val="0070C0"/>
                </a:solidFill>
              </a:rPr>
              <a:t>calorimétrie</a:t>
            </a:r>
            <a:r>
              <a:rPr lang="en-US" dirty="0">
                <a:solidFill>
                  <a:srgbClr val="0070C0"/>
                </a:solidFill>
              </a:rPr>
              <a:t>) </a:t>
            </a:r>
            <a:r>
              <a:rPr lang="en-US" dirty="0" err="1">
                <a:solidFill>
                  <a:srgbClr val="0070C0"/>
                </a:solidFill>
              </a:rPr>
              <a:t>ou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initier</a:t>
            </a:r>
            <a:r>
              <a:rPr lang="en-US" dirty="0">
                <a:solidFill>
                  <a:srgbClr val="0070C0"/>
                </a:solidFill>
              </a:rPr>
              <a:t> (?) un </a:t>
            </a:r>
            <a:r>
              <a:rPr lang="en-US" dirty="0" err="1">
                <a:solidFill>
                  <a:srgbClr val="0070C0"/>
                </a:solidFill>
              </a:rPr>
              <a:t>projet</a:t>
            </a:r>
            <a:r>
              <a:rPr lang="en-US" dirty="0">
                <a:solidFill>
                  <a:srgbClr val="0070C0"/>
                </a:solidFill>
              </a:rPr>
              <a:t> DRD.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Pas </a:t>
            </a:r>
            <a:r>
              <a:rPr lang="en-US" dirty="0" err="1">
                <a:solidFill>
                  <a:srgbClr val="00B050"/>
                </a:solidFill>
              </a:rPr>
              <a:t>seulement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en</a:t>
            </a:r>
            <a:r>
              <a:rPr lang="en-US" dirty="0">
                <a:solidFill>
                  <a:srgbClr val="00B050"/>
                </a:solidFill>
              </a:rPr>
              <a:t> hardware : simulation, performances.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Interagir</a:t>
            </a:r>
            <a:r>
              <a:rPr lang="en-US" dirty="0">
                <a:solidFill>
                  <a:srgbClr val="00B050"/>
                </a:solidFill>
              </a:rPr>
              <a:t> / </a:t>
            </a:r>
            <a:r>
              <a:rPr lang="en-US" dirty="0" err="1">
                <a:solidFill>
                  <a:srgbClr val="00B050"/>
                </a:solidFill>
              </a:rPr>
              <a:t>Rejoindre</a:t>
            </a:r>
            <a:r>
              <a:rPr lang="en-US" dirty="0">
                <a:solidFill>
                  <a:srgbClr val="00B050"/>
                </a:solidFill>
              </a:rPr>
              <a:t> le </a:t>
            </a:r>
            <a:r>
              <a:rPr lang="en-US" dirty="0" err="1">
                <a:solidFill>
                  <a:srgbClr val="00B050"/>
                </a:solidFill>
              </a:rPr>
              <a:t>groupe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“Detector Concept”.</a:t>
            </a:r>
          </a:p>
          <a:p>
            <a:r>
              <a:rPr lang="en-US" dirty="0" err="1">
                <a:solidFill>
                  <a:srgbClr val="0070C0"/>
                </a:solidFill>
              </a:rPr>
              <a:t>Rejoindre</a:t>
            </a:r>
            <a:r>
              <a:rPr lang="en-US" dirty="0">
                <a:solidFill>
                  <a:srgbClr val="0070C0"/>
                </a:solidFill>
              </a:rPr>
              <a:t> le </a:t>
            </a:r>
            <a:r>
              <a:rPr lang="en-US" dirty="0" err="1">
                <a:solidFill>
                  <a:srgbClr val="0070C0"/>
                </a:solidFill>
              </a:rPr>
              <a:t>groupe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“Physics and Performance” </a:t>
            </a:r>
            <a:r>
              <a:rPr lang="en-US" dirty="0">
                <a:solidFill>
                  <a:srgbClr val="0070C0"/>
                </a:solidFill>
              </a:rPr>
              <a:t>: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Simuler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votre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mesure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préférée</a:t>
            </a:r>
            <a:r>
              <a:rPr lang="en-US" dirty="0">
                <a:solidFill>
                  <a:srgbClr val="00B050"/>
                </a:solidFill>
              </a:rPr>
              <a:t>…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Rechercher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votre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particule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préférée</a:t>
            </a:r>
            <a:r>
              <a:rPr lang="en-US" dirty="0">
                <a:solidFill>
                  <a:srgbClr val="00B050"/>
                </a:solidFill>
              </a:rPr>
              <a:t>…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Définir</a:t>
            </a:r>
            <a:r>
              <a:rPr lang="en-US" dirty="0">
                <a:solidFill>
                  <a:srgbClr val="00B050"/>
                </a:solidFill>
              </a:rPr>
              <a:t> les performances </a:t>
            </a:r>
            <a:r>
              <a:rPr lang="en-US" dirty="0" err="1">
                <a:solidFill>
                  <a:srgbClr val="00B050"/>
                </a:solidFill>
              </a:rPr>
              <a:t>nécessaires</a:t>
            </a:r>
            <a:r>
              <a:rPr lang="en-US" dirty="0">
                <a:solidFill>
                  <a:srgbClr val="00B050"/>
                </a:solidFill>
              </a:rPr>
              <a:t> des </a:t>
            </a:r>
            <a:r>
              <a:rPr lang="en-US" dirty="0" err="1">
                <a:solidFill>
                  <a:srgbClr val="00B050"/>
                </a:solidFill>
              </a:rPr>
              <a:t>détecteurs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</a:rPr>
              <a:t>Il y a </a:t>
            </a:r>
            <a:r>
              <a:rPr lang="en-US" dirty="0" err="1">
                <a:solidFill>
                  <a:srgbClr val="0070C0"/>
                </a:solidFill>
              </a:rPr>
              <a:t>aussi</a:t>
            </a:r>
            <a:r>
              <a:rPr lang="en-US" dirty="0">
                <a:solidFill>
                  <a:srgbClr val="0070C0"/>
                </a:solidFill>
              </a:rPr>
              <a:t> le </a:t>
            </a:r>
            <a:r>
              <a:rPr lang="en-US" dirty="0">
                <a:solidFill>
                  <a:srgbClr val="FF0000"/>
                </a:solidFill>
              </a:rPr>
              <a:t>“Software/Computing” </a:t>
            </a:r>
            <a:r>
              <a:rPr lang="en-US" dirty="0">
                <a:solidFill>
                  <a:srgbClr val="0070C0"/>
                </a:solidFill>
              </a:rPr>
              <a:t>: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Projets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ambitieux</a:t>
            </a:r>
            <a:endParaRPr lang="en-US" dirty="0">
              <a:solidFill>
                <a:srgbClr val="00B050"/>
              </a:solidFill>
            </a:endParaRPr>
          </a:p>
          <a:p>
            <a:pPr lvl="1"/>
            <a:r>
              <a:rPr lang="en-US" dirty="0">
                <a:solidFill>
                  <a:srgbClr val="00B050"/>
                </a:solidFill>
              </a:rPr>
              <a:t>Un </a:t>
            </a:r>
            <a:r>
              <a:rPr lang="en-US" dirty="0" err="1">
                <a:solidFill>
                  <a:srgbClr val="00B050"/>
                </a:solidFill>
              </a:rPr>
              <a:t>seul</a:t>
            </a:r>
            <a:r>
              <a:rPr lang="en-US" dirty="0">
                <a:solidFill>
                  <a:srgbClr val="00B050"/>
                </a:solidFill>
              </a:rPr>
              <a:t> software pour </a:t>
            </a:r>
            <a:r>
              <a:rPr lang="en-US" dirty="0" err="1">
                <a:solidFill>
                  <a:srgbClr val="00B050"/>
                </a:solidFill>
              </a:rPr>
              <a:t>tous</a:t>
            </a:r>
            <a:r>
              <a:rPr lang="en-US" dirty="0">
                <a:solidFill>
                  <a:srgbClr val="00B050"/>
                </a:solidFill>
              </a:rPr>
              <a:t> les </a:t>
            </a:r>
            <a:r>
              <a:rPr lang="en-US" dirty="0" err="1">
                <a:solidFill>
                  <a:srgbClr val="00B050"/>
                </a:solidFill>
              </a:rPr>
              <a:t>cas</a:t>
            </a:r>
            <a:r>
              <a:rPr lang="en-US" dirty="0">
                <a:solidFill>
                  <a:srgbClr val="00B050"/>
                </a:solidFill>
              </a:rPr>
              <a:t> : FCC-</a:t>
            </a:r>
            <a:r>
              <a:rPr lang="en-US" dirty="0" err="1">
                <a:solidFill>
                  <a:srgbClr val="00B050"/>
                </a:solidFill>
              </a:rPr>
              <a:t>ee</a:t>
            </a:r>
            <a:r>
              <a:rPr lang="en-US" dirty="0">
                <a:solidFill>
                  <a:srgbClr val="00B050"/>
                </a:solidFill>
              </a:rPr>
              <a:t>, FCC-</a:t>
            </a:r>
            <a:r>
              <a:rPr lang="en-US" dirty="0" err="1">
                <a:solidFill>
                  <a:srgbClr val="00B050"/>
                </a:solidFill>
              </a:rPr>
              <a:t>hh</a:t>
            </a:r>
            <a:r>
              <a:rPr lang="en-US" dirty="0">
                <a:solidFill>
                  <a:srgbClr val="00B050"/>
                </a:solidFill>
              </a:rPr>
              <a:t> et FCC-eh…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Géométrie</a:t>
            </a:r>
            <a:r>
              <a:rPr lang="en-US" dirty="0">
                <a:solidFill>
                  <a:srgbClr val="00B050"/>
                </a:solidFill>
              </a:rPr>
              <a:t> des sous </a:t>
            </a:r>
            <a:r>
              <a:rPr lang="en-US" dirty="0" err="1">
                <a:solidFill>
                  <a:srgbClr val="00B050"/>
                </a:solidFill>
              </a:rPr>
              <a:t>détecteurs</a:t>
            </a:r>
            <a:r>
              <a:rPr lang="en-US" dirty="0">
                <a:solidFill>
                  <a:srgbClr val="00B050"/>
                </a:solidFill>
              </a:rPr>
              <a:t>: plug and play…</a:t>
            </a:r>
          </a:p>
          <a:p>
            <a:r>
              <a:rPr lang="en-US" dirty="0">
                <a:solidFill>
                  <a:srgbClr val="0070C0"/>
                </a:solidFill>
              </a:rPr>
              <a:t>Si </a:t>
            </a:r>
            <a:r>
              <a:rPr lang="en-US" dirty="0" err="1">
                <a:solidFill>
                  <a:srgbClr val="0070C0"/>
                </a:solidFill>
              </a:rPr>
              <a:t>vous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avez</a:t>
            </a:r>
            <a:r>
              <a:rPr lang="en-US" dirty="0">
                <a:solidFill>
                  <a:srgbClr val="0070C0"/>
                </a:solidFill>
              </a:rPr>
              <a:t> des </a:t>
            </a:r>
            <a:r>
              <a:rPr lang="en-US" dirty="0" err="1">
                <a:solidFill>
                  <a:srgbClr val="0070C0"/>
                </a:solidFill>
              </a:rPr>
              <a:t>copains</a:t>
            </a:r>
            <a:r>
              <a:rPr lang="en-US" dirty="0">
                <a:solidFill>
                  <a:srgbClr val="0070C0"/>
                </a:solidFill>
              </a:rPr>
              <a:t> au CPT 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Le </a:t>
            </a:r>
            <a:r>
              <a:rPr lang="en-US" dirty="0" err="1">
                <a:solidFill>
                  <a:srgbClr val="00B050"/>
                </a:solidFill>
              </a:rPr>
              <a:t>groupe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“Physics </a:t>
            </a:r>
            <a:r>
              <a:rPr lang="en-US" dirty="0" err="1">
                <a:solidFill>
                  <a:srgbClr val="FF0000"/>
                </a:solidFill>
              </a:rPr>
              <a:t>Programme</a:t>
            </a:r>
            <a:r>
              <a:rPr lang="en-US" dirty="0">
                <a:solidFill>
                  <a:srgbClr val="FF0000"/>
                </a:solidFill>
              </a:rPr>
              <a:t>” </a:t>
            </a:r>
            <a:r>
              <a:rPr lang="en-US" dirty="0" err="1">
                <a:solidFill>
                  <a:srgbClr val="00B050"/>
                </a:solidFill>
              </a:rPr>
              <a:t>est</a:t>
            </a:r>
            <a:r>
              <a:rPr lang="en-US" dirty="0">
                <a:solidFill>
                  <a:srgbClr val="00B050"/>
                </a:solidFill>
              </a:rPr>
              <a:t> fait pour </a:t>
            </a:r>
            <a:r>
              <a:rPr lang="en-US" dirty="0" err="1">
                <a:solidFill>
                  <a:srgbClr val="00B050"/>
                </a:solidFill>
              </a:rPr>
              <a:t>eux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Besoin</a:t>
            </a:r>
            <a:r>
              <a:rPr lang="en-US" dirty="0">
                <a:solidFill>
                  <a:srgbClr val="00B050"/>
                </a:solidFill>
              </a:rPr>
              <a:t> de </a:t>
            </a:r>
            <a:r>
              <a:rPr lang="en-US" dirty="0" err="1">
                <a:solidFill>
                  <a:srgbClr val="00B050"/>
                </a:solidFill>
              </a:rPr>
              <a:t>calculs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théoriques</a:t>
            </a:r>
            <a:r>
              <a:rPr lang="en-US" dirty="0">
                <a:solidFill>
                  <a:srgbClr val="00B050"/>
                </a:solidFill>
              </a:rPr>
              <a:t> précis (surtout pour les “observables de LEP”).</a:t>
            </a:r>
          </a:p>
          <a:p>
            <a:r>
              <a:rPr lang="en-US" dirty="0" err="1">
                <a:solidFill>
                  <a:srgbClr val="0070C0"/>
                </a:solidFill>
              </a:rPr>
              <a:t>Beacoup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d’informations</a:t>
            </a:r>
            <a:r>
              <a:rPr lang="en-US" dirty="0">
                <a:solidFill>
                  <a:srgbClr val="0070C0"/>
                </a:solidFill>
              </a:rPr>
              <a:t> au 6eme FCC physics workshop à </a:t>
            </a:r>
            <a:r>
              <a:rPr lang="en-US" dirty="0" err="1">
                <a:solidFill>
                  <a:srgbClr val="0070C0"/>
                </a:solidFill>
              </a:rPr>
              <a:t>Cracovie</a:t>
            </a:r>
            <a:r>
              <a:rPr lang="en-US" dirty="0">
                <a:solidFill>
                  <a:srgbClr val="0070C0"/>
                </a:solidFill>
              </a:rPr>
              <a:t> (</a:t>
            </a:r>
            <a:r>
              <a:rPr lang="en-US" dirty="0" err="1">
                <a:solidFill>
                  <a:srgbClr val="0070C0"/>
                </a:solidFill>
              </a:rPr>
              <a:t>janvier</a:t>
            </a:r>
            <a:r>
              <a:rPr lang="en-US" dirty="0">
                <a:solidFill>
                  <a:srgbClr val="0070C0"/>
                </a:solidFill>
              </a:rPr>
              <a:t> 2023) : </a:t>
            </a:r>
            <a:r>
              <a:rPr lang="en-US" dirty="0">
                <a:solidFill>
                  <a:srgbClr val="00B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https://indico.cern.ch/event/1176398/timetable/?view=standard</a:t>
            </a:r>
            <a:endParaRPr lang="en-US" dirty="0">
              <a:solidFill>
                <a:srgbClr val="00B050"/>
              </a:solidFill>
            </a:endParaRP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49C1B8-E77A-45AE-920F-2CFEF57BB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5865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1EE849-09E4-45DD-9A94-E75CC978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7030A0"/>
                </a:solidFill>
              </a:rPr>
              <a:t>Ressources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Humaines</a:t>
            </a:r>
            <a:r>
              <a:rPr lang="en-US" b="1" dirty="0">
                <a:solidFill>
                  <a:srgbClr val="7030A0"/>
                </a:solidFill>
              </a:rPr>
              <a:t> dans les </a:t>
            </a:r>
            <a:r>
              <a:rPr lang="en-US" b="1" dirty="0" err="1">
                <a:solidFill>
                  <a:srgbClr val="7030A0"/>
                </a:solidFill>
              </a:rPr>
              <a:t>labos</a:t>
            </a:r>
            <a:r>
              <a:rPr lang="en-US" b="1" dirty="0">
                <a:solidFill>
                  <a:srgbClr val="7030A0"/>
                </a:solidFill>
              </a:rPr>
              <a:t> IN2P3 qui </a:t>
            </a:r>
            <a:r>
              <a:rPr lang="en-US" b="1" dirty="0" err="1">
                <a:solidFill>
                  <a:srgbClr val="7030A0"/>
                </a:solidFill>
              </a:rPr>
              <a:t>ont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franchi</a:t>
            </a:r>
            <a:r>
              <a:rPr lang="en-US" b="1" dirty="0">
                <a:solidFill>
                  <a:srgbClr val="7030A0"/>
                </a:solidFill>
              </a:rPr>
              <a:t> le pas: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4FBCCB-56AD-4434-8E30-3D35B7677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Thèses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démarrant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en</a:t>
            </a:r>
            <a:r>
              <a:rPr lang="en-US" dirty="0">
                <a:solidFill>
                  <a:srgbClr val="0070C0"/>
                </a:solidFill>
              </a:rPr>
              <a:t> 2022 </a:t>
            </a:r>
            <a:r>
              <a:rPr lang="en-US" dirty="0" err="1">
                <a:solidFill>
                  <a:srgbClr val="0070C0"/>
                </a:solidFill>
              </a:rPr>
              <a:t>ou</a:t>
            </a:r>
            <a:r>
              <a:rPr lang="en-US" dirty="0">
                <a:solidFill>
                  <a:srgbClr val="0070C0"/>
                </a:solidFill>
              </a:rPr>
              <a:t> 2023 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APC : 2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IPHC, LPNHE, IP2I, LLR : 1 </a:t>
            </a:r>
            <a:r>
              <a:rPr lang="en-US" dirty="0" err="1">
                <a:solidFill>
                  <a:srgbClr val="00B050"/>
                </a:solidFill>
              </a:rPr>
              <a:t>chacun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Post-Docs </a:t>
            </a:r>
            <a:r>
              <a:rPr lang="en-US" dirty="0" err="1">
                <a:solidFill>
                  <a:srgbClr val="0070C0"/>
                </a:solidFill>
              </a:rPr>
              <a:t>attribués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en</a:t>
            </a:r>
            <a:r>
              <a:rPr lang="en-US" dirty="0">
                <a:solidFill>
                  <a:srgbClr val="0070C0"/>
                </a:solidFill>
              </a:rPr>
              <a:t> 2022 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IPHC : CMS/FCC (Tracking)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LLR : CMS/FCC (</a:t>
            </a:r>
            <a:r>
              <a:rPr lang="en-US" dirty="0" err="1">
                <a:solidFill>
                  <a:srgbClr val="00B050"/>
                </a:solidFill>
              </a:rPr>
              <a:t>Calice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APC : ATLAS/FCC (Simulation </a:t>
            </a:r>
            <a:r>
              <a:rPr lang="en-US" dirty="0" err="1">
                <a:solidFill>
                  <a:srgbClr val="00B050"/>
                </a:solidFill>
              </a:rPr>
              <a:t>Larg</a:t>
            </a:r>
            <a:r>
              <a:rPr lang="en-US" dirty="0">
                <a:solidFill>
                  <a:srgbClr val="00B050"/>
                </a:solidFill>
              </a:rPr>
              <a:t> pour FCC)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LPNHE : ATLAS/FCC</a:t>
            </a:r>
          </a:p>
          <a:p>
            <a:r>
              <a:rPr lang="en-US" dirty="0">
                <a:solidFill>
                  <a:srgbClr val="0070C0"/>
                </a:solidFill>
              </a:rPr>
              <a:t>Post-Doc </a:t>
            </a:r>
            <a:r>
              <a:rPr lang="en-US" dirty="0" err="1">
                <a:solidFill>
                  <a:srgbClr val="0070C0"/>
                </a:solidFill>
              </a:rPr>
              <a:t>attribué</a:t>
            </a:r>
            <a:r>
              <a:rPr lang="en-US" dirty="0">
                <a:solidFill>
                  <a:srgbClr val="0070C0"/>
                </a:solidFill>
              </a:rPr>
              <a:t> pour 2023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LPC : </a:t>
            </a:r>
            <a:r>
              <a:rPr lang="en-US" dirty="0" err="1">
                <a:solidFill>
                  <a:srgbClr val="00B050"/>
                </a:solidFill>
              </a:rPr>
              <a:t>LHCb</a:t>
            </a:r>
            <a:r>
              <a:rPr lang="en-US" dirty="0">
                <a:solidFill>
                  <a:srgbClr val="00B050"/>
                </a:solidFill>
              </a:rPr>
              <a:t>/FCC</a:t>
            </a:r>
          </a:p>
          <a:p>
            <a:r>
              <a:rPr lang="en-US" dirty="0">
                <a:solidFill>
                  <a:srgbClr val="0070C0"/>
                </a:solidFill>
              </a:rPr>
              <a:t>Et beaucoup de stagiaires M2…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BBCC3E-0670-4F63-B898-6D5005290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88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1F19D2-5097-4CA1-9A07-3DA13B7B1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7030A0"/>
                </a:solidFill>
              </a:rPr>
              <a:t>Exemples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d’études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menées</a:t>
            </a:r>
            <a:r>
              <a:rPr lang="en-US" b="1" dirty="0">
                <a:solidFill>
                  <a:srgbClr val="7030A0"/>
                </a:solidFill>
              </a:rPr>
              <a:t> dans les </a:t>
            </a:r>
            <a:r>
              <a:rPr lang="en-US" b="1" dirty="0" err="1">
                <a:solidFill>
                  <a:srgbClr val="7030A0"/>
                </a:solidFill>
              </a:rPr>
              <a:t>labos</a:t>
            </a:r>
            <a:r>
              <a:rPr lang="en-US" b="1" dirty="0">
                <a:solidFill>
                  <a:srgbClr val="7030A0"/>
                </a:solidFill>
              </a:rPr>
              <a:t> de l’IN2P3</a:t>
            </a:r>
            <a:endParaRPr lang="fr-FR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0730A367-7C4F-465A-8D68-E81598965A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Measurement of </a:t>
                </a:r>
                <a:r>
                  <a:rPr lang="en-US" dirty="0" err="1">
                    <a:solidFill>
                      <a:srgbClr val="0070C0"/>
                    </a:solidFill>
                  </a:rPr>
                  <a:t>ee</a:t>
                </a:r>
                <a:r>
                  <a:rPr lang="en-US" dirty="0">
                    <a:solidFill>
                      <a:srgbClr val="0070C0"/>
                    </a:solidFill>
                  </a:rPr>
                  <a:t> -&gt; ZH inclusive cross-section </a:t>
                </a:r>
                <a:r>
                  <a:rPr lang="en-US" dirty="0">
                    <a:solidFill>
                      <a:srgbClr val="FF0000"/>
                    </a:solidFill>
                  </a:rPr>
                  <a:t>(APC)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Measurement of Higgs mass with </a:t>
                </a:r>
                <a:r>
                  <a:rPr lang="en-US" dirty="0" err="1">
                    <a:solidFill>
                      <a:srgbClr val="0070C0"/>
                    </a:solidFill>
                  </a:rPr>
                  <a:t>ee</a:t>
                </a:r>
                <a:r>
                  <a:rPr lang="en-US" dirty="0">
                    <a:solidFill>
                      <a:srgbClr val="0070C0"/>
                    </a:solidFill>
                  </a:rPr>
                  <a:t> -&gt; Z(</a:t>
                </a:r>
                <a:r>
                  <a:rPr lang="en-US" dirty="0" err="1">
                    <a:solidFill>
                      <a:srgbClr val="0070C0"/>
                    </a:solidFill>
                  </a:rPr>
                  <a:t>ll</a:t>
                </a:r>
                <a:r>
                  <a:rPr lang="en-US" dirty="0">
                    <a:solidFill>
                      <a:srgbClr val="0070C0"/>
                    </a:solidFill>
                  </a:rPr>
                  <a:t>)H at 240 GeV </a:t>
                </a:r>
                <a:r>
                  <a:rPr lang="en-US" dirty="0">
                    <a:solidFill>
                      <a:srgbClr val="FF0000"/>
                    </a:solidFill>
                  </a:rPr>
                  <a:t>(APC)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Measurement of H(bb/cc/gg/ss) branching ratios with </a:t>
                </a:r>
                <a:r>
                  <a:rPr lang="en-US" dirty="0" err="1">
                    <a:solidFill>
                      <a:srgbClr val="0070C0"/>
                    </a:solidFill>
                  </a:rPr>
                  <a:t>ee</a:t>
                </a:r>
                <a:r>
                  <a:rPr lang="en-US" dirty="0">
                    <a:solidFill>
                      <a:srgbClr val="0070C0"/>
                    </a:solidFill>
                  </a:rPr>
                  <a:t> -&gt; ZH at 240 GeV (Z-&gt;</a:t>
                </a:r>
                <a:r>
                  <a:rPr lang="en-US" dirty="0" err="1">
                    <a:solidFill>
                      <a:srgbClr val="0070C0"/>
                    </a:solidFill>
                  </a:rPr>
                  <a:t>ll</a:t>
                </a:r>
                <a:r>
                  <a:rPr lang="en-US" dirty="0">
                    <a:solidFill>
                      <a:srgbClr val="0070C0"/>
                    </a:solidFill>
                  </a:rPr>
                  <a:t>/</a:t>
                </a:r>
                <a:r>
                  <a:rPr lang="en-US" dirty="0" err="1">
                    <a:solidFill>
                      <a:srgbClr val="0070C0"/>
                    </a:solidFill>
                  </a:rPr>
                  <a:t>nunu</a:t>
                </a:r>
                <a:r>
                  <a:rPr lang="en-US" dirty="0">
                    <a:solidFill>
                      <a:srgbClr val="0070C0"/>
                    </a:solidFill>
                  </a:rPr>
                  <a:t>/</a:t>
                </a:r>
                <a:r>
                  <a:rPr lang="en-US" dirty="0" err="1">
                    <a:solidFill>
                      <a:srgbClr val="0070C0"/>
                    </a:solidFill>
                  </a:rPr>
                  <a:t>qqbar</a:t>
                </a:r>
                <a:r>
                  <a:rPr lang="en-US" dirty="0">
                    <a:solidFill>
                      <a:srgbClr val="0070C0"/>
                    </a:solidFill>
                  </a:rPr>
                  <a:t>) </a:t>
                </a:r>
                <a:r>
                  <a:rPr lang="en-US" dirty="0">
                    <a:solidFill>
                      <a:srgbClr val="FF0000"/>
                    </a:solidFill>
                  </a:rPr>
                  <a:t>(APC)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b-tagging with exclusive b-hadron decays, application to Z pole observables </a:t>
                </a:r>
                <a:r>
                  <a:rPr lang="en-US" dirty="0" err="1">
                    <a:solidFill>
                      <a:srgbClr val="0070C0"/>
                    </a:solidFill>
                  </a:rPr>
                  <a:t>Rb</a:t>
                </a:r>
                <a:r>
                  <a:rPr lang="en-US" dirty="0">
                    <a:solidFill>
                      <a:srgbClr val="0070C0"/>
                    </a:solidFill>
                  </a:rPr>
                  <a:t> and AFB(bb) </a:t>
                </a:r>
                <a:r>
                  <a:rPr lang="en-US" dirty="0">
                    <a:solidFill>
                      <a:srgbClr val="FF0000"/>
                    </a:solidFill>
                  </a:rPr>
                  <a:t>(LPC)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rgbClr val="0070C0"/>
                    </a:solidFill>
                  </a:rPr>
                  <a:t> </a:t>
                </a:r>
                <a:r>
                  <a:rPr lang="fr-FR" dirty="0" err="1">
                    <a:solidFill>
                      <a:srgbClr val="0070C0"/>
                    </a:solidFill>
                  </a:rPr>
                  <a:t>determination</a:t>
                </a:r>
                <a:r>
                  <a:rPr lang="fr-FR" dirty="0">
                    <a:solidFill>
                      <a:srgbClr val="0070C0"/>
                    </a:solidFill>
                  </a:rPr>
                  <a:t> @ Z </a:t>
                </a:r>
                <a:r>
                  <a:rPr lang="fr-FR" dirty="0" err="1">
                    <a:solidFill>
                      <a:srgbClr val="0070C0"/>
                    </a:solidFill>
                  </a:rPr>
                  <a:t>peak</a:t>
                </a:r>
                <a:r>
                  <a:rPr lang="fr-FR" dirty="0">
                    <a:solidFill>
                      <a:srgbClr val="0070C0"/>
                    </a:solidFill>
                  </a:rPr>
                  <a:t> </a:t>
                </a:r>
                <a:r>
                  <a:rPr lang="fr-FR" dirty="0">
                    <a:solidFill>
                      <a:srgbClr val="FF0000"/>
                    </a:solidFill>
                  </a:rPr>
                  <a:t>(LPNHE)</a:t>
                </a:r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0730A367-7C4F-465A-8D68-E81598965A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11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240C29-5F68-4AE2-BF06-97CB7DE4D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538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3D804C-5C75-4A21-AE46-F34BCB851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La </a:t>
            </a:r>
            <a:r>
              <a:rPr lang="en-US" b="1" dirty="0" err="1">
                <a:solidFill>
                  <a:srgbClr val="7030A0"/>
                </a:solidFill>
              </a:rPr>
              <a:t>Stratégie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européenne</a:t>
            </a:r>
            <a:r>
              <a:rPr lang="en-US" b="1" dirty="0">
                <a:solidFill>
                  <a:srgbClr val="7030A0"/>
                </a:solidFill>
              </a:rPr>
              <a:t> pour la physique des </a:t>
            </a:r>
            <a:r>
              <a:rPr lang="en-US" b="1" dirty="0" err="1">
                <a:solidFill>
                  <a:srgbClr val="7030A0"/>
                </a:solidFill>
              </a:rPr>
              <a:t>particules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96A178-A68C-480D-8391-DD2E29535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hlinkClick r:id="rId2"/>
              </a:rPr>
              <a:t>https://europeanstrategy.cern/european-strategy-for-particle-physics</a:t>
            </a:r>
            <a:endParaRPr lang="en-US" dirty="0"/>
          </a:p>
          <a:p>
            <a:r>
              <a:rPr lang="en-US" dirty="0" err="1"/>
              <a:t>Mandatée</a:t>
            </a:r>
            <a:r>
              <a:rPr lang="en-US" dirty="0"/>
              <a:t> par le Conseil du CERN.</a:t>
            </a:r>
          </a:p>
          <a:p>
            <a:r>
              <a:rPr lang="en-US" dirty="0" err="1"/>
              <a:t>Définit</a:t>
            </a:r>
            <a:r>
              <a:rPr lang="en-US" dirty="0"/>
              <a:t> les </a:t>
            </a:r>
            <a:r>
              <a:rPr lang="en-US" dirty="0" err="1"/>
              <a:t>priorités</a:t>
            </a:r>
            <a:r>
              <a:rPr lang="en-US" dirty="0"/>
              <a:t> de la recherche </a:t>
            </a:r>
            <a:r>
              <a:rPr lang="en-US" dirty="0" err="1"/>
              <a:t>en</a:t>
            </a:r>
            <a:r>
              <a:rPr lang="en-US" dirty="0"/>
              <a:t> physique des </a:t>
            </a:r>
            <a:r>
              <a:rPr lang="en-US" dirty="0" err="1"/>
              <a:t>particules</a:t>
            </a:r>
            <a:r>
              <a:rPr lang="en-US" dirty="0"/>
              <a:t> à la lumière des </a:t>
            </a:r>
            <a:r>
              <a:rPr lang="en-US" dirty="0" err="1"/>
              <a:t>découvertes</a:t>
            </a:r>
            <a:r>
              <a:rPr lang="en-US" dirty="0"/>
              <a:t>, des </a:t>
            </a:r>
            <a:r>
              <a:rPr lang="en-US" dirty="0" err="1"/>
              <a:t>mesures</a:t>
            </a:r>
            <a:r>
              <a:rPr lang="en-US" dirty="0"/>
              <a:t> et des </a:t>
            </a:r>
            <a:r>
              <a:rPr lang="en-US" dirty="0" err="1"/>
              <a:t>développements</a:t>
            </a:r>
            <a:r>
              <a:rPr lang="en-US" dirty="0"/>
              <a:t> </a:t>
            </a:r>
            <a:r>
              <a:rPr lang="en-US" dirty="0" err="1"/>
              <a:t>survenus</a:t>
            </a:r>
            <a:r>
              <a:rPr lang="en-US" dirty="0"/>
              <a:t>.</a:t>
            </a:r>
          </a:p>
          <a:p>
            <a:r>
              <a:rPr lang="en-US" dirty="0"/>
              <a:t>Mise à jour </a:t>
            </a:r>
            <a:r>
              <a:rPr lang="en-US" dirty="0" err="1"/>
              <a:t>régulièrement</a:t>
            </a:r>
            <a:r>
              <a:rPr lang="en-US" dirty="0"/>
              <a:t> : 2006, 2013, 2020.</a:t>
            </a:r>
          </a:p>
          <a:p>
            <a:r>
              <a:rPr lang="en-US" dirty="0" err="1"/>
              <a:t>Dernière</a:t>
            </a:r>
            <a:r>
              <a:rPr lang="en-US" dirty="0"/>
              <a:t> mise à jour : </a:t>
            </a:r>
            <a:r>
              <a:rPr lang="en-US" dirty="0">
                <a:hlinkClick r:id="rId3"/>
              </a:rPr>
              <a:t>https://cds.cern.ch/record/2721370/files/CERN-ESU-015-2020%20Update%20European%20Strategy.pdf</a:t>
            </a:r>
            <a:endParaRPr lang="en-US" dirty="0"/>
          </a:p>
          <a:p>
            <a:r>
              <a:rPr lang="en-US" dirty="0" err="1"/>
              <a:t>Emet</a:t>
            </a:r>
            <a:r>
              <a:rPr lang="en-US" dirty="0"/>
              <a:t> des </a:t>
            </a:r>
            <a:r>
              <a:rPr lang="en-US" dirty="0" err="1"/>
              <a:t>recommandations</a:t>
            </a:r>
            <a:r>
              <a:rPr lang="en-US" dirty="0"/>
              <a:t>, </a:t>
            </a:r>
            <a:r>
              <a:rPr lang="en-US" dirty="0" err="1"/>
              <a:t>transmises</a:t>
            </a:r>
            <a:r>
              <a:rPr lang="en-US" dirty="0"/>
              <a:t> au Conseil du CERN.</a:t>
            </a:r>
          </a:p>
          <a:p>
            <a:r>
              <a:rPr lang="en-US" dirty="0" err="1"/>
              <a:t>Constitue</a:t>
            </a:r>
            <a:r>
              <a:rPr lang="en-US" dirty="0"/>
              <a:t> la </a:t>
            </a:r>
            <a:r>
              <a:rPr lang="en-US" dirty="0" err="1"/>
              <a:t>feuille</a:t>
            </a:r>
            <a:r>
              <a:rPr lang="en-US" dirty="0"/>
              <a:t> de route de la discipline </a:t>
            </a:r>
            <a:r>
              <a:rPr lang="en-US" dirty="0" err="1"/>
              <a:t>en</a:t>
            </a:r>
            <a:r>
              <a:rPr lang="en-US" dirty="0"/>
              <a:t> Europe,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cas</a:t>
            </a:r>
            <a:r>
              <a:rPr lang="en-US" dirty="0"/>
              <a:t> </a:t>
            </a:r>
            <a:r>
              <a:rPr lang="en-US" dirty="0" err="1"/>
              <a:t>d’approbation</a:t>
            </a:r>
            <a:r>
              <a:rPr lang="en-US" dirty="0"/>
              <a:t>.</a:t>
            </a:r>
          </a:p>
          <a:p>
            <a:r>
              <a:rPr lang="en-US" dirty="0"/>
              <a:t>Des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similaires</a:t>
            </a:r>
            <a:r>
              <a:rPr lang="en-US" dirty="0"/>
              <a:t> existent aux </a:t>
            </a:r>
            <a:r>
              <a:rPr lang="en-US" dirty="0" err="1"/>
              <a:t>Etats-Unis</a:t>
            </a:r>
            <a:r>
              <a:rPr lang="en-US" dirty="0"/>
              <a:t> et au </a:t>
            </a:r>
            <a:r>
              <a:rPr lang="en-US" dirty="0" err="1"/>
              <a:t>Japon</a:t>
            </a:r>
            <a:r>
              <a:rPr lang="en-US" dirty="0"/>
              <a:t> :</a:t>
            </a:r>
          </a:p>
          <a:p>
            <a:pPr lvl="1"/>
            <a:r>
              <a:rPr lang="en-US" dirty="0">
                <a:hlinkClick r:id="rId4"/>
              </a:rPr>
              <a:t>https://arxiv.org/abs/2211.11084</a:t>
            </a:r>
            <a:endParaRPr lang="en-US" dirty="0"/>
          </a:p>
          <a:p>
            <a:pPr lvl="1"/>
            <a:r>
              <a:rPr lang="fr-FR" dirty="0">
                <a:hlinkClick r:id="rId5"/>
              </a:rPr>
              <a:t>https://arxiv.org/pdf/2203.13979.pdf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7ABDE2-76B1-473F-ACF9-DC19438AD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748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919C58-AE21-4BE5-8D27-B1B224E35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7030A0"/>
                </a:solidFill>
              </a:rPr>
              <a:t>Recommandations</a:t>
            </a:r>
            <a:r>
              <a:rPr lang="en-US" b="1" dirty="0">
                <a:solidFill>
                  <a:srgbClr val="7030A0"/>
                </a:solidFill>
              </a:rPr>
              <a:t> de la </a:t>
            </a:r>
            <a:r>
              <a:rPr lang="en-US" b="1" dirty="0" err="1">
                <a:solidFill>
                  <a:srgbClr val="7030A0"/>
                </a:solidFill>
              </a:rPr>
              <a:t>dernière</a:t>
            </a:r>
            <a:r>
              <a:rPr lang="en-US" b="1" dirty="0">
                <a:solidFill>
                  <a:srgbClr val="7030A0"/>
                </a:solidFill>
              </a:rPr>
              <a:t> mise à jour (2020)</a:t>
            </a:r>
            <a:endParaRPr lang="fr-FR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CFF766C4-875E-4F7C-9681-1CA4F7ED96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Priorité </a:t>
                </a:r>
                <a:r>
                  <a:rPr lang="en-US" dirty="0" err="1">
                    <a:solidFill>
                      <a:srgbClr val="0070C0"/>
                    </a:solidFill>
                  </a:rPr>
                  <a:t>absolue</a:t>
                </a:r>
                <a:r>
                  <a:rPr lang="en-US" dirty="0">
                    <a:solidFill>
                      <a:srgbClr val="0070C0"/>
                    </a:solidFill>
                  </a:rPr>
                  <a:t> : </a:t>
                </a:r>
                <a:r>
                  <a:rPr lang="en-US" dirty="0" err="1">
                    <a:solidFill>
                      <a:srgbClr val="0070C0"/>
                    </a:solidFill>
                  </a:rPr>
                  <a:t>finir</a:t>
                </a:r>
                <a:r>
                  <a:rPr lang="en-US" dirty="0">
                    <a:solidFill>
                      <a:srgbClr val="0070C0"/>
                    </a:solidFill>
                  </a:rPr>
                  <a:t> et exploiter </a:t>
                </a:r>
                <a:r>
                  <a:rPr lang="en-US" dirty="0" err="1">
                    <a:solidFill>
                      <a:srgbClr val="0070C0"/>
                    </a:solidFill>
                  </a:rPr>
                  <a:t>l’upgrade</a:t>
                </a:r>
                <a:r>
                  <a:rPr lang="en-US" dirty="0">
                    <a:solidFill>
                      <a:srgbClr val="0070C0"/>
                    </a:solidFill>
                  </a:rPr>
                  <a:t> HL-LHC.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Haute </a:t>
                </a:r>
                <a:r>
                  <a:rPr lang="en-US" dirty="0" err="1">
                    <a:solidFill>
                      <a:srgbClr val="0070C0"/>
                    </a:solidFill>
                  </a:rPr>
                  <a:t>priorité</a:t>
                </a:r>
                <a:r>
                  <a:rPr lang="en-US" dirty="0">
                    <a:solidFill>
                      <a:srgbClr val="0070C0"/>
                    </a:solidFill>
                  </a:rPr>
                  <a:t> : </a:t>
                </a:r>
              </a:p>
              <a:p>
                <a:pPr lvl="1"/>
                <a:r>
                  <a:rPr lang="en-US" dirty="0" err="1">
                    <a:solidFill>
                      <a:srgbClr val="0070C0"/>
                    </a:solidFill>
                  </a:rPr>
                  <a:t>Construire</a:t>
                </a:r>
                <a:r>
                  <a:rPr lang="en-US" dirty="0">
                    <a:solidFill>
                      <a:srgbClr val="0070C0"/>
                    </a:solidFill>
                  </a:rPr>
                  <a:t> un </a:t>
                </a:r>
                <a:r>
                  <a:rPr lang="en-US" dirty="0" err="1">
                    <a:solidFill>
                      <a:srgbClr val="0070C0"/>
                    </a:solidFill>
                  </a:rPr>
                  <a:t>collisionneur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, “</a:t>
                </a:r>
                <a:r>
                  <a:rPr lang="en-US" dirty="0" err="1">
                    <a:solidFill>
                      <a:srgbClr val="0070C0"/>
                    </a:solidFill>
                  </a:rPr>
                  <a:t>usine</a:t>
                </a:r>
                <a:r>
                  <a:rPr lang="en-US" dirty="0">
                    <a:solidFill>
                      <a:srgbClr val="0070C0"/>
                    </a:solidFill>
                  </a:rPr>
                  <a:t> à Higgs”.</a:t>
                </a:r>
              </a:p>
              <a:p>
                <a:pPr lvl="1"/>
                <a:r>
                  <a:rPr lang="en-US" dirty="0">
                    <a:solidFill>
                      <a:srgbClr val="0070C0"/>
                    </a:solidFill>
                  </a:rPr>
                  <a:t>Long </a:t>
                </a:r>
                <a:r>
                  <a:rPr lang="en-US" dirty="0" err="1">
                    <a:solidFill>
                      <a:srgbClr val="0070C0"/>
                    </a:solidFill>
                  </a:rPr>
                  <a:t>terme</a:t>
                </a:r>
                <a:r>
                  <a:rPr lang="en-US" dirty="0">
                    <a:solidFill>
                      <a:srgbClr val="0070C0"/>
                    </a:solidFill>
                  </a:rPr>
                  <a:t> : </a:t>
                </a:r>
                <a:r>
                  <a:rPr lang="en-US" dirty="0" err="1">
                    <a:solidFill>
                      <a:srgbClr val="0070C0"/>
                    </a:solidFill>
                  </a:rPr>
                  <a:t>investiguer</a:t>
                </a:r>
                <a:r>
                  <a:rPr lang="en-US" dirty="0">
                    <a:solidFill>
                      <a:srgbClr val="0070C0"/>
                    </a:solidFill>
                  </a:rPr>
                  <a:t> la </a:t>
                </a:r>
                <a:r>
                  <a:rPr lang="en-US" dirty="0" err="1">
                    <a:solidFill>
                      <a:srgbClr val="0070C0"/>
                    </a:solidFill>
                  </a:rPr>
                  <a:t>possibilité</a:t>
                </a:r>
                <a:r>
                  <a:rPr lang="en-US" dirty="0">
                    <a:solidFill>
                      <a:srgbClr val="0070C0"/>
                    </a:solidFill>
                  </a:rPr>
                  <a:t> d’un </a:t>
                </a:r>
                <a:r>
                  <a:rPr lang="en-US" dirty="0" err="1">
                    <a:solidFill>
                      <a:srgbClr val="0070C0"/>
                    </a:solidFill>
                  </a:rPr>
                  <a:t>collisionneur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hadronique</a:t>
                </a:r>
                <a:r>
                  <a:rPr lang="en-US" dirty="0">
                    <a:solidFill>
                      <a:srgbClr val="0070C0"/>
                    </a:solidFill>
                  </a:rPr>
                  <a:t> à 100 </a:t>
                </a:r>
                <a:r>
                  <a:rPr lang="en-US" dirty="0" err="1">
                    <a:solidFill>
                      <a:srgbClr val="0070C0"/>
                    </a:solidFill>
                  </a:rPr>
                  <a:t>TeV</a:t>
                </a:r>
                <a:r>
                  <a:rPr lang="en-US" dirty="0">
                    <a:solidFill>
                      <a:srgbClr val="0070C0"/>
                    </a:solidFill>
                  </a:rPr>
                  <a:t>.</a:t>
                </a:r>
              </a:p>
              <a:p>
                <a:pPr lvl="1"/>
                <a:r>
                  <a:rPr lang="en-US" dirty="0">
                    <a:solidFill>
                      <a:srgbClr val="0070C0"/>
                    </a:solidFill>
                  </a:rPr>
                  <a:t>Intensifier la R&amp;D sur les </a:t>
                </a:r>
                <a:r>
                  <a:rPr lang="en-US" dirty="0" err="1">
                    <a:solidFill>
                      <a:srgbClr val="0070C0"/>
                    </a:solidFill>
                  </a:rPr>
                  <a:t>accélérateurs</a:t>
                </a:r>
                <a:r>
                  <a:rPr lang="en-US" dirty="0">
                    <a:solidFill>
                      <a:srgbClr val="0070C0"/>
                    </a:solidFill>
                  </a:rPr>
                  <a:t>.</a:t>
                </a:r>
              </a:p>
              <a:p>
                <a:r>
                  <a:rPr lang="en-US" dirty="0" err="1">
                    <a:solidFill>
                      <a:srgbClr val="0070C0"/>
                    </a:solidFill>
                  </a:rPr>
                  <a:t>Autres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priorités</a:t>
                </a:r>
                <a:r>
                  <a:rPr lang="en-US" dirty="0">
                    <a:solidFill>
                      <a:srgbClr val="0070C0"/>
                    </a:solidFill>
                  </a:rPr>
                  <a:t> :</a:t>
                </a:r>
              </a:p>
              <a:p>
                <a:pPr lvl="1"/>
                <a:r>
                  <a:rPr lang="en-US" dirty="0" err="1">
                    <a:solidFill>
                      <a:srgbClr val="0070C0"/>
                    </a:solidFill>
                  </a:rPr>
                  <a:t>Programme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cible</a:t>
                </a:r>
                <a:r>
                  <a:rPr lang="en-US" dirty="0">
                    <a:solidFill>
                      <a:srgbClr val="0070C0"/>
                    </a:solidFill>
                  </a:rPr>
                  <a:t> fixe et hors </a:t>
                </a:r>
                <a:r>
                  <a:rPr lang="en-US" dirty="0" err="1">
                    <a:solidFill>
                      <a:srgbClr val="0070C0"/>
                    </a:solidFill>
                  </a:rPr>
                  <a:t>accél</a:t>
                </a:r>
                <a:r>
                  <a:rPr lang="fr-FR" dirty="0" err="1">
                    <a:solidFill>
                      <a:srgbClr val="0070C0"/>
                    </a:solidFill>
                  </a:rPr>
                  <a:t>érateur</a:t>
                </a:r>
                <a:r>
                  <a:rPr lang="fr-FR" dirty="0">
                    <a:solidFill>
                      <a:srgbClr val="0070C0"/>
                    </a:solidFill>
                  </a:rPr>
                  <a:t> (saveurs, matière noire…).</a:t>
                </a:r>
              </a:p>
              <a:p>
                <a:pPr lvl="1"/>
                <a:r>
                  <a:rPr lang="en-US" dirty="0">
                    <a:solidFill>
                      <a:srgbClr val="0070C0"/>
                    </a:solidFill>
                  </a:rPr>
                  <a:t>T</a:t>
                </a:r>
                <a:r>
                  <a:rPr lang="fr-FR" dirty="0" err="1">
                    <a:solidFill>
                      <a:srgbClr val="0070C0"/>
                    </a:solidFill>
                  </a:rPr>
                  <a:t>héorie</a:t>
                </a:r>
                <a:r>
                  <a:rPr lang="fr-FR" dirty="0">
                    <a:solidFill>
                      <a:srgbClr val="0070C0"/>
                    </a:solidFill>
                  </a:rPr>
                  <a:t>.</a:t>
                </a:r>
              </a:p>
              <a:p>
                <a:pPr lvl="1"/>
                <a:r>
                  <a:rPr lang="en-US" dirty="0">
                    <a:solidFill>
                      <a:srgbClr val="0070C0"/>
                    </a:solidFill>
                  </a:rPr>
                  <a:t>F</a:t>
                </a:r>
                <a:r>
                  <a:rPr lang="fr-FR" dirty="0" err="1">
                    <a:solidFill>
                      <a:srgbClr val="0070C0"/>
                    </a:solidFill>
                  </a:rPr>
                  <a:t>euille</a:t>
                </a:r>
                <a:r>
                  <a:rPr lang="fr-FR" dirty="0">
                    <a:solidFill>
                      <a:srgbClr val="0070C0"/>
                    </a:solidFill>
                  </a:rPr>
                  <a:t> de route pour les détecteurs.</a:t>
                </a:r>
              </a:p>
              <a:p>
                <a:pPr lvl="1"/>
                <a:r>
                  <a:rPr lang="en-US" dirty="0">
                    <a:solidFill>
                      <a:srgbClr val="0070C0"/>
                    </a:solidFill>
                  </a:rPr>
                  <a:t>S</a:t>
                </a:r>
                <a:r>
                  <a:rPr lang="fr-FR" dirty="0" err="1">
                    <a:solidFill>
                      <a:srgbClr val="0070C0"/>
                    </a:solidFill>
                  </a:rPr>
                  <a:t>oftware</a:t>
                </a:r>
                <a:r>
                  <a:rPr lang="fr-FR" dirty="0">
                    <a:solidFill>
                      <a:srgbClr val="0070C0"/>
                    </a:solidFill>
                  </a:rPr>
                  <a:t> et </a:t>
                </a:r>
                <a:r>
                  <a:rPr lang="fr-FR" dirty="0" err="1">
                    <a:solidFill>
                      <a:srgbClr val="0070C0"/>
                    </a:solidFill>
                  </a:rPr>
                  <a:t>Computing</a:t>
                </a:r>
                <a:endParaRPr lang="fr-FR" dirty="0">
                  <a:solidFill>
                    <a:srgbClr val="0070C0"/>
                  </a:solidFill>
                </a:endParaRP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+ des </a:t>
                </a:r>
                <a:r>
                  <a:rPr lang="en-US" dirty="0" err="1">
                    <a:solidFill>
                      <a:srgbClr val="0070C0"/>
                    </a:solidFill>
                  </a:rPr>
                  <a:t>considérations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d’organisation</a:t>
                </a:r>
                <a:r>
                  <a:rPr lang="en-US" dirty="0">
                    <a:solidFill>
                      <a:srgbClr val="0070C0"/>
                    </a:solidFill>
                  </a:rPr>
                  <a:t>, de relations avec les disciplines </a:t>
                </a:r>
                <a:r>
                  <a:rPr lang="en-US" dirty="0" err="1">
                    <a:solidFill>
                      <a:srgbClr val="0070C0"/>
                    </a:solidFill>
                  </a:rPr>
                  <a:t>voisines</a:t>
                </a:r>
                <a:r>
                  <a:rPr lang="en-US" dirty="0">
                    <a:solidFill>
                      <a:srgbClr val="0070C0"/>
                    </a:solidFill>
                  </a:rPr>
                  <a:t>, la </a:t>
                </a:r>
                <a:r>
                  <a:rPr lang="en-US" dirty="0" err="1">
                    <a:solidFill>
                      <a:srgbClr val="0070C0"/>
                    </a:solidFill>
                  </a:rPr>
                  <a:t>société</a:t>
                </a:r>
                <a:r>
                  <a:rPr lang="en-US" dirty="0">
                    <a:solidFill>
                      <a:srgbClr val="0070C0"/>
                    </a:solidFill>
                  </a:rPr>
                  <a:t> et le </a:t>
                </a:r>
                <a:r>
                  <a:rPr lang="en-US" dirty="0" err="1">
                    <a:solidFill>
                      <a:srgbClr val="0070C0"/>
                    </a:solidFill>
                  </a:rPr>
                  <a:t>développement</a:t>
                </a:r>
                <a:r>
                  <a:rPr lang="en-US" dirty="0">
                    <a:solidFill>
                      <a:srgbClr val="0070C0"/>
                    </a:solidFill>
                  </a:rPr>
                  <a:t> durable.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CFF766C4-875E-4F7C-9681-1CA4F7ED96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28" t="-35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A83CC2-B0FB-4394-AEDB-EC1A664BB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332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7ED898-595A-49B4-9FF0-D4B3EE6E1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Les </a:t>
            </a:r>
            <a:r>
              <a:rPr lang="en-US" b="1" dirty="0" err="1">
                <a:solidFill>
                  <a:srgbClr val="7030A0"/>
                </a:solidFill>
              </a:rPr>
              <a:t>projets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d’usines</a:t>
            </a:r>
            <a:r>
              <a:rPr lang="en-US" b="1" dirty="0">
                <a:solidFill>
                  <a:srgbClr val="7030A0"/>
                </a:solidFill>
              </a:rPr>
              <a:t> à Higgs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B25A6D-3516-40BD-8C0D-2A352A12C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Les </a:t>
            </a:r>
            <a:r>
              <a:rPr lang="en-US" dirty="0" err="1">
                <a:solidFill>
                  <a:srgbClr val="0070C0"/>
                </a:solidFill>
              </a:rPr>
              <a:t>collisionneurs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linéaires</a:t>
            </a:r>
            <a:r>
              <a:rPr lang="en-US" dirty="0">
                <a:solidFill>
                  <a:srgbClr val="0070C0"/>
                </a:solidFill>
              </a:rPr>
              <a:t> :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CLIC (CERN, </a:t>
            </a:r>
            <a:r>
              <a:rPr lang="en-US" dirty="0" err="1">
                <a:solidFill>
                  <a:srgbClr val="002060"/>
                </a:solidFill>
              </a:rPr>
              <a:t>depuis</a:t>
            </a:r>
            <a:r>
              <a:rPr lang="en-US" dirty="0">
                <a:solidFill>
                  <a:srgbClr val="002060"/>
                </a:solidFill>
              </a:rPr>
              <a:t> 1998, </a:t>
            </a:r>
            <a:r>
              <a:rPr lang="en-US" dirty="0" err="1">
                <a:solidFill>
                  <a:srgbClr val="002060"/>
                </a:solidFill>
              </a:rPr>
              <a:t>peut-être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avant</a:t>
            </a:r>
            <a:r>
              <a:rPr lang="en-US" dirty="0">
                <a:solidFill>
                  <a:srgbClr val="002060"/>
                </a:solidFill>
              </a:rPr>
              <a:t>…)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ILC (au </a:t>
            </a:r>
            <a:r>
              <a:rPr lang="en-US" dirty="0" err="1">
                <a:solidFill>
                  <a:srgbClr val="002060"/>
                </a:solidFill>
              </a:rPr>
              <a:t>Japon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depuis</a:t>
            </a:r>
            <a:r>
              <a:rPr lang="en-US" dirty="0">
                <a:solidFill>
                  <a:srgbClr val="002060"/>
                </a:solidFill>
              </a:rPr>
              <a:t> 2004)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CCC (aux </a:t>
            </a:r>
            <a:r>
              <a:rPr lang="en-US" dirty="0" err="1">
                <a:solidFill>
                  <a:srgbClr val="002060"/>
                </a:solidFill>
              </a:rPr>
              <a:t>Etats-Unis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depuis</a:t>
            </a:r>
            <a:r>
              <a:rPr lang="en-US" dirty="0">
                <a:solidFill>
                  <a:srgbClr val="002060"/>
                </a:solidFill>
              </a:rPr>
              <a:t> 2022…)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Les </a:t>
            </a:r>
            <a:r>
              <a:rPr lang="en-US" dirty="0" err="1">
                <a:solidFill>
                  <a:srgbClr val="0070C0"/>
                </a:solidFill>
              </a:rPr>
              <a:t>collisionneurs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circulaires</a:t>
            </a:r>
            <a:r>
              <a:rPr lang="en-US" dirty="0">
                <a:solidFill>
                  <a:srgbClr val="0070C0"/>
                </a:solidFill>
              </a:rPr>
              <a:t> :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CEPC (</a:t>
            </a:r>
            <a:r>
              <a:rPr lang="en-US" dirty="0" err="1">
                <a:solidFill>
                  <a:srgbClr val="002060"/>
                </a:solidFill>
              </a:rPr>
              <a:t>en</a:t>
            </a:r>
            <a:r>
              <a:rPr lang="en-US" dirty="0">
                <a:solidFill>
                  <a:srgbClr val="002060"/>
                </a:solidFill>
              </a:rPr>
              <a:t> Chine, </a:t>
            </a:r>
            <a:r>
              <a:rPr lang="en-US" dirty="0" err="1">
                <a:solidFill>
                  <a:srgbClr val="002060"/>
                </a:solidFill>
              </a:rPr>
              <a:t>depuis</a:t>
            </a:r>
            <a:r>
              <a:rPr lang="en-US" dirty="0">
                <a:solidFill>
                  <a:srgbClr val="002060"/>
                </a:solidFill>
              </a:rPr>
              <a:t> 2012)</a:t>
            </a:r>
          </a:p>
          <a:p>
            <a:pPr lvl="1"/>
            <a:r>
              <a:rPr lang="en-US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FCC (au CERN, </a:t>
            </a:r>
            <a:r>
              <a:rPr lang="en-US" dirty="0" err="1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depuis</a:t>
            </a:r>
            <a:r>
              <a:rPr lang="en-US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2014)</a:t>
            </a:r>
            <a:endParaRPr lang="en-US" dirty="0">
              <a:solidFill>
                <a:srgbClr val="002060"/>
              </a:solidFill>
            </a:endParaRPr>
          </a:p>
          <a:p>
            <a:pPr lvl="1"/>
            <a:endParaRPr lang="en-US" dirty="0"/>
          </a:p>
          <a:p>
            <a:r>
              <a:rPr lang="en-US" dirty="0" err="1">
                <a:solidFill>
                  <a:srgbClr val="0070C0"/>
                </a:solidFill>
              </a:rPr>
              <a:t>Certains</a:t>
            </a:r>
            <a:r>
              <a:rPr lang="en-US" dirty="0">
                <a:solidFill>
                  <a:srgbClr val="0070C0"/>
                </a:solidFill>
              </a:rPr>
              <a:t> de </a:t>
            </a:r>
            <a:r>
              <a:rPr lang="en-US" dirty="0" err="1">
                <a:solidFill>
                  <a:srgbClr val="0070C0"/>
                </a:solidFill>
              </a:rPr>
              <a:t>ces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projets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sont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mutuellement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exclusifs</a:t>
            </a:r>
            <a:r>
              <a:rPr lang="en-US" dirty="0">
                <a:solidFill>
                  <a:srgbClr val="0070C0"/>
                </a:solidFill>
              </a:rPr>
              <a:t> (CLIC/FCC). </a:t>
            </a:r>
            <a:r>
              <a:rPr lang="en-US" dirty="0" err="1">
                <a:solidFill>
                  <a:srgbClr val="0070C0"/>
                </a:solidFill>
              </a:rPr>
              <a:t>D’autres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pourraient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être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complémentaires</a:t>
            </a:r>
            <a:r>
              <a:rPr lang="en-US" dirty="0">
                <a:solidFill>
                  <a:srgbClr val="0070C0"/>
                </a:solidFill>
              </a:rPr>
              <a:t>. </a:t>
            </a:r>
            <a:r>
              <a:rPr lang="en-US" dirty="0" err="1">
                <a:solidFill>
                  <a:srgbClr val="0070C0"/>
                </a:solidFill>
              </a:rPr>
              <a:t>Leurs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statuts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sont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différents</a:t>
            </a:r>
            <a:r>
              <a:rPr lang="en-US" dirty="0">
                <a:solidFill>
                  <a:srgbClr val="0070C0"/>
                </a:solidFill>
              </a:rPr>
              <a:t>.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BE018F-9439-4016-9254-D6857CBB2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171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727842-5D9B-4BDE-81AF-354E4D3DF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CLIC: Compact Linear Collider</a:t>
            </a:r>
            <a:endParaRPr lang="fr-FR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A8E9633D-AE33-4B47-B728-F6DFC418FE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Projet </a:t>
                </a:r>
                <a:r>
                  <a:rPr lang="en-US" dirty="0" err="1">
                    <a:solidFill>
                      <a:srgbClr val="0070C0"/>
                    </a:solidFill>
                  </a:rPr>
                  <a:t>mené</a:t>
                </a:r>
                <a:r>
                  <a:rPr lang="en-US" dirty="0">
                    <a:solidFill>
                      <a:srgbClr val="0070C0"/>
                    </a:solidFill>
                  </a:rPr>
                  <a:t> au CERN </a:t>
                </a:r>
                <a:r>
                  <a:rPr lang="en-US" dirty="0" err="1">
                    <a:solidFill>
                      <a:srgbClr val="0070C0"/>
                    </a:solidFill>
                  </a:rPr>
                  <a:t>depuis</a:t>
                </a:r>
                <a:r>
                  <a:rPr lang="en-US" dirty="0">
                    <a:solidFill>
                      <a:srgbClr val="0070C0"/>
                    </a:solidFill>
                  </a:rPr>
                  <a:t> plus de 2 </a:t>
                </a:r>
                <a:r>
                  <a:rPr lang="en-US" dirty="0" err="1">
                    <a:solidFill>
                      <a:srgbClr val="0070C0"/>
                    </a:solidFill>
                  </a:rPr>
                  <a:t>décennies</a:t>
                </a:r>
                <a:r>
                  <a:rPr lang="en-US" dirty="0">
                    <a:solidFill>
                      <a:srgbClr val="0070C0"/>
                    </a:solidFill>
                  </a:rPr>
                  <a:t>.</a:t>
                </a:r>
              </a:p>
              <a:p>
                <a:r>
                  <a:rPr lang="en-US" dirty="0" err="1">
                    <a:solidFill>
                      <a:srgbClr val="0070C0"/>
                    </a:solidFill>
                  </a:rPr>
                  <a:t>Utilise</a:t>
                </a:r>
                <a:r>
                  <a:rPr lang="en-US" dirty="0">
                    <a:solidFill>
                      <a:srgbClr val="0070C0"/>
                    </a:solidFill>
                  </a:rPr>
                  <a:t> la </a:t>
                </a:r>
                <a:r>
                  <a:rPr lang="en-US" dirty="0" err="1">
                    <a:solidFill>
                      <a:srgbClr val="0070C0"/>
                    </a:solidFill>
                  </a:rPr>
                  <a:t>décélération</a:t>
                </a:r>
                <a:r>
                  <a:rPr lang="en-US" dirty="0">
                    <a:solidFill>
                      <a:srgbClr val="0070C0"/>
                    </a:solidFill>
                  </a:rPr>
                  <a:t> de deux </a:t>
                </a:r>
                <a:r>
                  <a:rPr lang="en-US" dirty="0" err="1">
                    <a:solidFill>
                      <a:srgbClr val="0070C0"/>
                    </a:solidFill>
                  </a:rPr>
                  <a:t>faisceaux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dits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conducteurs</a:t>
                </a:r>
                <a:r>
                  <a:rPr lang="en-US" dirty="0">
                    <a:solidFill>
                      <a:srgbClr val="0070C0"/>
                    </a:solidFill>
                  </a:rPr>
                  <a:t> pour </a:t>
                </a:r>
                <a:r>
                  <a:rPr lang="en-US" dirty="0" err="1">
                    <a:solidFill>
                      <a:srgbClr val="0070C0"/>
                    </a:solidFill>
                  </a:rPr>
                  <a:t>accélérer</a:t>
                </a:r>
                <a:r>
                  <a:rPr lang="en-US" dirty="0">
                    <a:solidFill>
                      <a:srgbClr val="0070C0"/>
                    </a:solidFill>
                  </a:rPr>
                  <a:t> les deux </a:t>
                </a:r>
                <a:r>
                  <a:rPr lang="en-US" dirty="0" err="1">
                    <a:solidFill>
                      <a:srgbClr val="0070C0"/>
                    </a:solidFill>
                  </a:rPr>
                  <a:t>faisceaux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principaux</a:t>
                </a:r>
                <a:r>
                  <a:rPr lang="en-US" dirty="0">
                    <a:solidFill>
                      <a:srgbClr val="0070C0"/>
                    </a:solidFill>
                  </a:rPr>
                  <a:t> et les </a:t>
                </a:r>
                <a:r>
                  <a:rPr lang="en-US" dirty="0" err="1">
                    <a:solidFill>
                      <a:srgbClr val="0070C0"/>
                    </a:solidFill>
                  </a:rPr>
                  <a:t>amener</a:t>
                </a:r>
                <a:r>
                  <a:rPr lang="en-US" dirty="0">
                    <a:solidFill>
                      <a:srgbClr val="0070C0"/>
                    </a:solidFill>
                  </a:rPr>
                  <a:t> aux </a:t>
                </a:r>
                <a:r>
                  <a:rPr lang="en-US" dirty="0" err="1">
                    <a:solidFill>
                      <a:srgbClr val="0070C0"/>
                    </a:solidFill>
                  </a:rPr>
                  <a:t>énergies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voulues</a:t>
                </a:r>
                <a:r>
                  <a:rPr lang="en-US" dirty="0">
                    <a:solidFill>
                      <a:srgbClr val="0070C0"/>
                    </a:solidFill>
                  </a:rPr>
                  <a:t>.</a:t>
                </a:r>
              </a:p>
              <a:p>
                <a:r>
                  <a:rPr lang="en-US" dirty="0" err="1">
                    <a:solidFill>
                      <a:srgbClr val="0070C0"/>
                    </a:solidFill>
                  </a:rPr>
                  <a:t>Faisceaux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conducteurs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accélérés</a:t>
                </a:r>
                <a:r>
                  <a:rPr lang="en-US" dirty="0">
                    <a:solidFill>
                      <a:srgbClr val="0070C0"/>
                    </a:solidFill>
                  </a:rPr>
                  <a:t> par des </a:t>
                </a:r>
                <a:r>
                  <a:rPr lang="en-US" dirty="0" err="1">
                    <a:solidFill>
                      <a:srgbClr val="0070C0"/>
                    </a:solidFill>
                  </a:rPr>
                  <a:t>cavités</a:t>
                </a:r>
                <a:r>
                  <a:rPr lang="en-US" dirty="0">
                    <a:solidFill>
                      <a:srgbClr val="0070C0"/>
                    </a:solidFill>
                  </a:rPr>
                  <a:t> Radio-</a:t>
                </a:r>
                <a:r>
                  <a:rPr lang="en-US" dirty="0" err="1">
                    <a:solidFill>
                      <a:srgbClr val="0070C0"/>
                    </a:solidFill>
                  </a:rPr>
                  <a:t>Fréquence</a:t>
                </a:r>
                <a:r>
                  <a:rPr lang="en-US" dirty="0">
                    <a:solidFill>
                      <a:srgbClr val="0070C0"/>
                    </a:solidFill>
                  </a:rPr>
                  <a:t> à temperature </a:t>
                </a:r>
                <a:r>
                  <a:rPr lang="en-US" dirty="0" err="1">
                    <a:solidFill>
                      <a:srgbClr val="0070C0"/>
                    </a:solidFill>
                  </a:rPr>
                  <a:t>ambiante</a:t>
                </a:r>
                <a:r>
                  <a:rPr lang="en-US" dirty="0">
                    <a:solidFill>
                      <a:srgbClr val="0070C0"/>
                    </a:solidFill>
                  </a:rPr>
                  <a:t>.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Première </a:t>
                </a:r>
                <a:r>
                  <a:rPr lang="en-US" dirty="0" err="1">
                    <a:solidFill>
                      <a:srgbClr val="0070C0"/>
                    </a:solidFill>
                  </a:rPr>
                  <a:t>étape</a:t>
                </a:r>
                <a:r>
                  <a:rPr lang="en-US" dirty="0">
                    <a:solidFill>
                      <a:srgbClr val="0070C0"/>
                    </a:solidFill>
                  </a:rPr>
                  <a:t>, collisions à 380 GeV : longueur de 11 km et </a:t>
                </a:r>
                <a:r>
                  <a:rPr lang="en-US" dirty="0" err="1">
                    <a:solidFill>
                      <a:srgbClr val="0070C0"/>
                    </a:solidFill>
                  </a:rPr>
                  <a:t>luminosité</a:t>
                </a:r>
                <a:r>
                  <a:rPr lang="en-US" dirty="0">
                    <a:solidFill>
                      <a:srgbClr val="0070C0"/>
                    </a:solidFill>
                  </a:rPr>
                  <a:t> de 2.3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34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fr-FR" dirty="0">
                    <a:solidFill>
                      <a:srgbClr val="0070C0"/>
                    </a:solidFill>
                  </a:rPr>
                  <a:t>.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C</a:t>
                </a:r>
                <a:r>
                  <a:rPr lang="fr-FR" dirty="0" err="1">
                    <a:solidFill>
                      <a:srgbClr val="0070C0"/>
                    </a:solidFill>
                  </a:rPr>
                  <a:t>onceptual</a:t>
                </a:r>
                <a:r>
                  <a:rPr lang="fr-FR" dirty="0">
                    <a:solidFill>
                      <a:srgbClr val="0070C0"/>
                    </a:solidFill>
                  </a:rPr>
                  <a:t> Design Report prêt depuis 2012 (révisé en 2018).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Cas le plus </a:t>
                </a:r>
                <a:r>
                  <a:rPr lang="en-US" dirty="0" err="1">
                    <a:solidFill>
                      <a:srgbClr val="0070C0"/>
                    </a:solidFill>
                  </a:rPr>
                  <a:t>optimiste</a:t>
                </a:r>
                <a:r>
                  <a:rPr lang="en-US" dirty="0">
                    <a:solidFill>
                      <a:srgbClr val="0070C0"/>
                    </a:solidFill>
                  </a:rPr>
                  <a:t> : </a:t>
                </a:r>
                <a:r>
                  <a:rPr lang="en-US" dirty="0" err="1">
                    <a:solidFill>
                      <a:srgbClr val="0070C0"/>
                    </a:solidFill>
                  </a:rPr>
                  <a:t>si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approuvé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en</a:t>
                </a:r>
                <a:r>
                  <a:rPr lang="en-US" dirty="0">
                    <a:solidFill>
                      <a:srgbClr val="0070C0"/>
                    </a:solidFill>
                  </a:rPr>
                  <a:t> 2028, premières collisions </a:t>
                </a:r>
                <a:r>
                  <a:rPr lang="en-US" dirty="0" err="1">
                    <a:solidFill>
                      <a:srgbClr val="0070C0"/>
                    </a:solidFill>
                  </a:rPr>
                  <a:t>en</a:t>
                </a:r>
                <a:r>
                  <a:rPr lang="en-US" dirty="0">
                    <a:solidFill>
                      <a:srgbClr val="0070C0"/>
                    </a:solidFill>
                  </a:rPr>
                  <a:t> 2040.</a:t>
                </a:r>
              </a:p>
              <a:p>
                <a:pPr lvl="1"/>
                <a:r>
                  <a:rPr lang="en-US" dirty="0">
                    <a:solidFill>
                      <a:srgbClr val="0070C0"/>
                    </a:solidFill>
                  </a:rPr>
                  <a:t>Date </a:t>
                </a:r>
                <a:r>
                  <a:rPr lang="en-US" dirty="0" err="1">
                    <a:solidFill>
                      <a:srgbClr val="0070C0"/>
                    </a:solidFill>
                  </a:rPr>
                  <a:t>citée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nulle</a:t>
                </a:r>
                <a:r>
                  <a:rPr lang="en-US" dirty="0">
                    <a:solidFill>
                      <a:srgbClr val="0070C0"/>
                    </a:solidFill>
                  </a:rPr>
                  <a:t> part. </a:t>
                </a:r>
                <a:r>
                  <a:rPr lang="en-US" dirty="0" err="1">
                    <a:solidFill>
                      <a:srgbClr val="0070C0"/>
                    </a:solidFill>
                  </a:rPr>
                  <a:t>Simplement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déduite</a:t>
                </a:r>
                <a:r>
                  <a:rPr lang="en-US" dirty="0">
                    <a:solidFill>
                      <a:srgbClr val="0070C0"/>
                    </a:solidFill>
                  </a:rPr>
                  <a:t> à </a:t>
                </a:r>
                <a:r>
                  <a:rPr lang="en-US" dirty="0" err="1">
                    <a:solidFill>
                      <a:srgbClr val="0070C0"/>
                    </a:solidFill>
                  </a:rPr>
                  <a:t>partir</a:t>
                </a:r>
                <a:r>
                  <a:rPr lang="en-US" dirty="0">
                    <a:solidFill>
                      <a:srgbClr val="0070C0"/>
                    </a:solidFill>
                  </a:rPr>
                  <a:t> de </a:t>
                </a:r>
                <a:r>
                  <a:rPr lang="en-US" dirty="0" err="1">
                    <a:solidFill>
                      <a:srgbClr val="0070C0"/>
                    </a:solidFill>
                  </a:rPr>
                  <a:t>plusieurs</a:t>
                </a:r>
                <a:r>
                  <a:rPr lang="en-US" dirty="0">
                    <a:solidFill>
                      <a:srgbClr val="0070C0"/>
                    </a:solidFill>
                  </a:rPr>
                  <a:t> documents.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Les </a:t>
                </a:r>
                <a:r>
                  <a:rPr lang="en-US" dirty="0" err="1">
                    <a:solidFill>
                      <a:srgbClr val="0070C0"/>
                    </a:solidFill>
                  </a:rPr>
                  <a:t>étapes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suivantes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permettraient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d’aller</a:t>
                </a:r>
                <a:r>
                  <a:rPr lang="en-US" dirty="0">
                    <a:solidFill>
                      <a:srgbClr val="0070C0"/>
                    </a:solidFill>
                  </a:rPr>
                  <a:t> à </a:t>
                </a:r>
                <a:r>
                  <a:rPr lang="en-US" dirty="0" err="1">
                    <a:solidFill>
                      <a:srgbClr val="0070C0"/>
                    </a:solidFill>
                  </a:rPr>
                  <a:t>une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énergie</a:t>
                </a:r>
                <a:r>
                  <a:rPr lang="en-US" dirty="0">
                    <a:solidFill>
                      <a:srgbClr val="0070C0"/>
                    </a:solidFill>
                  </a:rPr>
                  <a:t> de 3 </a:t>
                </a:r>
                <a:r>
                  <a:rPr lang="en-US" dirty="0" err="1">
                    <a:solidFill>
                      <a:srgbClr val="0070C0"/>
                    </a:solidFill>
                  </a:rPr>
                  <a:t>TeV</a:t>
                </a:r>
                <a:r>
                  <a:rPr lang="en-US" dirty="0">
                    <a:solidFill>
                      <a:srgbClr val="0070C0"/>
                    </a:solidFill>
                  </a:rPr>
                  <a:t>.</a:t>
                </a:r>
              </a:p>
              <a:p>
                <a:r>
                  <a:rPr lang="en-US" dirty="0" err="1">
                    <a:solidFill>
                      <a:srgbClr val="0070C0"/>
                    </a:solidFill>
                  </a:rPr>
                  <a:t>Statut</a:t>
                </a:r>
                <a:r>
                  <a:rPr lang="en-US" dirty="0">
                    <a:solidFill>
                      <a:srgbClr val="0070C0"/>
                    </a:solidFill>
                  </a:rPr>
                  <a:t> : Attend la </a:t>
                </a:r>
                <a:r>
                  <a:rPr lang="en-US" dirty="0" err="1">
                    <a:solidFill>
                      <a:srgbClr val="0070C0"/>
                    </a:solidFill>
                  </a:rPr>
                  <a:t>prochaine</a:t>
                </a:r>
                <a:r>
                  <a:rPr lang="en-US" dirty="0">
                    <a:solidFill>
                      <a:srgbClr val="0070C0"/>
                    </a:solidFill>
                  </a:rPr>
                  <a:t> mise à jour de la </a:t>
                </a:r>
                <a:r>
                  <a:rPr lang="en-US" dirty="0" err="1">
                    <a:solidFill>
                      <a:srgbClr val="0070C0"/>
                    </a:solidFill>
                  </a:rPr>
                  <a:t>stratégie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 err="1">
                    <a:solidFill>
                      <a:srgbClr val="0070C0"/>
                    </a:solidFill>
                  </a:rPr>
                  <a:t>européenne</a:t>
                </a:r>
                <a:r>
                  <a:rPr lang="en-US" dirty="0">
                    <a:solidFill>
                      <a:srgbClr val="0070C0"/>
                    </a:solidFill>
                  </a:rPr>
                  <a:t>, de </a:t>
                </a:r>
                <a:r>
                  <a:rPr lang="en-US" dirty="0" err="1">
                    <a:solidFill>
                      <a:srgbClr val="0070C0"/>
                    </a:solidFill>
                  </a:rPr>
                  <a:t>l’étude</a:t>
                </a:r>
                <a:r>
                  <a:rPr lang="en-US" dirty="0">
                    <a:solidFill>
                      <a:srgbClr val="0070C0"/>
                    </a:solidFill>
                  </a:rPr>
                  <a:t> de </a:t>
                </a:r>
                <a:r>
                  <a:rPr lang="en-US" dirty="0" err="1">
                    <a:solidFill>
                      <a:srgbClr val="0070C0"/>
                    </a:solidFill>
                  </a:rPr>
                  <a:t>faisabilité</a:t>
                </a:r>
                <a:r>
                  <a:rPr lang="en-US" dirty="0">
                    <a:solidFill>
                      <a:srgbClr val="0070C0"/>
                    </a:solidFill>
                  </a:rPr>
                  <a:t> du FCC et des </a:t>
                </a:r>
                <a:r>
                  <a:rPr lang="en-US" dirty="0" err="1">
                    <a:solidFill>
                      <a:srgbClr val="0070C0"/>
                    </a:solidFill>
                  </a:rPr>
                  <a:t>décisions</a:t>
                </a:r>
                <a:r>
                  <a:rPr lang="en-US" dirty="0">
                    <a:solidFill>
                      <a:srgbClr val="0070C0"/>
                    </a:solidFill>
                  </a:rPr>
                  <a:t> du Conseil du CERN (2028 ?).</a:t>
                </a:r>
                <a:endParaRPr lang="fr-FR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A8E9633D-AE33-4B47-B728-F6DFC418FE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3221" r="-638" b="-30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0A8853-A0EB-4239-85B1-0805CEE2C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5807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1">
            <a:extLst>
              <a:ext uri="{FF2B5EF4-FFF2-40B4-BE49-F238E27FC236}">
                <a16:creationId xmlns:a16="http://schemas.microsoft.com/office/drawing/2014/main" id="{89F345F1-F999-4D77-8239-3BE3BBF4E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39" name="Picture 9">
            <a:extLst>
              <a:ext uri="{FF2B5EF4-FFF2-40B4-BE49-F238E27FC236}">
                <a16:creationId xmlns:a16="http://schemas.microsoft.com/office/drawing/2014/main" id="{03A97433-2E52-4F45-B15B-0D42316C5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5781675"/>
            <a:ext cx="634682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CB93ADA-B223-4EF7-A319-C703D97A8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14DA-E04B-4ECA-A5FD-0A64A3C126F6}" type="slidenum">
              <a:rPr lang="fr-FR" smtClean="0"/>
              <a:t>9</a:t>
            </a:fld>
            <a:endParaRPr lang="fr-FR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22CC04B-D3E9-4150-A2A2-2AC565B60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552575"/>
            <a:ext cx="840105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02B03F6-80C3-418A-A710-C5BBAB832F24}"/>
              </a:ext>
            </a:extLst>
          </p:cNvPr>
          <p:cNvSpPr txBox="1"/>
          <p:nvPr/>
        </p:nvSpPr>
        <p:spPr>
          <a:xfrm>
            <a:off x="422787" y="270817"/>
            <a:ext cx="1152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Une proto-collaboration avec un </a:t>
            </a:r>
            <a:r>
              <a:rPr lang="en-US" sz="2400" dirty="0" err="1">
                <a:solidFill>
                  <a:srgbClr val="0070C0"/>
                </a:solidFill>
              </a:rPr>
              <a:t>projet</a:t>
            </a:r>
            <a:r>
              <a:rPr lang="en-US" sz="2400" dirty="0">
                <a:solidFill>
                  <a:srgbClr val="0070C0"/>
                </a:solidFill>
              </a:rPr>
              <a:t> de </a:t>
            </a:r>
            <a:r>
              <a:rPr lang="en-US" sz="2400" dirty="0" err="1">
                <a:solidFill>
                  <a:srgbClr val="0070C0"/>
                </a:solidFill>
              </a:rPr>
              <a:t>détecteur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existe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depuis</a:t>
            </a:r>
            <a:r>
              <a:rPr lang="en-US" sz="2400" dirty="0">
                <a:solidFill>
                  <a:srgbClr val="0070C0"/>
                </a:solidFill>
              </a:rPr>
              <a:t> de </a:t>
            </a:r>
            <a:r>
              <a:rPr lang="en-US" sz="2400" dirty="0" err="1">
                <a:solidFill>
                  <a:srgbClr val="0070C0"/>
                </a:solidFill>
              </a:rPr>
              <a:t>nombreuses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années</a:t>
            </a:r>
            <a:r>
              <a:rPr lang="en-US" sz="2400" dirty="0">
                <a:solidFill>
                  <a:srgbClr val="0070C0"/>
                </a:solidFill>
              </a:rPr>
              <a:t> :</a:t>
            </a:r>
            <a:endParaRPr lang="fr-F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4251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2325</TotalTime>
  <Words>2630</Words>
  <Application>Microsoft Office PowerPoint</Application>
  <PresentationFormat>Grand écran</PresentationFormat>
  <Paragraphs>467</Paragraphs>
  <Slides>36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Century Gothic</vt:lpstr>
      <vt:lpstr>Symbol</vt:lpstr>
      <vt:lpstr>ヒラギノ角ゴ Pro W3</vt:lpstr>
      <vt:lpstr>Thème Office</vt:lpstr>
      <vt:lpstr>Actualités et Nouvelles</vt:lpstr>
      <vt:lpstr>Introduction</vt:lpstr>
      <vt:lpstr>Plan</vt:lpstr>
      <vt:lpstr>La Stratégie européenne pour la physique des particules</vt:lpstr>
      <vt:lpstr>Recommandations de la dernière mise à jour (2020)</vt:lpstr>
      <vt:lpstr>Les projets d’usines à Higgs</vt:lpstr>
      <vt:lpstr>CLIC: Compact Linear Collider</vt:lpstr>
      <vt:lpstr>Présentation PowerPoint</vt:lpstr>
      <vt:lpstr>Présentation PowerPoint</vt:lpstr>
      <vt:lpstr>ILC: International Linear Collider</vt:lpstr>
      <vt:lpstr>Le CCC ou C^3 : Cool Copper Collider</vt:lpstr>
      <vt:lpstr>Le CEPC : Chinese Electron Positron Collider</vt:lpstr>
      <vt:lpstr>Le FCC : Future Circular Collider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Etapes de l’étude de faisabilité</vt:lpstr>
      <vt:lpstr>Quelques délivrables de l’étude de faisabilité</vt:lpstr>
      <vt:lpstr>Présentation PowerPoint</vt:lpstr>
      <vt:lpstr>Au delà de 2060 : Démantèlement de FCCee et installation de FCChh</vt:lpstr>
      <vt:lpstr>Autre recommandation de la nouvelle stratégie européenne: La R&amp;D pour les détecteurs</vt:lpstr>
      <vt:lpstr>Feuille de route DRD : la participation du CPPM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Prochains workshops:</vt:lpstr>
      <vt:lpstr>Et le CPPM ?</vt:lpstr>
      <vt:lpstr>Comment contribuer</vt:lpstr>
      <vt:lpstr>Ressources Humaines dans les labos IN2P3 qui ont franchi le pas:</vt:lpstr>
      <vt:lpstr>Exemples d’études menées dans les labos de l’IN2P3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on the ECFA Detector R&amp;D Roadmap</dc:title>
  <dc:creator>Fares</dc:creator>
  <cp:lastModifiedBy>Fares</cp:lastModifiedBy>
  <cp:revision>232</cp:revision>
  <dcterms:created xsi:type="dcterms:W3CDTF">2023-03-09T10:21:33Z</dcterms:created>
  <dcterms:modified xsi:type="dcterms:W3CDTF">2023-05-12T10:54:18Z</dcterms:modified>
</cp:coreProperties>
</file>