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</p:sldIdLst>
  <p:sldSz cy="7559675" cx="100806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07000" y="812520"/>
            <a:ext cx="5345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4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/>
          <p:nvPr>
            <p:ph idx="2" type="sldImg"/>
          </p:nvPr>
        </p:nvSpPr>
        <p:spPr>
          <a:xfrm>
            <a:off x="1107000" y="812520"/>
            <a:ext cx="5345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7" name="Google Shape;67;p1:notes"/>
          <p:cNvSpPr txBox="1"/>
          <p:nvPr>
            <p:ph idx="1" type="body"/>
          </p:nvPr>
        </p:nvSpPr>
        <p:spPr>
          <a:xfrm>
            <a:off x="756000" y="5078520"/>
            <a:ext cx="6047640" cy="8216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Panorama des applications IoT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Les technologies LPWAN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Sigfox, LoRa, NB-IoT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Focus sur LoRa et LoRaWAN et son écosystème.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Architecture de référence pour les services IoT, focus sur les Network Servers LoRaWAN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Broker événementiel pour l’IoT ( MQTT, Kafka, AMQP)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Stockage des données IoT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CAP Theorem.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SQL/NoSQL DBMSs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Focus sur les BD temporelles (Time-Series)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Extract-Transform-Load, Exploration et Visualisation des données IoT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Technologies BigData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Big Data batch versus Big Data stream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Architecture Lambda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Service IoT Cloud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Architectures Cloud (FaaS, IaaS, CaaS (Docker), PaaS, SaaS)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Services Cloud pour l’IoT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Focus sur Azure IoT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Sécurité et Privacy, Blockchains for IoT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Gateways et device management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DevOps (Open API, Swagger, Docker, Monitoring, Failure Detector)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 strike="noStrike">
                <a:latin typeface="Arial"/>
                <a:ea typeface="Arial"/>
                <a:cs typeface="Arial"/>
                <a:sym typeface="Arial"/>
              </a:rPr>
              <a:t>Ecosystemes open source for IoTLe langage python et la programmation objet</a:t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e29a315232_0_85:notes"/>
          <p:cNvSpPr/>
          <p:nvPr>
            <p:ph idx="2" type="sldImg"/>
          </p:nvPr>
        </p:nvSpPr>
        <p:spPr>
          <a:xfrm>
            <a:off x="1107000" y="812520"/>
            <a:ext cx="5345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e29a315232_0_85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e29a315232_0_85:notes"/>
          <p:cNvSpPr txBox="1"/>
          <p:nvPr>
            <p:ph idx="12" type="sldNum"/>
          </p:nvPr>
        </p:nvSpPr>
        <p:spPr>
          <a:xfrm>
            <a:off x="4278960" y="10157400"/>
            <a:ext cx="3280800" cy="534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2"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3"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4"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2"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3"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4"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5"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6"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2"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3"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72000"/>
            <a:ext cx="10080000" cy="28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7308000"/>
            <a:ext cx="10080000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0" y="7355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3447360" y="7355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731360" y="7319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https://github.com/thingsat/lr1120_mikrobus" TargetMode="External"/><Relationship Id="rId10" Type="http://schemas.openxmlformats.org/officeDocument/2006/relationships/hyperlink" Target="https://www.inria.fr/fr/inria-pepr-cloud-copilote" TargetMode="External"/><Relationship Id="rId12" Type="http://schemas.openxmlformats.org/officeDocument/2006/relationships/hyperlink" Target="https://www.tindie.com/products/wyld-things/lorawan-sensor-unit-kit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gitlab.com/wildcount/doc/-/blob/master/README.md" TargetMode="External"/><Relationship Id="rId4" Type="http://schemas.openxmlformats.org/officeDocument/2006/relationships/hyperlink" Target="https://github.com/CampusIoT/tutorial/tree/master/wioterminal/examples/Wio_Thermal_MLX90640" TargetMode="External"/><Relationship Id="rId9" Type="http://schemas.openxmlformats.org/officeDocument/2006/relationships/hyperlink" Target="https://www.slices-ri.eu/" TargetMode="External"/><Relationship Id="rId5" Type="http://schemas.openxmlformats.org/officeDocument/2006/relationships/hyperlink" Target="https://github.com/CampusIoT/tutorial/tree/master/coral-devboard-micro" TargetMode="External"/><Relationship Id="rId6" Type="http://schemas.openxmlformats.org/officeDocument/2006/relationships/hyperlink" Target="https://lynred.com/" TargetMode="External"/><Relationship Id="rId7" Type="http://schemas.openxmlformats.org/officeDocument/2006/relationships/hyperlink" Target="https://docs.centipede.fr/" TargetMode="External"/><Relationship Id="rId8" Type="http://schemas.openxmlformats.org/officeDocument/2006/relationships/hyperlink" Target="https://www.silecs.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/>
        </p:nvSpPr>
        <p:spPr>
          <a:xfrm>
            <a:off x="504000" y="1425576"/>
            <a:ext cx="9071700" cy="551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>
                <a:solidFill>
                  <a:schemeClr val="dk1"/>
                </a:solidFill>
              </a:rPr>
              <a:t>TerraForma WP3 Meeting 17/04/2023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500"/>
              <a:t>Bilan LIG</a:t>
            </a:r>
            <a:endParaRPr sz="35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3200">
                <a:solidFill>
                  <a:schemeClr val="dk1"/>
                </a:solidFill>
              </a:rPr>
              <a:t>Didier Donsez</a:t>
            </a:r>
            <a:endParaRPr sz="3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prenom.nom@univ-grenoble-alpes.fr</a:t>
            </a:r>
            <a:endParaRPr sz="3200"/>
          </a:p>
        </p:txBody>
      </p:sp>
      <p:pic>
        <p:nvPicPr>
          <p:cNvPr id="70" name="Google Shape;7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0080000" cy="1495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3240000"/>
            <a:ext cx="10080000" cy="28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504000" y="301320"/>
            <a:ext cx="9071700" cy="1262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/>
              <a:t>Activités LIG UGA (WP3)</a:t>
            </a:r>
            <a:endParaRPr sz="2800"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504000" y="1769052"/>
            <a:ext cx="9071700" cy="528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AI @ Extreme Edge (aka TinyML)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 u="sng">
                <a:solidFill>
                  <a:schemeClr val="hlink"/>
                </a:solidFill>
                <a:hlinkClick r:id="rId3"/>
              </a:rPr>
              <a:t>Wildcount</a:t>
            </a:r>
            <a:r>
              <a:rPr lang="fr-FR"/>
              <a:t> (</a:t>
            </a:r>
            <a:r>
              <a:rPr lang="fr-FR">
                <a:solidFill>
                  <a:schemeClr val="dk1"/>
                </a:solidFill>
              </a:rPr>
              <a:t>Ecocomptage)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77777"/>
              <a:buChar char="○"/>
            </a:pPr>
            <a:r>
              <a:rPr lang="fr-FR"/>
              <a:t>expérimentation en cours au Parc National des Ecrins (Entraigues)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77777"/>
              <a:buChar char="○"/>
            </a:pPr>
            <a:r>
              <a:rPr lang="fr-FR"/>
              <a:t>évolution avec thermicam (</a:t>
            </a:r>
            <a:r>
              <a:rPr lang="fr-FR" u="sng">
                <a:solidFill>
                  <a:schemeClr val="hlink"/>
                </a:solidFill>
                <a:hlinkClick r:id="rId4"/>
              </a:rPr>
              <a:t>24x32</a:t>
            </a:r>
            <a:r>
              <a:rPr lang="fr-FR"/>
              <a:t>) → amélioration de la zone d’attention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77777"/>
              <a:buChar char="○"/>
            </a:pPr>
            <a:r>
              <a:rPr lang="fr-FR"/>
              <a:t>Collaboration avec DeepFaune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77777"/>
              <a:buChar char="○"/>
            </a:pPr>
            <a:r>
              <a:rPr lang="fr-FR" u="sng">
                <a:solidFill>
                  <a:schemeClr val="hlink"/>
                </a:solidFill>
                <a:hlinkClick r:id="rId5"/>
              </a:rPr>
              <a:t>Test Coral TPU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Dataset wildlife images thermique (</a:t>
            </a:r>
            <a:r>
              <a:rPr lang="fr-FR" u="sng">
                <a:solidFill>
                  <a:schemeClr val="hlink"/>
                </a:solidFill>
                <a:hlinkClick r:id="rId6"/>
              </a:rPr>
              <a:t>Lynred</a:t>
            </a:r>
            <a:r>
              <a:rPr lang="fr-FR"/>
              <a:t>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SatIoT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Thingsat v2 (mise en orbite LEO en Avril 2024) 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Echostar Mobile (Opérateur SatIoT GEO) → Eval Kit (test in situ avec L. Royer)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GNSS RTK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LIG Emergence + ANR soumis (phase 2)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 u="sng">
                <a:solidFill>
                  <a:schemeClr val="hlink"/>
                </a:solidFill>
                <a:hlinkClick r:id="rId7"/>
              </a:rPr>
              <a:t>Réseau Centipède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Caster LoRa(WAN) 868 MHz et 2.4 GHz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u="sng">
                <a:solidFill>
                  <a:schemeClr val="hlink"/>
                </a:solidFill>
                <a:hlinkClick r:id="rId8"/>
              </a:rPr>
              <a:t>Silecs</a:t>
            </a:r>
            <a:r>
              <a:rPr lang="fr-FR">
                <a:solidFill>
                  <a:schemeClr val="dk1"/>
                </a:solidFill>
              </a:rPr>
              <a:t> / </a:t>
            </a:r>
            <a:r>
              <a:rPr lang="fr-FR" u="sng">
                <a:solidFill>
                  <a:schemeClr val="hlink"/>
                </a:solidFill>
                <a:hlinkClick r:id="rId9"/>
              </a:rPr>
              <a:t>Slices RI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Didier @ Comité des Utilisateurs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IR CNRS financé par </a:t>
            </a:r>
            <a:r>
              <a:rPr lang="fr-FR" u="sng">
                <a:solidFill>
                  <a:schemeClr val="hlink"/>
                </a:solidFill>
                <a:hlinkClick r:id="rId10"/>
              </a:rPr>
              <a:t>PEPR Cloud</a:t>
            </a:r>
            <a:r>
              <a:rPr lang="fr-FR"/>
              <a:t> (Frederic Desprez)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77777"/>
              <a:buChar char="○"/>
            </a:pPr>
            <a:r>
              <a:rPr lang="fr-FR"/>
              <a:t>on-demand LoRa Network Servers (production, expérimental), Roaming LoRaWAN …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WS @ Anniversaire Grid 5000 (10 Mai), Journées LPWAN (6&amp;7 Juillet)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Autres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 u="sng">
                <a:solidFill>
                  <a:schemeClr val="hlink"/>
                </a:solidFill>
                <a:hlinkClick r:id="rId11"/>
              </a:rPr>
              <a:t>LR1120 Mikrobus Module</a:t>
            </a:r>
            <a:r>
              <a:rPr lang="fr-FR"/>
              <a:t> LoRa </a:t>
            </a:r>
            <a:r>
              <a:rPr lang="fr-FR">
                <a:solidFill>
                  <a:schemeClr val="dk1"/>
                </a:solidFill>
              </a:rPr>
              <a:t>868 MHz et 2.4 GHz, S-Band, Geoloc GNSS + Wifi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 u="sng">
                <a:solidFill>
                  <a:schemeClr val="hlink"/>
                </a:solidFill>
                <a:hlinkClick r:id="rId12"/>
              </a:rPr>
              <a:t>Wyres Base</a:t>
            </a:r>
            <a:r>
              <a:rPr lang="fr-FR"/>
              <a:t> 15 USD/unit → RIOT OS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Station flottant qualité de l’eau (LoRa E5)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/>
              <a:t>Station niveau canaux eau @ Angkor Bat (Wyres Base)</a:t>
            </a:r>
            <a:endParaRPr/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SzPct val="77777"/>
              <a:buChar char="●"/>
            </a:pPr>
            <a:r>
              <a:rPr lang="fr-FR">
                <a:solidFill>
                  <a:schemeClr val="dk1"/>
                </a:solidFill>
              </a:rPr>
              <a:t>AI @ Extreme Edge pour chant d’oiseau</a:t>
            </a:r>
            <a:endParaRPr>
              <a:solidFill>
                <a:schemeClr val="dk1"/>
              </a:solidFill>
            </a:endParaRPr>
          </a:p>
          <a:p>
            <a:pPr indent="-29749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7777"/>
              <a:buChar char="●"/>
            </a:pPr>
            <a:r>
              <a:rPr lang="fr-FR">
                <a:solidFill>
                  <a:schemeClr val="dk1"/>
                </a:solidFill>
              </a:rPr>
              <a:t>Hébergement dataset public 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