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71" r:id="rId3"/>
    <p:sldId id="281" r:id="rId4"/>
    <p:sldId id="285" r:id="rId5"/>
    <p:sldId id="291" r:id="rId6"/>
    <p:sldId id="260" r:id="rId7"/>
    <p:sldId id="261" r:id="rId8"/>
    <p:sldId id="284" r:id="rId9"/>
    <p:sldId id="273" r:id="rId10"/>
    <p:sldId id="280" r:id="rId11"/>
    <p:sldId id="265" r:id="rId12"/>
    <p:sldId id="274" r:id="rId13"/>
    <p:sldId id="275" r:id="rId14"/>
    <p:sldId id="277" r:id="rId15"/>
    <p:sldId id="279" r:id="rId16"/>
    <p:sldId id="286" r:id="rId17"/>
    <p:sldId id="287" r:id="rId18"/>
    <p:sldId id="288" r:id="rId19"/>
    <p:sldId id="289" r:id="rId20"/>
    <p:sldId id="290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99CC99"/>
    <a:srgbClr val="009900"/>
    <a:srgbClr val="33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3"/>
    <p:restoredTop sz="94626"/>
  </p:normalViewPr>
  <p:slideViewPr>
    <p:cSldViewPr snapToGrid="0" snapToObjects="1">
      <p:cViewPr varScale="1">
        <p:scale>
          <a:sx n="120" d="100"/>
          <a:sy n="120" d="100"/>
        </p:scale>
        <p:origin x="184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C807E0-EC2C-CD41-8872-0701C5A795C3}" type="datetimeFigureOut">
              <a:rPr lang="en-US" smtClean="0"/>
              <a:t>4/24/23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20C881-A5E7-9C48-9540-61B835A75B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2158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B3D8C8-B4EE-0C4B-BD36-1EB0E9133E0B}" type="datetimeFigureOut">
              <a:rPr lang="en-US" smtClean="0"/>
              <a:t>4/24/23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55EB78-6072-094E-8C59-B586F82CF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77154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CA017-FCA1-E840-87DE-BFAD6E9EDA8D}" type="datetime1">
              <a:rPr lang="en-US" smtClean="0"/>
              <a:t>4/24/23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A8E04-92B0-D347-A923-EB2648C70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929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86E55-8DED-D445-98F9-087D501D4024}" type="datetime1">
              <a:rPr lang="en-US" smtClean="0"/>
              <a:t>4/24/23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A8E04-92B0-D347-A923-EB2648C70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592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705B3-354B-1B47-8D51-925ED23447E1}" type="datetime1">
              <a:rPr lang="en-US" smtClean="0"/>
              <a:t>4/24/23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A8E04-92B0-D347-A923-EB2648C70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945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C7564-3D79-8549-946E-4F984D1B086B}" type="datetime1">
              <a:rPr lang="en-US" smtClean="0"/>
              <a:t>4/24/23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A8E04-92B0-D347-A923-EB2648C70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477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A404D-58C6-B940-A86A-F550980DA11C}" type="datetime1">
              <a:rPr lang="en-US" smtClean="0"/>
              <a:t>4/24/23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A8E04-92B0-D347-A923-EB2648C70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418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35086-05C0-4A43-B0F6-C69BB918C005}" type="datetime1">
              <a:rPr lang="en-US" smtClean="0"/>
              <a:t>4/24/23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A8E04-92B0-D347-A923-EB2648C70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857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C4591-E899-0A43-A942-36A9F4CBC22D}" type="datetime1">
              <a:rPr lang="en-US" smtClean="0"/>
              <a:t>4/24/23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A8E04-92B0-D347-A923-EB2648C70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472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66EB7-4CD2-7848-8C10-3611A111D725}" type="datetime1">
              <a:rPr lang="en-US" smtClean="0"/>
              <a:t>4/24/23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A8E04-92B0-D347-A923-EB2648C70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504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731A3-0134-694F-8257-5247CD910C6F}" type="datetime1">
              <a:rPr lang="en-US" smtClean="0"/>
              <a:t>4/24/23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A8E04-92B0-D347-A923-EB2648C70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079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9EC81-7D69-A14E-A2F8-8662F1368BE6}" type="datetime1">
              <a:rPr lang="en-US" smtClean="0"/>
              <a:t>4/24/23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A8E04-92B0-D347-A923-EB2648C70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53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6D778-C398-3242-8202-66C9564ADB1A}" type="datetime1">
              <a:rPr lang="en-US" smtClean="0"/>
              <a:t>4/24/23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A8E04-92B0-D347-A923-EB2648C70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588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388CFD-46F3-4646-A434-3FE42A7461D1}" type="datetime1">
              <a:rPr lang="en-US" smtClean="0"/>
              <a:t>4/24/23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2A8E04-92B0-D347-A923-EB2648C70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67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.jpeg"/><Relationship Id="rId7" Type="http://schemas.openxmlformats.org/officeDocument/2006/relationships/image" Target="../media/image23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2.jpeg"/><Relationship Id="rId10" Type="http://schemas.openxmlformats.org/officeDocument/2006/relationships/image" Target="../media/image26.emf"/><Relationship Id="rId4" Type="http://schemas.openxmlformats.org/officeDocument/2006/relationships/image" Target="../media/image21.jpeg"/><Relationship Id="rId9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685800" y="1767962"/>
            <a:ext cx="7772400" cy="20038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i="1" dirty="0">
                <a:solidFill>
                  <a:srgbClr val="FF0000"/>
                </a:solidFill>
              </a:rPr>
              <a:t>Beam-Based Alignment Tests</a:t>
            </a:r>
          </a:p>
          <a:p>
            <a:r>
              <a:rPr lang="en-US" b="1" i="1" dirty="0">
                <a:solidFill>
                  <a:srgbClr val="FF0000"/>
                </a:solidFill>
              </a:rPr>
              <a:t>at FACET, ATF2, and Fermi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868852" y="4000089"/>
            <a:ext cx="7406297" cy="26508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Andrea Latina</a:t>
            </a:r>
          </a:p>
          <a:p>
            <a:endParaRPr lang="en-US" sz="2000" dirty="0"/>
          </a:p>
          <a:p>
            <a:r>
              <a:rPr lang="en-US" sz="2000" dirty="0"/>
              <a:t>ATF3 – Flight Simulator meeting – 24 April 2023</a:t>
            </a:r>
          </a:p>
          <a:p>
            <a:endParaRPr lang="en-US" sz="2000" dirty="0"/>
          </a:p>
          <a:p>
            <a:r>
              <a:rPr lang="en-US" sz="2000" dirty="0"/>
              <a:t>(Based on LCWS2014 – Oct 8, 2014 – Belgrade)</a:t>
            </a:r>
          </a:p>
          <a:p>
            <a:endParaRPr lang="en-US" sz="2000" dirty="0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0FF1A93-74A4-4045-B7A0-35F60FBFF33E}" type="slidenum">
              <a:rPr lang="en-US" smtClean="0"/>
              <a:t>1</a:t>
            </a:fld>
            <a:endParaRPr lang="en-US"/>
          </a:p>
        </p:txBody>
      </p:sp>
      <p:pic>
        <p:nvPicPr>
          <p:cNvPr id="9" name="Picture 8" descr="CLIC-Logo-Color-7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0" y="-83897"/>
            <a:ext cx="1619642" cy="1619642"/>
          </a:xfrm>
          <a:prstGeom prst="rect">
            <a:avLst/>
          </a:prstGeom>
        </p:spPr>
      </p:pic>
      <p:pic>
        <p:nvPicPr>
          <p:cNvPr id="10" name="Picture 9" descr="cer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375" y="226212"/>
            <a:ext cx="1235434" cy="1208408"/>
          </a:xfrm>
          <a:prstGeom prst="rect">
            <a:avLst/>
          </a:prstGeom>
        </p:spPr>
      </p:pic>
      <p:pic>
        <p:nvPicPr>
          <p:cNvPr id="11" name="Picture 10" descr="poslite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8616" y="259152"/>
            <a:ext cx="901259" cy="926725"/>
          </a:xfrm>
          <a:prstGeom prst="rect">
            <a:avLst/>
          </a:prstGeom>
        </p:spPr>
      </p:pic>
      <p:pic>
        <p:nvPicPr>
          <p:cNvPr id="12" name="Picture 11" descr="slac-logo-secondary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341" y="247595"/>
            <a:ext cx="1991132" cy="688946"/>
          </a:xfrm>
          <a:prstGeom prst="rect">
            <a:avLst/>
          </a:prstGeom>
        </p:spPr>
      </p:pic>
      <p:pic>
        <p:nvPicPr>
          <p:cNvPr id="13" name="Picture 12" descr="FACEThead_wd117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957" y="1072333"/>
            <a:ext cx="1228016" cy="272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9879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798" y="311728"/>
            <a:ext cx="7691972" cy="6234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0582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in Control Room 004_jp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0" y="3752656"/>
            <a:ext cx="4140245" cy="3105184"/>
          </a:xfrm>
          <a:prstGeom prst="rect">
            <a:avLst/>
          </a:prstGeom>
        </p:spPr>
      </p:pic>
      <p:pic>
        <p:nvPicPr>
          <p:cNvPr id="12" name="Picture 11" descr="2013-03-11T22:26:34-00.jpe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2" t="12656" r="767" b="8483"/>
          <a:stretch/>
        </p:blipFill>
        <p:spPr>
          <a:xfrm>
            <a:off x="5457302" y="4881130"/>
            <a:ext cx="2384613" cy="1539591"/>
          </a:xfrm>
          <a:prstGeom prst="rect">
            <a:avLst/>
          </a:prstGeom>
        </p:spPr>
      </p:pic>
      <p:cxnSp>
        <p:nvCxnSpPr>
          <p:cNvPr id="23" name="Straight Arrow Connector 22"/>
          <p:cNvCxnSpPr/>
          <p:nvPr/>
        </p:nvCxnSpPr>
        <p:spPr>
          <a:xfrm>
            <a:off x="4307119" y="5016423"/>
            <a:ext cx="1150183" cy="110815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7733213" y="3744944"/>
            <a:ext cx="285549" cy="112011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387550" y="6502315"/>
            <a:ext cx="2750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Us trying to steer the beam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58694" y="1142179"/>
            <a:ext cx="4853396" cy="2502893"/>
            <a:chOff x="-1" y="392497"/>
            <a:chExt cx="6868582" cy="3325938"/>
          </a:xfrm>
        </p:grpSpPr>
        <p:pic>
          <p:nvPicPr>
            <p:cNvPr id="18" name="Picture 17" descr="url.jpeg"/>
            <p:cNvPicPr>
              <a:picLocks noChangeAspect="1"/>
            </p:cNvPicPr>
            <p:nvPr/>
          </p:nvPicPr>
          <p:blipFill>
            <a:blip r:embed="rId4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392497"/>
              <a:ext cx="4601639" cy="3325938"/>
            </a:xfrm>
            <a:prstGeom prst="rect">
              <a:avLst/>
            </a:prstGeom>
          </p:spPr>
        </p:pic>
        <p:pic>
          <p:nvPicPr>
            <p:cNvPr id="21" name="Picture 20" descr="url.gif"/>
            <p:cNvPicPr>
              <a:picLocks noChangeAspect="1"/>
            </p:cNvPicPr>
            <p:nvPr/>
          </p:nvPicPr>
          <p:blipFill>
            <a:blip r:embed="rId5">
              <a:alphaModFix amt="5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8022"/>
                      </a14:imgEffect>
                      <a14:imgEffect>
                        <a14:brightnessContrast bright="6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3991" y="1853171"/>
              <a:ext cx="1783013" cy="1592826"/>
            </a:xfrm>
            <a:prstGeom prst="rect">
              <a:avLst/>
            </a:prstGeom>
          </p:spPr>
        </p:pic>
        <p:cxnSp>
          <p:nvCxnSpPr>
            <p:cNvPr id="29" name="Straight Arrow Connector 28"/>
            <p:cNvCxnSpPr/>
            <p:nvPr/>
          </p:nvCxnSpPr>
          <p:spPr>
            <a:xfrm flipH="1" flipV="1">
              <a:off x="3433595" y="2551541"/>
              <a:ext cx="1460396" cy="223406"/>
            </a:xfrm>
            <a:prstGeom prst="straightConnector1">
              <a:avLst/>
            </a:prstGeom>
            <a:ln>
              <a:solidFill>
                <a:schemeClr val="accent1">
                  <a:alpha val="7000"/>
                </a:schemeClr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4590171" y="1567183"/>
              <a:ext cx="2278410" cy="3271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solidFill>
                    <a:srgbClr val="BFBFBF"/>
                  </a:solidFill>
                </a:rPr>
                <a:t>SCP, SLAC Control Program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 rot="20157178">
              <a:off x="617800" y="785485"/>
              <a:ext cx="2281378" cy="4907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75000"/>
                    </a:schemeClr>
                  </a:solidFill>
                </a:rPr>
                <a:t>SLC, SLAC Linac</a:t>
              </a:r>
            </a:p>
          </p:txBody>
        </p:sp>
      </p:grpSp>
      <p:pic>
        <p:nvPicPr>
          <p:cNvPr id="9" name="Picture 8" descr="url.png"/>
          <p:cNvPicPr>
            <a:picLocks noChangeAspect="1"/>
          </p:cNvPicPr>
          <p:nvPr/>
        </p:nvPicPr>
        <p:blipFill>
          <a:blip r:embed="rId7">
            <a:alphaModFix amt="8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7409" y="2499741"/>
            <a:ext cx="1295083" cy="1128161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sp>
        <p:nvSpPr>
          <p:cNvPr id="13" name="TextBox 12"/>
          <p:cNvSpPr txBox="1"/>
          <p:nvPr/>
        </p:nvSpPr>
        <p:spPr>
          <a:xfrm>
            <a:off x="8098132" y="3578381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PLACET</a:t>
            </a:r>
          </a:p>
        </p:txBody>
      </p:sp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457200" y="12324"/>
            <a:ext cx="8229600" cy="795362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dirty="0"/>
              <a:t>Flight Simulator</a:t>
            </a: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4630280" y="3440052"/>
            <a:ext cx="1141493" cy="1425003"/>
          </a:xfrm>
          <a:prstGeom prst="straightConnector1">
            <a:avLst/>
          </a:prstGeom>
          <a:ln>
            <a:solidFill>
              <a:schemeClr val="accent1">
                <a:alpha val="27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 rot="1473335">
            <a:off x="5081885" y="3800278"/>
            <a:ext cx="4203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398167" y="6422724"/>
            <a:ext cx="2669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Our BBA routines (</a:t>
            </a:r>
            <a:r>
              <a:rPr lang="en-US" dirty="0" err="1"/>
              <a:t>Matlab</a:t>
            </a:r>
            <a:r>
              <a:rPr lang="en-US" dirty="0"/>
              <a:t>)</a:t>
            </a:r>
          </a:p>
        </p:txBody>
      </p:sp>
      <p:pic>
        <p:nvPicPr>
          <p:cNvPr id="25" name="Picture 24" descr="url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190" y="5198401"/>
            <a:ext cx="1823117" cy="13369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65225" y="768621"/>
            <a:ext cx="4442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Extensive analysis of the space of parameters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2372870" y="1158103"/>
            <a:ext cx="6690744" cy="3292870"/>
            <a:chOff x="576315" y="2105273"/>
            <a:chExt cx="8261989" cy="3682913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565972" y="2474605"/>
              <a:ext cx="4272332" cy="3313581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84938" y="2483349"/>
              <a:ext cx="3921341" cy="3246143"/>
            </a:xfrm>
            <a:prstGeom prst="rect">
              <a:avLst/>
            </a:prstGeom>
          </p:spPr>
        </p:pic>
        <p:sp>
          <p:nvSpPr>
            <p:cNvPr id="41" name="TextBox 40"/>
            <p:cNvSpPr txBox="1"/>
            <p:nvPr/>
          </p:nvSpPr>
          <p:spPr>
            <a:xfrm>
              <a:off x="576315" y="2105273"/>
              <a:ext cx="1081058" cy="369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Real Data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801701" y="2105273"/>
              <a:ext cx="3098621" cy="4130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Simulated Data (PLACET)</a:t>
              </a: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A6289-BC96-CE44-A56C-D36E7835041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253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ig_emittance-eps-converted-to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40" y="1256483"/>
            <a:ext cx="4155765" cy="3311996"/>
          </a:xfrm>
          <a:prstGeom prst="rect">
            <a:avLst/>
          </a:prstGeom>
        </p:spPr>
      </p:pic>
      <p:sp>
        <p:nvSpPr>
          <p:cNvPr id="11" name="TextBox 13"/>
          <p:cNvSpPr txBox="1">
            <a:spLocks noChangeArrowheads="1"/>
          </p:cNvSpPr>
          <p:nvPr/>
        </p:nvSpPr>
        <p:spPr bwMode="auto">
          <a:xfrm>
            <a:off x="827316" y="6531599"/>
            <a:ext cx="166542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1600" i="1" dirty="0">
                <a:latin typeface="Calibri" charset="0"/>
              </a:rPr>
              <a:t>Before correction</a:t>
            </a:r>
          </a:p>
        </p:txBody>
      </p:sp>
      <p:sp>
        <p:nvSpPr>
          <p:cNvPr id="15" name="TextBox 15"/>
          <p:cNvSpPr txBox="1">
            <a:spLocks noChangeArrowheads="1"/>
          </p:cNvSpPr>
          <p:nvPr/>
        </p:nvSpPr>
        <p:spPr bwMode="auto">
          <a:xfrm>
            <a:off x="5948873" y="6531599"/>
            <a:ext cx="16372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1600" i="1">
                <a:latin typeface="Calibri" charset="0"/>
              </a:rPr>
              <a:t>After 3 iterations</a:t>
            </a:r>
          </a:p>
        </p:txBody>
      </p:sp>
      <p:sp>
        <p:nvSpPr>
          <p:cNvPr id="16" name="TextBox 17"/>
          <p:cNvSpPr txBox="1">
            <a:spLocks noChangeArrowheads="1"/>
          </p:cNvSpPr>
          <p:nvPr/>
        </p:nvSpPr>
        <p:spPr bwMode="auto">
          <a:xfrm>
            <a:off x="4831653" y="1409210"/>
            <a:ext cx="363908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1600" b="1" dirty="0">
                <a:latin typeface="Calibri" charset="0"/>
              </a:rPr>
              <a:t>LI04-LI10:</a:t>
            </a:r>
          </a:p>
          <a:p>
            <a:pPr eaLnBrk="1" hangingPunct="1"/>
            <a:r>
              <a:rPr lang="en-GB" sz="1600" dirty="0">
                <a:latin typeface="Calibri" charset="0"/>
              </a:rPr>
              <a:t>Incoming oscillation/dispersion is taken out and flattened; emittance in LI11 and emittance growth significantly reduced.</a:t>
            </a:r>
          </a:p>
          <a:p>
            <a:pPr eaLnBrk="1" hangingPunct="1"/>
            <a:endParaRPr lang="en-GB" sz="1600" dirty="0">
              <a:latin typeface="Calibri" charset="0"/>
            </a:endParaRPr>
          </a:p>
          <a:p>
            <a:pPr eaLnBrk="1" hangingPunct="1"/>
            <a:r>
              <a:rPr lang="en-GB" sz="1600" dirty="0">
                <a:latin typeface="Calibri" charset="0"/>
              </a:rPr>
              <a:t> </a:t>
            </a:r>
          </a:p>
        </p:txBody>
      </p:sp>
      <p:pic>
        <p:nvPicPr>
          <p:cNvPr id="18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087938"/>
            <a:ext cx="2159000" cy="148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3391" y="5087938"/>
            <a:ext cx="2136775" cy="148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280" y="5133976"/>
            <a:ext cx="2076450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13"/>
          <p:cNvSpPr txBox="1">
            <a:spLocks noChangeArrowheads="1"/>
          </p:cNvSpPr>
          <p:nvPr/>
        </p:nvSpPr>
        <p:spPr bwMode="auto">
          <a:xfrm>
            <a:off x="3474618" y="6531599"/>
            <a:ext cx="15574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1600" i="1" dirty="0">
                <a:latin typeface="Calibri" charset="0"/>
              </a:rPr>
              <a:t>After 1 iteration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flipH="1" flipV="1">
            <a:off x="891238" y="4447132"/>
            <a:ext cx="223419" cy="8551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1503103" y="4447131"/>
            <a:ext cx="1752073" cy="85511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16"/>
          <p:cNvSpPr txBox="1">
            <a:spLocks noChangeArrowheads="1"/>
          </p:cNvSpPr>
          <p:nvPr/>
        </p:nvSpPr>
        <p:spPr bwMode="auto">
          <a:xfrm>
            <a:off x="5707153" y="4764088"/>
            <a:ext cx="1854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1800" dirty="0">
                <a:latin typeface="Calibri" charset="0"/>
              </a:rPr>
              <a:t>S19 </a:t>
            </a:r>
            <a:r>
              <a:rPr lang="en-GB" sz="1800" dirty="0" err="1">
                <a:latin typeface="Calibri" charset="0"/>
              </a:rPr>
              <a:t>phos</a:t>
            </a:r>
            <a:r>
              <a:rPr lang="en-GB" sz="1800" dirty="0">
                <a:latin typeface="Calibri" charset="0"/>
              </a:rPr>
              <a:t>, PR185 :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flipH="1" flipV="1">
            <a:off x="2783198" y="4447132"/>
            <a:ext cx="3157876" cy="8551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55749"/>
            <a:ext cx="9144000" cy="1164067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en-US" dirty="0"/>
              <a:t>March 2013: DFS correction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969703" y="2594073"/>
            <a:ext cx="323369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Emittance </a:t>
            </a:r>
            <a:r>
              <a:rPr lang="pt-BR" dirty="0" err="1"/>
              <a:t>at</a:t>
            </a:r>
            <a:r>
              <a:rPr lang="pt-BR" dirty="0"/>
              <a:t> LI11 (</a:t>
            </a:r>
            <a:r>
              <a:rPr lang="pt-BR" dirty="0" err="1"/>
              <a:t>iteraton</a:t>
            </a:r>
            <a:r>
              <a:rPr lang="pt-BR" dirty="0"/>
              <a:t> 1)</a:t>
            </a:r>
          </a:p>
          <a:p>
            <a:r>
              <a:rPr lang="pt-BR" dirty="0" err="1"/>
              <a:t>X</a:t>
            </a:r>
            <a:r>
              <a:rPr lang="pt-BR" dirty="0"/>
              <a:t>: 43.2 </a:t>
            </a:r>
            <a:r>
              <a:rPr lang="pt-BR" dirty="0" err="1"/>
              <a:t>x</a:t>
            </a:r>
            <a:r>
              <a:rPr lang="pt-BR" dirty="0"/>
              <a:t> 10</a:t>
            </a:r>
            <a:r>
              <a:rPr lang="pt-BR" baseline="30000" dirty="0"/>
              <a:t>-5</a:t>
            </a:r>
            <a:r>
              <a:rPr lang="pt-BR" dirty="0"/>
              <a:t> m</a:t>
            </a:r>
          </a:p>
          <a:p>
            <a:r>
              <a:rPr lang="pt-BR" dirty="0" err="1"/>
              <a:t>Y</a:t>
            </a:r>
            <a:r>
              <a:rPr lang="pt-BR" dirty="0"/>
              <a:t>: 27.82 </a:t>
            </a:r>
            <a:r>
              <a:rPr lang="pt-BR" dirty="0" err="1"/>
              <a:t>x</a:t>
            </a:r>
            <a:r>
              <a:rPr lang="pt-BR" dirty="0"/>
              <a:t> 10</a:t>
            </a:r>
            <a:r>
              <a:rPr lang="pt-BR" baseline="30000" dirty="0"/>
              <a:t>-5</a:t>
            </a:r>
            <a:r>
              <a:rPr lang="pt-BR" dirty="0"/>
              <a:t> m </a:t>
            </a:r>
          </a:p>
          <a:p>
            <a:endParaRPr lang="pt-BR" dirty="0"/>
          </a:p>
          <a:p>
            <a:r>
              <a:rPr lang="pt-BR" dirty="0"/>
              <a:t>Emittance </a:t>
            </a:r>
            <a:r>
              <a:rPr lang="pt-BR" dirty="0" err="1"/>
              <a:t>at</a:t>
            </a:r>
            <a:r>
              <a:rPr lang="pt-BR" dirty="0"/>
              <a:t> LI11 (</a:t>
            </a:r>
            <a:r>
              <a:rPr lang="pt-BR" dirty="0" err="1"/>
              <a:t>iteration</a:t>
            </a:r>
            <a:r>
              <a:rPr lang="pt-BR" dirty="0"/>
              <a:t> 4)</a:t>
            </a:r>
          </a:p>
          <a:p>
            <a:r>
              <a:rPr lang="pt-BR" dirty="0" err="1"/>
              <a:t>X</a:t>
            </a:r>
            <a:r>
              <a:rPr lang="pt-BR" dirty="0"/>
              <a:t>: 3.71 </a:t>
            </a:r>
            <a:r>
              <a:rPr lang="pt-BR" dirty="0" err="1"/>
              <a:t>x</a:t>
            </a:r>
            <a:r>
              <a:rPr lang="pt-BR" dirty="0"/>
              <a:t> 10</a:t>
            </a:r>
            <a:r>
              <a:rPr lang="pt-BR" baseline="30000" dirty="0"/>
              <a:t>-5</a:t>
            </a:r>
            <a:r>
              <a:rPr lang="pt-BR" dirty="0"/>
              <a:t> m </a:t>
            </a:r>
          </a:p>
          <a:p>
            <a:r>
              <a:rPr lang="pt-BR" dirty="0" err="1"/>
              <a:t>Y</a:t>
            </a:r>
            <a:r>
              <a:rPr lang="pt-BR" dirty="0"/>
              <a:t>: 0.87 </a:t>
            </a:r>
            <a:r>
              <a:rPr lang="pt-BR" dirty="0" err="1"/>
              <a:t>x</a:t>
            </a:r>
            <a:r>
              <a:rPr lang="pt-BR" dirty="0"/>
              <a:t> 10</a:t>
            </a:r>
            <a:r>
              <a:rPr lang="pt-BR" baseline="30000" dirty="0"/>
              <a:t>-5</a:t>
            </a:r>
            <a:r>
              <a:rPr lang="pt-BR" dirty="0"/>
              <a:t> m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A6289-BC96-CE44-A56C-D36E7835041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7588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-55749"/>
            <a:ext cx="9144000" cy="1164067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en-US" dirty="0"/>
              <a:t>March 2014: WFS correction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5426" y="950090"/>
            <a:ext cx="65437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LI02-LI04: Weight scan</a:t>
            </a:r>
            <a:r>
              <a:rPr lang="en-US" dirty="0"/>
              <a:t> vs. </a:t>
            </a:r>
            <a:r>
              <a:rPr lang="en-US" dirty="0" err="1"/>
              <a:t>emittance</a:t>
            </a:r>
            <a:r>
              <a:rPr lang="en-US" dirty="0"/>
              <a:t>. We tried w = 4, 40, 160, 400 </a:t>
            </a:r>
            <a:r>
              <a:rPr lang="en-US" dirty="0" err="1"/>
              <a:t>i</a:t>
            </a:r>
            <a:r>
              <a:rPr lang="en-US" dirty="0"/>
              <a:t>. </a:t>
            </a:r>
          </a:p>
          <a:p>
            <a:r>
              <a:rPr lang="en-US" dirty="0"/>
              <a:t>Used 90% of the nominal charge to measure the wakes.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4211" y="3566714"/>
            <a:ext cx="43724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From simulation, one expects something like</a:t>
            </a:r>
          </a:p>
          <a:p>
            <a:r>
              <a:rPr lang="en-US" dirty="0"/>
              <a:t> the black line in the plot:</a:t>
            </a:r>
          </a:p>
        </p:txBody>
      </p:sp>
      <p:sp>
        <p:nvSpPr>
          <p:cNvPr id="9" name="Rectangle 8"/>
          <p:cNvSpPr/>
          <p:nvPr/>
        </p:nvSpPr>
        <p:spPr>
          <a:xfrm>
            <a:off x="284033" y="1754495"/>
            <a:ext cx="8101274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Vertical emittance measured in sector 04 (quad scan)</a:t>
            </a:r>
          </a:p>
          <a:p>
            <a:pPr>
              <a:buFontTx/>
              <a:buChar char="-"/>
            </a:pPr>
            <a:r>
              <a:rPr lang="en-US" dirty="0"/>
              <a:t>w = 0 initial vertical emittance: </a:t>
            </a:r>
            <a:r>
              <a:rPr lang="en-US" b="1" dirty="0"/>
              <a:t>0.56 / 1.10</a:t>
            </a:r>
          </a:p>
          <a:p>
            <a:pPr>
              <a:buFontTx/>
              <a:buChar char="-"/>
            </a:pPr>
            <a:r>
              <a:rPr lang="en-US" dirty="0"/>
              <a:t>w = 4, vertical </a:t>
            </a:r>
            <a:r>
              <a:rPr lang="en-US" dirty="0" err="1"/>
              <a:t>emittance</a:t>
            </a:r>
            <a:r>
              <a:rPr lang="en-US" dirty="0"/>
              <a:t> =  </a:t>
            </a:r>
            <a:r>
              <a:rPr lang="en-US" b="1" dirty="0"/>
              <a:t>0.36 / 1.63</a:t>
            </a:r>
          </a:p>
          <a:p>
            <a:pPr>
              <a:buFontTx/>
              <a:buChar char="-"/>
            </a:pPr>
            <a:r>
              <a:rPr lang="en-US" dirty="0"/>
              <a:t>w = 40,  vertical emittance =  </a:t>
            </a:r>
            <a:r>
              <a:rPr lang="en-US" b="1" dirty="0"/>
              <a:t>0.12 / 1.16 </a:t>
            </a:r>
            <a:r>
              <a:rPr lang="en-US" dirty="0"/>
              <a:t>(re-measured: 0.17 / 1.20)</a:t>
            </a:r>
          </a:p>
          <a:p>
            <a:pPr>
              <a:buFontTx/>
              <a:buChar char="-"/>
            </a:pPr>
            <a:r>
              <a:rPr lang="en-US" dirty="0"/>
              <a:t>w = 160, emittance not measurable </a:t>
            </a:r>
          </a:p>
          <a:p>
            <a:pPr>
              <a:buFontTx/>
              <a:buChar char="-"/>
            </a:pPr>
            <a:r>
              <a:rPr lang="en-US" dirty="0"/>
              <a:t>w = 400, emittance not measurable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1977" y="4603083"/>
            <a:ext cx="436468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Conclusion:</a:t>
            </a:r>
          </a:p>
          <a:p>
            <a:pPr marL="285750" indent="-285750">
              <a:buFont typeface="Arial"/>
              <a:buChar char="•"/>
            </a:pPr>
            <a:r>
              <a:rPr lang="en-US" dirty="0" err="1"/>
              <a:t>Emittance</a:t>
            </a:r>
            <a:r>
              <a:rPr lang="en-US" dirty="0"/>
              <a:t> scan gives expected results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No time for measuring more points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r>
              <a:rPr lang="en-US" dirty="0"/>
              <a:t>Vertical </a:t>
            </a:r>
            <a:r>
              <a:rPr lang="en-US" dirty="0" err="1"/>
              <a:t>emittance</a:t>
            </a:r>
            <a:r>
              <a:rPr lang="en-US" dirty="0"/>
              <a:t> reduced </a:t>
            </a:r>
          </a:p>
          <a:p>
            <a:r>
              <a:rPr lang="en-US" dirty="0"/>
              <a:t>From </a:t>
            </a:r>
            <a:r>
              <a:rPr lang="en-US" b="1" dirty="0"/>
              <a:t>0.56 ± 0.05 x 10</a:t>
            </a:r>
            <a:r>
              <a:rPr lang="en-US" b="1" baseline="30000" dirty="0"/>
              <a:t>-5</a:t>
            </a:r>
            <a:r>
              <a:rPr lang="en-US" b="1" dirty="0"/>
              <a:t> m</a:t>
            </a:r>
            <a:r>
              <a:rPr lang="en-US" dirty="0"/>
              <a:t> </a:t>
            </a:r>
          </a:p>
          <a:p>
            <a:r>
              <a:rPr lang="en-US" dirty="0"/>
              <a:t>to 	 </a:t>
            </a:r>
            <a:r>
              <a:rPr lang="en-US" b="1" dirty="0"/>
              <a:t>0.15 ± 0.05 x 10</a:t>
            </a:r>
            <a:r>
              <a:rPr lang="en-US" b="1" baseline="30000" dirty="0"/>
              <a:t>-5</a:t>
            </a:r>
            <a:r>
              <a:rPr lang="en-US" b="1" dirty="0"/>
              <a:t> m</a:t>
            </a:r>
            <a:r>
              <a:rPr lang="en-US" dirty="0"/>
              <a:t>, in few minutes.</a:t>
            </a:r>
          </a:p>
        </p:txBody>
      </p:sp>
      <p:pic>
        <p:nvPicPr>
          <p:cNvPr id="8" name="Picture 7" descr="plot_misalign_wf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952" y="1274700"/>
            <a:ext cx="2369048" cy="1658333"/>
          </a:xfrm>
          <a:prstGeom prst="rect">
            <a:avLst/>
          </a:prstGeom>
        </p:spPr>
      </p:pic>
      <p:pic>
        <p:nvPicPr>
          <p:cNvPr id="10" name="Picture 9" descr="plot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952" y="3590752"/>
            <a:ext cx="4572000" cy="32004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58455-AD54-2141-8A0D-D21DFDE3084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7526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6068"/>
            <a:ext cx="8229600" cy="811753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000090"/>
                </a:solidFill>
              </a:rPr>
              <a:t>We used it at Fermi (</a:t>
            </a:r>
            <a:r>
              <a:rPr lang="en-US" sz="4000" b="1" dirty="0" err="1">
                <a:solidFill>
                  <a:srgbClr val="000090"/>
                </a:solidFill>
              </a:rPr>
              <a:t>Elettra</a:t>
            </a:r>
            <a:r>
              <a:rPr lang="en-US" sz="4000" b="1">
                <a:solidFill>
                  <a:srgbClr val="000090"/>
                </a:solidFill>
              </a:rPr>
              <a:t>)</a:t>
            </a:r>
            <a:br>
              <a:rPr lang="en-US" sz="2800" b="1" dirty="0">
                <a:solidFill>
                  <a:srgbClr val="000090"/>
                </a:solidFill>
              </a:rPr>
            </a:br>
            <a:r>
              <a:rPr lang="en-US" sz="2800" b="1" i="1" dirty="0">
                <a:solidFill>
                  <a:srgbClr val="000090"/>
                </a:solidFill>
              </a:rPr>
              <a:t>Free Electron Laser for Multidisciplinary Investigations</a:t>
            </a:r>
          </a:p>
        </p:txBody>
      </p:sp>
      <p:pic>
        <p:nvPicPr>
          <p:cNvPr id="4" name="Picture 3" descr="Elettr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82" y="1514249"/>
            <a:ext cx="7004237" cy="5105769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B4C75-5184-DF46-A68C-0C08461627B5}" type="slidenum">
              <a:rPr lang="en-US" smtClean="0"/>
              <a:t>14</a:t>
            </a:fld>
            <a:endParaRPr lang="en-US"/>
          </a:p>
        </p:txBody>
      </p:sp>
      <p:pic>
        <p:nvPicPr>
          <p:cNvPr id="3" name="Picture 2" descr="Elettr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3381" y="1261516"/>
            <a:ext cx="3735681" cy="2089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1756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4520"/>
            <a:ext cx="8229600" cy="653466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0090"/>
                </a:solidFill>
              </a:rPr>
              <a:t>Tests of WFS at </a:t>
            </a:r>
            <a:r>
              <a:rPr lang="en-US" b="1" dirty="0" err="1">
                <a:solidFill>
                  <a:srgbClr val="000090"/>
                </a:solidFill>
              </a:rPr>
              <a:t>Fermi@Elettra</a:t>
            </a:r>
            <a:endParaRPr lang="en-US" b="1" dirty="0">
              <a:solidFill>
                <a:srgbClr val="00009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6413" y="937315"/>
            <a:ext cx="832128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To test and scan the efficiency of WFS we decided to excite an even larger emittance in the horizontal plane only, passing from 2.8um to 4.5um with a bump in the horizontal plane only, at bpm_l04.02, from 0mm to 0.9mm offset.</a:t>
            </a:r>
          </a:p>
          <a:p>
            <a:endParaRPr lang="en-US" sz="1600" dirty="0"/>
          </a:p>
          <a:p>
            <a:r>
              <a:rPr lang="en-US" sz="1600" dirty="0"/>
              <a:t>We found the following, as function of the weight on the WFS:</a:t>
            </a:r>
          </a:p>
          <a:p>
            <a:r>
              <a:rPr lang="en-US" sz="1600" dirty="0"/>
              <a:t>H-</a:t>
            </a:r>
            <a:r>
              <a:rPr lang="en-US" sz="1600" dirty="0" err="1"/>
              <a:t>Emittance</a:t>
            </a:r>
            <a:r>
              <a:rPr lang="en-US" sz="1600" dirty="0"/>
              <a:t> before correction 	= </a:t>
            </a:r>
            <a:r>
              <a:rPr lang="en-US" sz="1600" b="1" dirty="0">
                <a:solidFill>
                  <a:srgbClr val="FF0000"/>
                </a:solidFill>
              </a:rPr>
              <a:t>4.5um</a:t>
            </a:r>
          </a:p>
          <a:p>
            <a:r>
              <a:rPr lang="en-US" sz="1600" dirty="0"/>
              <a:t>H-</a:t>
            </a:r>
            <a:r>
              <a:rPr lang="en-US" sz="1600" dirty="0" err="1"/>
              <a:t>Emittance</a:t>
            </a:r>
            <a:r>
              <a:rPr lang="en-US" sz="1600" dirty="0"/>
              <a:t> after correction 	</a:t>
            </a:r>
            <a:r>
              <a:rPr lang="en-US" sz="1600" b="1" dirty="0"/>
              <a:t>= 2.84um   </a:t>
            </a:r>
          </a:p>
          <a:p>
            <a:r>
              <a:rPr lang="en-US" sz="1600" dirty="0"/>
              <a:t>	</a:t>
            </a:r>
          </a:p>
          <a:p>
            <a:r>
              <a:rPr lang="en-US" sz="1600" dirty="0"/>
              <a:t>Emittance is totally recovered in just few minutes.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982447" y="2691227"/>
            <a:ext cx="2128971" cy="307777"/>
          </a:xfrm>
          <a:prstGeom prst="rect">
            <a:avLst/>
          </a:prstGeom>
          <a:noFill/>
          <a:ln>
            <a:solidFill>
              <a:srgbClr val="7F7F7F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/>
              <a:t>Charge-independent orbit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A8E04-92B0-D347-A923-EB2648C70CF9}" type="slidenum">
              <a:rPr lang="en-US" smtClean="0"/>
              <a:t>15</a:t>
            </a:fld>
            <a:endParaRPr lang="en-US"/>
          </a:p>
        </p:txBody>
      </p:sp>
      <p:pic>
        <p:nvPicPr>
          <p:cNvPr id="13" name="Picture 12" descr="DispWake@Fermi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90" y="4092608"/>
            <a:ext cx="5100992" cy="271843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0343" y="3719621"/>
            <a:ext cx="4230983" cy="307777"/>
          </a:xfrm>
          <a:prstGeom prst="rect">
            <a:avLst/>
          </a:prstGeom>
          <a:solidFill>
            <a:srgbClr val="FFFFFF"/>
          </a:solidFill>
          <a:ln>
            <a:solidFill>
              <a:srgbClr val="7F7F7F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/>
              <a:t>Orbit, Dispersion, Wakefield convergence (bottom plot)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724828" y="1599681"/>
            <a:ext cx="4281716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With S. Di </a:t>
            </a:r>
            <a:r>
              <a:rPr lang="en-US" b="1" dirty="0" err="1"/>
              <a:t>Mitri</a:t>
            </a:r>
            <a:r>
              <a:rPr lang="en-US" b="1" dirty="0"/>
              <a:t>, G. </a:t>
            </a:r>
            <a:r>
              <a:rPr lang="en-US" b="1" dirty="0" err="1"/>
              <a:t>Gaio</a:t>
            </a:r>
            <a:r>
              <a:rPr lang="en-US" b="1" dirty="0"/>
              <a:t>, E. Ferrari (</a:t>
            </a:r>
            <a:r>
              <a:rPr lang="en-US" b="1" dirty="0" err="1"/>
              <a:t>Elettra</a:t>
            </a:r>
            <a:r>
              <a:rPr lang="en-US" b="1" dirty="0"/>
              <a:t>)</a:t>
            </a:r>
          </a:p>
        </p:txBody>
      </p:sp>
      <p:pic>
        <p:nvPicPr>
          <p:cNvPr id="6" name="Picture 5" descr="Untitl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469" y="3081683"/>
            <a:ext cx="3877949" cy="2178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207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AFE4D0A-7507-42A8-5F55-158B1D3F8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6946"/>
            <a:ext cx="8229600" cy="718597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0090"/>
                </a:solidFill>
              </a:rPr>
              <a:t>Abstract Interfaces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7CD48D-84F6-4F10-FFD7-AA7749ACCED6}"/>
              </a:ext>
            </a:extLst>
          </p:cNvPr>
          <p:cNvSpPr txBox="1"/>
          <p:nvPr/>
        </p:nvSpPr>
        <p:spPr>
          <a:xfrm>
            <a:off x="484742" y="1531345"/>
            <a:ext cx="6736139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effectLst/>
                <a:latin typeface="Menlo" panose="020B0609030804020204" pitchFamily="49" charset="0"/>
              </a:rPr>
              <a:t>macbe16641:Interfaces </a:t>
            </a:r>
            <a:r>
              <a:rPr lang="en-GB" sz="1400" dirty="0" err="1">
                <a:effectLst/>
                <a:latin typeface="Menlo" panose="020B0609030804020204" pitchFamily="49" charset="0"/>
              </a:rPr>
              <a:t>alatina</a:t>
            </a:r>
            <a:r>
              <a:rPr lang="en-GB" sz="1400" dirty="0">
                <a:effectLst/>
                <a:latin typeface="Menlo" panose="020B0609030804020204" pitchFamily="49" charset="0"/>
              </a:rPr>
              <a:t>$ </a:t>
            </a:r>
            <a:r>
              <a:rPr lang="en-GB" sz="1400" dirty="0" err="1">
                <a:effectLst/>
                <a:latin typeface="Menlo" panose="020B0609030804020204" pitchFamily="49" charset="0"/>
              </a:rPr>
              <a:t>ll</a:t>
            </a:r>
            <a:endParaRPr lang="en-GB" sz="1400" dirty="0"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effectLst/>
                <a:latin typeface="Menlo" panose="020B0609030804020204" pitchFamily="49" charset="0"/>
              </a:rPr>
              <a:t>total 0</a:t>
            </a:r>
          </a:p>
          <a:p>
            <a:r>
              <a:rPr lang="en-GB" sz="1400" dirty="0" err="1">
                <a:effectLst/>
                <a:latin typeface="Menlo" panose="020B0609030804020204" pitchFamily="49" charset="0"/>
              </a:rPr>
              <a:t>drwxr</a:t>
            </a:r>
            <a:r>
              <a:rPr lang="en-GB" sz="1400" dirty="0">
                <a:effectLst/>
                <a:latin typeface="Menlo" panose="020B0609030804020204" pitchFamily="49" charset="0"/>
              </a:rPr>
              <a:t>-</a:t>
            </a:r>
            <a:r>
              <a:rPr lang="en-GB" sz="1400" dirty="0" err="1">
                <a:effectLst/>
                <a:latin typeface="Menlo" panose="020B0609030804020204" pitchFamily="49" charset="0"/>
              </a:rPr>
              <a:t>xr</a:t>
            </a:r>
            <a:r>
              <a:rPr lang="en-GB" sz="1400" dirty="0">
                <a:effectLst/>
                <a:latin typeface="Menlo" panose="020B0609030804020204" pitchFamily="49" charset="0"/>
              </a:rPr>
              <a:t>-x 17 </a:t>
            </a:r>
            <a:r>
              <a:rPr lang="en-GB" sz="1400" dirty="0" err="1">
                <a:effectLst/>
                <a:latin typeface="Menlo" panose="020B0609030804020204" pitchFamily="49" charset="0"/>
              </a:rPr>
              <a:t>alatina</a:t>
            </a:r>
            <a:r>
              <a:rPr lang="en-GB" sz="1400" dirty="0">
                <a:effectLst/>
                <a:latin typeface="Menlo" panose="020B0609030804020204" pitchFamily="49" charset="0"/>
              </a:rPr>
              <a:t> staff 544 Apr 24 09:49 @InterfaceATF2</a:t>
            </a:r>
          </a:p>
          <a:p>
            <a:r>
              <a:rPr lang="en-GB" sz="1400" dirty="0" err="1">
                <a:effectLst/>
                <a:latin typeface="Menlo" panose="020B0609030804020204" pitchFamily="49" charset="0"/>
              </a:rPr>
              <a:t>drwxr</a:t>
            </a:r>
            <a:r>
              <a:rPr lang="en-GB" sz="1400" dirty="0">
                <a:effectLst/>
                <a:latin typeface="Menlo" panose="020B0609030804020204" pitchFamily="49" charset="0"/>
              </a:rPr>
              <a:t>-</a:t>
            </a:r>
            <a:r>
              <a:rPr lang="en-GB" sz="1400" dirty="0" err="1">
                <a:effectLst/>
                <a:latin typeface="Menlo" panose="020B0609030804020204" pitchFamily="49" charset="0"/>
              </a:rPr>
              <a:t>xr</a:t>
            </a:r>
            <a:r>
              <a:rPr lang="en-GB" sz="1400" dirty="0">
                <a:effectLst/>
                <a:latin typeface="Menlo" panose="020B0609030804020204" pitchFamily="49" charset="0"/>
              </a:rPr>
              <a:t>-x 17 </a:t>
            </a:r>
            <a:r>
              <a:rPr lang="en-GB" sz="1400" dirty="0" err="1">
                <a:effectLst/>
                <a:latin typeface="Menlo" panose="020B0609030804020204" pitchFamily="49" charset="0"/>
              </a:rPr>
              <a:t>alatina</a:t>
            </a:r>
            <a:r>
              <a:rPr lang="en-GB" sz="1400" dirty="0">
                <a:effectLst/>
                <a:latin typeface="Menlo" panose="020B0609030804020204" pitchFamily="49" charset="0"/>
              </a:rPr>
              <a:t> staff 544 Apr 23 14:41 @</a:t>
            </a:r>
            <a:r>
              <a:rPr lang="en-GB" sz="1400" dirty="0" err="1">
                <a:effectLst/>
                <a:latin typeface="Menlo" panose="020B0609030804020204" pitchFamily="49" charset="0"/>
              </a:rPr>
              <a:t>InterfaceFacet</a:t>
            </a:r>
            <a:endParaRPr lang="en-GB" sz="1400" dirty="0">
              <a:effectLst/>
              <a:latin typeface="Menlo" panose="020B0609030804020204" pitchFamily="49" charset="0"/>
            </a:endParaRPr>
          </a:p>
          <a:p>
            <a:r>
              <a:rPr lang="en-GB" sz="1400" dirty="0" err="1">
                <a:effectLst/>
                <a:latin typeface="Menlo" panose="020B0609030804020204" pitchFamily="49" charset="0"/>
              </a:rPr>
              <a:t>drwxr</a:t>
            </a:r>
            <a:r>
              <a:rPr lang="en-GB" sz="1400" dirty="0">
                <a:effectLst/>
                <a:latin typeface="Menlo" panose="020B0609030804020204" pitchFamily="49" charset="0"/>
              </a:rPr>
              <a:t>-</a:t>
            </a:r>
            <a:r>
              <a:rPr lang="en-GB" sz="1400" dirty="0" err="1">
                <a:effectLst/>
                <a:latin typeface="Menlo" panose="020B0609030804020204" pitchFamily="49" charset="0"/>
              </a:rPr>
              <a:t>xr</a:t>
            </a:r>
            <a:r>
              <a:rPr lang="en-GB" sz="1400" dirty="0">
                <a:effectLst/>
                <a:latin typeface="Menlo" panose="020B0609030804020204" pitchFamily="49" charset="0"/>
              </a:rPr>
              <a:t>-x 19 </a:t>
            </a:r>
            <a:r>
              <a:rPr lang="en-GB" sz="1400" dirty="0" err="1">
                <a:effectLst/>
                <a:latin typeface="Menlo" panose="020B0609030804020204" pitchFamily="49" charset="0"/>
              </a:rPr>
              <a:t>alatina</a:t>
            </a:r>
            <a:r>
              <a:rPr lang="en-GB" sz="1400" dirty="0">
                <a:effectLst/>
                <a:latin typeface="Menlo" panose="020B0609030804020204" pitchFamily="49" charset="0"/>
              </a:rPr>
              <a:t> staff 608 Apr 23 14:41 @</a:t>
            </a:r>
            <a:r>
              <a:rPr lang="en-GB" sz="1400" dirty="0" err="1">
                <a:effectLst/>
                <a:latin typeface="Menlo" panose="020B0609030804020204" pitchFamily="49" charset="0"/>
              </a:rPr>
              <a:t>InterfaceFermi</a:t>
            </a:r>
            <a:endParaRPr lang="en-GB" sz="1400" dirty="0">
              <a:effectLst/>
              <a:latin typeface="Menlo" panose="020B0609030804020204" pitchFamily="49" charset="0"/>
            </a:endParaRPr>
          </a:p>
          <a:p>
            <a:r>
              <a:rPr lang="en-GB" sz="1400" dirty="0" err="1">
                <a:effectLst/>
                <a:latin typeface="Menlo" panose="020B0609030804020204" pitchFamily="49" charset="0"/>
              </a:rPr>
              <a:t>drwxr</a:t>
            </a:r>
            <a:r>
              <a:rPr lang="en-GB" sz="1400" dirty="0">
                <a:effectLst/>
                <a:latin typeface="Menlo" panose="020B0609030804020204" pitchFamily="49" charset="0"/>
              </a:rPr>
              <a:t>-</a:t>
            </a:r>
            <a:r>
              <a:rPr lang="en-GB" sz="1400" dirty="0" err="1">
                <a:effectLst/>
                <a:latin typeface="Menlo" panose="020B0609030804020204" pitchFamily="49" charset="0"/>
              </a:rPr>
              <a:t>xr</a:t>
            </a:r>
            <a:r>
              <a:rPr lang="en-GB" sz="1400" dirty="0">
                <a:effectLst/>
                <a:latin typeface="Menlo" panose="020B0609030804020204" pitchFamily="49" charset="0"/>
              </a:rPr>
              <a:t>-x 19 </a:t>
            </a:r>
            <a:r>
              <a:rPr lang="en-GB" sz="1400" dirty="0" err="1">
                <a:effectLst/>
                <a:latin typeface="Menlo" panose="020B0609030804020204" pitchFamily="49" charset="0"/>
              </a:rPr>
              <a:t>alatina</a:t>
            </a:r>
            <a:r>
              <a:rPr lang="en-GB" sz="1400" dirty="0">
                <a:effectLst/>
                <a:latin typeface="Menlo" panose="020B0609030804020204" pitchFamily="49" charset="0"/>
              </a:rPr>
              <a:t> staff 608 Apr 23 14:41 @</a:t>
            </a:r>
            <a:r>
              <a:rPr lang="en-GB" sz="1400" dirty="0" err="1">
                <a:effectLst/>
                <a:latin typeface="Menlo" panose="020B0609030804020204" pitchFamily="49" charset="0"/>
              </a:rPr>
              <a:t>InterfacePlacet</a:t>
            </a:r>
            <a:endParaRPr lang="en-GB" sz="1400" dirty="0"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effectLst/>
                <a:latin typeface="Menlo" panose="020B0609030804020204" pitchFamily="49" charset="0"/>
              </a:rPr>
              <a:t>macbe16641:Interfaces </a:t>
            </a:r>
            <a:r>
              <a:rPr lang="en-GB" sz="1400" dirty="0" err="1">
                <a:effectLst/>
                <a:latin typeface="Menlo" panose="020B0609030804020204" pitchFamily="49" charset="0"/>
              </a:rPr>
              <a:t>alatina</a:t>
            </a:r>
            <a:r>
              <a:rPr lang="en-GB" sz="1400" dirty="0">
                <a:effectLst/>
                <a:latin typeface="Menlo" panose="020B0609030804020204" pitchFamily="49" charset="0"/>
              </a:rPr>
              <a:t>$</a:t>
            </a:r>
          </a:p>
        </p:txBody>
      </p:sp>
    </p:spTree>
    <p:extLst>
      <p:ext uri="{BB962C8B-B14F-4D97-AF65-F5344CB8AC3E}">
        <p14:creationId xmlns:p14="http://schemas.microsoft.com/office/powerpoint/2010/main" val="29126519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AFE4D0A-7507-42A8-5F55-158B1D3F8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6946"/>
            <a:ext cx="8229600" cy="718597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0090"/>
                </a:solidFill>
              </a:rPr>
              <a:t>Interface: PLACET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7CD48D-84F6-4F10-FFD7-AA7749ACCED6}"/>
              </a:ext>
            </a:extLst>
          </p:cNvPr>
          <p:cNvSpPr txBox="1"/>
          <p:nvPr/>
        </p:nvSpPr>
        <p:spPr>
          <a:xfrm>
            <a:off x="187287" y="1048743"/>
            <a:ext cx="7380547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effectLst/>
                <a:latin typeface="Menlo" panose="020B0609030804020204" pitchFamily="49" charset="0"/>
              </a:rPr>
              <a:t>MACBE17363:Interfaces </a:t>
            </a:r>
            <a:r>
              <a:rPr lang="en-GB" sz="1400" dirty="0" err="1">
                <a:effectLst/>
                <a:latin typeface="Menlo" panose="020B0609030804020204" pitchFamily="49" charset="0"/>
              </a:rPr>
              <a:t>alatina</a:t>
            </a:r>
            <a:r>
              <a:rPr lang="en-GB" sz="1400" dirty="0">
                <a:effectLst/>
                <a:latin typeface="Menlo" panose="020B0609030804020204" pitchFamily="49" charset="0"/>
              </a:rPr>
              <a:t>$ ls -l </a:t>
            </a:r>
            <a:r>
              <a:rPr lang="en-GB" sz="1400" b="1" dirty="0">
                <a:effectLst/>
                <a:latin typeface="Menlo" panose="020B0609030804020204" pitchFamily="49" charset="0"/>
              </a:rPr>
              <a:t>@</a:t>
            </a:r>
            <a:r>
              <a:rPr lang="en-GB" sz="1400" b="1" dirty="0" err="1">
                <a:effectLst/>
                <a:latin typeface="Menlo" panose="020B0609030804020204" pitchFamily="49" charset="0"/>
              </a:rPr>
              <a:t>InterfacePlacet</a:t>
            </a:r>
            <a:r>
              <a:rPr lang="en-GB" sz="1400" b="1" dirty="0">
                <a:effectLst/>
                <a:latin typeface="Menlo" panose="020B0609030804020204" pitchFamily="49" charset="0"/>
              </a:rPr>
              <a:t>/</a:t>
            </a:r>
          </a:p>
          <a:p>
            <a:r>
              <a:rPr lang="en-GB" sz="1400" dirty="0">
                <a:effectLst/>
                <a:latin typeface="Menlo" panose="020B0609030804020204" pitchFamily="49" charset="0"/>
              </a:rPr>
              <a:t>total 1208</a:t>
            </a:r>
          </a:p>
          <a:p>
            <a:r>
              <a:rPr lang="en-GB" sz="1400" dirty="0">
                <a:effectLst/>
                <a:latin typeface="Menlo" panose="020B0609030804020204" pitchFamily="49" charset="0"/>
              </a:rPr>
              <a:t>-</a:t>
            </a:r>
            <a:r>
              <a:rPr lang="en-GB" sz="1400" dirty="0" err="1">
                <a:effectLst/>
                <a:latin typeface="Menlo" panose="020B0609030804020204" pitchFamily="49" charset="0"/>
              </a:rPr>
              <a:t>rw</a:t>
            </a:r>
            <a:r>
              <a:rPr lang="en-GB" sz="1400" dirty="0">
                <a:effectLst/>
                <a:latin typeface="Menlo" panose="020B0609030804020204" pitchFamily="49" charset="0"/>
              </a:rPr>
              <a:t>-r--r-- 1 </a:t>
            </a:r>
            <a:r>
              <a:rPr lang="en-GB" sz="1400" dirty="0" err="1">
                <a:effectLst/>
                <a:latin typeface="Menlo" panose="020B0609030804020204" pitchFamily="49" charset="0"/>
              </a:rPr>
              <a:t>alatina</a:t>
            </a:r>
            <a:r>
              <a:rPr lang="en-GB" sz="1400" dirty="0">
                <a:effectLst/>
                <a:latin typeface="Menlo" panose="020B0609030804020204" pitchFamily="49" charset="0"/>
              </a:rPr>
              <a:t> staff     320 Apr 23 14:41 </a:t>
            </a:r>
            <a:r>
              <a:rPr lang="en-GB" sz="1400" b="1" dirty="0" err="1">
                <a:effectLst/>
                <a:latin typeface="Menlo" panose="020B0609030804020204" pitchFamily="49" charset="0"/>
              </a:rPr>
              <a:t>ChangeBunchCharge</a:t>
            </a:r>
            <a:r>
              <a:rPr lang="en-GB" sz="1400" dirty="0" err="1">
                <a:effectLst/>
                <a:latin typeface="Menlo" panose="020B0609030804020204" pitchFamily="49" charset="0"/>
              </a:rPr>
              <a:t>.m</a:t>
            </a:r>
            <a:endParaRPr lang="en-GB" sz="1400" dirty="0"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effectLst/>
                <a:latin typeface="Menlo" panose="020B0609030804020204" pitchFamily="49" charset="0"/>
              </a:rPr>
              <a:t>-</a:t>
            </a:r>
            <a:r>
              <a:rPr lang="en-GB" sz="1400" dirty="0" err="1">
                <a:effectLst/>
                <a:latin typeface="Menlo" panose="020B0609030804020204" pitchFamily="49" charset="0"/>
              </a:rPr>
              <a:t>rw</a:t>
            </a:r>
            <a:r>
              <a:rPr lang="en-GB" sz="1400" dirty="0">
                <a:effectLst/>
                <a:latin typeface="Menlo" panose="020B0609030804020204" pitchFamily="49" charset="0"/>
              </a:rPr>
              <a:t>-r--r-- 1 </a:t>
            </a:r>
            <a:r>
              <a:rPr lang="en-GB" sz="1400" dirty="0" err="1">
                <a:effectLst/>
                <a:latin typeface="Menlo" panose="020B0609030804020204" pitchFamily="49" charset="0"/>
              </a:rPr>
              <a:t>alatina</a:t>
            </a:r>
            <a:r>
              <a:rPr lang="en-GB" sz="1400" dirty="0">
                <a:effectLst/>
                <a:latin typeface="Menlo" panose="020B0609030804020204" pitchFamily="49" charset="0"/>
              </a:rPr>
              <a:t> staff    1169 Apr 23 14:41 </a:t>
            </a:r>
            <a:r>
              <a:rPr lang="en-GB" sz="1400" b="1" dirty="0" err="1">
                <a:effectLst/>
                <a:latin typeface="Menlo" panose="020B0609030804020204" pitchFamily="49" charset="0"/>
              </a:rPr>
              <a:t>GetBpms</a:t>
            </a:r>
            <a:r>
              <a:rPr lang="en-GB" sz="1400" dirty="0" err="1">
                <a:effectLst/>
                <a:latin typeface="Menlo" panose="020B0609030804020204" pitchFamily="49" charset="0"/>
              </a:rPr>
              <a:t>.m</a:t>
            </a:r>
            <a:endParaRPr lang="en-GB" sz="1400" dirty="0"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effectLst/>
                <a:latin typeface="Menlo" panose="020B0609030804020204" pitchFamily="49" charset="0"/>
              </a:rPr>
              <a:t>-</a:t>
            </a:r>
            <a:r>
              <a:rPr lang="en-GB" sz="1400" dirty="0" err="1">
                <a:effectLst/>
                <a:latin typeface="Menlo" panose="020B0609030804020204" pitchFamily="49" charset="0"/>
              </a:rPr>
              <a:t>rw</a:t>
            </a:r>
            <a:r>
              <a:rPr lang="en-GB" sz="1400" dirty="0">
                <a:effectLst/>
                <a:latin typeface="Menlo" panose="020B0609030804020204" pitchFamily="49" charset="0"/>
              </a:rPr>
              <a:t>-r--r-- 1 </a:t>
            </a:r>
            <a:r>
              <a:rPr lang="en-GB" sz="1400" dirty="0" err="1">
                <a:effectLst/>
                <a:latin typeface="Menlo" panose="020B0609030804020204" pitchFamily="49" charset="0"/>
              </a:rPr>
              <a:t>alatina</a:t>
            </a:r>
            <a:r>
              <a:rPr lang="en-GB" sz="1400" dirty="0">
                <a:effectLst/>
                <a:latin typeface="Menlo" panose="020B0609030804020204" pitchFamily="49" charset="0"/>
              </a:rPr>
              <a:t> staff     270 Apr 23 14:41 </a:t>
            </a:r>
            <a:r>
              <a:rPr lang="en-GB" sz="1400" b="1" dirty="0" err="1">
                <a:effectLst/>
                <a:latin typeface="Menlo" panose="020B0609030804020204" pitchFamily="49" charset="0"/>
              </a:rPr>
              <a:t>GetBpmsCorrs</a:t>
            </a:r>
            <a:r>
              <a:rPr lang="en-GB" sz="1400" dirty="0" err="1">
                <a:effectLst/>
                <a:latin typeface="Menlo" panose="020B0609030804020204" pitchFamily="49" charset="0"/>
              </a:rPr>
              <a:t>.m</a:t>
            </a:r>
            <a:endParaRPr lang="en-GB" sz="1400" dirty="0"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effectLst/>
                <a:latin typeface="Menlo" panose="020B0609030804020204" pitchFamily="49" charset="0"/>
              </a:rPr>
              <a:t>-</a:t>
            </a:r>
            <a:r>
              <a:rPr lang="en-GB" sz="1400" dirty="0" err="1">
                <a:effectLst/>
                <a:latin typeface="Menlo" panose="020B0609030804020204" pitchFamily="49" charset="0"/>
              </a:rPr>
              <a:t>rw</a:t>
            </a:r>
            <a:r>
              <a:rPr lang="en-GB" sz="1400" dirty="0">
                <a:effectLst/>
                <a:latin typeface="Menlo" panose="020B0609030804020204" pitchFamily="49" charset="0"/>
              </a:rPr>
              <a:t>-r--r-- 1 </a:t>
            </a:r>
            <a:r>
              <a:rPr lang="en-GB" sz="1400" dirty="0" err="1">
                <a:effectLst/>
                <a:latin typeface="Menlo" panose="020B0609030804020204" pitchFamily="49" charset="0"/>
              </a:rPr>
              <a:t>alatina</a:t>
            </a:r>
            <a:r>
              <a:rPr lang="en-GB" sz="1400" dirty="0">
                <a:effectLst/>
                <a:latin typeface="Menlo" panose="020B0609030804020204" pitchFamily="49" charset="0"/>
              </a:rPr>
              <a:t> staff     141 Apr 23 14:41 </a:t>
            </a:r>
            <a:r>
              <a:rPr lang="en-GB" sz="1400" b="1" dirty="0" err="1">
                <a:effectLst/>
                <a:latin typeface="Menlo" panose="020B0609030804020204" pitchFamily="49" charset="0"/>
              </a:rPr>
              <a:t>GetCorrs</a:t>
            </a:r>
            <a:r>
              <a:rPr lang="en-GB" sz="1400" dirty="0" err="1">
                <a:effectLst/>
                <a:latin typeface="Menlo" panose="020B0609030804020204" pitchFamily="49" charset="0"/>
              </a:rPr>
              <a:t>.m</a:t>
            </a:r>
            <a:endParaRPr lang="en-GB" sz="1400" dirty="0"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effectLst/>
                <a:latin typeface="Menlo" panose="020B0609030804020204" pitchFamily="49" charset="0"/>
              </a:rPr>
              <a:t>-</a:t>
            </a:r>
            <a:r>
              <a:rPr lang="en-GB" sz="1400" dirty="0" err="1">
                <a:effectLst/>
                <a:latin typeface="Menlo" panose="020B0609030804020204" pitchFamily="49" charset="0"/>
              </a:rPr>
              <a:t>rw</a:t>
            </a:r>
            <a:r>
              <a:rPr lang="en-GB" sz="1400" dirty="0">
                <a:effectLst/>
                <a:latin typeface="Menlo" panose="020B0609030804020204" pitchFamily="49" charset="0"/>
              </a:rPr>
              <a:t>-r--r-- 1 </a:t>
            </a:r>
            <a:r>
              <a:rPr lang="en-GB" sz="1400" dirty="0" err="1">
                <a:effectLst/>
                <a:latin typeface="Menlo" panose="020B0609030804020204" pitchFamily="49" charset="0"/>
              </a:rPr>
              <a:t>alatina</a:t>
            </a:r>
            <a:r>
              <a:rPr lang="en-GB" sz="1400" dirty="0">
                <a:effectLst/>
                <a:latin typeface="Menlo" panose="020B0609030804020204" pitchFamily="49" charset="0"/>
              </a:rPr>
              <a:t> staff      77 Apr 23 14:41 </a:t>
            </a:r>
            <a:r>
              <a:rPr lang="en-GB" sz="1400" b="1" dirty="0" err="1">
                <a:effectLst/>
                <a:latin typeface="Menlo" panose="020B0609030804020204" pitchFamily="49" charset="0"/>
              </a:rPr>
              <a:t>GetDescription</a:t>
            </a:r>
            <a:r>
              <a:rPr lang="en-GB" sz="1400" dirty="0" err="1">
                <a:effectLst/>
                <a:latin typeface="Menlo" panose="020B0609030804020204" pitchFamily="49" charset="0"/>
              </a:rPr>
              <a:t>.m</a:t>
            </a:r>
            <a:endParaRPr lang="en-GB" sz="1400" dirty="0"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effectLst/>
                <a:latin typeface="Menlo" panose="020B0609030804020204" pitchFamily="49" charset="0"/>
              </a:rPr>
              <a:t>-</a:t>
            </a:r>
            <a:r>
              <a:rPr lang="en-GB" sz="1400" dirty="0" err="1">
                <a:effectLst/>
                <a:latin typeface="Menlo" panose="020B0609030804020204" pitchFamily="49" charset="0"/>
              </a:rPr>
              <a:t>rw</a:t>
            </a:r>
            <a:r>
              <a:rPr lang="en-GB" sz="1400" dirty="0">
                <a:effectLst/>
                <a:latin typeface="Menlo" panose="020B0609030804020204" pitchFamily="49" charset="0"/>
              </a:rPr>
              <a:t>-r--r-- 1 </a:t>
            </a:r>
            <a:r>
              <a:rPr lang="en-GB" sz="1400" dirty="0" err="1">
                <a:effectLst/>
                <a:latin typeface="Menlo" panose="020B0609030804020204" pitchFamily="49" charset="0"/>
              </a:rPr>
              <a:t>alatina</a:t>
            </a:r>
            <a:r>
              <a:rPr lang="en-GB" sz="1400" dirty="0">
                <a:effectLst/>
                <a:latin typeface="Menlo" panose="020B0609030804020204" pitchFamily="49" charset="0"/>
              </a:rPr>
              <a:t> staff     194 Apr 23 14:41 </a:t>
            </a:r>
            <a:r>
              <a:rPr lang="en-GB" sz="1400" b="1" dirty="0" err="1">
                <a:effectLst/>
                <a:latin typeface="Menlo" panose="020B0609030804020204" pitchFamily="49" charset="0"/>
              </a:rPr>
              <a:t>GetMachine</a:t>
            </a:r>
            <a:r>
              <a:rPr lang="en-GB" sz="1400" dirty="0" err="1">
                <a:effectLst/>
                <a:latin typeface="Menlo" panose="020B0609030804020204" pitchFamily="49" charset="0"/>
              </a:rPr>
              <a:t>.m</a:t>
            </a:r>
            <a:endParaRPr lang="en-GB" sz="1400" dirty="0"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effectLst/>
                <a:latin typeface="Menlo" panose="020B0609030804020204" pitchFamily="49" charset="0"/>
              </a:rPr>
              <a:t>-</a:t>
            </a:r>
            <a:r>
              <a:rPr lang="en-GB" sz="1400" dirty="0" err="1">
                <a:effectLst/>
                <a:latin typeface="Menlo" panose="020B0609030804020204" pitchFamily="49" charset="0"/>
              </a:rPr>
              <a:t>rw</a:t>
            </a:r>
            <a:r>
              <a:rPr lang="en-GB" sz="1400" dirty="0">
                <a:effectLst/>
                <a:latin typeface="Menlo" panose="020B0609030804020204" pitchFamily="49" charset="0"/>
              </a:rPr>
              <a:t>-r--r-- 1 </a:t>
            </a:r>
            <a:r>
              <a:rPr lang="en-GB" sz="1400" dirty="0" err="1">
                <a:effectLst/>
                <a:latin typeface="Menlo" panose="020B0609030804020204" pitchFamily="49" charset="0"/>
              </a:rPr>
              <a:t>alatina</a:t>
            </a:r>
            <a:r>
              <a:rPr lang="en-GB" sz="1400" dirty="0">
                <a:effectLst/>
                <a:latin typeface="Menlo" panose="020B0609030804020204" pitchFamily="49" charset="0"/>
              </a:rPr>
              <a:t> staff    1199 Apr 23 14:41 </a:t>
            </a:r>
            <a:r>
              <a:rPr lang="en-GB" sz="1400" b="1" dirty="0" err="1">
                <a:effectLst/>
                <a:latin typeface="Menlo" panose="020B0609030804020204" pitchFamily="49" charset="0"/>
              </a:rPr>
              <a:t>InterfacePlacet</a:t>
            </a:r>
            <a:r>
              <a:rPr lang="en-GB" sz="1400" dirty="0" err="1">
                <a:effectLst/>
                <a:latin typeface="Menlo" panose="020B0609030804020204" pitchFamily="49" charset="0"/>
              </a:rPr>
              <a:t>.m</a:t>
            </a:r>
            <a:endParaRPr lang="en-GB" sz="1400" dirty="0"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effectLst/>
                <a:latin typeface="Menlo" panose="020B0609030804020204" pitchFamily="49" charset="0"/>
              </a:rPr>
              <a:t>-</a:t>
            </a:r>
            <a:r>
              <a:rPr lang="en-GB" sz="1400" dirty="0" err="1">
                <a:effectLst/>
                <a:latin typeface="Menlo" panose="020B0609030804020204" pitchFamily="49" charset="0"/>
              </a:rPr>
              <a:t>rw</a:t>
            </a:r>
            <a:r>
              <a:rPr lang="en-GB" sz="1400" dirty="0">
                <a:effectLst/>
                <a:latin typeface="Menlo" panose="020B0609030804020204" pitchFamily="49" charset="0"/>
              </a:rPr>
              <a:t>-r--r-- 1 </a:t>
            </a:r>
            <a:r>
              <a:rPr lang="en-GB" sz="1400" dirty="0" err="1">
                <a:effectLst/>
                <a:latin typeface="Menlo" panose="020B0609030804020204" pitchFamily="49" charset="0"/>
              </a:rPr>
              <a:t>alatina</a:t>
            </a:r>
            <a:r>
              <a:rPr lang="en-GB" sz="1400" dirty="0">
                <a:effectLst/>
                <a:latin typeface="Menlo" panose="020B0609030804020204" pitchFamily="49" charset="0"/>
              </a:rPr>
              <a:t> staff      41 Apr 23 14:41 README</a:t>
            </a:r>
          </a:p>
          <a:p>
            <a:r>
              <a:rPr lang="en-GB" sz="1400" dirty="0">
                <a:effectLst/>
                <a:latin typeface="Menlo" panose="020B0609030804020204" pitchFamily="49" charset="0"/>
              </a:rPr>
              <a:t>-</a:t>
            </a:r>
            <a:r>
              <a:rPr lang="en-GB" sz="1400" dirty="0" err="1">
                <a:effectLst/>
                <a:latin typeface="Menlo" panose="020B0609030804020204" pitchFamily="49" charset="0"/>
              </a:rPr>
              <a:t>rw</a:t>
            </a:r>
            <a:r>
              <a:rPr lang="en-GB" sz="1400" dirty="0">
                <a:effectLst/>
                <a:latin typeface="Menlo" panose="020B0609030804020204" pitchFamily="49" charset="0"/>
              </a:rPr>
              <a:t>-r--r-- 1 </a:t>
            </a:r>
            <a:r>
              <a:rPr lang="en-GB" sz="1400" dirty="0" err="1">
                <a:effectLst/>
                <a:latin typeface="Menlo" panose="020B0609030804020204" pitchFamily="49" charset="0"/>
              </a:rPr>
              <a:t>alatina</a:t>
            </a:r>
            <a:r>
              <a:rPr lang="en-GB" sz="1400" dirty="0">
                <a:effectLst/>
                <a:latin typeface="Menlo" panose="020B0609030804020204" pitchFamily="49" charset="0"/>
              </a:rPr>
              <a:t> staff      77 Apr 23 14:41 </a:t>
            </a:r>
            <a:r>
              <a:rPr lang="en-GB" sz="1400" b="1" dirty="0" err="1">
                <a:effectLst/>
                <a:latin typeface="Menlo" panose="020B0609030804020204" pitchFamily="49" charset="0"/>
              </a:rPr>
              <a:t>Restore</a:t>
            </a:r>
            <a:r>
              <a:rPr lang="en-GB" sz="1400" dirty="0" err="1">
                <a:effectLst/>
                <a:latin typeface="Menlo" panose="020B0609030804020204" pitchFamily="49" charset="0"/>
              </a:rPr>
              <a:t>.m</a:t>
            </a:r>
            <a:endParaRPr lang="en-GB" sz="1400" dirty="0"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effectLst/>
                <a:latin typeface="Menlo" panose="020B0609030804020204" pitchFamily="49" charset="0"/>
              </a:rPr>
              <a:t>-</a:t>
            </a:r>
            <a:r>
              <a:rPr lang="en-GB" sz="1400" dirty="0" err="1">
                <a:effectLst/>
                <a:latin typeface="Menlo" panose="020B0609030804020204" pitchFamily="49" charset="0"/>
              </a:rPr>
              <a:t>rw</a:t>
            </a:r>
            <a:r>
              <a:rPr lang="en-GB" sz="1400" dirty="0">
                <a:effectLst/>
                <a:latin typeface="Menlo" panose="020B0609030804020204" pitchFamily="49" charset="0"/>
              </a:rPr>
              <a:t>-r--r-- 1 </a:t>
            </a:r>
            <a:r>
              <a:rPr lang="en-GB" sz="1400" dirty="0" err="1">
                <a:effectLst/>
                <a:latin typeface="Menlo" panose="020B0609030804020204" pitchFamily="49" charset="0"/>
              </a:rPr>
              <a:t>alatina</a:t>
            </a:r>
            <a:r>
              <a:rPr lang="en-GB" sz="1400" dirty="0">
                <a:effectLst/>
                <a:latin typeface="Menlo" panose="020B0609030804020204" pitchFamily="49" charset="0"/>
              </a:rPr>
              <a:t> staff     753 Apr 23 14:41 </a:t>
            </a:r>
            <a:r>
              <a:rPr lang="en-GB" sz="1400" b="1" dirty="0" err="1">
                <a:effectLst/>
                <a:latin typeface="Menlo" panose="020B0609030804020204" pitchFamily="49" charset="0"/>
              </a:rPr>
              <a:t>SetCorrs</a:t>
            </a:r>
            <a:r>
              <a:rPr lang="en-GB" sz="1400" dirty="0" err="1">
                <a:effectLst/>
                <a:latin typeface="Menlo" panose="020B0609030804020204" pitchFamily="49" charset="0"/>
              </a:rPr>
              <a:t>.m</a:t>
            </a:r>
            <a:endParaRPr lang="en-GB" sz="1400" dirty="0"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effectLst/>
                <a:latin typeface="Menlo" panose="020B0609030804020204" pitchFamily="49" charset="0"/>
              </a:rPr>
              <a:t>-</a:t>
            </a:r>
            <a:r>
              <a:rPr lang="en-GB" sz="1400" dirty="0" err="1">
                <a:effectLst/>
                <a:latin typeface="Menlo" panose="020B0609030804020204" pitchFamily="49" charset="0"/>
              </a:rPr>
              <a:t>rw</a:t>
            </a:r>
            <a:r>
              <a:rPr lang="en-GB" sz="1400" dirty="0">
                <a:effectLst/>
                <a:latin typeface="Menlo" panose="020B0609030804020204" pitchFamily="49" charset="0"/>
              </a:rPr>
              <a:t>-r--r-- 1 </a:t>
            </a:r>
            <a:r>
              <a:rPr lang="en-GB" sz="1400" dirty="0" err="1">
                <a:effectLst/>
                <a:latin typeface="Menlo" panose="020B0609030804020204" pitchFamily="49" charset="0"/>
              </a:rPr>
              <a:t>alatina</a:t>
            </a:r>
            <a:r>
              <a:rPr lang="en-GB" sz="1400" dirty="0">
                <a:effectLst/>
                <a:latin typeface="Menlo" panose="020B0609030804020204" pitchFamily="49" charset="0"/>
              </a:rPr>
              <a:t> staff     290 Apr 23 14:41 </a:t>
            </a:r>
            <a:r>
              <a:rPr lang="en-GB" sz="1400" b="1" dirty="0" err="1">
                <a:effectLst/>
                <a:latin typeface="Menlo" panose="020B0609030804020204" pitchFamily="49" charset="0"/>
              </a:rPr>
              <a:t>SetKlystronPhase</a:t>
            </a:r>
            <a:r>
              <a:rPr lang="en-GB" sz="1400" dirty="0" err="1">
                <a:effectLst/>
                <a:latin typeface="Menlo" panose="020B0609030804020204" pitchFamily="49" charset="0"/>
              </a:rPr>
              <a:t>.m</a:t>
            </a:r>
            <a:endParaRPr lang="en-GB" sz="1400" dirty="0"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effectLst/>
                <a:latin typeface="Menlo" panose="020B0609030804020204" pitchFamily="49" charset="0"/>
              </a:rPr>
              <a:t>-</a:t>
            </a:r>
            <a:r>
              <a:rPr lang="en-GB" sz="1400" dirty="0" err="1">
                <a:effectLst/>
                <a:latin typeface="Menlo" panose="020B0609030804020204" pitchFamily="49" charset="0"/>
              </a:rPr>
              <a:t>rw</a:t>
            </a:r>
            <a:r>
              <a:rPr lang="en-GB" sz="1400" dirty="0">
                <a:effectLst/>
                <a:latin typeface="Menlo" panose="020B0609030804020204" pitchFamily="49" charset="0"/>
              </a:rPr>
              <a:t>-r--r-- 1 </a:t>
            </a:r>
            <a:r>
              <a:rPr lang="en-GB" sz="1400" dirty="0" err="1">
                <a:effectLst/>
                <a:latin typeface="Menlo" panose="020B0609030804020204" pitchFamily="49" charset="0"/>
              </a:rPr>
              <a:t>alatina</a:t>
            </a:r>
            <a:r>
              <a:rPr lang="en-GB" sz="1400" dirty="0">
                <a:effectLst/>
                <a:latin typeface="Menlo" panose="020B0609030804020204" pitchFamily="49" charset="0"/>
              </a:rPr>
              <a:t> staff      82 Apr 23 14:41 </a:t>
            </a:r>
            <a:r>
              <a:rPr lang="en-GB" sz="1400" b="1" dirty="0" err="1">
                <a:effectLst/>
                <a:latin typeface="Menlo" panose="020B0609030804020204" pitchFamily="49" charset="0"/>
              </a:rPr>
              <a:t>SetSamples</a:t>
            </a:r>
            <a:r>
              <a:rPr lang="en-GB" sz="1400" dirty="0" err="1">
                <a:effectLst/>
                <a:latin typeface="Menlo" panose="020B0609030804020204" pitchFamily="49" charset="0"/>
              </a:rPr>
              <a:t>.m</a:t>
            </a:r>
            <a:endParaRPr lang="en-GB" sz="1400" dirty="0"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effectLst/>
                <a:latin typeface="Menlo" panose="020B0609030804020204" pitchFamily="49" charset="0"/>
              </a:rPr>
              <a:t>-</a:t>
            </a:r>
            <a:r>
              <a:rPr lang="en-GB" sz="1400" dirty="0" err="1">
                <a:effectLst/>
                <a:latin typeface="Menlo" panose="020B0609030804020204" pitchFamily="49" charset="0"/>
              </a:rPr>
              <a:t>rw</a:t>
            </a:r>
            <a:r>
              <a:rPr lang="en-GB" sz="1400" dirty="0">
                <a:effectLst/>
                <a:latin typeface="Menlo" panose="020B0609030804020204" pitchFamily="49" charset="0"/>
              </a:rPr>
              <a:t>-r--r-- 1 </a:t>
            </a:r>
            <a:r>
              <a:rPr lang="en-GB" sz="1400" dirty="0" err="1">
                <a:effectLst/>
                <a:latin typeface="Menlo" panose="020B0609030804020204" pitchFamily="49" charset="0"/>
              </a:rPr>
              <a:t>alatina</a:t>
            </a:r>
            <a:r>
              <a:rPr lang="en-GB" sz="1400" dirty="0">
                <a:effectLst/>
                <a:latin typeface="Menlo" panose="020B0609030804020204" pitchFamily="49" charset="0"/>
              </a:rPr>
              <a:t> staff     814 Apr 23 14:41 </a:t>
            </a:r>
            <a:r>
              <a:rPr lang="en-GB" sz="1400" b="1" dirty="0" err="1">
                <a:effectLst/>
                <a:latin typeface="Menlo" panose="020B0609030804020204" pitchFamily="49" charset="0"/>
              </a:rPr>
              <a:t>VaryCorrs</a:t>
            </a:r>
            <a:r>
              <a:rPr lang="en-GB" sz="1400" dirty="0" err="1">
                <a:effectLst/>
                <a:latin typeface="Menlo" panose="020B0609030804020204" pitchFamily="49" charset="0"/>
              </a:rPr>
              <a:t>.m</a:t>
            </a:r>
            <a:endParaRPr lang="en-GB" sz="1400" dirty="0"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effectLst/>
                <a:latin typeface="Menlo" panose="020B0609030804020204" pitchFamily="49" charset="0"/>
              </a:rPr>
              <a:t>-</a:t>
            </a:r>
            <a:r>
              <a:rPr lang="en-GB" sz="1400" dirty="0" err="1">
                <a:effectLst/>
                <a:latin typeface="Menlo" panose="020B0609030804020204" pitchFamily="49" charset="0"/>
              </a:rPr>
              <a:t>rw</a:t>
            </a:r>
            <a:r>
              <a:rPr lang="en-GB" sz="1400" dirty="0">
                <a:effectLst/>
                <a:latin typeface="Menlo" panose="020B0609030804020204" pitchFamily="49" charset="0"/>
              </a:rPr>
              <a:t>-r--r-- 1 </a:t>
            </a:r>
            <a:r>
              <a:rPr lang="en-GB" sz="1400" dirty="0" err="1">
                <a:effectLst/>
                <a:latin typeface="Menlo" panose="020B0609030804020204" pitchFamily="49" charset="0"/>
              </a:rPr>
              <a:t>alatina</a:t>
            </a:r>
            <a:r>
              <a:rPr lang="en-GB" sz="1400" dirty="0">
                <a:effectLst/>
                <a:latin typeface="Menlo" panose="020B0609030804020204" pitchFamily="49" charset="0"/>
              </a:rPr>
              <a:t> staff      97 Apr 23 14:41 </a:t>
            </a:r>
            <a:r>
              <a:rPr lang="en-GB" sz="1400" dirty="0" err="1">
                <a:effectLst/>
                <a:latin typeface="Menlo" panose="020B0609030804020204" pitchFamily="49" charset="0"/>
              </a:rPr>
              <a:t>display.m</a:t>
            </a:r>
            <a:endParaRPr lang="en-GB" sz="1400" dirty="0"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effectLst/>
                <a:latin typeface="Menlo" panose="020B0609030804020204" pitchFamily="49" charset="0"/>
              </a:rPr>
              <a:t>-</a:t>
            </a:r>
            <a:r>
              <a:rPr lang="en-GB" sz="1400" dirty="0" err="1">
                <a:effectLst/>
                <a:latin typeface="Menlo" panose="020B0609030804020204" pitchFamily="49" charset="0"/>
              </a:rPr>
              <a:t>rw</a:t>
            </a:r>
            <a:r>
              <a:rPr lang="en-GB" sz="1400" dirty="0">
                <a:effectLst/>
                <a:latin typeface="Menlo" panose="020B0609030804020204" pitchFamily="49" charset="0"/>
              </a:rPr>
              <a:t>-r--r-- 1 </a:t>
            </a:r>
            <a:r>
              <a:rPr lang="en-GB" sz="1400" dirty="0" err="1">
                <a:effectLst/>
                <a:latin typeface="Menlo" panose="020B0609030804020204" pitchFamily="49" charset="0"/>
              </a:rPr>
              <a:t>alatina</a:t>
            </a:r>
            <a:r>
              <a:rPr lang="en-GB" sz="1400" dirty="0">
                <a:effectLst/>
                <a:latin typeface="Menlo" panose="020B0609030804020204" pitchFamily="49" charset="0"/>
              </a:rPr>
              <a:t> staff     346 Apr 23 14:41 </a:t>
            </a:r>
            <a:r>
              <a:rPr lang="en-GB" sz="1400" dirty="0" err="1">
                <a:effectLst/>
                <a:latin typeface="Menlo" panose="020B0609030804020204" pitchFamily="49" charset="0"/>
              </a:rPr>
              <a:t>loadobj.m</a:t>
            </a:r>
            <a:endParaRPr lang="en-GB" sz="1400" dirty="0"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effectLst/>
                <a:latin typeface="Menlo" panose="020B0609030804020204" pitchFamily="49" charset="0"/>
              </a:rPr>
              <a:t>-</a:t>
            </a:r>
            <a:r>
              <a:rPr lang="en-GB" sz="1400" dirty="0" err="1">
                <a:effectLst/>
                <a:latin typeface="Menlo" panose="020B0609030804020204" pitchFamily="49" charset="0"/>
              </a:rPr>
              <a:t>rw</a:t>
            </a:r>
            <a:r>
              <a:rPr lang="en-GB" sz="1400" dirty="0">
                <a:effectLst/>
                <a:latin typeface="Menlo" panose="020B0609030804020204" pitchFamily="49" charset="0"/>
              </a:rPr>
              <a:t>-r--r-- 1 </a:t>
            </a:r>
            <a:r>
              <a:rPr lang="en-GB" sz="1400" dirty="0" err="1">
                <a:effectLst/>
                <a:latin typeface="Menlo" panose="020B0609030804020204" pitchFamily="49" charset="0"/>
              </a:rPr>
              <a:t>alatina</a:t>
            </a:r>
            <a:r>
              <a:rPr lang="en-GB" sz="1400" dirty="0">
                <a:effectLst/>
                <a:latin typeface="Menlo" panose="020B0609030804020204" pitchFamily="49" charset="0"/>
              </a:rPr>
              <a:t> staff 1169432 Apr 23 14:41 </a:t>
            </a:r>
            <a:r>
              <a:rPr lang="en-GB" sz="1400" dirty="0" err="1">
                <a:effectLst/>
                <a:latin typeface="Menlo" panose="020B0609030804020204" pitchFamily="49" charset="0"/>
              </a:rPr>
              <a:t>machine_status.mat</a:t>
            </a:r>
            <a:endParaRPr lang="en-GB" sz="1400" dirty="0"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effectLst/>
                <a:latin typeface="Menlo" panose="020B0609030804020204" pitchFamily="49" charset="0"/>
              </a:rPr>
              <a:t>-</a:t>
            </a:r>
            <a:r>
              <a:rPr lang="en-GB" sz="1400" dirty="0" err="1">
                <a:effectLst/>
                <a:latin typeface="Menlo" panose="020B0609030804020204" pitchFamily="49" charset="0"/>
              </a:rPr>
              <a:t>rw</a:t>
            </a:r>
            <a:r>
              <a:rPr lang="en-GB" sz="1400" dirty="0">
                <a:effectLst/>
                <a:latin typeface="Menlo" panose="020B0609030804020204" pitchFamily="49" charset="0"/>
              </a:rPr>
              <a:t>-r--r-- 1 </a:t>
            </a:r>
            <a:r>
              <a:rPr lang="en-GB" sz="1400" dirty="0" err="1">
                <a:effectLst/>
                <a:latin typeface="Menlo" panose="020B0609030804020204" pitchFamily="49" charset="0"/>
              </a:rPr>
              <a:t>alatina</a:t>
            </a:r>
            <a:r>
              <a:rPr lang="en-GB" sz="1400" dirty="0">
                <a:effectLst/>
                <a:latin typeface="Menlo" panose="020B0609030804020204" pitchFamily="49" charset="0"/>
              </a:rPr>
              <a:t> staff      36 Apr 23 14:41 </a:t>
            </a:r>
            <a:r>
              <a:rPr lang="en-GB" sz="1400" dirty="0" err="1">
                <a:effectLst/>
                <a:latin typeface="Menlo" panose="020B0609030804020204" pitchFamily="49" charset="0"/>
              </a:rPr>
              <a:t>saveobj.m</a:t>
            </a:r>
            <a:endParaRPr lang="en-GB" sz="1400" dirty="0"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effectLst/>
                <a:latin typeface="Menlo" panose="020B0609030804020204" pitchFamily="49" charset="0"/>
              </a:rPr>
              <a:t>MACBE17363:Interfaces </a:t>
            </a:r>
            <a:r>
              <a:rPr lang="en-GB" sz="1400" dirty="0" err="1">
                <a:effectLst/>
                <a:latin typeface="Menlo" panose="020B0609030804020204" pitchFamily="49" charset="0"/>
              </a:rPr>
              <a:t>alatina</a:t>
            </a:r>
            <a:r>
              <a:rPr lang="en-GB" sz="1400" dirty="0">
                <a:effectLst/>
                <a:latin typeface="Menlo" panose="020B0609030804020204" pitchFamily="49" charset="0"/>
              </a:rPr>
              <a:t>$ 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C84923-817A-BA74-0274-C4F8B49B0E5F}"/>
              </a:ext>
            </a:extLst>
          </p:cNvPr>
          <p:cNvSpPr txBox="1"/>
          <p:nvPr/>
        </p:nvSpPr>
        <p:spPr>
          <a:xfrm>
            <a:off x="187287" y="5867709"/>
            <a:ext cx="4051109" cy="738664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GB" sz="1400" dirty="0">
                <a:effectLst/>
                <a:latin typeface="Menlo" panose="020B0609030804020204" pitchFamily="49" charset="0"/>
              </a:rPr>
              <a:t>function </a:t>
            </a:r>
            <a:r>
              <a:rPr lang="en-GB" sz="1400" dirty="0" err="1">
                <a:effectLst/>
                <a:latin typeface="Menlo" panose="020B0609030804020204" pitchFamily="49" charset="0"/>
              </a:rPr>
              <a:t>desc</a:t>
            </a:r>
            <a:r>
              <a:rPr lang="en-GB" sz="1400" dirty="0">
                <a:effectLst/>
                <a:latin typeface="Menlo" panose="020B0609030804020204" pitchFamily="49" charset="0"/>
              </a:rPr>
              <a:t> = </a:t>
            </a:r>
            <a:r>
              <a:rPr lang="en-GB" sz="1400" dirty="0" err="1">
                <a:effectLst/>
                <a:latin typeface="Menlo" panose="020B0609030804020204" pitchFamily="49" charset="0"/>
              </a:rPr>
              <a:t>GetDescription</a:t>
            </a:r>
            <a:r>
              <a:rPr lang="en-GB" sz="1400" dirty="0">
                <a:effectLst/>
                <a:latin typeface="Menlo" panose="020B0609030804020204" pitchFamily="49" charset="0"/>
              </a:rPr>
              <a:t>(this)</a:t>
            </a:r>
          </a:p>
          <a:p>
            <a:r>
              <a:rPr lang="en-GB" sz="1400" dirty="0">
                <a:effectLst/>
                <a:latin typeface="Menlo" panose="020B0609030804020204" pitchFamily="49" charset="0"/>
              </a:rPr>
              <a:t>  </a:t>
            </a:r>
            <a:r>
              <a:rPr lang="en-GB" sz="1400" dirty="0" err="1">
                <a:effectLst/>
                <a:latin typeface="Menlo" panose="020B0609030804020204" pitchFamily="49" charset="0"/>
              </a:rPr>
              <a:t>desc</a:t>
            </a:r>
            <a:r>
              <a:rPr lang="en-GB" sz="1400" dirty="0">
                <a:effectLst/>
                <a:latin typeface="Menlo" panose="020B0609030804020204" pitchFamily="49" charset="0"/>
              </a:rPr>
              <a:t> = 'PLACET FLIGHT SIMULATOR';</a:t>
            </a:r>
          </a:p>
          <a:p>
            <a:r>
              <a:rPr lang="en-GB" sz="1400" dirty="0">
                <a:effectLst/>
                <a:latin typeface="Menlo" panose="020B0609030804020204" pitchFamily="49" charset="0"/>
              </a:rPr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33746075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AFE4D0A-7507-42A8-5F55-158B1D3F8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6946"/>
            <a:ext cx="8229600" cy="718597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0090"/>
                </a:solidFill>
              </a:rPr>
              <a:t>Interface: FACET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7CD48D-84F6-4F10-FFD7-AA7749ACCED6}"/>
              </a:ext>
            </a:extLst>
          </p:cNvPr>
          <p:cNvSpPr txBox="1"/>
          <p:nvPr/>
        </p:nvSpPr>
        <p:spPr>
          <a:xfrm>
            <a:off x="187287" y="1048743"/>
            <a:ext cx="7058343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effectLst/>
                <a:latin typeface="Menlo" panose="020B0609030804020204" pitchFamily="49" charset="0"/>
              </a:rPr>
              <a:t>MACBE17363:Interfaces </a:t>
            </a:r>
            <a:r>
              <a:rPr lang="en-GB" sz="1400" dirty="0" err="1">
                <a:effectLst/>
                <a:latin typeface="Menlo" panose="020B0609030804020204" pitchFamily="49" charset="0"/>
              </a:rPr>
              <a:t>alatina</a:t>
            </a:r>
            <a:r>
              <a:rPr lang="en-GB" sz="1400" dirty="0">
                <a:effectLst/>
                <a:latin typeface="Menlo" panose="020B0609030804020204" pitchFamily="49" charset="0"/>
              </a:rPr>
              <a:t>$ ls -l </a:t>
            </a:r>
            <a:r>
              <a:rPr lang="en-GB" sz="1400" b="1" dirty="0">
                <a:effectLst/>
                <a:latin typeface="Menlo" panose="020B0609030804020204" pitchFamily="49" charset="0"/>
              </a:rPr>
              <a:t>@</a:t>
            </a:r>
            <a:r>
              <a:rPr lang="en-GB" sz="1400" b="1" dirty="0" err="1">
                <a:effectLst/>
                <a:latin typeface="Menlo" panose="020B0609030804020204" pitchFamily="49" charset="0"/>
              </a:rPr>
              <a:t>InterfaceFacet</a:t>
            </a:r>
            <a:r>
              <a:rPr lang="en-GB" sz="1400" b="1" dirty="0">
                <a:effectLst/>
                <a:latin typeface="Menlo" panose="020B0609030804020204" pitchFamily="49" charset="0"/>
              </a:rPr>
              <a:t>/</a:t>
            </a:r>
          </a:p>
          <a:p>
            <a:r>
              <a:rPr lang="en-GB" sz="1400" dirty="0">
                <a:effectLst/>
                <a:latin typeface="Menlo" panose="020B0609030804020204" pitchFamily="49" charset="0"/>
              </a:rPr>
              <a:t>total 1208</a:t>
            </a:r>
          </a:p>
          <a:p>
            <a:r>
              <a:rPr lang="en-GB" sz="1400" dirty="0">
                <a:effectLst/>
                <a:latin typeface="Menlo" panose="020B0609030804020204" pitchFamily="49" charset="0"/>
              </a:rPr>
              <a:t>-</a:t>
            </a:r>
            <a:r>
              <a:rPr lang="en-GB" sz="1400" dirty="0" err="1">
                <a:effectLst/>
                <a:latin typeface="Menlo" panose="020B0609030804020204" pitchFamily="49" charset="0"/>
              </a:rPr>
              <a:t>rw</a:t>
            </a:r>
            <a:r>
              <a:rPr lang="en-GB" sz="1400" dirty="0">
                <a:effectLst/>
                <a:latin typeface="Menlo" panose="020B0609030804020204" pitchFamily="49" charset="0"/>
              </a:rPr>
              <a:t>-r--r-- 1 </a:t>
            </a:r>
            <a:r>
              <a:rPr lang="en-GB" sz="1400" dirty="0" err="1">
                <a:effectLst/>
                <a:latin typeface="Menlo" panose="020B0609030804020204" pitchFamily="49" charset="0"/>
              </a:rPr>
              <a:t>alatina</a:t>
            </a:r>
            <a:r>
              <a:rPr lang="en-GB" sz="1400" dirty="0">
                <a:effectLst/>
                <a:latin typeface="Menlo" panose="020B0609030804020204" pitchFamily="49" charset="0"/>
              </a:rPr>
              <a:t> staff  557 Apr 23 14:41 </a:t>
            </a:r>
            <a:r>
              <a:rPr lang="en-GB" sz="1400" b="1" dirty="0" err="1">
                <a:effectLst/>
                <a:latin typeface="Menlo" panose="020B0609030804020204" pitchFamily="49" charset="0"/>
              </a:rPr>
              <a:t>ChangeBunchCharge</a:t>
            </a:r>
            <a:r>
              <a:rPr lang="en-GB" sz="1400" dirty="0" err="1">
                <a:effectLst/>
                <a:latin typeface="Menlo" panose="020B0609030804020204" pitchFamily="49" charset="0"/>
              </a:rPr>
              <a:t>.m</a:t>
            </a:r>
            <a:endParaRPr lang="en-GB" sz="1400" dirty="0"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effectLst/>
                <a:latin typeface="Menlo" panose="020B0609030804020204" pitchFamily="49" charset="0"/>
              </a:rPr>
              <a:t>-</a:t>
            </a:r>
            <a:r>
              <a:rPr lang="en-GB" sz="1400" dirty="0" err="1">
                <a:effectLst/>
                <a:latin typeface="Menlo" panose="020B0609030804020204" pitchFamily="49" charset="0"/>
              </a:rPr>
              <a:t>rw</a:t>
            </a:r>
            <a:r>
              <a:rPr lang="en-GB" sz="1400" dirty="0">
                <a:effectLst/>
                <a:latin typeface="Menlo" panose="020B0609030804020204" pitchFamily="49" charset="0"/>
              </a:rPr>
              <a:t>-r--r-- 1 </a:t>
            </a:r>
            <a:r>
              <a:rPr lang="en-GB" sz="1400" dirty="0" err="1">
                <a:effectLst/>
                <a:latin typeface="Menlo" panose="020B0609030804020204" pitchFamily="49" charset="0"/>
              </a:rPr>
              <a:t>alatina</a:t>
            </a:r>
            <a:r>
              <a:rPr lang="en-GB" sz="1400" dirty="0">
                <a:effectLst/>
                <a:latin typeface="Menlo" panose="020B0609030804020204" pitchFamily="49" charset="0"/>
              </a:rPr>
              <a:t> staff  179 Apr 23 14:41 </a:t>
            </a:r>
            <a:r>
              <a:rPr lang="en-GB" sz="1400" b="1" dirty="0" err="1">
                <a:effectLst/>
                <a:latin typeface="Menlo" panose="020B0609030804020204" pitchFamily="49" charset="0"/>
              </a:rPr>
              <a:t>GetBpms</a:t>
            </a:r>
            <a:r>
              <a:rPr lang="en-GB" sz="1400" dirty="0" err="1">
                <a:effectLst/>
                <a:latin typeface="Menlo" panose="020B0609030804020204" pitchFamily="49" charset="0"/>
              </a:rPr>
              <a:t>.m</a:t>
            </a:r>
            <a:endParaRPr lang="en-GB" sz="1400" dirty="0"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effectLst/>
                <a:latin typeface="Menlo" panose="020B0609030804020204" pitchFamily="49" charset="0"/>
              </a:rPr>
              <a:t>-</a:t>
            </a:r>
            <a:r>
              <a:rPr lang="en-GB" sz="1400" dirty="0" err="1">
                <a:effectLst/>
                <a:latin typeface="Menlo" panose="020B0609030804020204" pitchFamily="49" charset="0"/>
              </a:rPr>
              <a:t>rw</a:t>
            </a:r>
            <a:r>
              <a:rPr lang="en-GB" sz="1400" dirty="0">
                <a:effectLst/>
                <a:latin typeface="Menlo" panose="020B0609030804020204" pitchFamily="49" charset="0"/>
              </a:rPr>
              <a:t>-r--r-- 1 </a:t>
            </a:r>
            <a:r>
              <a:rPr lang="en-GB" sz="1400" dirty="0" err="1">
                <a:effectLst/>
                <a:latin typeface="Menlo" panose="020B0609030804020204" pitchFamily="49" charset="0"/>
              </a:rPr>
              <a:t>alatina</a:t>
            </a:r>
            <a:r>
              <a:rPr lang="en-GB" sz="1400" dirty="0">
                <a:effectLst/>
                <a:latin typeface="Menlo" panose="020B0609030804020204" pitchFamily="49" charset="0"/>
              </a:rPr>
              <a:t> staff  385 Apr 23 14:41 </a:t>
            </a:r>
            <a:r>
              <a:rPr lang="en-GB" sz="1400" b="1" dirty="0" err="1">
                <a:effectLst/>
                <a:latin typeface="Menlo" panose="020B0609030804020204" pitchFamily="49" charset="0"/>
              </a:rPr>
              <a:t>GetBpmsCorrs</a:t>
            </a:r>
            <a:r>
              <a:rPr lang="en-GB" sz="1400" dirty="0" err="1">
                <a:effectLst/>
                <a:latin typeface="Menlo" panose="020B0609030804020204" pitchFamily="49" charset="0"/>
              </a:rPr>
              <a:t>.m</a:t>
            </a:r>
            <a:endParaRPr lang="en-GB" sz="1400" dirty="0"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effectLst/>
                <a:latin typeface="Menlo" panose="020B0609030804020204" pitchFamily="49" charset="0"/>
              </a:rPr>
              <a:t>-</a:t>
            </a:r>
            <a:r>
              <a:rPr lang="en-GB" sz="1400" dirty="0" err="1">
                <a:effectLst/>
                <a:latin typeface="Menlo" panose="020B0609030804020204" pitchFamily="49" charset="0"/>
              </a:rPr>
              <a:t>rw</a:t>
            </a:r>
            <a:r>
              <a:rPr lang="en-GB" sz="1400" dirty="0">
                <a:effectLst/>
                <a:latin typeface="Menlo" panose="020B0609030804020204" pitchFamily="49" charset="0"/>
              </a:rPr>
              <a:t>-r--r-- 1 </a:t>
            </a:r>
            <a:r>
              <a:rPr lang="en-GB" sz="1400" dirty="0" err="1">
                <a:effectLst/>
                <a:latin typeface="Menlo" panose="020B0609030804020204" pitchFamily="49" charset="0"/>
              </a:rPr>
              <a:t>alatina</a:t>
            </a:r>
            <a:r>
              <a:rPr lang="en-GB" sz="1400" dirty="0">
                <a:effectLst/>
                <a:latin typeface="Menlo" panose="020B0609030804020204" pitchFamily="49" charset="0"/>
              </a:rPr>
              <a:t> staff  184 Apr 23 14:41 </a:t>
            </a:r>
            <a:r>
              <a:rPr lang="en-GB" sz="1400" b="1" dirty="0" err="1">
                <a:effectLst/>
                <a:latin typeface="Menlo" panose="020B0609030804020204" pitchFamily="49" charset="0"/>
              </a:rPr>
              <a:t>GetCorrs</a:t>
            </a:r>
            <a:r>
              <a:rPr lang="en-GB" sz="1400" dirty="0" err="1">
                <a:effectLst/>
                <a:latin typeface="Menlo" panose="020B0609030804020204" pitchFamily="49" charset="0"/>
              </a:rPr>
              <a:t>.m</a:t>
            </a:r>
            <a:endParaRPr lang="en-GB" sz="1400" dirty="0"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effectLst/>
                <a:latin typeface="Menlo" panose="020B0609030804020204" pitchFamily="49" charset="0"/>
              </a:rPr>
              <a:t>-</a:t>
            </a:r>
            <a:r>
              <a:rPr lang="en-GB" sz="1400" dirty="0" err="1">
                <a:effectLst/>
                <a:latin typeface="Menlo" panose="020B0609030804020204" pitchFamily="49" charset="0"/>
              </a:rPr>
              <a:t>rw</a:t>
            </a:r>
            <a:r>
              <a:rPr lang="en-GB" sz="1400" dirty="0">
                <a:effectLst/>
                <a:latin typeface="Menlo" panose="020B0609030804020204" pitchFamily="49" charset="0"/>
              </a:rPr>
              <a:t>-r--r-- 1 </a:t>
            </a:r>
            <a:r>
              <a:rPr lang="en-GB" sz="1400" dirty="0" err="1">
                <a:effectLst/>
                <a:latin typeface="Menlo" panose="020B0609030804020204" pitchFamily="49" charset="0"/>
              </a:rPr>
              <a:t>alatina</a:t>
            </a:r>
            <a:r>
              <a:rPr lang="en-GB" sz="1400" dirty="0">
                <a:effectLst/>
                <a:latin typeface="Menlo" panose="020B0609030804020204" pitchFamily="49" charset="0"/>
              </a:rPr>
              <a:t> staff   70 Apr 23 14:41 </a:t>
            </a:r>
            <a:r>
              <a:rPr lang="en-GB" sz="1400" b="1" dirty="0" err="1">
                <a:effectLst/>
                <a:latin typeface="Menlo" panose="020B0609030804020204" pitchFamily="49" charset="0"/>
              </a:rPr>
              <a:t>GetDescription</a:t>
            </a:r>
            <a:r>
              <a:rPr lang="en-GB" sz="1400" dirty="0" err="1">
                <a:effectLst/>
                <a:latin typeface="Menlo" panose="020B0609030804020204" pitchFamily="49" charset="0"/>
              </a:rPr>
              <a:t>.m</a:t>
            </a:r>
            <a:endParaRPr lang="en-GB" sz="1400" dirty="0"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effectLst/>
                <a:latin typeface="Menlo" panose="020B0609030804020204" pitchFamily="49" charset="0"/>
              </a:rPr>
              <a:t>-</a:t>
            </a:r>
            <a:r>
              <a:rPr lang="en-GB" sz="1400" dirty="0" err="1">
                <a:effectLst/>
                <a:latin typeface="Menlo" panose="020B0609030804020204" pitchFamily="49" charset="0"/>
              </a:rPr>
              <a:t>rw</a:t>
            </a:r>
            <a:r>
              <a:rPr lang="en-GB" sz="1400" dirty="0">
                <a:effectLst/>
                <a:latin typeface="Menlo" panose="020B0609030804020204" pitchFamily="49" charset="0"/>
              </a:rPr>
              <a:t>-r--r-- 1 </a:t>
            </a:r>
            <a:r>
              <a:rPr lang="en-GB" sz="1400" dirty="0" err="1">
                <a:effectLst/>
                <a:latin typeface="Menlo" panose="020B0609030804020204" pitchFamily="49" charset="0"/>
              </a:rPr>
              <a:t>alatina</a:t>
            </a:r>
            <a:r>
              <a:rPr lang="en-GB" sz="1400" dirty="0">
                <a:effectLst/>
                <a:latin typeface="Menlo" panose="020B0609030804020204" pitchFamily="49" charset="0"/>
              </a:rPr>
              <a:t> staff  404 Apr 23 14:41 </a:t>
            </a:r>
            <a:r>
              <a:rPr lang="en-GB" sz="1400" b="1" dirty="0" err="1">
                <a:effectLst/>
                <a:latin typeface="Menlo" panose="020B0609030804020204" pitchFamily="49" charset="0"/>
              </a:rPr>
              <a:t>GetMachine</a:t>
            </a:r>
            <a:r>
              <a:rPr lang="en-GB" sz="1400" dirty="0" err="1">
                <a:effectLst/>
                <a:latin typeface="Menlo" panose="020B0609030804020204" pitchFamily="49" charset="0"/>
              </a:rPr>
              <a:t>.m</a:t>
            </a:r>
            <a:endParaRPr lang="en-GB" sz="1400" dirty="0"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effectLst/>
                <a:latin typeface="Menlo" panose="020B0609030804020204" pitchFamily="49" charset="0"/>
              </a:rPr>
              <a:t>-</a:t>
            </a:r>
            <a:r>
              <a:rPr lang="en-GB" sz="1400" dirty="0" err="1">
                <a:effectLst/>
                <a:latin typeface="Menlo" panose="020B0609030804020204" pitchFamily="49" charset="0"/>
              </a:rPr>
              <a:t>rw</a:t>
            </a:r>
            <a:r>
              <a:rPr lang="en-GB" sz="1400" dirty="0">
                <a:effectLst/>
                <a:latin typeface="Menlo" panose="020B0609030804020204" pitchFamily="49" charset="0"/>
              </a:rPr>
              <a:t>-r--r-- 1 </a:t>
            </a:r>
            <a:r>
              <a:rPr lang="en-GB" sz="1400" dirty="0" err="1">
                <a:effectLst/>
                <a:latin typeface="Menlo" panose="020B0609030804020204" pitchFamily="49" charset="0"/>
              </a:rPr>
              <a:t>alatina</a:t>
            </a:r>
            <a:r>
              <a:rPr lang="en-GB" sz="1400" dirty="0">
                <a:effectLst/>
                <a:latin typeface="Menlo" panose="020B0609030804020204" pitchFamily="49" charset="0"/>
              </a:rPr>
              <a:t> staff  251 Apr 23 14:41 </a:t>
            </a:r>
            <a:r>
              <a:rPr lang="en-GB" sz="1400" b="1" dirty="0" err="1">
                <a:effectLst/>
                <a:latin typeface="Menlo" panose="020B0609030804020204" pitchFamily="49" charset="0"/>
              </a:rPr>
              <a:t>InterfaceFacet</a:t>
            </a:r>
            <a:r>
              <a:rPr lang="en-GB" sz="1400" dirty="0" err="1">
                <a:effectLst/>
                <a:latin typeface="Menlo" panose="020B0609030804020204" pitchFamily="49" charset="0"/>
              </a:rPr>
              <a:t>.m</a:t>
            </a:r>
            <a:endParaRPr lang="en-GB" sz="1400" dirty="0"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effectLst/>
                <a:latin typeface="Menlo" panose="020B0609030804020204" pitchFamily="49" charset="0"/>
              </a:rPr>
              <a:t>-</a:t>
            </a:r>
            <a:r>
              <a:rPr lang="en-GB" sz="1400" dirty="0" err="1">
                <a:effectLst/>
                <a:latin typeface="Menlo" panose="020B0609030804020204" pitchFamily="49" charset="0"/>
              </a:rPr>
              <a:t>rw</a:t>
            </a:r>
            <a:r>
              <a:rPr lang="en-GB" sz="1400" dirty="0">
                <a:effectLst/>
                <a:latin typeface="Menlo" panose="020B0609030804020204" pitchFamily="49" charset="0"/>
              </a:rPr>
              <a:t>-r--r-- 1 </a:t>
            </a:r>
            <a:r>
              <a:rPr lang="en-GB" sz="1400" dirty="0" err="1">
                <a:effectLst/>
                <a:latin typeface="Menlo" panose="020B0609030804020204" pitchFamily="49" charset="0"/>
              </a:rPr>
              <a:t>alatina</a:t>
            </a:r>
            <a:r>
              <a:rPr lang="en-GB" sz="1400" dirty="0">
                <a:effectLst/>
                <a:latin typeface="Menlo" panose="020B0609030804020204" pitchFamily="49" charset="0"/>
              </a:rPr>
              <a:t> staff 1465 Apr 23 14:41 </a:t>
            </a:r>
            <a:r>
              <a:rPr lang="en-GB" sz="1400" b="1" dirty="0" err="1">
                <a:effectLst/>
                <a:latin typeface="Menlo" panose="020B0609030804020204" pitchFamily="49" charset="0"/>
              </a:rPr>
              <a:t>Restore</a:t>
            </a:r>
            <a:r>
              <a:rPr lang="en-GB" sz="1400" dirty="0" err="1">
                <a:effectLst/>
                <a:latin typeface="Menlo" panose="020B0609030804020204" pitchFamily="49" charset="0"/>
              </a:rPr>
              <a:t>.m</a:t>
            </a:r>
            <a:endParaRPr lang="en-GB" sz="1400" dirty="0"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effectLst/>
                <a:latin typeface="Menlo" panose="020B0609030804020204" pitchFamily="49" charset="0"/>
              </a:rPr>
              <a:t>-</a:t>
            </a:r>
            <a:r>
              <a:rPr lang="en-GB" sz="1400" dirty="0" err="1">
                <a:effectLst/>
                <a:latin typeface="Menlo" panose="020B0609030804020204" pitchFamily="49" charset="0"/>
              </a:rPr>
              <a:t>rw</a:t>
            </a:r>
            <a:r>
              <a:rPr lang="en-GB" sz="1400" dirty="0">
                <a:effectLst/>
                <a:latin typeface="Menlo" panose="020B0609030804020204" pitchFamily="49" charset="0"/>
              </a:rPr>
              <a:t>-r--r-- 1 </a:t>
            </a:r>
            <a:r>
              <a:rPr lang="en-GB" sz="1400" dirty="0" err="1">
                <a:effectLst/>
                <a:latin typeface="Menlo" panose="020B0609030804020204" pitchFamily="49" charset="0"/>
              </a:rPr>
              <a:t>alatina</a:t>
            </a:r>
            <a:r>
              <a:rPr lang="en-GB" sz="1400" dirty="0">
                <a:effectLst/>
                <a:latin typeface="Menlo" panose="020B0609030804020204" pitchFamily="49" charset="0"/>
              </a:rPr>
              <a:t> staff 1103 Apr 23 14:41 </a:t>
            </a:r>
            <a:r>
              <a:rPr lang="en-GB" sz="1400" b="1" dirty="0" err="1">
                <a:effectLst/>
                <a:latin typeface="Menlo" panose="020B0609030804020204" pitchFamily="49" charset="0"/>
              </a:rPr>
              <a:t>SetCorrs</a:t>
            </a:r>
            <a:r>
              <a:rPr lang="en-GB" sz="1400" dirty="0" err="1">
                <a:effectLst/>
                <a:latin typeface="Menlo" panose="020B0609030804020204" pitchFamily="49" charset="0"/>
              </a:rPr>
              <a:t>.m</a:t>
            </a:r>
            <a:endParaRPr lang="en-GB" sz="1400" dirty="0"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effectLst/>
                <a:latin typeface="Menlo" panose="020B0609030804020204" pitchFamily="49" charset="0"/>
              </a:rPr>
              <a:t>-</a:t>
            </a:r>
            <a:r>
              <a:rPr lang="en-GB" sz="1400" dirty="0" err="1">
                <a:effectLst/>
                <a:latin typeface="Menlo" panose="020B0609030804020204" pitchFamily="49" charset="0"/>
              </a:rPr>
              <a:t>rw</a:t>
            </a:r>
            <a:r>
              <a:rPr lang="en-GB" sz="1400" dirty="0">
                <a:effectLst/>
                <a:latin typeface="Menlo" panose="020B0609030804020204" pitchFamily="49" charset="0"/>
              </a:rPr>
              <a:t>-r--r-- 1 </a:t>
            </a:r>
            <a:r>
              <a:rPr lang="en-GB" sz="1400" dirty="0" err="1">
                <a:effectLst/>
                <a:latin typeface="Menlo" panose="020B0609030804020204" pitchFamily="49" charset="0"/>
              </a:rPr>
              <a:t>alatina</a:t>
            </a:r>
            <a:r>
              <a:rPr lang="en-GB" sz="1400" dirty="0">
                <a:effectLst/>
                <a:latin typeface="Menlo" panose="020B0609030804020204" pitchFamily="49" charset="0"/>
              </a:rPr>
              <a:t> staff  169 Apr 23 14:41 </a:t>
            </a:r>
            <a:r>
              <a:rPr lang="en-GB" sz="1400" b="1" dirty="0" err="1">
                <a:effectLst/>
                <a:latin typeface="Menlo" panose="020B0609030804020204" pitchFamily="49" charset="0"/>
              </a:rPr>
              <a:t>SetKlystronPhase</a:t>
            </a:r>
            <a:r>
              <a:rPr lang="en-GB" sz="1400" dirty="0" err="1">
                <a:effectLst/>
                <a:latin typeface="Menlo" panose="020B0609030804020204" pitchFamily="49" charset="0"/>
              </a:rPr>
              <a:t>.m</a:t>
            </a:r>
            <a:endParaRPr lang="en-GB" sz="1400" dirty="0"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effectLst/>
                <a:latin typeface="Menlo" panose="020B0609030804020204" pitchFamily="49" charset="0"/>
              </a:rPr>
              <a:t>-</a:t>
            </a:r>
            <a:r>
              <a:rPr lang="en-GB" sz="1400" dirty="0" err="1">
                <a:effectLst/>
                <a:latin typeface="Menlo" panose="020B0609030804020204" pitchFamily="49" charset="0"/>
              </a:rPr>
              <a:t>rw</a:t>
            </a:r>
            <a:r>
              <a:rPr lang="en-GB" sz="1400" dirty="0">
                <a:effectLst/>
                <a:latin typeface="Menlo" panose="020B0609030804020204" pitchFamily="49" charset="0"/>
              </a:rPr>
              <a:t>-r--r-- 1 </a:t>
            </a:r>
            <a:r>
              <a:rPr lang="en-GB" sz="1400" dirty="0" err="1">
                <a:effectLst/>
                <a:latin typeface="Menlo" panose="020B0609030804020204" pitchFamily="49" charset="0"/>
              </a:rPr>
              <a:t>alatina</a:t>
            </a:r>
            <a:r>
              <a:rPr lang="en-GB" sz="1400" dirty="0">
                <a:effectLst/>
                <a:latin typeface="Menlo" panose="020B0609030804020204" pitchFamily="49" charset="0"/>
              </a:rPr>
              <a:t> staff   85 Apr 23 14:41 </a:t>
            </a:r>
            <a:r>
              <a:rPr lang="en-GB" sz="1400" b="1" dirty="0" err="1">
                <a:effectLst/>
                <a:latin typeface="Menlo" panose="020B0609030804020204" pitchFamily="49" charset="0"/>
              </a:rPr>
              <a:t>SetSamples</a:t>
            </a:r>
            <a:r>
              <a:rPr lang="en-GB" sz="1400" dirty="0" err="1">
                <a:effectLst/>
                <a:latin typeface="Menlo" panose="020B0609030804020204" pitchFamily="49" charset="0"/>
              </a:rPr>
              <a:t>.m</a:t>
            </a:r>
            <a:endParaRPr lang="en-GB" sz="1400" dirty="0"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effectLst/>
                <a:latin typeface="Menlo" panose="020B0609030804020204" pitchFamily="49" charset="0"/>
              </a:rPr>
              <a:t>-</a:t>
            </a:r>
            <a:r>
              <a:rPr lang="en-GB" sz="1400" dirty="0" err="1">
                <a:effectLst/>
                <a:latin typeface="Menlo" panose="020B0609030804020204" pitchFamily="49" charset="0"/>
              </a:rPr>
              <a:t>rw</a:t>
            </a:r>
            <a:r>
              <a:rPr lang="en-GB" sz="1400" dirty="0">
                <a:effectLst/>
                <a:latin typeface="Menlo" panose="020B0609030804020204" pitchFamily="49" charset="0"/>
              </a:rPr>
              <a:t>-r--r-- 1 </a:t>
            </a:r>
            <a:r>
              <a:rPr lang="en-GB" sz="1400" dirty="0" err="1">
                <a:effectLst/>
                <a:latin typeface="Menlo" panose="020B0609030804020204" pitchFamily="49" charset="0"/>
              </a:rPr>
              <a:t>alatina</a:t>
            </a:r>
            <a:r>
              <a:rPr lang="en-GB" sz="1400" dirty="0">
                <a:effectLst/>
                <a:latin typeface="Menlo" panose="020B0609030804020204" pitchFamily="49" charset="0"/>
              </a:rPr>
              <a:t> staff 1166 Apr 23 14:41 </a:t>
            </a:r>
            <a:r>
              <a:rPr lang="en-GB" sz="1400" b="1" dirty="0" err="1">
                <a:effectLst/>
                <a:latin typeface="Menlo" panose="020B0609030804020204" pitchFamily="49" charset="0"/>
              </a:rPr>
              <a:t>VaryCorrs</a:t>
            </a:r>
            <a:r>
              <a:rPr lang="en-GB" sz="1400" dirty="0" err="1">
                <a:effectLst/>
                <a:latin typeface="Menlo" panose="020B0609030804020204" pitchFamily="49" charset="0"/>
              </a:rPr>
              <a:t>.m</a:t>
            </a:r>
            <a:endParaRPr lang="en-GB" sz="1400" dirty="0"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effectLst/>
                <a:latin typeface="Menlo" panose="020B0609030804020204" pitchFamily="49" charset="0"/>
              </a:rPr>
              <a:t>-</a:t>
            </a:r>
            <a:r>
              <a:rPr lang="en-GB" sz="1400" dirty="0" err="1">
                <a:effectLst/>
                <a:latin typeface="Menlo" panose="020B0609030804020204" pitchFamily="49" charset="0"/>
              </a:rPr>
              <a:t>rw</a:t>
            </a:r>
            <a:r>
              <a:rPr lang="en-GB" sz="1400" dirty="0">
                <a:effectLst/>
                <a:latin typeface="Menlo" panose="020B0609030804020204" pitchFamily="49" charset="0"/>
              </a:rPr>
              <a:t>-r--r-- 1 </a:t>
            </a:r>
            <a:r>
              <a:rPr lang="en-GB" sz="1400" dirty="0" err="1">
                <a:effectLst/>
                <a:latin typeface="Menlo" panose="020B0609030804020204" pitchFamily="49" charset="0"/>
              </a:rPr>
              <a:t>alatina</a:t>
            </a:r>
            <a:r>
              <a:rPr lang="en-GB" sz="1400" dirty="0">
                <a:effectLst/>
                <a:latin typeface="Menlo" panose="020B0609030804020204" pitchFamily="49" charset="0"/>
              </a:rPr>
              <a:t> staff   78 Apr 23 14:41 </a:t>
            </a:r>
            <a:r>
              <a:rPr lang="en-GB" sz="1400" dirty="0" err="1">
                <a:effectLst/>
                <a:latin typeface="Menlo" panose="020B0609030804020204" pitchFamily="49" charset="0"/>
              </a:rPr>
              <a:t>display.m</a:t>
            </a:r>
            <a:endParaRPr lang="en-GB" sz="1400" dirty="0"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effectLst/>
                <a:latin typeface="Menlo" panose="020B0609030804020204" pitchFamily="49" charset="0"/>
              </a:rPr>
              <a:t>-</a:t>
            </a:r>
            <a:r>
              <a:rPr lang="en-GB" sz="1400" dirty="0" err="1">
                <a:effectLst/>
                <a:latin typeface="Menlo" panose="020B0609030804020204" pitchFamily="49" charset="0"/>
              </a:rPr>
              <a:t>rw</a:t>
            </a:r>
            <a:r>
              <a:rPr lang="en-GB" sz="1400" dirty="0">
                <a:effectLst/>
                <a:latin typeface="Menlo" panose="020B0609030804020204" pitchFamily="49" charset="0"/>
              </a:rPr>
              <a:t>-r--r-- 1 </a:t>
            </a:r>
            <a:r>
              <a:rPr lang="en-GB" sz="1400" dirty="0" err="1">
                <a:effectLst/>
                <a:latin typeface="Menlo" panose="020B0609030804020204" pitchFamily="49" charset="0"/>
              </a:rPr>
              <a:t>alatina</a:t>
            </a:r>
            <a:r>
              <a:rPr lang="en-GB" sz="1400" dirty="0">
                <a:effectLst/>
                <a:latin typeface="Menlo" panose="020B0609030804020204" pitchFamily="49" charset="0"/>
              </a:rPr>
              <a:t> staff  172 Apr 23 14:41 </a:t>
            </a:r>
            <a:r>
              <a:rPr lang="en-GB" sz="1400" dirty="0" err="1">
                <a:effectLst/>
                <a:latin typeface="Menlo" panose="020B0609030804020204" pitchFamily="49" charset="0"/>
              </a:rPr>
              <a:t>loadobj.m</a:t>
            </a:r>
            <a:endParaRPr lang="en-GB" sz="1400" dirty="0"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effectLst/>
                <a:latin typeface="Menlo" panose="020B0609030804020204" pitchFamily="49" charset="0"/>
              </a:rPr>
              <a:t>-</a:t>
            </a:r>
            <a:r>
              <a:rPr lang="en-GB" sz="1400" dirty="0" err="1">
                <a:effectLst/>
                <a:latin typeface="Menlo" panose="020B0609030804020204" pitchFamily="49" charset="0"/>
              </a:rPr>
              <a:t>rw</a:t>
            </a:r>
            <a:r>
              <a:rPr lang="en-GB" sz="1400" dirty="0">
                <a:effectLst/>
                <a:latin typeface="Menlo" panose="020B0609030804020204" pitchFamily="49" charset="0"/>
              </a:rPr>
              <a:t>-r--r-- 1 </a:t>
            </a:r>
            <a:r>
              <a:rPr lang="en-GB" sz="1400" dirty="0" err="1">
                <a:effectLst/>
                <a:latin typeface="Menlo" panose="020B0609030804020204" pitchFamily="49" charset="0"/>
              </a:rPr>
              <a:t>alatina</a:t>
            </a:r>
            <a:r>
              <a:rPr lang="en-GB" sz="1400" dirty="0">
                <a:effectLst/>
                <a:latin typeface="Menlo" panose="020B0609030804020204" pitchFamily="49" charset="0"/>
              </a:rPr>
              <a:t> staff   36 Apr 23 14:41 </a:t>
            </a:r>
            <a:r>
              <a:rPr lang="en-GB" sz="1400" dirty="0" err="1">
                <a:effectLst/>
                <a:latin typeface="Menlo" panose="020B0609030804020204" pitchFamily="49" charset="0"/>
              </a:rPr>
              <a:t>saveobj.m</a:t>
            </a:r>
            <a:endParaRPr lang="en-GB" sz="1400" dirty="0"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effectLst/>
                <a:latin typeface="Menlo" panose="020B0609030804020204" pitchFamily="49" charset="0"/>
              </a:rPr>
              <a:t>MACBE17363:Interfaces </a:t>
            </a:r>
            <a:r>
              <a:rPr lang="en-GB" sz="1400" dirty="0" err="1">
                <a:effectLst/>
                <a:latin typeface="Menlo" panose="020B0609030804020204" pitchFamily="49" charset="0"/>
              </a:rPr>
              <a:t>alatina</a:t>
            </a:r>
            <a:r>
              <a:rPr lang="en-GB" sz="1400" dirty="0">
                <a:effectLst/>
                <a:latin typeface="Menlo" panose="020B0609030804020204" pitchFamily="49" charset="0"/>
              </a:rPr>
              <a:t>$ 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8CCDA46-1586-9B73-18DE-1B415FADE2C9}"/>
              </a:ext>
            </a:extLst>
          </p:cNvPr>
          <p:cNvSpPr txBox="1"/>
          <p:nvPr/>
        </p:nvSpPr>
        <p:spPr>
          <a:xfrm>
            <a:off x="220337" y="5816907"/>
            <a:ext cx="4051109" cy="738664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GB" sz="1400" dirty="0">
                <a:effectLst/>
                <a:latin typeface="Menlo" panose="020B0609030804020204" pitchFamily="49" charset="0"/>
              </a:rPr>
              <a:t>function </a:t>
            </a:r>
            <a:r>
              <a:rPr lang="en-GB" sz="1400" dirty="0" err="1">
                <a:effectLst/>
                <a:latin typeface="Menlo" panose="020B0609030804020204" pitchFamily="49" charset="0"/>
              </a:rPr>
              <a:t>desc</a:t>
            </a:r>
            <a:r>
              <a:rPr lang="en-GB" sz="1400" dirty="0">
                <a:effectLst/>
                <a:latin typeface="Menlo" panose="020B0609030804020204" pitchFamily="49" charset="0"/>
              </a:rPr>
              <a:t> = </a:t>
            </a:r>
            <a:r>
              <a:rPr lang="en-GB" sz="1400" dirty="0" err="1">
                <a:effectLst/>
                <a:latin typeface="Menlo" panose="020B0609030804020204" pitchFamily="49" charset="0"/>
              </a:rPr>
              <a:t>GetDescription</a:t>
            </a:r>
            <a:r>
              <a:rPr lang="en-GB" sz="1400" dirty="0">
                <a:effectLst/>
                <a:latin typeface="Menlo" panose="020B0609030804020204" pitchFamily="49" charset="0"/>
              </a:rPr>
              <a:t>(this)</a:t>
            </a:r>
          </a:p>
          <a:p>
            <a:r>
              <a:rPr lang="en-GB" sz="1400" dirty="0">
                <a:effectLst/>
                <a:latin typeface="Menlo" panose="020B0609030804020204" pitchFamily="49" charset="0"/>
              </a:rPr>
              <a:t>  </a:t>
            </a:r>
            <a:r>
              <a:rPr lang="en-GB" sz="1400" dirty="0" err="1">
                <a:effectLst/>
                <a:latin typeface="Menlo" panose="020B0609030804020204" pitchFamily="49" charset="0"/>
              </a:rPr>
              <a:t>desc</a:t>
            </a:r>
            <a:r>
              <a:rPr lang="en-GB" sz="1400" dirty="0">
                <a:effectLst/>
                <a:latin typeface="Menlo" panose="020B0609030804020204" pitchFamily="49" charset="0"/>
              </a:rPr>
              <a:t> = 'FACET ONLINE BBA';</a:t>
            </a:r>
          </a:p>
          <a:p>
            <a:r>
              <a:rPr lang="en-GB" sz="1400" dirty="0">
                <a:effectLst/>
                <a:latin typeface="Menlo" panose="020B0609030804020204" pitchFamily="49" charset="0"/>
              </a:rPr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8101187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AFE4D0A-7507-42A8-5F55-158B1D3F8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6946"/>
            <a:ext cx="8229600" cy="718597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0090"/>
                </a:solidFill>
              </a:rPr>
              <a:t>Interface: ATF2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7CD48D-84F6-4F10-FFD7-AA7749ACCED6}"/>
              </a:ext>
            </a:extLst>
          </p:cNvPr>
          <p:cNvSpPr txBox="1"/>
          <p:nvPr/>
        </p:nvSpPr>
        <p:spPr>
          <a:xfrm>
            <a:off x="187287" y="1048743"/>
            <a:ext cx="7058343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effectLst/>
                <a:latin typeface="Menlo" panose="020B0609030804020204" pitchFamily="49" charset="0"/>
              </a:rPr>
              <a:t>MACBE17363:Interfaces </a:t>
            </a:r>
            <a:r>
              <a:rPr lang="en-GB" sz="1400" dirty="0" err="1">
                <a:effectLst/>
                <a:latin typeface="Menlo" panose="020B0609030804020204" pitchFamily="49" charset="0"/>
              </a:rPr>
              <a:t>alatina</a:t>
            </a:r>
            <a:r>
              <a:rPr lang="en-GB" sz="1400" dirty="0">
                <a:effectLst/>
                <a:latin typeface="Menlo" panose="020B0609030804020204" pitchFamily="49" charset="0"/>
              </a:rPr>
              <a:t>$ ls -l </a:t>
            </a:r>
            <a:r>
              <a:rPr lang="en-GB" sz="1400" b="1" dirty="0">
                <a:effectLst/>
                <a:latin typeface="Menlo" panose="020B0609030804020204" pitchFamily="49" charset="0"/>
              </a:rPr>
              <a:t>@InterfaceATF2/</a:t>
            </a:r>
          </a:p>
          <a:p>
            <a:r>
              <a:rPr lang="en-GB" sz="1400" dirty="0">
                <a:effectLst/>
                <a:latin typeface="Menlo" panose="020B0609030804020204" pitchFamily="49" charset="0"/>
              </a:rPr>
              <a:t>total 60</a:t>
            </a:r>
          </a:p>
          <a:p>
            <a:r>
              <a:rPr lang="en-GB" sz="1400" dirty="0">
                <a:effectLst/>
                <a:latin typeface="Menlo" panose="020B0609030804020204" pitchFamily="49" charset="0"/>
              </a:rPr>
              <a:t>-</a:t>
            </a:r>
            <a:r>
              <a:rPr lang="en-GB" sz="1400" dirty="0" err="1">
                <a:effectLst/>
                <a:latin typeface="Menlo" panose="020B0609030804020204" pitchFamily="49" charset="0"/>
              </a:rPr>
              <a:t>rw</a:t>
            </a:r>
            <a:r>
              <a:rPr lang="en-GB" sz="1400" dirty="0">
                <a:effectLst/>
                <a:latin typeface="Menlo" panose="020B0609030804020204" pitchFamily="49" charset="0"/>
              </a:rPr>
              <a:t>-r--r-- 1 </a:t>
            </a:r>
            <a:r>
              <a:rPr lang="en-GB" sz="1400" dirty="0" err="1">
                <a:effectLst/>
                <a:latin typeface="Menlo" panose="020B0609030804020204" pitchFamily="49" charset="0"/>
              </a:rPr>
              <a:t>alatina</a:t>
            </a:r>
            <a:r>
              <a:rPr lang="en-GB" sz="1400" dirty="0">
                <a:effectLst/>
                <a:latin typeface="Menlo" panose="020B0609030804020204" pitchFamily="49" charset="0"/>
              </a:rPr>
              <a:t> staff 1246 Apr 23 14:41 </a:t>
            </a:r>
            <a:r>
              <a:rPr lang="en-GB" sz="1400" b="1" dirty="0" err="1">
                <a:effectLst/>
                <a:latin typeface="Menlo" panose="020B0609030804020204" pitchFamily="49" charset="0"/>
              </a:rPr>
              <a:t>ChangeBunchCharge</a:t>
            </a:r>
            <a:r>
              <a:rPr lang="en-GB" sz="1400" dirty="0" err="1">
                <a:effectLst/>
                <a:latin typeface="Menlo" panose="020B0609030804020204" pitchFamily="49" charset="0"/>
              </a:rPr>
              <a:t>.m</a:t>
            </a:r>
            <a:endParaRPr lang="en-GB" sz="1400" dirty="0"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effectLst/>
                <a:latin typeface="Menlo" panose="020B0609030804020204" pitchFamily="49" charset="0"/>
              </a:rPr>
              <a:t>-</a:t>
            </a:r>
            <a:r>
              <a:rPr lang="en-GB" sz="1400" dirty="0" err="1">
                <a:effectLst/>
                <a:latin typeface="Menlo" panose="020B0609030804020204" pitchFamily="49" charset="0"/>
              </a:rPr>
              <a:t>rw</a:t>
            </a:r>
            <a:r>
              <a:rPr lang="en-GB" sz="1400" dirty="0">
                <a:effectLst/>
                <a:latin typeface="Menlo" panose="020B0609030804020204" pitchFamily="49" charset="0"/>
              </a:rPr>
              <a:t>-r--r-- 1 </a:t>
            </a:r>
            <a:r>
              <a:rPr lang="en-GB" sz="1400" dirty="0" err="1">
                <a:effectLst/>
                <a:latin typeface="Menlo" panose="020B0609030804020204" pitchFamily="49" charset="0"/>
              </a:rPr>
              <a:t>alatina</a:t>
            </a:r>
            <a:r>
              <a:rPr lang="en-GB" sz="1400" dirty="0">
                <a:effectLst/>
                <a:latin typeface="Menlo" panose="020B0609030804020204" pitchFamily="49" charset="0"/>
              </a:rPr>
              <a:t> staff  885 Apr 23 14:41 </a:t>
            </a:r>
            <a:r>
              <a:rPr lang="en-GB" sz="1400" b="1" dirty="0" err="1">
                <a:effectLst/>
                <a:latin typeface="Menlo" panose="020B0609030804020204" pitchFamily="49" charset="0"/>
              </a:rPr>
              <a:t>ChangeEnergy</a:t>
            </a:r>
            <a:r>
              <a:rPr lang="en-GB" sz="1400" dirty="0" err="1">
                <a:effectLst/>
                <a:latin typeface="Menlo" panose="020B0609030804020204" pitchFamily="49" charset="0"/>
              </a:rPr>
              <a:t>.m</a:t>
            </a:r>
            <a:endParaRPr lang="en-GB" sz="1400" dirty="0"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effectLst/>
                <a:latin typeface="Menlo" panose="020B0609030804020204" pitchFamily="49" charset="0"/>
              </a:rPr>
              <a:t>-</a:t>
            </a:r>
            <a:r>
              <a:rPr lang="en-GB" sz="1400" dirty="0" err="1">
                <a:effectLst/>
                <a:latin typeface="Menlo" panose="020B0609030804020204" pitchFamily="49" charset="0"/>
              </a:rPr>
              <a:t>rw</a:t>
            </a:r>
            <a:r>
              <a:rPr lang="en-GB" sz="1400" dirty="0">
                <a:effectLst/>
                <a:latin typeface="Menlo" panose="020B0609030804020204" pitchFamily="49" charset="0"/>
              </a:rPr>
              <a:t>-r--r-- 1 </a:t>
            </a:r>
            <a:r>
              <a:rPr lang="en-GB" sz="1400" dirty="0" err="1">
                <a:effectLst/>
                <a:latin typeface="Menlo" panose="020B0609030804020204" pitchFamily="49" charset="0"/>
              </a:rPr>
              <a:t>alatina</a:t>
            </a:r>
            <a:r>
              <a:rPr lang="en-GB" sz="1400" dirty="0">
                <a:effectLst/>
                <a:latin typeface="Menlo" panose="020B0609030804020204" pitchFamily="49" charset="0"/>
              </a:rPr>
              <a:t> staff  305 Apr 23 14:41 </a:t>
            </a:r>
            <a:r>
              <a:rPr lang="en-GB" sz="1400" b="1" dirty="0" err="1">
                <a:effectLst/>
                <a:latin typeface="Menlo" panose="020B0609030804020204" pitchFamily="49" charset="0"/>
              </a:rPr>
              <a:t>GetBpms</a:t>
            </a:r>
            <a:r>
              <a:rPr lang="en-GB" sz="1400" dirty="0" err="1">
                <a:effectLst/>
                <a:latin typeface="Menlo" panose="020B0609030804020204" pitchFamily="49" charset="0"/>
              </a:rPr>
              <a:t>.m</a:t>
            </a:r>
            <a:endParaRPr lang="en-GB" sz="1400" dirty="0"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effectLst/>
                <a:latin typeface="Menlo" panose="020B0609030804020204" pitchFamily="49" charset="0"/>
              </a:rPr>
              <a:t>-</a:t>
            </a:r>
            <a:r>
              <a:rPr lang="en-GB" sz="1400" dirty="0" err="1">
                <a:effectLst/>
                <a:latin typeface="Menlo" panose="020B0609030804020204" pitchFamily="49" charset="0"/>
              </a:rPr>
              <a:t>rw</a:t>
            </a:r>
            <a:r>
              <a:rPr lang="en-GB" sz="1400" dirty="0">
                <a:effectLst/>
                <a:latin typeface="Menlo" panose="020B0609030804020204" pitchFamily="49" charset="0"/>
              </a:rPr>
              <a:t>-r--r-- 1 </a:t>
            </a:r>
            <a:r>
              <a:rPr lang="en-GB" sz="1400" dirty="0" err="1">
                <a:effectLst/>
                <a:latin typeface="Menlo" panose="020B0609030804020204" pitchFamily="49" charset="0"/>
              </a:rPr>
              <a:t>alatina</a:t>
            </a:r>
            <a:r>
              <a:rPr lang="en-GB" sz="1400" dirty="0">
                <a:effectLst/>
                <a:latin typeface="Menlo" panose="020B0609030804020204" pitchFamily="49" charset="0"/>
              </a:rPr>
              <a:t> staff  424 Apr 23 14:41 </a:t>
            </a:r>
            <a:r>
              <a:rPr lang="en-GB" sz="1400" b="1" dirty="0" err="1">
                <a:effectLst/>
                <a:latin typeface="Menlo" panose="020B0609030804020204" pitchFamily="49" charset="0"/>
              </a:rPr>
              <a:t>GetBpmsCorrs</a:t>
            </a:r>
            <a:r>
              <a:rPr lang="en-GB" sz="1400" dirty="0" err="1">
                <a:effectLst/>
                <a:latin typeface="Menlo" panose="020B0609030804020204" pitchFamily="49" charset="0"/>
              </a:rPr>
              <a:t>.m</a:t>
            </a:r>
            <a:endParaRPr lang="en-GB" sz="1400" dirty="0"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effectLst/>
                <a:latin typeface="Menlo" panose="020B0609030804020204" pitchFamily="49" charset="0"/>
              </a:rPr>
              <a:t>-</a:t>
            </a:r>
            <a:r>
              <a:rPr lang="en-GB" sz="1400" dirty="0" err="1">
                <a:effectLst/>
                <a:latin typeface="Menlo" panose="020B0609030804020204" pitchFamily="49" charset="0"/>
              </a:rPr>
              <a:t>rw</a:t>
            </a:r>
            <a:r>
              <a:rPr lang="en-GB" sz="1400" dirty="0">
                <a:effectLst/>
                <a:latin typeface="Menlo" panose="020B0609030804020204" pitchFamily="49" charset="0"/>
              </a:rPr>
              <a:t>-r--r-- 1 </a:t>
            </a:r>
            <a:r>
              <a:rPr lang="en-GB" sz="1400" dirty="0" err="1">
                <a:effectLst/>
                <a:latin typeface="Menlo" panose="020B0609030804020204" pitchFamily="49" charset="0"/>
              </a:rPr>
              <a:t>alatina</a:t>
            </a:r>
            <a:r>
              <a:rPr lang="en-GB" sz="1400" dirty="0">
                <a:effectLst/>
                <a:latin typeface="Menlo" panose="020B0609030804020204" pitchFamily="49" charset="0"/>
              </a:rPr>
              <a:t> staff  195 Apr 23 14:41 </a:t>
            </a:r>
            <a:r>
              <a:rPr lang="en-GB" sz="1400" b="1" dirty="0" err="1">
                <a:effectLst/>
                <a:latin typeface="Menlo" panose="020B0609030804020204" pitchFamily="49" charset="0"/>
              </a:rPr>
              <a:t>GetCorrs</a:t>
            </a:r>
            <a:r>
              <a:rPr lang="en-GB" sz="1400" dirty="0" err="1">
                <a:effectLst/>
                <a:latin typeface="Menlo" panose="020B0609030804020204" pitchFamily="49" charset="0"/>
              </a:rPr>
              <a:t>.m</a:t>
            </a:r>
            <a:endParaRPr lang="en-GB" sz="1400" dirty="0"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effectLst/>
                <a:latin typeface="Menlo" panose="020B0609030804020204" pitchFamily="49" charset="0"/>
              </a:rPr>
              <a:t>-</a:t>
            </a:r>
            <a:r>
              <a:rPr lang="en-GB" sz="1400" dirty="0" err="1">
                <a:effectLst/>
                <a:latin typeface="Menlo" panose="020B0609030804020204" pitchFamily="49" charset="0"/>
              </a:rPr>
              <a:t>rw</a:t>
            </a:r>
            <a:r>
              <a:rPr lang="en-GB" sz="1400" dirty="0">
                <a:effectLst/>
                <a:latin typeface="Menlo" panose="020B0609030804020204" pitchFamily="49" charset="0"/>
              </a:rPr>
              <a:t>-r--r-- 1 </a:t>
            </a:r>
            <a:r>
              <a:rPr lang="en-GB" sz="1400" dirty="0" err="1">
                <a:effectLst/>
                <a:latin typeface="Menlo" panose="020B0609030804020204" pitchFamily="49" charset="0"/>
              </a:rPr>
              <a:t>alatina</a:t>
            </a:r>
            <a:r>
              <a:rPr lang="en-GB" sz="1400" dirty="0">
                <a:effectLst/>
                <a:latin typeface="Menlo" panose="020B0609030804020204" pitchFamily="49" charset="0"/>
              </a:rPr>
              <a:t> staff   69 Apr 23 14:41 </a:t>
            </a:r>
            <a:r>
              <a:rPr lang="en-GB" sz="1400" b="1" dirty="0" err="1">
                <a:effectLst/>
                <a:latin typeface="Menlo" panose="020B0609030804020204" pitchFamily="49" charset="0"/>
              </a:rPr>
              <a:t>GetDescription</a:t>
            </a:r>
            <a:r>
              <a:rPr lang="en-GB" sz="1400" dirty="0" err="1">
                <a:effectLst/>
                <a:latin typeface="Menlo" panose="020B0609030804020204" pitchFamily="49" charset="0"/>
              </a:rPr>
              <a:t>.m</a:t>
            </a:r>
            <a:endParaRPr lang="en-GB" sz="1400" dirty="0"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effectLst/>
                <a:latin typeface="Menlo" panose="020B0609030804020204" pitchFamily="49" charset="0"/>
              </a:rPr>
              <a:t>-</a:t>
            </a:r>
            <a:r>
              <a:rPr lang="en-GB" sz="1400" dirty="0" err="1">
                <a:effectLst/>
                <a:latin typeface="Menlo" panose="020B0609030804020204" pitchFamily="49" charset="0"/>
              </a:rPr>
              <a:t>rw</a:t>
            </a:r>
            <a:r>
              <a:rPr lang="en-GB" sz="1400" dirty="0">
                <a:effectLst/>
                <a:latin typeface="Menlo" panose="020B0609030804020204" pitchFamily="49" charset="0"/>
              </a:rPr>
              <a:t>-r--r-- 1 </a:t>
            </a:r>
            <a:r>
              <a:rPr lang="en-GB" sz="1400" dirty="0" err="1">
                <a:effectLst/>
                <a:latin typeface="Menlo" panose="020B0609030804020204" pitchFamily="49" charset="0"/>
              </a:rPr>
              <a:t>alatina</a:t>
            </a:r>
            <a:r>
              <a:rPr lang="en-GB" sz="1400" dirty="0">
                <a:effectLst/>
                <a:latin typeface="Menlo" panose="020B0609030804020204" pitchFamily="49" charset="0"/>
              </a:rPr>
              <a:t> staff  276 Apr 23 14:41 </a:t>
            </a:r>
            <a:r>
              <a:rPr lang="en-GB" sz="1400" b="1" dirty="0" err="1">
                <a:effectLst/>
                <a:latin typeface="Menlo" panose="020B0609030804020204" pitchFamily="49" charset="0"/>
              </a:rPr>
              <a:t>GetMachine</a:t>
            </a:r>
            <a:r>
              <a:rPr lang="en-GB" sz="1400" dirty="0" err="1">
                <a:effectLst/>
                <a:latin typeface="Menlo" panose="020B0609030804020204" pitchFamily="49" charset="0"/>
              </a:rPr>
              <a:t>.m</a:t>
            </a:r>
            <a:endParaRPr lang="en-GB" sz="1400" dirty="0"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effectLst/>
                <a:latin typeface="Menlo" panose="020B0609030804020204" pitchFamily="49" charset="0"/>
              </a:rPr>
              <a:t>-</a:t>
            </a:r>
            <a:r>
              <a:rPr lang="en-GB" sz="1400" dirty="0" err="1">
                <a:effectLst/>
                <a:latin typeface="Menlo" panose="020B0609030804020204" pitchFamily="49" charset="0"/>
              </a:rPr>
              <a:t>rw</a:t>
            </a:r>
            <a:r>
              <a:rPr lang="en-GB" sz="1400" dirty="0">
                <a:effectLst/>
                <a:latin typeface="Menlo" panose="020B0609030804020204" pitchFamily="49" charset="0"/>
              </a:rPr>
              <a:t>-r--r-- 1 </a:t>
            </a:r>
            <a:r>
              <a:rPr lang="en-GB" sz="1400" dirty="0" err="1">
                <a:effectLst/>
                <a:latin typeface="Menlo" panose="020B0609030804020204" pitchFamily="49" charset="0"/>
              </a:rPr>
              <a:t>alatina</a:t>
            </a:r>
            <a:r>
              <a:rPr lang="en-GB" sz="1400" dirty="0">
                <a:effectLst/>
                <a:latin typeface="Menlo" panose="020B0609030804020204" pitchFamily="49" charset="0"/>
              </a:rPr>
              <a:t> staff  267 Apr 23 14:41 </a:t>
            </a:r>
            <a:r>
              <a:rPr lang="en-GB" sz="1400" b="1" dirty="0">
                <a:effectLst/>
                <a:latin typeface="Menlo" panose="020B0609030804020204" pitchFamily="49" charset="0"/>
              </a:rPr>
              <a:t>InterfaceATF2</a:t>
            </a:r>
            <a:r>
              <a:rPr lang="en-GB" sz="1400" dirty="0">
                <a:effectLst/>
                <a:latin typeface="Menlo" panose="020B0609030804020204" pitchFamily="49" charset="0"/>
              </a:rPr>
              <a:t>.m</a:t>
            </a:r>
          </a:p>
          <a:p>
            <a:r>
              <a:rPr lang="en-GB" sz="1400" dirty="0">
                <a:effectLst/>
                <a:latin typeface="Menlo" panose="020B0609030804020204" pitchFamily="49" charset="0"/>
              </a:rPr>
              <a:t>-</a:t>
            </a:r>
            <a:r>
              <a:rPr lang="en-GB" sz="1400" dirty="0" err="1">
                <a:effectLst/>
                <a:latin typeface="Menlo" panose="020B0609030804020204" pitchFamily="49" charset="0"/>
              </a:rPr>
              <a:t>rw</a:t>
            </a:r>
            <a:r>
              <a:rPr lang="en-GB" sz="1400" dirty="0">
                <a:effectLst/>
                <a:latin typeface="Menlo" panose="020B0609030804020204" pitchFamily="49" charset="0"/>
              </a:rPr>
              <a:t>-r--r-- 1 </a:t>
            </a:r>
            <a:r>
              <a:rPr lang="en-GB" sz="1400" dirty="0" err="1">
                <a:effectLst/>
                <a:latin typeface="Menlo" panose="020B0609030804020204" pitchFamily="49" charset="0"/>
              </a:rPr>
              <a:t>alatina</a:t>
            </a:r>
            <a:r>
              <a:rPr lang="en-GB" sz="1400" dirty="0">
                <a:effectLst/>
                <a:latin typeface="Menlo" panose="020B0609030804020204" pitchFamily="49" charset="0"/>
              </a:rPr>
              <a:t> staff 1062 Apr 23 14:41 </a:t>
            </a:r>
            <a:r>
              <a:rPr lang="en-GB" sz="1400" b="1" dirty="0" err="1">
                <a:effectLst/>
                <a:latin typeface="Menlo" panose="020B0609030804020204" pitchFamily="49" charset="0"/>
              </a:rPr>
              <a:t>Restore</a:t>
            </a:r>
            <a:r>
              <a:rPr lang="en-GB" sz="1400" dirty="0" err="1">
                <a:effectLst/>
                <a:latin typeface="Menlo" panose="020B0609030804020204" pitchFamily="49" charset="0"/>
              </a:rPr>
              <a:t>.m</a:t>
            </a:r>
            <a:endParaRPr lang="en-GB" sz="1400" dirty="0"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effectLst/>
                <a:latin typeface="Menlo" panose="020B0609030804020204" pitchFamily="49" charset="0"/>
              </a:rPr>
              <a:t>-</a:t>
            </a:r>
            <a:r>
              <a:rPr lang="en-GB" sz="1400" dirty="0" err="1">
                <a:effectLst/>
                <a:latin typeface="Menlo" panose="020B0609030804020204" pitchFamily="49" charset="0"/>
              </a:rPr>
              <a:t>rw</a:t>
            </a:r>
            <a:r>
              <a:rPr lang="en-GB" sz="1400" dirty="0">
                <a:effectLst/>
                <a:latin typeface="Menlo" panose="020B0609030804020204" pitchFamily="49" charset="0"/>
              </a:rPr>
              <a:t>-r--r-- 1 </a:t>
            </a:r>
            <a:r>
              <a:rPr lang="en-GB" sz="1400" dirty="0" err="1">
                <a:effectLst/>
                <a:latin typeface="Menlo" panose="020B0609030804020204" pitchFamily="49" charset="0"/>
              </a:rPr>
              <a:t>alatina</a:t>
            </a:r>
            <a:r>
              <a:rPr lang="en-GB" sz="1400" dirty="0">
                <a:effectLst/>
                <a:latin typeface="Menlo" panose="020B0609030804020204" pitchFamily="49" charset="0"/>
              </a:rPr>
              <a:t> staff  296 Apr 23 14:41 </a:t>
            </a:r>
            <a:r>
              <a:rPr lang="en-GB" sz="1400" b="1" dirty="0" err="1">
                <a:effectLst/>
                <a:latin typeface="Menlo" panose="020B0609030804020204" pitchFamily="49" charset="0"/>
              </a:rPr>
              <a:t>SetCorrs</a:t>
            </a:r>
            <a:r>
              <a:rPr lang="en-GB" sz="1400" dirty="0" err="1">
                <a:effectLst/>
                <a:latin typeface="Menlo" panose="020B0609030804020204" pitchFamily="49" charset="0"/>
              </a:rPr>
              <a:t>.m</a:t>
            </a:r>
            <a:endParaRPr lang="en-GB" sz="1400" dirty="0"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effectLst/>
                <a:latin typeface="Menlo" panose="020B0609030804020204" pitchFamily="49" charset="0"/>
              </a:rPr>
              <a:t>-</a:t>
            </a:r>
            <a:r>
              <a:rPr lang="en-GB" sz="1400" dirty="0" err="1">
                <a:effectLst/>
                <a:latin typeface="Menlo" panose="020B0609030804020204" pitchFamily="49" charset="0"/>
              </a:rPr>
              <a:t>rw</a:t>
            </a:r>
            <a:r>
              <a:rPr lang="en-GB" sz="1400" dirty="0">
                <a:effectLst/>
                <a:latin typeface="Menlo" panose="020B0609030804020204" pitchFamily="49" charset="0"/>
              </a:rPr>
              <a:t>-r--r-- 1 </a:t>
            </a:r>
            <a:r>
              <a:rPr lang="en-GB" sz="1400" dirty="0" err="1">
                <a:effectLst/>
                <a:latin typeface="Menlo" panose="020B0609030804020204" pitchFamily="49" charset="0"/>
              </a:rPr>
              <a:t>alatina</a:t>
            </a:r>
            <a:r>
              <a:rPr lang="en-GB" sz="1400" dirty="0">
                <a:effectLst/>
                <a:latin typeface="Menlo" panose="020B0609030804020204" pitchFamily="49" charset="0"/>
              </a:rPr>
              <a:t> staff  107 Apr 23 14:41 </a:t>
            </a:r>
            <a:r>
              <a:rPr lang="en-GB" sz="1400" b="1" dirty="0" err="1">
                <a:effectLst/>
                <a:latin typeface="Menlo" panose="020B0609030804020204" pitchFamily="49" charset="0"/>
              </a:rPr>
              <a:t>SetSamples</a:t>
            </a:r>
            <a:r>
              <a:rPr lang="en-GB" sz="1400" dirty="0" err="1">
                <a:effectLst/>
                <a:latin typeface="Menlo" panose="020B0609030804020204" pitchFamily="49" charset="0"/>
              </a:rPr>
              <a:t>.m</a:t>
            </a:r>
            <a:endParaRPr lang="en-GB" sz="1400" dirty="0"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effectLst/>
                <a:latin typeface="Menlo" panose="020B0609030804020204" pitchFamily="49" charset="0"/>
              </a:rPr>
              <a:t>-</a:t>
            </a:r>
            <a:r>
              <a:rPr lang="en-GB" sz="1400" dirty="0" err="1">
                <a:effectLst/>
                <a:latin typeface="Menlo" panose="020B0609030804020204" pitchFamily="49" charset="0"/>
              </a:rPr>
              <a:t>rw</a:t>
            </a:r>
            <a:r>
              <a:rPr lang="en-GB" sz="1400" dirty="0">
                <a:effectLst/>
                <a:latin typeface="Menlo" panose="020B0609030804020204" pitchFamily="49" charset="0"/>
              </a:rPr>
              <a:t>-r--r-- 1 </a:t>
            </a:r>
            <a:r>
              <a:rPr lang="en-GB" sz="1400" dirty="0" err="1">
                <a:effectLst/>
                <a:latin typeface="Menlo" panose="020B0609030804020204" pitchFamily="49" charset="0"/>
              </a:rPr>
              <a:t>alatina</a:t>
            </a:r>
            <a:r>
              <a:rPr lang="en-GB" sz="1400" dirty="0">
                <a:effectLst/>
                <a:latin typeface="Menlo" panose="020B0609030804020204" pitchFamily="49" charset="0"/>
              </a:rPr>
              <a:t> staff  586 Apr 23 14:41 </a:t>
            </a:r>
            <a:r>
              <a:rPr lang="en-GB" sz="1400" b="1" dirty="0" err="1">
                <a:effectLst/>
                <a:latin typeface="Menlo" panose="020B0609030804020204" pitchFamily="49" charset="0"/>
              </a:rPr>
              <a:t>VaryCorrs</a:t>
            </a:r>
            <a:r>
              <a:rPr lang="en-GB" sz="1400" dirty="0" err="1">
                <a:effectLst/>
                <a:latin typeface="Menlo" panose="020B0609030804020204" pitchFamily="49" charset="0"/>
              </a:rPr>
              <a:t>.m</a:t>
            </a:r>
            <a:endParaRPr lang="en-GB" sz="1400" dirty="0"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effectLst/>
                <a:latin typeface="Menlo" panose="020B0609030804020204" pitchFamily="49" charset="0"/>
              </a:rPr>
              <a:t>-</a:t>
            </a:r>
            <a:r>
              <a:rPr lang="en-GB" sz="1400" dirty="0" err="1">
                <a:effectLst/>
                <a:latin typeface="Menlo" panose="020B0609030804020204" pitchFamily="49" charset="0"/>
              </a:rPr>
              <a:t>rw</a:t>
            </a:r>
            <a:r>
              <a:rPr lang="en-GB" sz="1400" dirty="0">
                <a:effectLst/>
                <a:latin typeface="Menlo" panose="020B0609030804020204" pitchFamily="49" charset="0"/>
              </a:rPr>
              <a:t>-r--r-- 1 </a:t>
            </a:r>
            <a:r>
              <a:rPr lang="en-GB" sz="1400" dirty="0" err="1">
                <a:effectLst/>
                <a:latin typeface="Menlo" panose="020B0609030804020204" pitchFamily="49" charset="0"/>
              </a:rPr>
              <a:t>alatina</a:t>
            </a:r>
            <a:r>
              <a:rPr lang="en-GB" sz="1400" dirty="0">
                <a:effectLst/>
                <a:latin typeface="Menlo" panose="020B0609030804020204" pitchFamily="49" charset="0"/>
              </a:rPr>
              <a:t> staff   77 Apr 23 14:41 </a:t>
            </a:r>
            <a:r>
              <a:rPr lang="en-GB" sz="1400" dirty="0" err="1">
                <a:effectLst/>
                <a:latin typeface="Menlo" panose="020B0609030804020204" pitchFamily="49" charset="0"/>
              </a:rPr>
              <a:t>display.m</a:t>
            </a:r>
            <a:endParaRPr lang="en-GB" sz="1400" dirty="0"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effectLst/>
                <a:latin typeface="Menlo" panose="020B0609030804020204" pitchFamily="49" charset="0"/>
              </a:rPr>
              <a:t>-</a:t>
            </a:r>
            <a:r>
              <a:rPr lang="en-GB" sz="1400" dirty="0" err="1">
                <a:effectLst/>
                <a:latin typeface="Menlo" panose="020B0609030804020204" pitchFamily="49" charset="0"/>
              </a:rPr>
              <a:t>rw</a:t>
            </a:r>
            <a:r>
              <a:rPr lang="en-GB" sz="1400" dirty="0">
                <a:effectLst/>
                <a:latin typeface="Menlo" panose="020B0609030804020204" pitchFamily="49" charset="0"/>
              </a:rPr>
              <a:t>-r--r-- 1 </a:t>
            </a:r>
            <a:r>
              <a:rPr lang="en-GB" sz="1400" dirty="0" err="1">
                <a:effectLst/>
                <a:latin typeface="Menlo" panose="020B0609030804020204" pitchFamily="49" charset="0"/>
              </a:rPr>
              <a:t>alatina</a:t>
            </a:r>
            <a:r>
              <a:rPr lang="en-GB" sz="1400" dirty="0">
                <a:effectLst/>
                <a:latin typeface="Menlo" panose="020B0609030804020204" pitchFamily="49" charset="0"/>
              </a:rPr>
              <a:t> staff  171 Apr 23 14:41 </a:t>
            </a:r>
            <a:r>
              <a:rPr lang="en-GB" sz="1400" dirty="0" err="1">
                <a:effectLst/>
                <a:latin typeface="Menlo" panose="020B0609030804020204" pitchFamily="49" charset="0"/>
              </a:rPr>
              <a:t>loadobj.m</a:t>
            </a:r>
            <a:endParaRPr lang="en-GB" sz="1400" dirty="0"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effectLst/>
                <a:latin typeface="Menlo" panose="020B0609030804020204" pitchFamily="49" charset="0"/>
              </a:rPr>
              <a:t>-</a:t>
            </a:r>
            <a:r>
              <a:rPr lang="en-GB" sz="1400" dirty="0" err="1">
                <a:effectLst/>
                <a:latin typeface="Menlo" panose="020B0609030804020204" pitchFamily="49" charset="0"/>
              </a:rPr>
              <a:t>rw</a:t>
            </a:r>
            <a:r>
              <a:rPr lang="en-GB" sz="1400" dirty="0">
                <a:effectLst/>
                <a:latin typeface="Menlo" panose="020B0609030804020204" pitchFamily="49" charset="0"/>
              </a:rPr>
              <a:t>-r--r-- 1 </a:t>
            </a:r>
            <a:r>
              <a:rPr lang="en-GB" sz="1400" dirty="0" err="1">
                <a:effectLst/>
                <a:latin typeface="Menlo" panose="020B0609030804020204" pitchFamily="49" charset="0"/>
              </a:rPr>
              <a:t>alatina</a:t>
            </a:r>
            <a:r>
              <a:rPr lang="en-GB" sz="1400" dirty="0">
                <a:effectLst/>
                <a:latin typeface="Menlo" panose="020B0609030804020204" pitchFamily="49" charset="0"/>
              </a:rPr>
              <a:t> staff   36 Apr 23 14:41 </a:t>
            </a:r>
            <a:r>
              <a:rPr lang="en-GB" sz="1400" dirty="0" err="1">
                <a:effectLst/>
                <a:latin typeface="Menlo" panose="020B0609030804020204" pitchFamily="49" charset="0"/>
              </a:rPr>
              <a:t>saveobj.m</a:t>
            </a:r>
            <a:endParaRPr lang="en-GB" sz="1400" dirty="0"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effectLst/>
                <a:latin typeface="Menlo" panose="020B0609030804020204" pitchFamily="49" charset="0"/>
              </a:rPr>
              <a:t>MACBE17363:Interfaces </a:t>
            </a:r>
            <a:r>
              <a:rPr lang="en-GB" sz="1400" dirty="0" err="1">
                <a:effectLst/>
                <a:latin typeface="Menlo" panose="020B0609030804020204" pitchFamily="49" charset="0"/>
              </a:rPr>
              <a:t>alatina</a:t>
            </a:r>
            <a:r>
              <a:rPr lang="en-GB" sz="1400" dirty="0">
                <a:effectLst/>
                <a:latin typeface="Menlo" panose="020B0609030804020204" pitchFamily="49" charset="0"/>
              </a:rPr>
              <a:t>$ 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B8E3EF9-662E-FD0F-C411-C018004B9222}"/>
              </a:ext>
            </a:extLst>
          </p:cNvPr>
          <p:cNvSpPr txBox="1"/>
          <p:nvPr/>
        </p:nvSpPr>
        <p:spPr>
          <a:xfrm>
            <a:off x="220337" y="5750807"/>
            <a:ext cx="4051109" cy="738664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GB" sz="1400" dirty="0">
                <a:effectLst/>
                <a:latin typeface="Menlo" panose="020B0609030804020204" pitchFamily="49" charset="0"/>
              </a:rPr>
              <a:t>function </a:t>
            </a:r>
            <a:r>
              <a:rPr lang="en-GB" sz="1400" dirty="0" err="1">
                <a:effectLst/>
                <a:latin typeface="Menlo" panose="020B0609030804020204" pitchFamily="49" charset="0"/>
              </a:rPr>
              <a:t>desc</a:t>
            </a:r>
            <a:r>
              <a:rPr lang="en-GB" sz="1400" dirty="0">
                <a:effectLst/>
                <a:latin typeface="Menlo" panose="020B0609030804020204" pitchFamily="49" charset="0"/>
              </a:rPr>
              <a:t> = </a:t>
            </a:r>
            <a:r>
              <a:rPr lang="en-GB" sz="1400" dirty="0" err="1">
                <a:effectLst/>
                <a:latin typeface="Menlo" panose="020B0609030804020204" pitchFamily="49" charset="0"/>
              </a:rPr>
              <a:t>GetDescription</a:t>
            </a:r>
            <a:r>
              <a:rPr lang="en-GB" sz="1400" dirty="0">
                <a:effectLst/>
                <a:latin typeface="Menlo" panose="020B0609030804020204" pitchFamily="49" charset="0"/>
              </a:rPr>
              <a:t>(this)</a:t>
            </a:r>
          </a:p>
          <a:p>
            <a:r>
              <a:rPr lang="en-GB" sz="1400" dirty="0">
                <a:effectLst/>
                <a:latin typeface="Menlo" panose="020B0609030804020204" pitchFamily="49" charset="0"/>
              </a:rPr>
              <a:t>  </a:t>
            </a:r>
            <a:r>
              <a:rPr lang="en-GB" sz="1400" dirty="0" err="1">
                <a:effectLst/>
                <a:latin typeface="Menlo" panose="020B0609030804020204" pitchFamily="49" charset="0"/>
              </a:rPr>
              <a:t>desc</a:t>
            </a:r>
            <a:r>
              <a:rPr lang="en-GB" sz="1400" dirty="0">
                <a:effectLst/>
                <a:latin typeface="Menlo" panose="020B0609030804020204" pitchFamily="49" charset="0"/>
              </a:rPr>
              <a:t> = 'ATF2 ONLINE BBA';</a:t>
            </a:r>
          </a:p>
          <a:p>
            <a:r>
              <a:rPr lang="en-GB" sz="1400" dirty="0">
                <a:effectLst/>
                <a:latin typeface="Menlo" panose="020B0609030804020204" pitchFamily="49" charset="0"/>
              </a:rPr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3397695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039" y="1172842"/>
            <a:ext cx="8447753" cy="544703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We proposed automated beam-steering methods to improve the </a:t>
            </a:r>
            <a:r>
              <a:rPr lang="en-US" sz="2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linacs</a:t>
            </a: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performance by correcting orbit, dispersion, and </a:t>
            </a:r>
            <a:r>
              <a:rPr lang="en-US" sz="2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wakefields</a:t>
            </a: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simultaneously.</a:t>
            </a:r>
          </a:p>
          <a:p>
            <a:pPr marL="0" indent="0">
              <a:buNone/>
            </a:pPr>
            <a:endParaRPr lang="en-US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Our technique is:</a:t>
            </a:r>
          </a:p>
          <a:p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Model independent</a:t>
            </a:r>
          </a:p>
          <a:p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Global</a:t>
            </a:r>
          </a:p>
          <a:p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Automatic</a:t>
            </a:r>
          </a:p>
          <a:p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Robust and rapid</a:t>
            </a:r>
          </a:p>
          <a:p>
            <a:pPr marL="0" indent="0">
              <a:buNone/>
            </a:pPr>
            <a:endParaRPr lang="en-US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We base our algorithms operate in two phases: automatic system identification, and BBA</a:t>
            </a:r>
          </a:p>
          <a:p>
            <a:pPr marL="0" indent="0">
              <a:buNone/>
            </a:pPr>
            <a:endParaRPr lang="en-US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It is a considerable step forward with respect to traditional alignment techniques.</a:t>
            </a:r>
          </a:p>
          <a:p>
            <a:pPr marL="0" indent="0">
              <a:buNone/>
            </a:pPr>
            <a:endParaRPr lang="en-US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A6289-BC96-CE44-A56C-D36E7835041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4858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AFE4D0A-7507-42A8-5F55-158B1D3F8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6946"/>
            <a:ext cx="8229600" cy="718597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>
                <a:solidFill>
                  <a:srgbClr val="000090"/>
                </a:solidFill>
              </a:rPr>
              <a:t>New Interface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7CD48D-84F6-4F10-FFD7-AA7749ACCED6}"/>
              </a:ext>
            </a:extLst>
          </p:cNvPr>
          <p:cNvSpPr txBox="1"/>
          <p:nvPr/>
        </p:nvSpPr>
        <p:spPr>
          <a:xfrm>
            <a:off x="220337" y="1566535"/>
            <a:ext cx="865925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effectLst/>
                <a:latin typeface="Menlo" panose="020B0609030804020204" pitchFamily="49" charset="0"/>
              </a:rPr>
              <a:t>Python?</a:t>
            </a:r>
          </a:p>
          <a:p>
            <a:endParaRPr lang="en-GB" sz="1400" dirty="0">
              <a:latin typeface="Menlo" panose="020B0609030804020204" pitchFamily="49" charset="0"/>
            </a:endParaRPr>
          </a:p>
          <a:p>
            <a:r>
              <a:rPr lang="en-GB" sz="1400" dirty="0">
                <a:effectLst/>
                <a:latin typeface="Menlo" panose="020B0609030804020204" pitchFamily="49" charset="0"/>
              </a:rPr>
              <a:t>Avni, who used both, actually proposed to use Octave. Easier to program.</a:t>
            </a:r>
          </a:p>
          <a:p>
            <a:endParaRPr lang="en-GB" sz="1400" dirty="0">
              <a:latin typeface="Menlo" panose="020B0609030804020204" pitchFamily="49" charset="0"/>
            </a:endParaRPr>
          </a:p>
          <a:p>
            <a:endParaRPr lang="en-GB" sz="1400" dirty="0"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effectLst/>
                <a:latin typeface="Menlo" panose="020B0609030804020204" pitchFamily="49" charset="0"/>
              </a:rPr>
              <a:t>As for th</a:t>
            </a:r>
            <a:r>
              <a:rPr lang="en-GB" sz="1400" dirty="0">
                <a:latin typeface="Menlo" panose="020B0609030804020204" pitchFamily="49" charset="0"/>
              </a:rPr>
              <a:t>e flight simulator, I’d like to propose RF-Track, but we could start with resuming the PLACET simulation files.</a:t>
            </a:r>
            <a:endParaRPr lang="en-GB" sz="1400" dirty="0">
              <a:effectLst/>
              <a:latin typeface="Menl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1434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0EA6289-BC96-CE44-A56C-D36E78350415}" type="slidenum">
              <a:rPr lang="en-US" smtClean="0"/>
              <a:t>3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612"/>
            <a:ext cx="8229600" cy="1143000"/>
          </a:xfrm>
        </p:spPr>
        <p:txBody>
          <a:bodyPr/>
          <a:lstStyle/>
          <a:p>
            <a:r>
              <a:rPr lang="en-US" dirty="0"/>
              <a:t>FACET @ SLAC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637" y="990343"/>
            <a:ext cx="8312727" cy="267736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3316" y="3424128"/>
            <a:ext cx="873843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FACET (Facility for Advanced Accelerator Experimental Tests) is a new User Facility at SLAC National Accelerator Laboratory. Experiments apply for beam time to a scientific committee.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E = 1.19 to 20 </a:t>
            </a:r>
            <a:r>
              <a:rPr lang="en-US" dirty="0" err="1"/>
              <a:t>GeV</a:t>
            </a:r>
            <a:r>
              <a:rPr lang="en-US" dirty="0"/>
              <a:t> </a:t>
            </a:r>
            <a:r>
              <a:rPr lang="en-US" dirty="0" err="1"/>
              <a:t>Linac</a:t>
            </a:r>
            <a:r>
              <a:rPr lang="en-US" dirty="0"/>
              <a:t>, q up to 3.2 </a:t>
            </a:r>
            <a:r>
              <a:rPr lang="en-US" dirty="0" err="1"/>
              <a:t>nC</a:t>
            </a:r>
            <a:r>
              <a:rPr lang="en-US" dirty="0"/>
              <a:t>, 1.5 mm long bunches (injection)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The first User Run started in spring 2012 with 20 GeV, 3 </a:t>
            </a:r>
            <a:r>
              <a:rPr lang="en-US" dirty="0" err="1"/>
              <a:t>nC</a:t>
            </a:r>
            <a:r>
              <a:rPr lang="en-US" dirty="0"/>
              <a:t> electron beams. 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The facility is designed to provide short (20 </a:t>
            </a:r>
            <a:r>
              <a:rPr lang="en-US" dirty="0" err="1"/>
              <a:t>μm</a:t>
            </a:r>
            <a:r>
              <a:rPr lang="en-US" dirty="0"/>
              <a:t>) bunches and small (20 </a:t>
            </a:r>
            <a:r>
              <a:rPr lang="en-US" dirty="0" err="1"/>
              <a:t>μm</a:t>
            </a:r>
            <a:r>
              <a:rPr lang="en-US" dirty="0"/>
              <a:t> wide) spot sizes.</a:t>
            </a:r>
          </a:p>
          <a:p>
            <a:endParaRPr lang="en-US" dirty="0"/>
          </a:p>
          <a:p>
            <a:r>
              <a:rPr lang="en-US" b="1" dirty="0"/>
              <a:t>BBA experiments: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DFS Sectors 04-10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WFS Sectors 02-04</a:t>
            </a:r>
          </a:p>
        </p:txBody>
      </p:sp>
    </p:spTree>
    <p:extLst>
      <p:ext uri="{BB962C8B-B14F-4D97-AF65-F5344CB8AC3E}">
        <p14:creationId xmlns:p14="http://schemas.microsoft.com/office/powerpoint/2010/main" val="2223195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2CED26-81E5-2ACB-8355-3E5376B27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A8E04-92B0-D347-A923-EB2648C70CF9}" type="slidenum">
              <a:rPr lang="en-US" smtClean="0"/>
              <a:t>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F62BD9-C8F7-66A8-07CC-A89E98FC7AE0}"/>
              </a:ext>
            </a:extLst>
          </p:cNvPr>
          <p:cNvSpPr txBox="1"/>
          <p:nvPr/>
        </p:nvSpPr>
        <p:spPr>
          <a:xfrm>
            <a:off x="397566" y="1232118"/>
            <a:ext cx="837186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DFS simultaneously corrects the orbit, </a:t>
            </a:r>
            <a:r>
              <a:rPr lang="en-US" i="1" dirty="0"/>
              <a:t>x</a:t>
            </a:r>
            <a:r>
              <a:rPr lang="en-US" i="1" baseline="-25000" dirty="0"/>
              <a:t>i</a:t>
            </a:r>
            <a:r>
              <a:rPr lang="en-US" baseline="-25000" dirty="0"/>
              <a:t> </a:t>
            </a:r>
            <a:r>
              <a:rPr lang="en-US" dirty="0"/>
              <a:t>, and minimizes the difference between the nominal and a dispersive trajectory, </a:t>
            </a:r>
            <a:r>
              <a:rPr lang="en-US" i="1" dirty="0"/>
              <a:t>x</a:t>
            </a:r>
            <a:r>
              <a:rPr lang="el-GR" i="1" baseline="-25000" dirty="0"/>
              <a:t>Δ</a:t>
            </a:r>
            <a:r>
              <a:rPr lang="en-US" i="1" baseline="-25000" dirty="0" err="1"/>
              <a:t>E,i</a:t>
            </a:r>
            <a:r>
              <a:rPr lang="en-US" dirty="0"/>
              <a:t>. This corresponds to minimizing: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which is equivalent to solving the system of equations:</a:t>
            </a:r>
          </a:p>
        </p:txBody>
      </p:sp>
      <p:pic>
        <p:nvPicPr>
          <p:cNvPr id="6" name="Picture 5" descr="latex-image-1.pdf">
            <a:extLst>
              <a:ext uri="{FF2B5EF4-FFF2-40B4-BE49-F238E27FC236}">
                <a16:creationId xmlns:a16="http://schemas.microsoft.com/office/drawing/2014/main" id="{3FB0626F-8887-98DA-D73C-83BB72A682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001" y="5950955"/>
            <a:ext cx="3148760" cy="7187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38A2736-FC4C-F74B-A819-A417481AFB1B}"/>
              </a:ext>
            </a:extLst>
          </p:cNvPr>
          <p:cNvSpPr txBox="1"/>
          <p:nvPr/>
        </p:nvSpPr>
        <p:spPr>
          <a:xfrm>
            <a:off x="397565" y="4565479"/>
            <a:ext cx="814181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It is a least-square problem that can be solved using an SVD.</a:t>
            </a:r>
          </a:p>
          <a:p>
            <a:endParaRPr lang="en-US" dirty="0"/>
          </a:p>
          <a:p>
            <a:r>
              <a:rPr lang="en-US" dirty="0"/>
              <a:t>The free parameter </a:t>
            </a:r>
            <a:r>
              <a:rPr lang="en-US" dirty="0" err="1"/>
              <a:t>ω</a:t>
            </a:r>
            <a:r>
              <a:rPr lang="en-US" dirty="0"/>
              <a:t> accounts for the relative weight of the orbit </a:t>
            </a:r>
            <a:r>
              <a:rPr lang="en-US" dirty="0" err="1"/>
              <a:t>w.r.t</a:t>
            </a:r>
            <a:r>
              <a:rPr lang="en-US" dirty="0"/>
              <a:t>. the dispersive term; β is a regularization parameter to modify the condition number of the system matrix.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90513E-A398-8B2D-B163-37CAC7FBCC5B}"/>
              </a:ext>
            </a:extLst>
          </p:cNvPr>
          <p:cNvSpPr txBox="1"/>
          <p:nvPr/>
        </p:nvSpPr>
        <p:spPr>
          <a:xfrm>
            <a:off x="6042118" y="3517256"/>
            <a:ext cx="5100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with</a:t>
            </a:r>
          </a:p>
        </p:txBody>
      </p:sp>
      <p:pic>
        <p:nvPicPr>
          <p:cNvPr id="9" name="Picture 8" descr="latex-image-1.pdf">
            <a:extLst>
              <a:ext uri="{FF2B5EF4-FFF2-40B4-BE49-F238E27FC236}">
                <a16:creationId xmlns:a16="http://schemas.microsoft.com/office/drawing/2014/main" id="{4EC73903-65D4-7FED-E1D1-419275A39B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510" y="3435716"/>
            <a:ext cx="936095" cy="50951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C4D8632-A5AD-2315-9345-FF5154E23052}"/>
              </a:ext>
            </a:extLst>
          </p:cNvPr>
          <p:cNvSpPr/>
          <p:nvPr/>
        </p:nvSpPr>
        <p:spPr>
          <a:xfrm>
            <a:off x="3017403" y="3302627"/>
            <a:ext cx="1027842" cy="119287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5E74212-CE1D-BE9A-9A23-0BD5B7273051}"/>
              </a:ext>
            </a:extLst>
          </p:cNvPr>
          <p:cNvSpPr txBox="1"/>
          <p:nvPr/>
        </p:nvSpPr>
        <p:spPr>
          <a:xfrm>
            <a:off x="6019570" y="3924892"/>
            <a:ext cx="4603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and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47FB71E-7980-59CD-09C7-48B35F8ADC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9091" y="2008363"/>
            <a:ext cx="7065818" cy="77890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5EE0C6D-4627-AE5B-5B16-F62FE4071F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0510" y="3981477"/>
            <a:ext cx="1818866" cy="21328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D515C80-B05B-E947-CDF8-DBF7CA24F5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1861" y="3362201"/>
            <a:ext cx="4341091" cy="1073727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22C0201F-22D5-324A-B037-2CE3D144FB43}"/>
              </a:ext>
            </a:extLst>
          </p:cNvPr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FF0000"/>
                </a:solidFill>
              </a:rPr>
              <a:t>Beam-based alignment</a:t>
            </a:r>
          </a:p>
        </p:txBody>
      </p:sp>
    </p:spTree>
    <p:extLst>
      <p:ext uri="{BB962C8B-B14F-4D97-AF65-F5344CB8AC3E}">
        <p14:creationId xmlns:p14="http://schemas.microsoft.com/office/powerpoint/2010/main" val="24249801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2CED26-81E5-2ACB-8355-3E5376B27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A8E04-92B0-D347-A923-EB2648C70CF9}" type="slidenum">
              <a:rPr lang="en-US" smtClean="0"/>
              <a:t>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F62BD9-C8F7-66A8-07CC-A89E98FC7AE0}"/>
              </a:ext>
            </a:extLst>
          </p:cNvPr>
          <p:cNvSpPr txBox="1"/>
          <p:nvPr/>
        </p:nvSpPr>
        <p:spPr>
          <a:xfrm>
            <a:off x="397566" y="1232118"/>
            <a:ext cx="837186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propose to develop the new flight simulator following an object-oriented approach</a:t>
            </a:r>
          </a:p>
          <a:p>
            <a:endParaRPr lang="en-US" dirty="0"/>
          </a:p>
          <a:p>
            <a:r>
              <a:rPr lang="en-US" dirty="0"/>
              <a:t>Each machine is an “Interface”, and we can have several: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InterfaceATF2  (real machine)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InterfacePLACET</a:t>
            </a:r>
            <a:r>
              <a:rPr lang="en-US" dirty="0"/>
              <a:t> (simulated machine with PLACET)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InterfaceRFT</a:t>
            </a:r>
            <a:r>
              <a:rPr lang="en-US" dirty="0"/>
              <a:t> (simulated machine with RF-Track)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… </a:t>
            </a:r>
          </a:p>
          <a:p>
            <a:endParaRPr lang="en-US" dirty="0"/>
          </a:p>
          <a:p>
            <a:r>
              <a:rPr lang="en-US" dirty="0"/>
              <a:t>This backbone structure implements all the basic functionalities, in a high-level way: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GetBpms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GetCorrectors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SetCorrectors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ChangeBeamEnergy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ChangeBunchCharge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Python or Octave could provide this backbone, which would allow to pilot either the real machine or a simulation indifferently. </a:t>
            </a:r>
          </a:p>
          <a:p>
            <a:endParaRPr lang="en-US" dirty="0"/>
          </a:p>
          <a:p>
            <a:r>
              <a:rPr lang="en-US" dirty="0"/>
              <a:t>Then, we develop independent tools based on this Interface.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2C0201F-22D5-324A-B037-2CE3D144FB43}"/>
              </a:ext>
            </a:extLst>
          </p:cNvPr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FF0000"/>
                </a:solidFill>
              </a:rPr>
              <a:t>Object-oriented approach</a:t>
            </a:r>
          </a:p>
        </p:txBody>
      </p:sp>
    </p:spTree>
    <p:extLst>
      <p:ext uri="{BB962C8B-B14F-4D97-AF65-F5344CB8AC3E}">
        <p14:creationId xmlns:p14="http://schemas.microsoft.com/office/powerpoint/2010/main" val="21339592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5724"/>
            <a:ext cx="8229600" cy="873273"/>
          </a:xfrm>
        </p:spPr>
        <p:txBody>
          <a:bodyPr>
            <a:normAutofit/>
          </a:bodyPr>
          <a:lstStyle/>
          <a:p>
            <a:r>
              <a:rPr lang="en-US" dirty="0"/>
              <a:t>An almost automatic correction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0" y="1039804"/>
            <a:ext cx="9144000" cy="5507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800" dirty="0"/>
              <a:t>We want to make our BBA algorithms as automatic as possible. Two tools have been developed. SYSID and BBA tools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A8E04-92B0-D347-A923-EB2648C70CF9}" type="slidenum">
              <a:rPr lang="en-US" smtClean="0"/>
              <a:t>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4680" y="1776786"/>
            <a:ext cx="3418520" cy="3045268"/>
          </a:xfrm>
          <a:prstGeom prst="rect">
            <a:avLst/>
          </a:prstGeom>
          <a:ln>
            <a:solidFill>
              <a:srgbClr val="4F81BD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9" name="Rectangle 8"/>
          <p:cNvSpPr/>
          <p:nvPr/>
        </p:nvSpPr>
        <p:spPr>
          <a:xfrm>
            <a:off x="-1" y="5015811"/>
            <a:ext cx="8805333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The left-hand side panel shows the list of selected correctors, and displays how many iterations have been performed for each of them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The right-hand side panel allows to set the desired amplitude of the orbit oscillations excited to measure the trajectory response</a:t>
            </a:r>
          </a:p>
          <a:p>
            <a:r>
              <a:rPr lang="en-US" dirty="0"/>
              <a:t>The tool implements an adaptive scheme, that tunes the corrector strength to reach target amplitude according to the information from previous measurements.</a:t>
            </a:r>
          </a:p>
        </p:txBody>
      </p:sp>
    </p:spTree>
    <p:extLst>
      <p:ext uri="{BB962C8B-B14F-4D97-AF65-F5344CB8AC3E}">
        <p14:creationId xmlns:p14="http://schemas.microsoft.com/office/powerpoint/2010/main" val="29939773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151" y="0"/>
            <a:ext cx="8229600" cy="944387"/>
          </a:xfrm>
        </p:spPr>
        <p:txBody>
          <a:bodyPr>
            <a:normAutofit/>
          </a:bodyPr>
          <a:lstStyle/>
          <a:p>
            <a:r>
              <a:rPr lang="en-US" dirty="0"/>
              <a:t>Response matrix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151" y="1187381"/>
            <a:ext cx="8229600" cy="550153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1600" dirty="0">
                <a:latin typeface="Calibri (Body)"/>
                <a:cs typeface="Calibri (Body)"/>
              </a:rPr>
              <a:t>The response matrix might compromise the performance of BBA algorithms in several ways:</a:t>
            </a:r>
          </a:p>
          <a:p>
            <a:pPr>
              <a:lnSpc>
                <a:spcPct val="90000"/>
              </a:lnSpc>
            </a:pPr>
            <a:r>
              <a:rPr lang="en-US" sz="1600" b="1" dirty="0">
                <a:latin typeface="Calibri (Body)"/>
                <a:cs typeface="Calibri (Body)"/>
              </a:rPr>
              <a:t>It can misrepresent the optics </a:t>
            </a:r>
            <a:r>
              <a:rPr lang="en-US" sz="1600" dirty="0">
                <a:latin typeface="Calibri (Body)"/>
                <a:cs typeface="Calibri (Body)"/>
              </a:rPr>
              <a:t>(computer model </a:t>
            </a:r>
            <a:r>
              <a:rPr lang="en-US" sz="1600" dirty="0" err="1">
                <a:latin typeface="Calibri (Body)"/>
                <a:cs typeface="Calibri (Body)"/>
              </a:rPr>
              <a:t>vs</a:t>
            </a:r>
            <a:r>
              <a:rPr lang="en-US" sz="1600" dirty="0">
                <a:latin typeface="Calibri (Body)"/>
                <a:cs typeface="Calibri (Body)"/>
              </a:rPr>
              <a:t> real machine)</a:t>
            </a:r>
            <a:endParaRPr lang="en-US" sz="1600" b="1" dirty="0">
              <a:latin typeface="Calibri (Body)"/>
              <a:cs typeface="Calibri (Body)"/>
            </a:endParaRPr>
          </a:p>
          <a:p>
            <a:pPr>
              <a:lnSpc>
                <a:spcPct val="90000"/>
              </a:lnSpc>
            </a:pPr>
            <a:r>
              <a:rPr lang="en-US" sz="1600" b="1" dirty="0">
                <a:latin typeface="Calibri (Body)"/>
                <a:cs typeface="Calibri (Body)"/>
              </a:rPr>
              <a:t>It can be ill-conditioned</a:t>
            </a:r>
            <a:r>
              <a:rPr lang="en-US" sz="1600" dirty="0">
                <a:latin typeface="Calibri (Body)"/>
                <a:cs typeface="Calibri (Body)"/>
              </a:rPr>
              <a:t>:  an ill-conditioned matrix leads to bad solutions of the system of equations</a:t>
            </a:r>
          </a:p>
          <a:p>
            <a:pPr>
              <a:lnSpc>
                <a:spcPct val="90000"/>
              </a:lnSpc>
            </a:pPr>
            <a:r>
              <a:rPr lang="en-US" sz="1600" dirty="0"/>
              <a:t>Very little information in the small singular values directions </a:t>
            </a:r>
            <a:endParaRPr lang="en-US" sz="1600" dirty="0">
              <a:latin typeface="Calibri (Body)"/>
              <a:cs typeface="Calibri (Body)"/>
            </a:endParaRPr>
          </a:p>
          <a:p>
            <a:pPr>
              <a:lnSpc>
                <a:spcPct val="90000"/>
              </a:lnSpc>
            </a:pPr>
            <a:endParaRPr lang="en-US" sz="1600" dirty="0">
              <a:latin typeface="Calibri (Body)"/>
              <a:cs typeface="Calibri (Body)"/>
            </a:endParaRPr>
          </a:p>
          <a:p>
            <a:pPr>
              <a:lnSpc>
                <a:spcPct val="90000"/>
              </a:lnSpc>
            </a:pPr>
            <a:endParaRPr lang="en-US" sz="1600" dirty="0">
              <a:latin typeface="Calibri (Body)"/>
              <a:cs typeface="Calibri (Body)"/>
            </a:endParaRPr>
          </a:p>
          <a:p>
            <a:pPr>
              <a:lnSpc>
                <a:spcPct val="90000"/>
              </a:lnSpc>
            </a:pPr>
            <a:endParaRPr lang="en-US" sz="1600" dirty="0">
              <a:latin typeface="Calibri (Body)"/>
              <a:cs typeface="Calibri (Body)"/>
            </a:endParaRPr>
          </a:p>
          <a:p>
            <a:pPr>
              <a:lnSpc>
                <a:spcPct val="90000"/>
              </a:lnSpc>
            </a:pPr>
            <a:endParaRPr lang="en-US" sz="1600" dirty="0">
              <a:latin typeface="Calibri (Body)"/>
              <a:cs typeface="Calibri (Body)"/>
            </a:endParaRPr>
          </a:p>
          <a:p>
            <a:pPr>
              <a:lnSpc>
                <a:spcPct val="90000"/>
              </a:lnSpc>
            </a:pPr>
            <a:endParaRPr lang="en-US" sz="1600" dirty="0">
              <a:latin typeface="Calibri (Body)"/>
              <a:cs typeface="Calibri (Body)"/>
            </a:endParaRPr>
          </a:p>
          <a:p>
            <a:pPr>
              <a:lnSpc>
                <a:spcPct val="90000"/>
              </a:lnSpc>
            </a:pPr>
            <a:endParaRPr lang="en-US" sz="1600" dirty="0">
              <a:latin typeface="Calibri (Body)"/>
              <a:cs typeface="Calibri (Body)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1600" dirty="0">
              <a:solidFill>
                <a:schemeClr val="bg1">
                  <a:lumMod val="50000"/>
                </a:schemeClr>
              </a:solidFill>
              <a:latin typeface="Calibri (Body)"/>
              <a:cs typeface="Calibri (Body)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1600" dirty="0">
              <a:solidFill>
                <a:schemeClr val="bg1">
                  <a:lumMod val="50000"/>
                </a:schemeClr>
              </a:solidFill>
              <a:latin typeface="Calibri (Body)"/>
              <a:cs typeface="Calibri (Body)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1600" dirty="0">
              <a:solidFill>
                <a:schemeClr val="bg1">
                  <a:lumMod val="50000"/>
                </a:schemeClr>
              </a:solidFill>
              <a:latin typeface="Calibri (Body)"/>
              <a:cs typeface="Calibri (Body)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1600" dirty="0">
              <a:solidFill>
                <a:schemeClr val="bg1">
                  <a:lumMod val="50000"/>
                </a:schemeClr>
              </a:solidFill>
              <a:latin typeface="Calibri (Body)"/>
              <a:cs typeface="Calibri (Body)"/>
            </a:endParaRPr>
          </a:p>
          <a:p>
            <a:pPr>
              <a:lnSpc>
                <a:spcPct val="90000"/>
              </a:lnSpc>
            </a:pPr>
            <a:endParaRPr lang="en-US" sz="1600" b="1" dirty="0">
              <a:latin typeface="Calibri (Body)"/>
              <a:cs typeface="Calibri (Body)"/>
            </a:endParaRPr>
          </a:p>
          <a:p>
            <a:pPr>
              <a:lnSpc>
                <a:spcPct val="90000"/>
              </a:lnSpc>
            </a:pPr>
            <a:r>
              <a:rPr lang="en-US" sz="1600" b="1" dirty="0">
                <a:latin typeface="Calibri (Body)"/>
                <a:cs typeface="Calibri (Body)"/>
              </a:rPr>
              <a:t>If measured, it is affected by instrumentation noise:</a:t>
            </a:r>
            <a:r>
              <a:rPr lang="en-US" sz="1600" dirty="0">
                <a:latin typeface="Calibri (Body)"/>
                <a:cs typeface="Calibri (Body)"/>
              </a:rPr>
              <a:t> an inaccurate response matrix misrepresents the optics of the system and compromises BBA</a:t>
            </a:r>
          </a:p>
          <a:p>
            <a:pPr marL="0" indent="0">
              <a:lnSpc>
                <a:spcPct val="90000"/>
              </a:lnSpc>
              <a:buNone/>
            </a:pPr>
            <a:endParaRPr lang="en-US" sz="1600" dirty="0">
              <a:latin typeface="Calibri (Body)"/>
              <a:cs typeface="Calibri (Body)"/>
            </a:endParaRPr>
          </a:p>
          <a:p>
            <a:pPr marL="514350" indent="-514350">
              <a:lnSpc>
                <a:spcPct val="90000"/>
              </a:lnSpc>
              <a:buAutoNum type="arabicParenR"/>
            </a:pPr>
            <a:r>
              <a:rPr lang="en-US" sz="1600" dirty="0">
                <a:latin typeface="Calibri (Body)"/>
                <a:cs typeface="Calibri (Body)"/>
              </a:rPr>
              <a:t>We use an algorithm that </a:t>
            </a:r>
            <a:r>
              <a:rPr lang="en-US" sz="1600" i="1" dirty="0">
                <a:latin typeface="Calibri (Body)"/>
                <a:cs typeface="Calibri (Body)"/>
              </a:rPr>
              <a:t>measures the optics</a:t>
            </a:r>
            <a:r>
              <a:rPr lang="en-US" sz="1600" dirty="0">
                <a:latin typeface="Calibri (Body)"/>
                <a:cs typeface="Calibri (Body)"/>
              </a:rPr>
              <a:t> : </a:t>
            </a:r>
            <a:r>
              <a:rPr lang="en-US" sz="1600" b="1" dirty="0">
                <a:latin typeface="Calibri (Body)"/>
                <a:cs typeface="Calibri (Body)"/>
              </a:rPr>
              <a:t>System Identification (or SYSID)</a:t>
            </a:r>
          </a:p>
          <a:p>
            <a:pPr marL="514350" indent="-514350">
              <a:lnSpc>
                <a:spcPct val="90000"/>
              </a:lnSpc>
              <a:buAutoNum type="arabicParenR"/>
            </a:pPr>
            <a:r>
              <a:rPr lang="en-US" sz="1600" dirty="0">
                <a:latin typeface="Calibri (Body)"/>
                <a:cs typeface="Calibri (Body)"/>
              </a:rPr>
              <a:t>The matrix needs to be </a:t>
            </a:r>
            <a:r>
              <a:rPr lang="en-US" sz="1600" b="1" dirty="0">
                <a:latin typeface="Calibri (Body)"/>
                <a:cs typeface="Calibri (Body)"/>
              </a:rPr>
              <a:t>conditioned</a:t>
            </a:r>
            <a:r>
              <a:rPr lang="en-US" sz="1600" dirty="0">
                <a:latin typeface="Calibri (Body)"/>
                <a:cs typeface="Calibri (Body)"/>
              </a:rPr>
              <a:t> (SVD cut, or beta parameter)</a:t>
            </a:r>
          </a:p>
        </p:txBody>
      </p:sp>
      <p:sp>
        <p:nvSpPr>
          <p:cNvPr id="8" name="TextBox 7"/>
          <p:cNvSpPr txBox="1"/>
          <p:nvPr/>
        </p:nvSpPr>
        <p:spPr>
          <a:xfrm rot="16200000">
            <a:off x="1055093" y="3615868"/>
            <a:ext cx="17800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Singular values of R</a:t>
            </a:r>
            <a:endParaRPr lang="en-US" sz="1200" baseline="300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A6289-BC96-CE44-A56C-D36E78350415}" type="slidenum">
              <a:rPr lang="en-US" smtClean="0"/>
              <a:t>7</a:t>
            </a:fld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1351605" y="2671098"/>
            <a:ext cx="6440790" cy="2347920"/>
            <a:chOff x="1863211" y="2563156"/>
            <a:chExt cx="6440790" cy="2347920"/>
          </a:xfrm>
        </p:grpSpPr>
        <p:grpSp>
          <p:nvGrpSpPr>
            <p:cNvPr id="11" name="Group 10"/>
            <p:cNvGrpSpPr/>
            <p:nvPr/>
          </p:nvGrpSpPr>
          <p:grpSpPr>
            <a:xfrm>
              <a:off x="2262766" y="2563156"/>
              <a:ext cx="5641680" cy="1903615"/>
              <a:chOff x="2128449" y="2563156"/>
              <a:chExt cx="5641680" cy="1903615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128449" y="2649496"/>
                <a:ext cx="2382354" cy="1817275"/>
              </a:xfrm>
              <a:prstGeom prst="rect">
                <a:avLst/>
              </a:prstGeom>
            </p:spPr>
          </p:pic>
          <p:cxnSp>
            <p:nvCxnSpPr>
              <p:cNvPr id="6" name="Straight Arrow Connector 5"/>
              <p:cNvCxnSpPr/>
              <p:nvPr/>
            </p:nvCxnSpPr>
            <p:spPr>
              <a:xfrm flipH="1">
                <a:off x="3826112" y="3471797"/>
                <a:ext cx="1655259" cy="72095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TextBox 6"/>
              <p:cNvSpPr txBox="1"/>
              <p:nvPr/>
            </p:nvSpPr>
            <p:spPr>
              <a:xfrm>
                <a:off x="5481370" y="3013866"/>
                <a:ext cx="2288759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Very little information in the low sing. values directions -&gt; huge corrector strength needed to make a small adjustment to correction -&gt; ignore these directions.</a:t>
                </a:r>
              </a:p>
            </p:txBody>
          </p:sp>
          <p:pic>
            <p:nvPicPr>
              <p:cNvPr id="13" name="Picture 12" descr="latex-image-1.pdf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51053" y="2563156"/>
                <a:ext cx="1751838" cy="399542"/>
              </a:xfrm>
              <a:prstGeom prst="rect">
                <a:avLst/>
              </a:prstGeom>
            </p:spPr>
          </p:pic>
        </p:grpSp>
        <p:sp>
          <p:nvSpPr>
            <p:cNvPr id="10" name="Rectangle 9"/>
            <p:cNvSpPr/>
            <p:nvPr/>
          </p:nvSpPr>
          <p:spPr>
            <a:xfrm>
              <a:off x="1863211" y="4621253"/>
              <a:ext cx="6440790" cy="2898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</a:rPr>
                <a:t>We can control this via the parameter β, or by zeroing the smallest singular values.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251225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608"/>
            <a:ext cx="8229600" cy="795362"/>
          </a:xfrm>
        </p:spPr>
        <p:txBody>
          <a:bodyPr>
            <a:normAutofit/>
          </a:bodyPr>
          <a:lstStyle/>
          <a:p>
            <a:r>
              <a:rPr lang="en-US" dirty="0"/>
              <a:t>Results: </a:t>
            </a:r>
            <a:r>
              <a:rPr lang="en-US" dirty="0" err="1"/>
              <a:t>SysID</a:t>
            </a:r>
            <a:r>
              <a:rPr lang="en-US" dirty="0"/>
              <a:t> + orbit control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4623" y="1305168"/>
            <a:ext cx="52245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Focused on Sectors 04 through 08 (500 m of </a:t>
            </a:r>
            <a:r>
              <a:rPr lang="en-US" dirty="0" err="1"/>
              <a:t>linac</a:t>
            </a:r>
            <a:r>
              <a:rPr lang="en-US" dirty="0"/>
              <a:t>)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Used 52 correctors in total (1h15 acquisition time)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Measured orbit and dispersion (2h30 in total)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Applied Orbit and DFS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82209" y="3115938"/>
            <a:ext cx="1749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Response matrix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381" y="2727251"/>
            <a:ext cx="5746935" cy="3987960"/>
          </a:xfrm>
          <a:prstGeom prst="rect">
            <a:avLst/>
          </a:prstGeom>
        </p:spPr>
      </p:pic>
      <p:pic>
        <p:nvPicPr>
          <p:cNvPr id="12" name="Picture 11" descr="2013-03-11T23:31:45-00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186" y="2886577"/>
            <a:ext cx="4368855" cy="322989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629346" y="2517245"/>
            <a:ext cx="2397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 excited a bump in 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A6289-BC96-CE44-A56C-D36E7835041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4733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5724"/>
            <a:ext cx="8229600" cy="873273"/>
          </a:xfrm>
        </p:spPr>
        <p:txBody>
          <a:bodyPr>
            <a:normAutofit/>
          </a:bodyPr>
          <a:lstStyle/>
          <a:p>
            <a:r>
              <a:rPr lang="en-US" dirty="0"/>
              <a:t>An (almost) automatic correction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354" y="4795058"/>
            <a:ext cx="8229600" cy="1929631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1800" b="1" dirty="0"/>
              <a:t>Large space of parameters</a:t>
            </a:r>
            <a:r>
              <a:rPr lang="en-US" sz="1800" dirty="0"/>
              <a:t> have to be tuned to achieve best performance: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Correction gain, g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Weight of the DFS term, </a:t>
            </a:r>
            <a:r>
              <a:rPr lang="en-US" sz="1600" dirty="0" err="1"/>
              <a:t>ω</a:t>
            </a:r>
            <a:r>
              <a:rPr lang="en-US" sz="1600" baseline="-25000" dirty="0" err="1"/>
              <a:t>DFS</a:t>
            </a:r>
            <a:endParaRPr lang="en-US" sz="1600" baseline="-25000" dirty="0"/>
          </a:p>
          <a:p>
            <a:pPr lvl="1">
              <a:lnSpc>
                <a:spcPct val="90000"/>
              </a:lnSpc>
            </a:pPr>
            <a:r>
              <a:rPr lang="en-US" sz="1600" dirty="0"/>
              <a:t>Weight of the WFS term, </a:t>
            </a:r>
            <a:r>
              <a:rPr lang="en-US" sz="1600" dirty="0" err="1"/>
              <a:t>ω</a:t>
            </a:r>
            <a:r>
              <a:rPr lang="en-US" sz="1600" baseline="-25000" dirty="0" err="1"/>
              <a:t>WFS</a:t>
            </a:r>
            <a:endParaRPr lang="en-US" sz="1600" baseline="-25000" dirty="0"/>
          </a:p>
          <a:p>
            <a:pPr lvl="1">
              <a:lnSpc>
                <a:spcPct val="90000"/>
              </a:lnSpc>
            </a:pPr>
            <a:r>
              <a:rPr lang="en-US" sz="1600" dirty="0"/>
              <a:t>Regularization term of the global matrix, by means of:</a:t>
            </a:r>
          </a:p>
          <a:p>
            <a:pPr lvl="2">
              <a:lnSpc>
                <a:spcPct val="90000"/>
              </a:lnSpc>
            </a:pPr>
            <a:r>
              <a:rPr lang="en-US" sz="1400" dirty="0"/>
              <a:t>Cut off the smallest singular values, </a:t>
            </a:r>
            <a:r>
              <a:rPr lang="en-US" sz="1400" dirty="0" err="1"/>
              <a:t>n</a:t>
            </a:r>
            <a:r>
              <a:rPr lang="en-US" sz="1400" baseline="-25000" dirty="0" err="1"/>
              <a:t>SVD</a:t>
            </a:r>
            <a:r>
              <a:rPr lang="en-US" sz="1400" dirty="0"/>
              <a:t>, or</a:t>
            </a:r>
          </a:p>
          <a:p>
            <a:pPr lvl="2">
              <a:lnSpc>
                <a:spcPct val="90000"/>
              </a:lnSpc>
            </a:pPr>
            <a:r>
              <a:rPr lang="en-US" sz="1400" dirty="0"/>
              <a:t>Beta parameter, β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7909" y="1403514"/>
            <a:ext cx="5888182" cy="3302000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08354" y="1039804"/>
            <a:ext cx="8229600" cy="5507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800" dirty="0"/>
              <a:t>BBA tool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A8E04-92B0-D347-A923-EB2648C70CF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5281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2775</TotalTime>
  <Words>2075</Words>
  <Application>Microsoft Macintosh PowerPoint</Application>
  <PresentationFormat>On-screen Show (4:3)</PresentationFormat>
  <Paragraphs>256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(Body)</vt:lpstr>
      <vt:lpstr>Calibri Light</vt:lpstr>
      <vt:lpstr>Menlo</vt:lpstr>
      <vt:lpstr>Office Theme</vt:lpstr>
      <vt:lpstr>PowerPoint Presentation</vt:lpstr>
      <vt:lpstr>Objectives</vt:lpstr>
      <vt:lpstr>FACET @ SLAC</vt:lpstr>
      <vt:lpstr>PowerPoint Presentation</vt:lpstr>
      <vt:lpstr>PowerPoint Presentation</vt:lpstr>
      <vt:lpstr>An almost automatic correction</vt:lpstr>
      <vt:lpstr>Response matrix</vt:lpstr>
      <vt:lpstr>Results: SysID + orbit control</vt:lpstr>
      <vt:lpstr>An (almost) automatic correction</vt:lpstr>
      <vt:lpstr>PowerPoint Presentation</vt:lpstr>
      <vt:lpstr>Flight Simulator</vt:lpstr>
      <vt:lpstr>March 2013: DFS correction</vt:lpstr>
      <vt:lpstr>March 2014: WFS correction</vt:lpstr>
      <vt:lpstr>We used it at Fermi (Elettra) Free Electron Laser for Multidisciplinary Investigations</vt:lpstr>
      <vt:lpstr>Tests of WFS at Fermi@Elettra</vt:lpstr>
      <vt:lpstr>Abstract Interfaces</vt:lpstr>
      <vt:lpstr>Interface: PLACET</vt:lpstr>
      <vt:lpstr>Interface: FACET</vt:lpstr>
      <vt:lpstr>Interface: ATF2</vt:lpstr>
      <vt:lpstr>New Interface</vt:lpstr>
    </vt:vector>
  </TitlesOfParts>
  <Company>CERN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 Latina</dc:creator>
  <cp:lastModifiedBy>Andrea Latina</cp:lastModifiedBy>
  <cp:revision>160</cp:revision>
  <dcterms:created xsi:type="dcterms:W3CDTF">2014-07-11T06:44:48Z</dcterms:created>
  <dcterms:modified xsi:type="dcterms:W3CDTF">2023-04-24T14:47:05Z</dcterms:modified>
</cp:coreProperties>
</file>