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233" r:id="rId2"/>
    <p:sldId id="3241" r:id="rId3"/>
    <p:sldId id="3270" r:id="rId4"/>
    <p:sldId id="3237" r:id="rId5"/>
    <p:sldId id="3262" r:id="rId6"/>
    <p:sldId id="3266" r:id="rId7"/>
    <p:sldId id="3067" r:id="rId8"/>
    <p:sldId id="3280" r:id="rId9"/>
    <p:sldId id="3074" r:id="rId10"/>
    <p:sldId id="3107" r:id="rId11"/>
    <p:sldId id="3271" r:id="rId12"/>
    <p:sldId id="3106" r:id="rId13"/>
    <p:sldId id="3119" r:id="rId14"/>
    <p:sldId id="3104" r:id="rId15"/>
    <p:sldId id="3272" r:id="rId16"/>
    <p:sldId id="3161" r:id="rId17"/>
    <p:sldId id="3144" r:id="rId18"/>
    <p:sldId id="3285" r:id="rId19"/>
    <p:sldId id="3152" r:id="rId20"/>
    <p:sldId id="3178" r:id="rId21"/>
    <p:sldId id="3286" r:id="rId22"/>
    <p:sldId id="3132" r:id="rId23"/>
    <p:sldId id="3231" r:id="rId24"/>
    <p:sldId id="2644" r:id="rId25"/>
    <p:sldId id="3145" r:id="rId26"/>
    <p:sldId id="3220" r:id="rId27"/>
    <p:sldId id="3143" r:id="rId28"/>
    <p:sldId id="3148" r:id="rId29"/>
    <p:sldId id="3225" r:id="rId30"/>
    <p:sldId id="3149" r:id="rId31"/>
    <p:sldId id="2616" r:id="rId32"/>
    <p:sldId id="3207" r:id="rId33"/>
    <p:sldId id="3273" r:id="rId34"/>
    <p:sldId id="3284" r:id="rId35"/>
    <p:sldId id="3282" r:id="rId36"/>
    <p:sldId id="3275" r:id="rId37"/>
    <p:sldId id="3146" r:id="rId38"/>
    <p:sldId id="3222" r:id="rId39"/>
    <p:sldId id="3223" r:id="rId40"/>
    <p:sldId id="3184" r:id="rId41"/>
    <p:sldId id="3188" r:id="rId42"/>
    <p:sldId id="3183" r:id="rId43"/>
    <p:sldId id="3187" r:id="rId44"/>
    <p:sldId id="3191" r:id="rId45"/>
    <p:sldId id="3194" r:id="rId46"/>
    <p:sldId id="3192" r:id="rId47"/>
    <p:sldId id="3147" r:id="rId48"/>
    <p:sldId id="3228" r:id="rId49"/>
    <p:sldId id="3195" r:id="rId50"/>
    <p:sldId id="3283" r:id="rId51"/>
    <p:sldId id="3117" r:id="rId52"/>
    <p:sldId id="2664" r:id="rId53"/>
    <p:sldId id="2665" r:id="rId54"/>
    <p:sldId id="3279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a Malgeri" initials="LM" lastIdx="1" clrIdx="0"/>
  <p:cmAuthor id="2" name="Microsoft Office User" initials="MOU" lastIdx="2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97BFF"/>
    <a:srgbClr val="BC3509"/>
    <a:srgbClr val="0432FF"/>
    <a:srgbClr val="8DA431"/>
    <a:srgbClr val="088551"/>
    <a:srgbClr val="00D27E"/>
    <a:srgbClr val="00F67E"/>
    <a:srgbClr val="00F59F"/>
    <a:srgbClr val="00E870"/>
    <a:srgbClr val="FAD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38" autoAdjust="0"/>
    <p:restoredTop sz="93661" autoAdjust="0"/>
  </p:normalViewPr>
  <p:slideViewPr>
    <p:cSldViewPr snapToGrid="0" snapToObjects="1">
      <p:cViewPr varScale="1">
        <p:scale>
          <a:sx n="122" d="100"/>
          <a:sy n="122" d="100"/>
        </p:scale>
        <p:origin x="1624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-253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0A0A3-E680-514A-A0D9-5D56161CA2B6}" type="datetimeFigureOut">
              <a:rPr lang="en-US" smtClean="0"/>
              <a:pPr/>
              <a:t>4/7/23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883A-A103-0047-ADA0-262C0F5B77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438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B358B-323C-2A4D-B62E-A6954C044CEB}" type="datetimeFigureOut">
              <a:rPr lang="en-US" smtClean="0"/>
              <a:pPr/>
              <a:t>4/7/23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5DDA8-2351-A546-91A9-2672C2503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758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D5587-09FF-02F1-AA3D-31F8B53E4D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14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5D961-8E72-ABAD-0DCB-3CDCA7C43C8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63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D5587-09FF-02F1-AA3D-31F8B53E4D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57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17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29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41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D5587-09FF-02F1-AA3D-31F8B53E4D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01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46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83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82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091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33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41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04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183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042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578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15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418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729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52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D5587-09FF-02F1-AA3D-31F8B53E4D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91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770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255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023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D5587-09FF-02F1-AA3D-31F8B53E4D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644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D5587-09FF-02F1-AA3D-31F8B53E4D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153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D5587-09FF-02F1-AA3D-31F8B53E4D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968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D5587-09FF-02F1-AA3D-31F8B53E4D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179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294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042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11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407AA-5FB4-EA81-75F7-B244E81A103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386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419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419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267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986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645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074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43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114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549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39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407AA-5FB4-EA81-75F7-B244E81A103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466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D5587-09FF-02F1-AA3D-31F8B53E4D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640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731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856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841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5D961-8E72-ABAD-0DCB-3CDCA7C43C8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85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46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71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5D961-8E72-ABAD-0DCB-3CDCA7C43C8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07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26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3663-B6A9-AA4E-B40F-DECDEF1EAF36}" type="datetime1">
              <a:rPr lang="fr-FR" smtClean="0"/>
              <a:t>07/04/2023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C92B-FB49-1348-A81C-1EEF62D92F3D}" type="datetime1">
              <a:rPr lang="fr-FR" smtClean="0"/>
              <a:t>07/04/2023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8B64-B3A2-6F48-80A4-00ECB478C79A}" type="datetime1">
              <a:rPr lang="fr-FR" smtClean="0"/>
              <a:t>07/04/2023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88"/>
            <a:ext cx="12192000" cy="678235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7622"/>
            <a:ext cx="12192000" cy="6110378"/>
          </a:xfrm>
        </p:spPr>
        <p:txBody>
          <a:bodyPr/>
          <a:lstStyle>
            <a:lvl1pPr marL="274320" indent="-274320">
              <a:spcBef>
                <a:spcPts val="600"/>
              </a:spcBef>
              <a:defRPr>
                <a:solidFill>
                  <a:srgbClr val="000090"/>
                </a:solidFill>
              </a:defRPr>
            </a:lvl1pPr>
            <a:lvl2pPr marL="548640" indent="-274320">
              <a:spcBef>
                <a:spcPts val="600"/>
              </a:spcBef>
              <a:buFont typeface="Lucida Grande"/>
              <a:buChar char="-"/>
              <a:defRPr sz="2000">
                <a:solidFill>
                  <a:schemeClr val="tx1"/>
                </a:solidFill>
              </a:defRPr>
            </a:lvl2pPr>
            <a:lvl3pPr marL="822960" indent="-274320">
              <a:spcBef>
                <a:spcPts val="300"/>
              </a:spcBef>
              <a:buFont typeface="Lucida Grande"/>
              <a:buChar char="-"/>
              <a:defRPr sz="1800">
                <a:solidFill>
                  <a:srgbClr val="800000"/>
                </a:solidFill>
              </a:defRPr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96822"/>
            <a:ext cx="1219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351DA-6B83-E440-AFFC-54C3FCDD8676}" type="datetime1">
              <a:rPr lang="fr-FR" smtClean="0"/>
              <a:t>07/04/2023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09CA-9541-FA44-9B59-870EC9933B80}" type="datetime1">
              <a:rPr lang="fr-FR" smtClean="0"/>
              <a:t>07/04/2023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768106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D448-BABD-CA41-BA6C-A2789D3F65AF}" type="datetime1">
              <a:rPr lang="fr-FR" smtClean="0"/>
              <a:t>07/04/2023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A3275-F3B2-A640-A7CB-3403659B0C57}" type="datetime1">
              <a:rPr lang="fr-FR" smtClean="0"/>
              <a:t>07/04/2023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747622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EFCC-DD78-2544-801C-ED68E11D8DF7}" type="datetime1">
              <a:rPr lang="fr-FR" smtClean="0"/>
              <a:t>07/04/2023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56111" y="6488431"/>
            <a:ext cx="1335889" cy="365125"/>
          </a:xfrm>
        </p:spPr>
        <p:txBody>
          <a:bodyPr/>
          <a:lstStyle>
            <a:lvl1pPr>
              <a:defRPr sz="1200" baseline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</a:lstStyle>
          <a:p>
            <a:fld id="{9CA62D5A-175C-0146-8DFE-850ADA1B8F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8DF8B-0858-8C46-9216-1DE5B645F548}" type="datetime1">
              <a:rPr lang="fr-FR" smtClean="0"/>
              <a:t>07/04/2023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2706C-FDE9-CE42-A940-FEA35958B978}" type="datetime1">
              <a:rPr lang="fr-FR" smtClean="0"/>
              <a:t>07/04/2023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588"/>
            <a:ext cx="10972800" cy="798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747622"/>
            <a:ext cx="10972800" cy="5608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6A83F-2B9E-C746-AE32-B760883D1D66}" type="datetime1">
              <a:rPr lang="fr-FR" smtClean="0"/>
              <a:t>07/04/2023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35" y="1"/>
            <a:ext cx="2495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1"/>
            <a:r>
              <a:rPr lang="en-US"/>
              <a:t>MB Apr. 9,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112" y="1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9CA62D5A-175C-0146-8DFE-850ADA1B8F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32" indent="-3429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s.cern.ch/record/2842569/files/CERN-2022-002.pdf" TargetMode="Externa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721370" TargetMode="External"/><Relationship Id="rId3" Type="http://schemas.openxmlformats.org/officeDocument/2006/relationships/hyperlink" Target="https://arxiv.org/pdf/2211.11084.pdf" TargetMode="External"/><Relationship Id="rId7" Type="http://schemas.openxmlformats.org/officeDocument/2006/relationships/hyperlink" Target="https://cds.cern.ch/record/278489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hyperlink" Target="https://cds.cern.ch/record/2800190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cds.cern.ch/record/2691414/files/1910.11775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jpg"/><Relationship Id="rId7" Type="http://schemas.openxmlformats.org/officeDocument/2006/relationships/image" Target="../media/image48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iff"/><Relationship Id="rId13" Type="http://schemas.openxmlformats.org/officeDocument/2006/relationships/image" Target="../media/image62.tiff"/><Relationship Id="rId3" Type="http://schemas.openxmlformats.org/officeDocument/2006/relationships/image" Target="../media/image52.png"/><Relationship Id="rId7" Type="http://schemas.openxmlformats.org/officeDocument/2006/relationships/image" Target="../media/image56.tiff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tiff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tiff"/><Relationship Id="rId14" Type="http://schemas.openxmlformats.org/officeDocument/2006/relationships/image" Target="../media/image63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tiff"/><Relationship Id="rId4" Type="http://schemas.openxmlformats.org/officeDocument/2006/relationships/image" Target="../media/image65.png"/><Relationship Id="rId9" Type="http://schemas.openxmlformats.org/officeDocument/2006/relationships/image" Target="../media/image70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tiff"/><Relationship Id="rId3" Type="http://schemas.openxmlformats.org/officeDocument/2006/relationships/image" Target="../media/image75.tif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emf"/><Relationship Id="rId5" Type="http://schemas.openxmlformats.org/officeDocument/2006/relationships/image" Target="../media/image77.png"/><Relationship Id="rId10" Type="http://schemas.openxmlformats.org/officeDocument/2006/relationships/image" Target="../media/image82.tiff"/><Relationship Id="rId4" Type="http://schemas.openxmlformats.org/officeDocument/2006/relationships/image" Target="../media/image76.png"/><Relationship Id="rId9" Type="http://schemas.openxmlformats.org/officeDocument/2006/relationships/image" Target="../media/image81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tiff"/><Relationship Id="rId7" Type="http://schemas.openxmlformats.org/officeDocument/2006/relationships/image" Target="../media/image9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tiff"/><Relationship Id="rId5" Type="http://schemas.openxmlformats.org/officeDocument/2006/relationships/image" Target="../media/image93.tiff"/><Relationship Id="rId4" Type="http://schemas.openxmlformats.org/officeDocument/2006/relationships/image" Target="../media/image92.tiff"/><Relationship Id="rId9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cern.ch/event/957057/page/27294-implementation-of-the-ecfa-detector-rd-roadmap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ds.cern.ch/record/2721370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cern.ch/event/1064327/contributions/4893208/attachments/2454038/4214309/20220601-Paris-DetectorConcepts.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cern.ch/event/1064327/contributions/4893208/attachments/2454038/4214309/20220601-Paris-DetectorConcepts.pdf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8.0603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cern.ch/event/1064327/contributions/4891231/attachments/2453049/4203727/FCC-week-2022-Gianotti.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hyperlink" Target="https://arxiv.org/abs/2208.0603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hyperlink" Target="https://www.weforum.org/agenda/2018/12/ten-charts-show-how-the-world-is-progressing-on-clean-energy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D4339C-4649-29D2-01D5-64B77D954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FDA882-0B6A-C9E3-BBD3-DBFE6BE90400}"/>
              </a:ext>
            </a:extLst>
          </p:cNvPr>
          <p:cNvSpPr txBox="1"/>
          <p:nvPr/>
        </p:nvSpPr>
        <p:spPr>
          <a:xfrm>
            <a:off x="923056" y="2890391"/>
            <a:ext cx="103458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fr-FR" sz="3200" dirty="0">
                <a:solidFill>
                  <a:schemeClr val="bg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Programmes futurs en Physique des Hautes Energies et feuille de route ECFA R&amp;D détecteurs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E4DFE9-5BD5-4BE1-BFBE-6E8940C1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1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A11DBF-42FA-E017-6A8C-DCC14CC8B8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2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4294" y="1355748"/>
            <a:ext cx="4723412" cy="4146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98CCD7-38E9-1F8D-FB12-6295E5C782CB}"/>
              </a:ext>
            </a:extLst>
          </p:cNvPr>
          <p:cNvSpPr txBox="1"/>
          <p:nvPr/>
        </p:nvSpPr>
        <p:spPr>
          <a:xfrm>
            <a:off x="2651760" y="148604"/>
            <a:ext cx="7315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Avenir Next" panose="020B0503020202020204" pitchFamily="34" charset="0"/>
              </a:rPr>
              <a:t>Introduction aux prospectives IP2I 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Avenir Next" panose="020B0503020202020204" pitchFamily="34" charset="0"/>
              </a:rPr>
              <a:t>AG IP2I, 7 Avril 2023</a:t>
            </a:r>
            <a:endParaRPr lang="fr-FR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C19C6-78F8-C23F-0255-F6C220162295}"/>
              </a:ext>
            </a:extLst>
          </p:cNvPr>
          <p:cNvSpPr txBox="1"/>
          <p:nvPr/>
        </p:nvSpPr>
        <p:spPr>
          <a:xfrm>
            <a:off x="5031674" y="6375792"/>
            <a:ext cx="2128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fr-FR" dirty="0">
                <a:solidFill>
                  <a:schemeClr val="bg1"/>
                </a:solidFill>
                <a:latin typeface="Avenir Next" panose="020B0503020202020204" pitchFamily="34" charset="0"/>
              </a:rPr>
              <a:t>D. </a:t>
            </a:r>
            <a:r>
              <a:rPr lang="fr-FR" dirty="0" err="1">
                <a:solidFill>
                  <a:schemeClr val="bg1"/>
                </a:solidFill>
                <a:latin typeface="Avenir Next" panose="020B0503020202020204" pitchFamily="34" charset="0"/>
              </a:rPr>
              <a:t>Contardo</a:t>
            </a:r>
            <a:endParaRPr lang="fr-FR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5A12403F-489D-9AC7-F7F8-4A535FD2F248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2517" y="6113590"/>
            <a:ext cx="968930" cy="641160"/>
          </a:xfrm>
          <a:prstGeom prst="rect">
            <a:avLst/>
          </a:prstGeom>
          <a:ln>
            <a:noFill/>
          </a:ln>
        </p:spPr>
      </p:pic>
      <p:pic>
        <p:nvPicPr>
          <p:cNvPr id="10" name="Image 8">
            <a:extLst>
              <a:ext uri="{FF2B5EF4-FFF2-40B4-BE49-F238E27FC236}">
                <a16:creationId xmlns:a16="http://schemas.microsoft.com/office/drawing/2014/main" id="{02DC780E-561A-A2E2-1DFF-1ACAB8313E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267" y="6124343"/>
            <a:ext cx="968929" cy="6462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05831D-84E4-A06A-7AD0-3F4F6BF198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827" y="97892"/>
            <a:ext cx="895620" cy="8996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543A615-8451-D8E7-5C8B-E5C0B6E85D09}"/>
              </a:ext>
            </a:extLst>
          </p:cNvPr>
          <p:cNvGrpSpPr/>
          <p:nvPr/>
        </p:nvGrpSpPr>
        <p:grpSpPr>
          <a:xfrm>
            <a:off x="1173964" y="6121216"/>
            <a:ext cx="992786" cy="646298"/>
            <a:chOff x="2919415" y="6041164"/>
            <a:chExt cx="914400" cy="6681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8D8E1D-2F4E-3156-606E-15B044680233}"/>
                </a:ext>
              </a:extLst>
            </p:cNvPr>
            <p:cNvSpPr/>
            <p:nvPr/>
          </p:nvSpPr>
          <p:spPr>
            <a:xfrm>
              <a:off x="2919415" y="6041164"/>
              <a:ext cx="914400" cy="668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pic>
          <p:nvPicPr>
            <p:cNvPr id="12" name="Image 9">
              <a:extLst>
                <a:ext uri="{FF2B5EF4-FFF2-40B4-BE49-F238E27FC236}">
                  <a16:creationId xmlns:a16="http://schemas.microsoft.com/office/drawing/2014/main" id="{E2BE04EA-0D51-E404-8D61-2BA6E7C58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249" y="6103069"/>
              <a:ext cx="857143" cy="5714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9276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21889" y="44299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62C9039A-EF02-2CB9-3000-75EB0E83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BE0376E-385E-34F2-042B-8F30085CC4C6}"/>
              </a:ext>
            </a:extLst>
          </p:cNvPr>
          <p:cNvGrpSpPr/>
          <p:nvPr/>
        </p:nvGrpSpPr>
        <p:grpSpPr>
          <a:xfrm>
            <a:off x="712995" y="1141428"/>
            <a:ext cx="11530210" cy="5291878"/>
            <a:chOff x="537150" y="1141428"/>
            <a:chExt cx="11530210" cy="5291878"/>
          </a:xfrm>
        </p:grpSpPr>
        <p:sp>
          <p:nvSpPr>
            <p:cNvPr id="89" name="Right Brace 88">
              <a:extLst>
                <a:ext uri="{FF2B5EF4-FFF2-40B4-BE49-F238E27FC236}">
                  <a16:creationId xmlns:a16="http://schemas.microsoft.com/office/drawing/2014/main" id="{7525FEAC-0212-B44D-F634-DEA6522A421F}"/>
                </a:ext>
              </a:extLst>
            </p:cNvPr>
            <p:cNvSpPr/>
            <p:nvPr/>
          </p:nvSpPr>
          <p:spPr>
            <a:xfrm rot="16200000">
              <a:off x="2499201" y="41977"/>
              <a:ext cx="144000" cy="3168900"/>
            </a:xfrm>
            <a:prstGeom prst="rightBrac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3D26ECE8-FF31-C072-6DCF-7E96519AB934}"/>
                </a:ext>
              </a:extLst>
            </p:cNvPr>
            <p:cNvGrpSpPr/>
            <p:nvPr/>
          </p:nvGrpSpPr>
          <p:grpSpPr>
            <a:xfrm>
              <a:off x="537150" y="1141428"/>
              <a:ext cx="11530210" cy="5291878"/>
              <a:chOff x="537150" y="789738"/>
              <a:chExt cx="11530210" cy="5291878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56714BB-AFAE-D912-5C70-CAE8FEEB2D14}"/>
                  </a:ext>
                </a:extLst>
              </p:cNvPr>
              <p:cNvGrpSpPr/>
              <p:nvPr/>
            </p:nvGrpSpPr>
            <p:grpSpPr>
              <a:xfrm>
                <a:off x="537150" y="1332678"/>
                <a:ext cx="11530210" cy="4748938"/>
                <a:chOff x="537150" y="1332678"/>
                <a:chExt cx="11530210" cy="4748938"/>
              </a:xfrm>
            </p:grpSpPr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CC146B6C-7F42-7858-3BD4-8ACA862AA42A}"/>
                    </a:ext>
                  </a:extLst>
                </p:cNvPr>
                <p:cNvGrpSpPr/>
                <p:nvPr/>
              </p:nvGrpSpPr>
              <p:grpSpPr>
                <a:xfrm>
                  <a:off x="537150" y="1332678"/>
                  <a:ext cx="11530210" cy="4748938"/>
                  <a:chOff x="896251" y="4161140"/>
                  <a:chExt cx="11530210" cy="4748938"/>
                </a:xfrm>
              </p:grpSpPr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0F3D0E4B-C3E8-8856-BF95-A2CB994DD622}"/>
                      </a:ext>
                    </a:extLst>
                  </p:cNvPr>
                  <p:cNvGrpSpPr/>
                  <p:nvPr/>
                </p:nvGrpSpPr>
                <p:grpSpPr>
                  <a:xfrm>
                    <a:off x="896251" y="4161140"/>
                    <a:ext cx="11530210" cy="4748938"/>
                    <a:chOff x="706049" y="1215431"/>
                    <a:chExt cx="11530210" cy="4748938"/>
                  </a:xfrm>
                </p:grpSpPr>
                <p:grpSp>
                  <p:nvGrpSpPr>
                    <p:cNvPr id="65" name="Group 64">
                      <a:extLst>
                        <a:ext uri="{FF2B5EF4-FFF2-40B4-BE49-F238E27FC236}">
                          <a16:creationId xmlns:a16="http://schemas.microsoft.com/office/drawing/2014/main" id="{B07FBA67-E605-E3C3-6E1C-E89A9F3E99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6049" y="1215431"/>
                      <a:ext cx="11530210" cy="4748938"/>
                      <a:chOff x="706049" y="1215431"/>
                      <a:chExt cx="11530210" cy="4748938"/>
                    </a:xfrm>
                  </p:grpSpPr>
                  <p:grpSp>
                    <p:nvGrpSpPr>
                      <p:cNvPr id="64" name="Group 63">
                        <a:extLst>
                          <a:ext uri="{FF2B5EF4-FFF2-40B4-BE49-F238E27FC236}">
                            <a16:creationId xmlns:a16="http://schemas.microsoft.com/office/drawing/2014/main" id="{4900A03D-0FC6-273B-FA4D-DA79CBBAED3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06049" y="1215431"/>
                        <a:ext cx="11530210" cy="4748938"/>
                        <a:chOff x="706049" y="1215431"/>
                        <a:chExt cx="11530210" cy="4748938"/>
                      </a:xfrm>
                    </p:grpSpPr>
                    <p:grpSp>
                      <p:nvGrpSpPr>
                        <p:cNvPr id="12" name="Group 11">
                          <a:extLst>
                            <a:ext uri="{FF2B5EF4-FFF2-40B4-BE49-F238E27FC236}">
                              <a16:creationId xmlns:a16="http://schemas.microsoft.com/office/drawing/2014/main" id="{7C39FB2A-BDCF-F9C4-D355-B8A51E8E980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06049" y="1215431"/>
                          <a:ext cx="11530210" cy="4748938"/>
                          <a:chOff x="706049" y="1067147"/>
                          <a:chExt cx="11530210" cy="4748938"/>
                        </a:xfrm>
                      </p:grpSpPr>
                      <p:grpSp>
                        <p:nvGrpSpPr>
                          <p:cNvPr id="7" name="Group 6">
                            <a:extLst>
                              <a:ext uri="{FF2B5EF4-FFF2-40B4-BE49-F238E27FC236}">
                                <a16:creationId xmlns:a16="http://schemas.microsoft.com/office/drawing/2014/main" id="{FAE4FC76-FD69-DFC2-86B3-D0D56B070A8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706049" y="1067147"/>
                            <a:ext cx="11530210" cy="4748938"/>
                            <a:chOff x="706049" y="1067147"/>
                            <a:chExt cx="11530210" cy="4748938"/>
                          </a:xfrm>
                        </p:grpSpPr>
                        <p:grpSp>
                          <p:nvGrpSpPr>
                            <p:cNvPr id="14" name="Group 13">
                              <a:extLst>
                                <a:ext uri="{FF2B5EF4-FFF2-40B4-BE49-F238E27FC236}">
                                  <a16:creationId xmlns:a16="http://schemas.microsoft.com/office/drawing/2014/main" id="{BD083416-65D6-21EB-1692-349C9A29923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706049" y="1067147"/>
                              <a:ext cx="11530210" cy="4748938"/>
                              <a:chOff x="706049" y="1029439"/>
                              <a:chExt cx="11530210" cy="4748938"/>
                            </a:xfrm>
                          </p:grpSpPr>
                          <p:grpSp>
                            <p:nvGrpSpPr>
                              <p:cNvPr id="29" name="Group 28">
                                <a:extLst>
                                  <a:ext uri="{FF2B5EF4-FFF2-40B4-BE49-F238E27FC236}">
                                    <a16:creationId xmlns:a16="http://schemas.microsoft.com/office/drawing/2014/main" id="{77BF37A0-4DA1-BE5D-80F4-D89990A53D00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706049" y="1029439"/>
                                <a:ext cx="11530210" cy="4416838"/>
                                <a:chOff x="706049" y="985191"/>
                                <a:chExt cx="11530210" cy="4416838"/>
                              </a:xfrm>
                            </p:grpSpPr>
                            <p:grpSp>
                              <p:nvGrpSpPr>
                                <p:cNvPr id="33" name="Group 32">
                                  <a:extLst>
                                    <a:ext uri="{FF2B5EF4-FFF2-40B4-BE49-F238E27FC236}">
                                      <a16:creationId xmlns:a16="http://schemas.microsoft.com/office/drawing/2014/main" id="{03FFAA26-541D-5816-D053-6ED282F1035B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706049" y="985191"/>
                                  <a:ext cx="11530210" cy="4169111"/>
                                  <a:chOff x="755477" y="1316710"/>
                                  <a:chExt cx="11530210" cy="4169111"/>
                                </a:xfrm>
                              </p:grpSpPr>
                              <p:grpSp>
                                <p:nvGrpSpPr>
                                  <p:cNvPr id="36" name="Group 35">
                                    <a:extLst>
                                      <a:ext uri="{FF2B5EF4-FFF2-40B4-BE49-F238E27FC236}">
                                        <a16:creationId xmlns:a16="http://schemas.microsoft.com/office/drawing/2014/main" id="{6FAABC15-C25D-85B2-E1ED-316ECC4D9D95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755477" y="1316710"/>
                                    <a:ext cx="10687121" cy="4169111"/>
                                    <a:chOff x="755477" y="1376870"/>
                                    <a:chExt cx="10687121" cy="4169111"/>
                                  </a:xfrm>
                                </p:grpSpPr>
                                <p:grpSp>
                                  <p:nvGrpSpPr>
                                    <p:cNvPr id="43" name="Group 42">
                                      <a:extLst>
                                        <a:ext uri="{FF2B5EF4-FFF2-40B4-BE49-F238E27FC236}">
                                          <a16:creationId xmlns:a16="http://schemas.microsoft.com/office/drawing/2014/main" id="{C0206F1C-31C9-5D15-FCF6-60068C8A1C93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755477" y="1376870"/>
                                      <a:ext cx="10687121" cy="4169111"/>
                                      <a:chOff x="755477" y="1376870"/>
                                      <a:chExt cx="10687121" cy="4169111"/>
                                    </a:xfrm>
                                  </p:grpSpPr>
                                  <p:grpSp>
                                    <p:nvGrpSpPr>
                                      <p:cNvPr id="51" name="Group 5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19CE170-AB2A-BB29-1A1E-7517BB4D2ABA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755477" y="1376870"/>
                                        <a:ext cx="10687121" cy="4169111"/>
                                        <a:chOff x="755477" y="1328742"/>
                                        <a:chExt cx="10687121" cy="4169111"/>
                                      </a:xfrm>
                                    </p:grpSpPr>
                                    <p:grpSp>
                                      <p:nvGrpSpPr>
                                        <p:cNvPr id="63" name="Group 62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1D87C5D8-25E1-D048-489D-D30F36C1F208}"/>
                                            </a:ext>
                                          </a:extLst>
                                        </p:cNvPr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755477" y="1328742"/>
                                          <a:ext cx="10687121" cy="4169111"/>
                                          <a:chOff x="356769" y="1098939"/>
                                          <a:chExt cx="11352456" cy="4169111"/>
                                        </a:xfrm>
                                      </p:grpSpPr>
                                      <p:grpSp>
                                        <p:nvGrpSpPr>
                                          <p:cNvPr id="67" name="Group 66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6194F930-B828-D88D-A622-B01A052AE633}"/>
                                              </a:ext>
                                            </a:extLst>
                                          </p:cNvPr>
                                          <p:cNvGrpSpPr/>
                                          <p:nvPr/>
                                        </p:nvGrpSpPr>
                                        <p:grpSpPr>
                                          <a:xfrm>
                                            <a:off x="482774" y="1914109"/>
                                            <a:ext cx="11226451" cy="3353941"/>
                                            <a:chOff x="482774" y="1729769"/>
                                            <a:chExt cx="11226451" cy="3353941"/>
                                          </a:xfrm>
                                        </p:grpSpPr>
                                        <p:sp>
                                          <p:nvSpPr>
                                            <p:cNvPr id="73" name="Rounded Rectangle 72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EDF473CB-BAD4-41D9-D6A7-7BC6F8DC2584}"/>
                                                </a:ext>
                                              </a:extLst>
                                            </p:cNvPr>
                                            <p:cNvSpPr>
                                              <a:spLocks noChangeAspect="1"/>
                                            </p:cNvSpPr>
                                            <p:nvPr/>
                                          </p:nvSpPr>
                                          <p:spPr>
                                            <a:xfrm>
                                              <a:off x="5295909" y="2070558"/>
                                              <a:ext cx="338824" cy="184160"/>
                                            </a:xfrm>
                                            <a:prstGeom prst="roundRect">
                                              <a:avLst/>
                                            </a:prstGeom>
                                            <a:solidFill>
                                              <a:schemeClr val="bg1"/>
                                            </a:solidFill>
                                            <a:ln>
                                              <a:solidFill>
                                                <a:schemeClr val="tx2"/>
                                              </a:solidFill>
                                            </a:ln>
                                            <a:effectLst/>
                                          </p:spPr>
                                          <p:style>
                                            <a:lnRef idx="1">
                                              <a:schemeClr val="accent1"/>
                                            </a:lnRef>
                                            <a:fillRef idx="3">
                                              <a:schemeClr val="accent1"/>
                                            </a:fillRef>
                                            <a:effectRef idx="2">
                                              <a:schemeClr val="accent1"/>
                                            </a:effectRef>
                                            <a:fontRef idx="minor">
                                              <a:schemeClr val="lt1"/>
                                            </a:fontRef>
                                          </p:style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pPr algn="ctr"/>
                                              <a:endParaRPr lang="en-FR" sz="1300" dirty="0">
                                                <a:solidFill>
                                                  <a:schemeClr val="tx1"/>
                                                </a:solidFill>
                                              </a:endParaRPr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74" name="TextBox 73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384AC975-D7AF-7655-A617-CD207D90F4B3}"/>
                                                </a:ext>
                                              </a:extLst>
                                            </p:cNvPr>
                                            <p:cNvSpPr txBox="1"/>
                                            <p:nvPr/>
                                          </p:nvSpPr>
                                          <p:spPr>
                                            <a:xfrm>
                                              <a:off x="5234615" y="2014524"/>
                                              <a:ext cx="440872" cy="276999"/>
                                            </a:xfrm>
                                            <a:prstGeom prst="rect">
                                              <a:avLst/>
                                            </a:prstGeom>
                                            <a:noFill/>
                                          </p:spPr>
                                          <p:txBody>
                                            <a:bodyPr wrap="square">
                                              <a:spAutoFit/>
                                            </a:bodyPr>
                                            <a:lstStyle/>
                                            <a:p>
                                              <a:pPr algn="ctr"/>
                                              <a:r>
                                                <a:rPr lang="en-FR" sz="1200" dirty="0">
                                                  <a:solidFill>
                                                    <a:schemeClr val="tx2"/>
                                                  </a:solidFill>
                                                </a:rPr>
                                                <a:t>18</a:t>
                                              </a:r>
                                            </a:p>
                                          </p:txBody>
                                        </p:sp>
                                        <p:pic>
                                          <p:nvPicPr>
                                            <p:cNvPr id="72" name="Picture 5" descr="Diagram, timeline&#10;&#10;Description automatically generated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219228DE-2083-DB74-E338-55440B6ED6AE}"/>
                                                </a:ext>
                                              </a:extLst>
                                            </p:cNvPr>
                                            <p:cNvPicPr preferRelativeResize="0">
                                              <a:picLocks noChangeAspect="1"/>
                                            </p:cNvPicPr>
                                            <p:nvPr/>
                                          </p:nvPicPr>
                                          <p:blipFill rotWithShape="1">
                                            <a:blip r:embed="rId3">
                                              <a:extLst>
                                                <a:ext uri="{28A0092B-C50C-407E-A947-70E740481C1C}">
                                                  <a14:useLocalDpi xmlns:a14="http://schemas.microsoft.com/office/drawing/2010/main" val="0"/>
                                                </a:ext>
                                              </a:extLst>
                                            </a:blip>
                                            <a:srcRect b="9875"/>
                                            <a:stretch/>
                                          </p:blipFill>
                                          <p:spPr bwMode="auto">
                                            <a:xfrm>
                                              <a:off x="482774" y="1729769"/>
                                              <a:ext cx="11226451" cy="3353941"/>
                                            </a:xfrm>
                                            <a:prstGeom prst="rect">
                                              <a:avLst/>
                                            </a:prstGeom>
                                            <a:solidFill>
                                              <a:schemeClr val="bg1">
                                                <a:lumMod val="95000"/>
                                              </a:schemeClr>
                                            </a:solidFill>
                                            <a:ln w="9525">
                                              <a:noFill/>
                                              <a:miter lim="800000"/>
                                              <a:headEnd/>
                                              <a:tailEnd/>
                                            </a:ln>
                                          </p:spPr>
                                        </p:pic>
                                      </p:grpSp>
                                      <p:sp>
                                        <p:nvSpPr>
                                          <p:cNvPr id="68" name="TextBox 67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04C8AB97-F6B7-4185-D3A9-851CFEF4A29F}"/>
                                              </a:ext>
                                            </a:extLst>
                                          </p:cNvPr>
                                          <p:cNvSpPr txBox="1"/>
                                          <p:nvPr/>
                                        </p:nvSpPr>
                                        <p:spPr>
                                          <a:xfrm>
                                            <a:off x="2891018" y="1098939"/>
                                            <a:ext cx="3765229" cy="338554"/>
                                          </a:xfrm>
                                          <a:prstGeom prst="rect">
                                            <a:avLst/>
                                          </a:prstGeom>
                                          <a:noFill/>
                                        </p:spPr>
                                        <p:txBody>
                                          <a:bodyPr wrap="none" rtlCol="0">
                                            <a:spAutoFit/>
                                          </a:bodyPr>
                                          <a:lstStyle/>
                                          <a:p>
                                            <a:r>
                                              <a:rPr lang="en-GB" sz="1600" dirty="0">
                                                <a:latin typeface="Avenir Next" panose="020B0503020202020204" pitchFamily="34" charset="0"/>
                                              </a:rPr>
                                              <a:t>FCC-</a:t>
                                            </a:r>
                                            <a:r>
                                              <a:rPr lang="en-GB" sz="1600" dirty="0" err="1">
                                                <a:latin typeface="Avenir Next" panose="020B0503020202020204" pitchFamily="34" charset="0"/>
                                              </a:rPr>
                                              <a:t>ee</a:t>
                                            </a:r>
                                            <a:r>
                                              <a:rPr lang="en-GB" sz="1600" dirty="0">
                                                <a:latin typeface="Avenir Next" panose="020B0503020202020204" pitchFamily="34" charset="0"/>
                                              </a:rPr>
                                              <a:t> specific system engineering</a:t>
                                            </a:r>
                                            <a:endParaRPr lang="en-FR" sz="1600" dirty="0">
                                              <a:latin typeface="Avenir Next" panose="020B0503020202020204" pitchFamily="34" charset="0"/>
                                            </a:endParaRPr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69" name="TextBox 68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F45FAC00-5412-3EFA-C164-B1608FBC5EC4}"/>
                                              </a:ext>
                                            </a:extLst>
                                          </p:cNvPr>
                                          <p:cNvSpPr txBox="1"/>
                                          <p:nvPr/>
                                        </p:nvSpPr>
                                        <p:spPr>
                                          <a:xfrm>
                                            <a:off x="356769" y="1101895"/>
                                            <a:ext cx="2343187" cy="338554"/>
                                          </a:xfrm>
                                          <a:prstGeom prst="rect">
                                            <a:avLst/>
                                          </a:prstGeom>
                                          <a:noFill/>
                                        </p:spPr>
                                        <p:txBody>
                                          <a:bodyPr wrap="square" rtlCol="0">
                                            <a:spAutoFit/>
                                          </a:bodyPr>
                                          <a:lstStyle/>
                                          <a:p>
                                            <a:pPr algn="ctr"/>
                                            <a:r>
                                              <a:rPr lang="en-FR" sz="1600" dirty="0">
                                                <a:latin typeface="Avenir Next" panose="020B0503020202020204" pitchFamily="34" charset="0"/>
                                              </a:rPr>
                                              <a:t>R&amp;D lepton colliders </a:t>
                                            </a:r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71" name="TextBox 70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58847D16-32FA-01FE-27B3-5701059DB91E}"/>
                                              </a:ext>
                                            </a:extLst>
                                          </p:cNvPr>
                                          <p:cNvSpPr txBox="1"/>
                                          <p:nvPr/>
                                        </p:nvSpPr>
                                        <p:spPr>
                                          <a:xfrm>
                                            <a:off x="3836261" y="1426222"/>
                                            <a:ext cx="1453700" cy="338554"/>
                                          </a:xfrm>
                                          <a:prstGeom prst="rect">
                                            <a:avLst/>
                                          </a:prstGeom>
                                          <a:noFill/>
                                        </p:spPr>
                                        <p:txBody>
                                          <a:bodyPr wrap="square">
                                            <a:spAutoFit/>
                                          </a:bodyPr>
                                          <a:lstStyle/>
                                          <a:p>
                                            <a:r>
                                              <a:rPr lang="en-GB" sz="1600" dirty="0">
                                                <a:latin typeface="Avenir Next" panose="020B0503020202020204" pitchFamily="34" charset="0"/>
                                              </a:rPr>
                                              <a:t>production</a:t>
                                            </a:r>
                                            <a:endParaRPr lang="en-FR" sz="1600" dirty="0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70" name="TextBox 69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A77499E6-A541-00A4-F6FA-D4A2598D6AF7}"/>
                                              </a:ext>
                                            </a:extLst>
                                          </p:cNvPr>
                                          <p:cNvSpPr txBox="1"/>
                                          <p:nvPr/>
                                        </p:nvSpPr>
                                        <p:spPr>
                                          <a:xfrm>
                                            <a:off x="5196247" y="1426222"/>
                                            <a:ext cx="1321713" cy="338554"/>
                                          </a:xfrm>
                                          <a:prstGeom prst="rect">
                                            <a:avLst/>
                                          </a:prstGeom>
                                          <a:noFill/>
                                        </p:spPr>
                                        <p:txBody>
                                          <a:bodyPr wrap="none" rtlCol="0">
                                            <a:spAutoFit/>
                                          </a:bodyPr>
                                          <a:lstStyle/>
                                          <a:p>
                                            <a:r>
                                              <a:rPr lang="en-GB" sz="1600" dirty="0">
                                                <a:latin typeface="Avenir Next" panose="020B0503020202020204" pitchFamily="34" charset="0"/>
                                              </a:rPr>
                                              <a:t>installation </a:t>
                                            </a:r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62" name="Rectangle 61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45B5753D-54F1-F59B-C5F6-160E91C2A5AB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874094" y="2454443"/>
                                          <a:ext cx="5490611" cy="240631"/>
                                        </a:xfrm>
                                        <a:prstGeom prst="rect">
                                          <a:avLst/>
                                        </a:prstGeom>
                                        <a:solidFill>
                                          <a:schemeClr val="bg1"/>
                                        </a:solidFill>
                                        <a:ln>
                                          <a:noFill/>
                                        </a:ln>
                                        <a:effectLst/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3">
                                          <a:schemeClr val="accent1"/>
                                        </a:fillRef>
                                        <a:effectRef idx="2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FR" dirty="0"/>
                                        </a:p>
                                      </p:txBody>
                                    </p:sp>
                                  </p:grpSp>
                                  <p:cxnSp>
                                    <p:nvCxnSpPr>
                                      <p:cNvPr id="53" name="Straight Arrow Connector 5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2D50B10-C9AE-2ADA-1821-DD8A868D475A}"/>
                                          </a:ext>
                                        </a:extLst>
                                      </p:cNvPr>
                                      <p:cNvCxnSpPr>
                                        <a:cxnSpLocks/>
                                      </p:cNvCxnSpPr>
                                      <p:nvPr/>
                                    </p:nvCxnSpPr>
                                    <p:spPr>
                                      <a:xfrm>
                                        <a:off x="3854522" y="1727599"/>
                                        <a:ext cx="0" cy="778725"/>
                                      </a:xfrm>
                                      <a:prstGeom prst="straightConnector1">
                                        <a:avLst/>
                                      </a:prstGeom>
                                      <a:ln w="12700">
                                        <a:solidFill>
                                          <a:schemeClr val="tx1"/>
                                        </a:solidFill>
                                        <a:tailEnd type="triangle"/>
                                      </a:ln>
                                      <a:effectLst/>
                                    </p:spPr>
                                    <p:style>
                                      <a:lnRef idx="2">
                                        <a:schemeClr val="accent1"/>
                                      </a:lnRef>
                                      <a:fillRef idx="0">
                                        <a:schemeClr val="accent1"/>
                                      </a:fillRef>
                                      <a:effectRef idx="1">
                                        <a:schemeClr val="accent1"/>
                                      </a:effectRef>
                                      <a:fontRef idx="minor">
                                        <a:schemeClr val="tx1"/>
                                      </a:fontRef>
                                    </p:style>
                                  </p:cxnSp>
                                </p:grpSp>
                                <p:sp>
                                  <p:nvSpPr>
                                    <p:cNvPr id="45" name="TextBox 44">
                                      <a:extLst>
                                        <a:ext uri="{FF2B5EF4-FFF2-40B4-BE49-F238E27FC236}">
                                          <a16:creationId xmlns:a16="http://schemas.microsoft.com/office/drawing/2014/main" id="{489033B5-6F9D-76F0-03B0-A05E6A161688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935342" y="2508676"/>
                                      <a:ext cx="635211" cy="307777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>
                                      <a:spAutoFit/>
                                    </a:bodyPr>
                                    <a:lstStyle/>
                                    <a:p>
                                      <a:r>
                                        <a:rPr lang="en-US" sz="1400" dirty="0">
                                          <a:latin typeface="Avenir Next" panose="020B0503020202020204" pitchFamily="34" charset="0"/>
                                          <a:ea typeface="Batang" panose="02030600000101010101" pitchFamily="18" charset="-127"/>
                                          <a:cs typeface="Times New Roman" panose="02020603050405020304" pitchFamily="18" charset="0"/>
                                        </a:rPr>
                                        <a:t>2021</a:t>
                                      </a:r>
                                      <a:endParaRPr lang="en-FR" sz="1400" dirty="0"/>
                                    </a:p>
                                  </p:txBody>
                                </p:sp>
                                <p:sp>
                                  <p:nvSpPr>
                                    <p:cNvPr id="46" name="TextBox 45">
                                      <a:extLst>
                                        <a:ext uri="{FF2B5EF4-FFF2-40B4-BE49-F238E27FC236}">
                                          <a16:creationId xmlns:a16="http://schemas.microsoft.com/office/drawing/2014/main" id="{D4AE5541-2E17-EB0A-1DFB-9A1A7B991094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2426291" y="2508676"/>
                                      <a:ext cx="928856" cy="307777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>
                                      <a:spAutoFit/>
                                    </a:bodyPr>
                                    <a:lstStyle/>
                                    <a:p>
                                      <a:r>
                                        <a:rPr lang="en-US" sz="1400" dirty="0">
                                          <a:latin typeface="Avenir Next" panose="020B0503020202020204" pitchFamily="34" charset="0"/>
                                          <a:ea typeface="Batang" panose="02030600000101010101" pitchFamily="18" charset="-127"/>
                                          <a:cs typeface="Times New Roman" panose="02020603050405020304" pitchFamily="18" charset="0"/>
                                        </a:rPr>
                                        <a:t>2026-27</a:t>
                                      </a:r>
                                      <a:endParaRPr lang="en-FR" sz="1400" dirty="0"/>
                                    </a:p>
                                  </p:txBody>
                                </p:sp>
                                <p:sp>
                                  <p:nvSpPr>
                                    <p:cNvPr id="47" name="TextBox 46">
                                      <a:extLst>
                                        <a:ext uri="{FF2B5EF4-FFF2-40B4-BE49-F238E27FC236}">
                                          <a16:creationId xmlns:a16="http://schemas.microsoft.com/office/drawing/2014/main" id="{C63E300F-AD11-DEA6-C892-36D1CD9A80F8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220387" y="2508676"/>
                                      <a:ext cx="635206" cy="307777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>
                                      <a:spAutoFit/>
                                    </a:bodyPr>
                                    <a:lstStyle/>
                                    <a:p>
                                      <a:r>
                                        <a:rPr lang="en-US" sz="1400" dirty="0">
                                          <a:latin typeface="Avenir Next" panose="020B0503020202020204" pitchFamily="34" charset="0"/>
                                          <a:ea typeface="Batang" panose="02030600000101010101" pitchFamily="18" charset="-127"/>
                                          <a:cs typeface="Times New Roman" panose="02020603050405020304" pitchFamily="18" charset="0"/>
                                        </a:rPr>
                                        <a:t>2035</a:t>
                                      </a:r>
                                      <a:endParaRPr lang="en-FR" sz="1400" dirty="0"/>
                                    </a:p>
                                  </p:txBody>
                                </p:sp>
                                <p:sp>
                                  <p:nvSpPr>
                                    <p:cNvPr id="48" name="TextBox 47">
                                      <a:extLst>
                                        <a:ext uri="{FF2B5EF4-FFF2-40B4-BE49-F238E27FC236}">
                                          <a16:creationId xmlns:a16="http://schemas.microsoft.com/office/drawing/2014/main" id="{F2636C6E-C7B0-48AE-26E1-C4CFFBD3628B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5493332" y="2518047"/>
                                      <a:ext cx="928847" cy="307777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>
                                      <a:spAutoFit/>
                                    </a:bodyPr>
                                    <a:lstStyle/>
                                    <a:p>
                                      <a:r>
                                        <a:rPr lang="en-US" sz="1400" dirty="0">
                                          <a:latin typeface="Avenir Next" panose="020B0503020202020204" pitchFamily="34" charset="0"/>
                                          <a:ea typeface="Batang" panose="02030600000101010101" pitchFamily="18" charset="-127"/>
                                          <a:cs typeface="Times New Roman" panose="02020603050405020304" pitchFamily="18" charset="0"/>
                                        </a:rPr>
                                        <a:t>2045-47</a:t>
                                      </a:r>
                                      <a:endParaRPr lang="en-FR" sz="1400" dirty="0"/>
                                    </a:p>
                                  </p:txBody>
                                </p:sp>
                                <p:sp>
                                  <p:nvSpPr>
                                    <p:cNvPr id="49" name="TextBox 48">
                                      <a:extLst>
                                        <a:ext uri="{FF2B5EF4-FFF2-40B4-BE49-F238E27FC236}">
                                          <a16:creationId xmlns:a16="http://schemas.microsoft.com/office/drawing/2014/main" id="{D15A5CED-E68D-D2C9-E1DC-2338262D8861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3714683" y="2505885"/>
                                      <a:ext cx="635211" cy="307777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>
                                      <a:spAutoFit/>
                                    </a:bodyPr>
                                    <a:lstStyle/>
                                    <a:p>
                                      <a:r>
                                        <a:rPr lang="en-US" sz="1400" dirty="0">
                                          <a:latin typeface="Avenir Next" panose="020B0503020202020204" pitchFamily="34" charset="0"/>
                                          <a:ea typeface="Batang" panose="02030600000101010101" pitchFamily="18" charset="-127"/>
                                          <a:cs typeface="Times New Roman" panose="02020603050405020304" pitchFamily="18" charset="0"/>
                                        </a:rPr>
                                        <a:t>2032</a:t>
                                      </a:r>
                                      <a:endParaRPr lang="en-FR" sz="1400" dirty="0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0" name="TextBox 39">
                                    <a:extLst>
                                      <a:ext uri="{FF2B5EF4-FFF2-40B4-BE49-F238E27FC236}">
                                        <a16:creationId xmlns:a16="http://schemas.microsoft.com/office/drawing/2014/main" id="{8258B280-3D0F-0BB1-745E-C1F05C0B1D2B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12100956" y="1650670"/>
                                    <a:ext cx="184731" cy="369332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rtlCol="0">
                                    <a:spAutoFit/>
                                  </a:bodyPr>
                                  <a:lstStyle/>
                                  <a:p>
                                    <a:endParaRPr lang="en-FR" dirty="0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19" name="Right Brace 18">
                                  <a:extLst>
                                    <a:ext uri="{FF2B5EF4-FFF2-40B4-BE49-F238E27FC236}">
                                      <a16:creationId xmlns:a16="http://schemas.microsoft.com/office/drawing/2014/main" id="{9280B0EC-0675-843E-D1D9-2648E254ECC3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 rot="5400000" flipV="1">
                                  <a:off x="3949393" y="2221274"/>
                                  <a:ext cx="215250" cy="6146260"/>
                                </a:xfrm>
                                <a:prstGeom prst="rightBrace">
                                  <a:avLst/>
                                </a:prstGeom>
                                <a:ln w="12700">
                                  <a:solidFill>
                                    <a:schemeClr val="tx1"/>
                                  </a:solidFill>
                                </a:ln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FR" dirty="0"/>
                                </a:p>
                              </p:txBody>
                            </p:sp>
                          </p:grpSp>
                          <p:sp>
                            <p:nvSpPr>
                              <p:cNvPr id="10" name="TextBox 9">
                                <a:extLst>
                                  <a:ext uri="{FF2B5EF4-FFF2-40B4-BE49-F238E27FC236}">
                                    <a16:creationId xmlns:a16="http://schemas.microsoft.com/office/drawing/2014/main" id="{9900A792-5F4C-0D3D-CBED-FBF3AA701A1A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888780" y="5439823"/>
                                <a:ext cx="6356078" cy="33855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r>
                                  <a:rPr lang="en-US" sz="1600" dirty="0">
                                    <a:latin typeface="Avenir Next" panose="020B0503020202020204" pitchFamily="34" charset="0"/>
                                    <a:ea typeface="Batang" panose="02030600000101010101" pitchFamily="18" charset="-127"/>
                                    <a:cs typeface="Times New Roman" panose="02020603050405020304" pitchFamily="18" charset="0"/>
                                  </a:rPr>
                                  <a:t>Long term R&amp;D for FCC-</a:t>
                                </a:r>
                                <a:r>
                                  <a:rPr lang="en-US" sz="1600" dirty="0" err="1">
                                    <a:latin typeface="Avenir Next" panose="020B0503020202020204" pitchFamily="34" charset="0"/>
                                    <a:ea typeface="Batang" panose="02030600000101010101" pitchFamily="18" charset="-127"/>
                                    <a:cs typeface="Times New Roman" panose="02020603050405020304" pitchFamily="18" charset="0"/>
                                  </a:rPr>
                                  <a:t>hh</a:t>
                                </a:r>
                                <a:r>
                                  <a:rPr lang="en-US" sz="1600" dirty="0">
                                    <a:latin typeface="Avenir Next" panose="020B0503020202020204" pitchFamily="34" charset="0"/>
                                    <a:ea typeface="Batang" panose="02030600000101010101" pitchFamily="18" charset="-127"/>
                                    <a:cs typeface="Times New Roman" panose="02020603050405020304" pitchFamily="18" charset="0"/>
                                  </a:rPr>
                                  <a:t>, rate and radiation tolerance challenge </a:t>
                                </a:r>
                                <a:endParaRPr lang="en-FR" sz="1600" dirty="0"/>
                              </a:p>
                            </p:txBody>
                          </p:sp>
                        </p:grpSp>
                        <p:sp>
                          <p:nvSpPr>
                            <p:cNvPr id="6" name="Rectangle 5">
                              <a:extLst>
                                <a:ext uri="{FF2B5EF4-FFF2-40B4-BE49-F238E27FC236}">
                                  <a16:creationId xmlns:a16="http://schemas.microsoft.com/office/drawing/2014/main" id="{6763AF68-6CE5-E7CD-72A7-4FE1FCD3927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1019934" y="2134671"/>
                              <a:ext cx="286152" cy="358262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ffectLst/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FR"/>
                            </a:p>
                          </p:txBody>
                        </p:sp>
                      </p:grpSp>
                      <p:sp>
                        <p:nvSpPr>
                          <p:cNvPr id="9" name="TextBox 8">
                            <a:extLst>
                              <a:ext uri="{FF2B5EF4-FFF2-40B4-BE49-F238E27FC236}">
                                <a16:creationId xmlns:a16="http://schemas.microsoft.com/office/drawing/2014/main" id="{E50BB7F9-80E4-4C68-821F-BF5217954B17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9812021" y="1800343"/>
                            <a:ext cx="806868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r>
                              <a:rPr lang="en-US" sz="1400" dirty="0">
                                <a:latin typeface="Avenir Next" panose="020B0503020202020204" pitchFamily="34" charset="0"/>
                                <a:ea typeface="Batang" panose="02030600000101010101" pitchFamily="18" charset="-127"/>
                                <a:cs typeface="Times New Roman" panose="02020603050405020304" pitchFamily="18" charset="0"/>
                              </a:rPr>
                              <a:t>≃ 2070</a:t>
                            </a:r>
                            <a:endParaRPr lang="en-FR" sz="1400" dirty="0"/>
                          </a:p>
                        </p:txBody>
                      </p:sp>
                      <p:cxnSp>
                        <p:nvCxnSpPr>
                          <p:cNvPr id="11" name="Straight Arrow Connector 10">
                            <a:extLst>
                              <a:ext uri="{FF2B5EF4-FFF2-40B4-BE49-F238E27FC236}">
                                <a16:creationId xmlns:a16="http://schemas.microsoft.com/office/drawing/2014/main" id="{D4F53F3F-8EFD-709F-BAAD-7AEBBD89ABFA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9821448" y="1920772"/>
                            <a:ext cx="0" cy="246300"/>
                          </a:xfrm>
                          <a:prstGeom prst="straightConnector1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  <a:tailEnd type="triangle"/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cxnSp>
                      <p:nvCxnSpPr>
                        <p:cNvPr id="50" name="Straight Arrow Connector 49">
                          <a:extLst>
                            <a:ext uri="{FF2B5EF4-FFF2-40B4-BE49-F238E27FC236}">
                              <a16:creationId xmlns:a16="http://schemas.microsoft.com/office/drawing/2014/main" id="{9EC0F5B8-B8EF-F194-6F95-7C892F17E381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033244" y="1581636"/>
                          <a:ext cx="0" cy="763249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" name="Straight Arrow Connector 58">
                          <a:extLst>
                            <a:ext uri="{FF2B5EF4-FFF2-40B4-BE49-F238E27FC236}">
                              <a16:creationId xmlns:a16="http://schemas.microsoft.com/office/drawing/2014/main" id="{084BFDEC-2635-E6A4-CD9D-27297C7D2871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723025" y="2098585"/>
                          <a:ext cx="0" cy="24630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1" name="TextBox 20">
                        <a:extLst>
                          <a:ext uri="{FF2B5EF4-FFF2-40B4-BE49-F238E27FC236}">
                            <a16:creationId xmlns:a16="http://schemas.microsoft.com/office/drawing/2014/main" id="{2695E202-9146-93F6-286C-751F078295C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75882" y="1777174"/>
                        <a:ext cx="1493959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latin typeface="Avenir Next" panose="020B0503020202020204" pitchFamily="34" charset="0"/>
                          </a:rPr>
                          <a:t>FCC approval</a:t>
                        </a:r>
                      </a:p>
                    </p:txBody>
                  </p:sp>
                </p:grpSp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60B26B40-A441-CFEB-C643-BFA9B42EC45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46819" y="1777174"/>
                      <a:ext cx="922047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600" dirty="0">
                          <a:latin typeface="Avenir Next" panose="020B0503020202020204" pitchFamily="34" charset="0"/>
                        </a:rPr>
                        <a:t>physics </a:t>
                      </a:r>
                    </a:p>
                  </p:txBody>
                </p:sp>
              </p:grpSp>
              <p:cxnSp>
                <p:nvCxnSpPr>
                  <p:cNvPr id="75" name="Straight Arrow Connector 74">
                    <a:extLst>
                      <a:ext uri="{FF2B5EF4-FFF2-40B4-BE49-F238E27FC236}">
                        <a16:creationId xmlns:a16="http://schemas.microsoft.com/office/drawing/2014/main" id="{C01B7F23-32A7-169E-FFA1-8F3378222F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514751" y="4776272"/>
                    <a:ext cx="0" cy="51432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Arrow Connector 76">
                    <a:extLst>
                      <a:ext uri="{FF2B5EF4-FFF2-40B4-BE49-F238E27FC236}">
                        <a16:creationId xmlns:a16="http://schemas.microsoft.com/office/drawing/2014/main" id="{D7FA8958-D3AA-3E97-CBCD-F863C63EB4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69121" y="4836878"/>
                    <a:ext cx="0" cy="453716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92D12CD4-26B0-0E69-5CDF-AEDAE13A61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46378" y="2215832"/>
                  <a:ext cx="0" cy="24630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ADC39E8-9E9B-68AB-7691-A9AE8E002BF9}"/>
                  </a:ext>
                </a:extLst>
              </p:cNvPr>
              <p:cNvSpPr txBox="1"/>
              <p:nvPr/>
            </p:nvSpPr>
            <p:spPr>
              <a:xfrm>
                <a:off x="1158348" y="789738"/>
                <a:ext cx="279958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prospectives IP2I </a:t>
                </a:r>
                <a:endParaRPr lang="fr-FR" sz="2000" dirty="0"/>
              </a:p>
            </p:txBody>
          </p:sp>
        </p:grp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38D843AE-FB75-031D-13E1-7382BFEDEEE2}"/>
              </a:ext>
            </a:extLst>
          </p:cNvPr>
          <p:cNvSpPr/>
          <p:nvPr/>
        </p:nvSpPr>
        <p:spPr>
          <a:xfrm>
            <a:off x="293538" y="565369"/>
            <a:ext cx="11604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Planning technique du programme FCC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D8A623-4BD3-6A27-39C5-38056A442369}"/>
              </a:ext>
            </a:extLst>
          </p:cNvPr>
          <p:cNvSpPr txBox="1"/>
          <p:nvPr/>
        </p:nvSpPr>
        <p:spPr>
          <a:xfrm>
            <a:off x="6729610" y="1901787"/>
            <a:ext cx="28908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planning détecteurs</a:t>
            </a:r>
            <a:endParaRPr lang="fr-FR" sz="2000"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90F15C82-ADD3-3FF2-3A17-CF38E8610505}"/>
              </a:ext>
            </a:extLst>
          </p:cNvPr>
          <p:cNvSpPr/>
          <p:nvPr/>
        </p:nvSpPr>
        <p:spPr>
          <a:xfrm>
            <a:off x="6780613" y="1723556"/>
            <a:ext cx="144000" cy="792000"/>
          </a:xfrm>
          <a:prstGeom prst="rightBrac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414808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FDA882-0B6A-C9E3-BBD3-DBFE6BE90400}"/>
              </a:ext>
            </a:extLst>
          </p:cNvPr>
          <p:cNvSpPr txBox="1"/>
          <p:nvPr/>
        </p:nvSpPr>
        <p:spPr>
          <a:xfrm>
            <a:off x="923056" y="3136613"/>
            <a:ext cx="10345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fr-FR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Aperçu des concepts de détecteurs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E4DFE9-5BD5-4BE1-BFBE-6E8940C1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60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FE3B04-0576-AD42-A1A6-668E0D54DA04}"/>
              </a:ext>
            </a:extLst>
          </p:cNvPr>
          <p:cNvSpPr/>
          <p:nvPr/>
        </p:nvSpPr>
        <p:spPr>
          <a:xfrm>
            <a:off x="568146" y="412002"/>
            <a:ext cx="11503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venir Next" panose="020B0503020202020204" pitchFamily="34" charset="0"/>
                <a:sym typeface="Wingdings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ED3055-3002-DB2B-BA29-DF109EDD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0D3208-D1A3-5FB7-634F-1775A8C7A94B}"/>
              </a:ext>
            </a:extLst>
          </p:cNvPr>
          <p:cNvGrpSpPr/>
          <p:nvPr/>
        </p:nvGrpSpPr>
        <p:grpSpPr>
          <a:xfrm>
            <a:off x="620233" y="788933"/>
            <a:ext cx="10951535" cy="5157341"/>
            <a:chOff x="620233" y="788933"/>
            <a:chExt cx="10951535" cy="51573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C4C768F-6554-8D1D-68A6-022258F286AB}"/>
                </a:ext>
              </a:extLst>
            </p:cNvPr>
            <p:cNvGrpSpPr/>
            <p:nvPr/>
          </p:nvGrpSpPr>
          <p:grpSpPr>
            <a:xfrm>
              <a:off x="620233" y="788933"/>
              <a:ext cx="10951535" cy="5157341"/>
              <a:chOff x="614233" y="612014"/>
              <a:chExt cx="10951535" cy="5157341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313FD519-166A-9515-6310-8FF8D919FC4B}"/>
                  </a:ext>
                </a:extLst>
              </p:cNvPr>
              <p:cNvGrpSpPr/>
              <p:nvPr/>
            </p:nvGrpSpPr>
            <p:grpSpPr>
              <a:xfrm>
                <a:off x="1334447" y="1851018"/>
                <a:ext cx="9019039" cy="3918337"/>
                <a:chOff x="-55587" y="1319720"/>
                <a:chExt cx="9019039" cy="3918337"/>
              </a:xfrm>
            </p:grpSpPr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E3829EC-E3DC-2FF1-6010-6D86A31E45FE}"/>
                    </a:ext>
                  </a:extLst>
                </p:cNvPr>
                <p:cNvSpPr txBox="1"/>
                <p:nvPr/>
              </p:nvSpPr>
              <p:spPr>
                <a:xfrm>
                  <a:off x="417405" y="3148576"/>
                  <a:ext cx="4362045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High Granularity </a:t>
                  </a:r>
                  <a:r>
                    <a:rPr lang="en-US" dirty="0" err="1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PFlow</a:t>
                  </a:r>
                  <a:r>
                    <a:rPr lang="en-US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 calorimeter </a:t>
                  </a:r>
                </a:p>
                <a:p>
                  <a:pPr algn="r"/>
                  <a:r>
                    <a:rPr lang="en-US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to resolve Z/W jet decays</a:t>
                  </a:r>
                </a:p>
              </p:txBody>
            </p:sp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2E5E4340-1B35-3581-AA5C-A1C0CF3D550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837172" y="1719693"/>
                  <a:ext cx="3676741" cy="3401835"/>
                </a:xfrm>
                <a:prstGeom prst="rect">
                  <a:avLst/>
                </a:prstGeom>
              </p:spPr>
            </p:pic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9AEE2BB-AFC9-6A75-AF94-FFFEDDF02265}"/>
                    </a:ext>
                  </a:extLst>
                </p:cNvPr>
                <p:cNvSpPr txBox="1"/>
                <p:nvPr/>
              </p:nvSpPr>
              <p:spPr>
                <a:xfrm>
                  <a:off x="5222614" y="1328396"/>
                  <a:ext cx="27070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dirty="0">
                      <a:latin typeface="Avenir Next" panose="020B0503020202020204" pitchFamily="34" charset="0"/>
                      <a:sym typeface="Wingdings"/>
                    </a:rPr>
                    <a:t>ex. FCC-</a:t>
                  </a:r>
                  <a:r>
                    <a:rPr lang="en-US" dirty="0" err="1">
                      <a:latin typeface="Avenir Next" panose="020B0503020202020204" pitchFamily="34" charset="0"/>
                      <a:sym typeface="Wingdings"/>
                    </a:rPr>
                    <a:t>ee</a:t>
                  </a:r>
                  <a:r>
                    <a:rPr lang="en-US" dirty="0">
                      <a:latin typeface="Avenir Next" panose="020B0503020202020204" pitchFamily="34" charset="0"/>
                      <a:sym typeface="Wingdings"/>
                    </a:rPr>
                    <a:t> CLD*  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CEE2DD9-6DFD-4FDA-6FFA-6CDE6EBD1CC3}"/>
                    </a:ext>
                  </a:extLst>
                </p:cNvPr>
                <p:cNvSpPr txBox="1"/>
                <p:nvPr/>
              </p:nvSpPr>
              <p:spPr>
                <a:xfrm>
                  <a:off x="-55587" y="2686144"/>
                  <a:ext cx="483503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Solenoid superconducting magnet 2 to 4 T </a:t>
                  </a:r>
                  <a:endParaRPr lang="en-FR" dirty="0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B78AB8F-23DF-B697-9CE3-297A60BDF921}"/>
                    </a:ext>
                  </a:extLst>
                </p:cNvPr>
                <p:cNvSpPr txBox="1"/>
                <p:nvPr/>
              </p:nvSpPr>
              <p:spPr>
                <a:xfrm>
                  <a:off x="299087" y="4374059"/>
                  <a:ext cx="448036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Central Tracker Full Silicon (here) or TPC </a:t>
                  </a:r>
                  <a:endParaRPr lang="en-FR" dirty="0"/>
                </a:p>
              </p:txBody>
            </p: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93559556-B7CC-D91B-2378-873AE5D5C8E8}"/>
                    </a:ext>
                  </a:extLst>
                </p:cNvPr>
                <p:cNvGrpSpPr/>
                <p:nvPr/>
              </p:nvGrpSpPr>
              <p:grpSpPr>
                <a:xfrm>
                  <a:off x="8548718" y="1319720"/>
                  <a:ext cx="414734" cy="3907862"/>
                  <a:chOff x="9101623" y="1319720"/>
                  <a:chExt cx="414734" cy="3907862"/>
                </a:xfrm>
              </p:grpSpPr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64EC0A7B-8919-F686-9CD8-69FDEE7BF2D0}"/>
                      </a:ext>
                    </a:extLst>
                  </p:cNvPr>
                  <p:cNvGrpSpPr/>
                  <p:nvPr/>
                </p:nvGrpSpPr>
                <p:grpSpPr>
                  <a:xfrm>
                    <a:off x="9101623" y="1328396"/>
                    <a:ext cx="414734" cy="3899186"/>
                    <a:chOff x="8623151" y="1328396"/>
                    <a:chExt cx="414734" cy="3899186"/>
                  </a:xfrm>
                </p:grpSpPr>
                <p:grpSp>
                  <p:nvGrpSpPr>
                    <p:cNvPr id="40" name="Group 39">
                      <a:extLst>
                        <a:ext uri="{FF2B5EF4-FFF2-40B4-BE49-F238E27FC236}">
                          <a16:creationId xmlns:a16="http://schemas.microsoft.com/office/drawing/2014/main" id="{9AF7D15A-CCFE-AD95-C1C4-3E996ED8A4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23151" y="1328396"/>
                      <a:ext cx="414734" cy="3899186"/>
                      <a:chOff x="8616872" y="1332993"/>
                      <a:chExt cx="414734" cy="3899186"/>
                    </a:xfrm>
                  </p:grpSpPr>
                  <p:sp>
                    <p:nvSpPr>
                      <p:cNvPr id="32" name="TextBox 31">
                        <a:extLst>
                          <a:ext uri="{FF2B5EF4-FFF2-40B4-BE49-F238E27FC236}">
                            <a16:creationId xmlns:a16="http://schemas.microsoft.com/office/drawing/2014/main" id="{51AFEC78-F120-6806-A930-E5B7A2C73CCB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5400000" flipH="1">
                        <a:off x="8714050" y="2701419"/>
                        <a:ext cx="265767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400" dirty="0">
                            <a:latin typeface="Avenir Next" panose="020B0503020202020204" pitchFamily="34" charset="0"/>
                          </a:rPr>
                          <a:t>4</a:t>
                        </a:r>
                      </a:p>
                    </p:txBody>
                  </p:sp>
                  <p:grpSp>
                    <p:nvGrpSpPr>
                      <p:cNvPr id="38" name="Group 37">
                        <a:extLst>
                          <a:ext uri="{FF2B5EF4-FFF2-40B4-BE49-F238E27FC236}">
                            <a16:creationId xmlns:a16="http://schemas.microsoft.com/office/drawing/2014/main" id="{35B0355C-6BA4-144F-2877-FAC15684514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16872" y="1332993"/>
                        <a:ext cx="414734" cy="3899186"/>
                        <a:chOff x="11326605" y="1706249"/>
                        <a:chExt cx="414734" cy="3899186"/>
                      </a:xfrm>
                    </p:grpSpPr>
                    <p:cxnSp>
                      <p:nvCxnSpPr>
                        <p:cNvPr id="20" name="Straight Arrow Connector 19">
                          <a:extLst>
                            <a:ext uri="{FF2B5EF4-FFF2-40B4-BE49-F238E27FC236}">
                              <a16:creationId xmlns:a16="http://schemas.microsoft.com/office/drawing/2014/main" id="{C75FA586-B734-63BD-6CB1-5A66B58703E9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11448803" y="1706249"/>
                          <a:ext cx="20392" cy="3776896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2" name="Straight Connector 21">
                          <a:extLst>
                            <a:ext uri="{FF2B5EF4-FFF2-40B4-BE49-F238E27FC236}">
                              <a16:creationId xmlns:a16="http://schemas.microsoft.com/office/drawing/2014/main" id="{51EA06B0-D2A0-55E4-D56B-1187613C6C9A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11347872" y="2653742"/>
                          <a:ext cx="122198" cy="0"/>
                        </a:xfrm>
                        <a:prstGeom prst="line">
                          <a:avLst/>
                        </a:prstGeom>
                        <a:ln w="12700"/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3" name="Straight Connector 22">
                          <a:extLst>
                            <a:ext uri="{FF2B5EF4-FFF2-40B4-BE49-F238E27FC236}">
                              <a16:creationId xmlns:a16="http://schemas.microsoft.com/office/drawing/2014/main" id="{464D1075-0618-2CCC-4111-78C93DEDAA0E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11326613" y="3245795"/>
                          <a:ext cx="122198" cy="0"/>
                        </a:xfrm>
                        <a:prstGeom prst="line">
                          <a:avLst/>
                        </a:prstGeom>
                        <a:ln w="12700"/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4" name="Straight Connector 23">
                          <a:extLst>
                            <a:ext uri="{FF2B5EF4-FFF2-40B4-BE49-F238E27FC236}">
                              <a16:creationId xmlns:a16="http://schemas.microsoft.com/office/drawing/2014/main" id="{82DD990A-727B-22B7-F3B7-96FC929139E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11347873" y="3784817"/>
                          <a:ext cx="122198" cy="0"/>
                        </a:xfrm>
                        <a:prstGeom prst="line">
                          <a:avLst/>
                        </a:prstGeom>
                        <a:ln w="12700"/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5" name="Straight Connector 24">
                          <a:extLst>
                            <a:ext uri="{FF2B5EF4-FFF2-40B4-BE49-F238E27FC236}">
                              <a16:creationId xmlns:a16="http://schemas.microsoft.com/office/drawing/2014/main" id="{C0E5D714-AF20-0D25-340F-520F7B5033A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11347873" y="5483144"/>
                          <a:ext cx="122197" cy="0"/>
                        </a:xfrm>
                        <a:prstGeom prst="line">
                          <a:avLst/>
                        </a:prstGeom>
                        <a:ln w="12700"/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6" name="Straight Connector 25">
                          <a:extLst>
                            <a:ext uri="{FF2B5EF4-FFF2-40B4-BE49-F238E27FC236}">
                              <a16:creationId xmlns:a16="http://schemas.microsoft.com/office/drawing/2014/main" id="{98225BB0-26C5-95A2-A358-BB81197154D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11347873" y="4915139"/>
                          <a:ext cx="122197" cy="0"/>
                        </a:xfrm>
                        <a:prstGeom prst="line">
                          <a:avLst/>
                        </a:prstGeom>
                        <a:ln w="12700"/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" name="Straight Connector 26">
                          <a:extLst>
                            <a:ext uri="{FF2B5EF4-FFF2-40B4-BE49-F238E27FC236}">
                              <a16:creationId xmlns:a16="http://schemas.microsoft.com/office/drawing/2014/main" id="{C7D7DF46-32C3-3BCE-081E-BC6035858D0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11326605" y="4340316"/>
                          <a:ext cx="122198" cy="0"/>
                        </a:xfrm>
                        <a:prstGeom prst="line">
                          <a:avLst/>
                        </a:prstGeom>
                        <a:ln w="12700"/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0" name="TextBox 29">
                          <a:extLst>
                            <a:ext uri="{FF2B5EF4-FFF2-40B4-BE49-F238E27FC236}">
                              <a16:creationId xmlns:a16="http://schemas.microsoft.com/office/drawing/2014/main" id="{2417029D-3BB7-0F06-CEF5-54EA4A2845C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5400000" flipH="1">
                          <a:off x="11451748" y="1957834"/>
                          <a:ext cx="265767" cy="31341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r>
                            <a:rPr lang="en-US" sz="1400" dirty="0">
                              <a:latin typeface="Avenir Next" panose="020B0503020202020204" pitchFamily="34" charset="0"/>
                            </a:rPr>
                            <a:t>6</a:t>
                          </a:r>
                        </a:p>
                      </p:txBody>
                    </p:sp>
                    <p:sp>
                      <p:nvSpPr>
                        <p:cNvPr id="31" name="TextBox 30">
                          <a:extLst>
                            <a:ext uri="{FF2B5EF4-FFF2-40B4-BE49-F238E27FC236}">
                              <a16:creationId xmlns:a16="http://schemas.microsoft.com/office/drawing/2014/main" id="{BC7CE995-18EA-2EE3-B1D6-FD4DF1C712E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5400000" flipH="1">
                          <a:off x="11451748" y="2493277"/>
                          <a:ext cx="265767" cy="31341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r>
                            <a:rPr lang="en-US" sz="1400" dirty="0">
                              <a:latin typeface="Avenir Next" panose="020B0503020202020204" pitchFamily="34" charset="0"/>
                            </a:rPr>
                            <a:t>5</a:t>
                          </a:r>
                        </a:p>
                      </p:txBody>
                    </p:sp>
                    <p:sp>
                      <p:nvSpPr>
                        <p:cNvPr id="33" name="TextBox 32">
                          <a:extLst>
                            <a:ext uri="{FF2B5EF4-FFF2-40B4-BE49-F238E27FC236}">
                              <a16:creationId xmlns:a16="http://schemas.microsoft.com/office/drawing/2014/main" id="{F1AB9953-A2C3-2280-E84D-DFFC8AF7AF7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5400000" flipH="1">
                          <a:off x="11451742" y="3618319"/>
                          <a:ext cx="265767" cy="31341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r>
                            <a:rPr lang="en-US" sz="1400" dirty="0">
                              <a:latin typeface="Avenir Next" panose="020B0503020202020204" pitchFamily="34" charset="0"/>
                            </a:rPr>
                            <a:t>3</a:t>
                          </a:r>
                        </a:p>
                      </p:txBody>
                    </p:sp>
                    <p:sp>
                      <p:nvSpPr>
                        <p:cNvPr id="34" name="TextBox 33">
                          <a:extLst>
                            <a:ext uri="{FF2B5EF4-FFF2-40B4-BE49-F238E27FC236}">
                              <a16:creationId xmlns:a16="http://schemas.microsoft.com/office/drawing/2014/main" id="{CC88FC65-E9CA-09A7-162F-97DEBEB6B87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5400000" flipH="1">
                          <a:off x="11451742" y="4176613"/>
                          <a:ext cx="265767" cy="31341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r>
                            <a:rPr lang="en-US" sz="1400" dirty="0">
                              <a:latin typeface="Avenir Next" panose="020B0503020202020204" pitchFamily="34" charset="0"/>
                            </a:rPr>
                            <a:t>2</a:t>
                          </a:r>
                        </a:p>
                      </p:txBody>
                    </p:sp>
                    <p:sp>
                      <p:nvSpPr>
                        <p:cNvPr id="35" name="TextBox 34">
                          <a:extLst>
                            <a:ext uri="{FF2B5EF4-FFF2-40B4-BE49-F238E27FC236}">
                              <a16:creationId xmlns:a16="http://schemas.microsoft.com/office/drawing/2014/main" id="{A556071F-96E2-CA57-7123-9596C95270B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5400000" flipH="1">
                          <a:off x="11451748" y="4744740"/>
                          <a:ext cx="265767" cy="31341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r>
                            <a:rPr lang="en-US" sz="1400" dirty="0">
                              <a:latin typeface="Avenir Next" panose="020B0503020202020204" pitchFamily="34" charset="0"/>
                            </a:rPr>
                            <a:t>1</a:t>
                          </a:r>
                        </a:p>
                      </p:txBody>
                    </p:sp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8FAFE694-797F-14F5-1F97-589F727C5F3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5400000" flipH="1">
                          <a:off x="11451748" y="5315845"/>
                          <a:ext cx="265767" cy="31341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r>
                            <a:rPr lang="en-US" sz="1400" dirty="0">
                              <a:latin typeface="Avenir Next" panose="020B0503020202020204" pitchFamily="34" charset="0"/>
                            </a:rPr>
                            <a:t>0</a:t>
                          </a:r>
                        </a:p>
                      </p:txBody>
                    </p:sp>
                  </p:grpSp>
                </p:grpSp>
                <p:cxnSp>
                  <p:nvCxnSpPr>
                    <p:cNvPr id="41" name="Straight Connector 40">
                      <a:extLst>
                        <a:ext uri="{FF2B5EF4-FFF2-40B4-BE49-F238E27FC236}">
                          <a16:creationId xmlns:a16="http://schemas.microsoft.com/office/drawing/2014/main" id="{36C242FF-2B74-88F9-F0A4-EBC7C65F29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627505" y="1738988"/>
                      <a:ext cx="122198" cy="0"/>
                    </a:xfrm>
                    <a:prstGeom prst="line">
                      <a:avLst/>
                    </a:prstGeom>
                    <a:ln w="12700"/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3E15FCD0-1CE8-4D34-D6A1-7D8A07375024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9198621" y="1322539"/>
                    <a:ext cx="313415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400" dirty="0"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m</a:t>
                    </a:r>
                    <a:endParaRPr lang="en-FR" sz="1400" dirty="0"/>
                  </a:p>
                </p:txBody>
              </p:sp>
            </p:grp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C4D4DB9-0419-0C27-A7EF-31AE7F177AC0}"/>
                    </a:ext>
                  </a:extLst>
                </p:cNvPr>
                <p:cNvSpPr txBox="1"/>
                <p:nvPr/>
              </p:nvSpPr>
              <p:spPr>
                <a:xfrm>
                  <a:off x="1075359" y="4868725"/>
                  <a:ext cx="370409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Vertex Detector Silicon</a:t>
                  </a:r>
                  <a:endParaRPr lang="en-FR" dirty="0"/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C239FE-0BEC-FF71-82CF-B871DA335936}"/>
                  </a:ext>
                </a:extLst>
              </p:cNvPr>
              <p:cNvSpPr txBox="1"/>
              <p:nvPr/>
            </p:nvSpPr>
            <p:spPr>
              <a:xfrm>
                <a:off x="614233" y="612014"/>
                <a:ext cx="10951535" cy="869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300"/>
                  </a:spcAft>
                </a:pPr>
                <a:r>
                  <a:rPr lang="fr-FR" sz="28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Concept de détecteur pour un collisionneur </a:t>
                </a:r>
                <a:r>
                  <a:rPr lang="fr-FR" sz="2800" dirty="0" err="1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e</a:t>
                </a:r>
                <a:r>
                  <a:rPr lang="fr-FR" sz="2800" baseline="30000" dirty="0" err="1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+</a:t>
                </a:r>
                <a:r>
                  <a:rPr lang="fr-FR" sz="2800" dirty="0" err="1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e</a:t>
                </a:r>
                <a:r>
                  <a:rPr lang="fr-FR" sz="2800" baseline="300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-</a:t>
                </a:r>
                <a:r>
                  <a:rPr lang="fr-FR" sz="28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, secteur du Higgs</a:t>
                </a:r>
                <a:endParaRPr lang="fr-FR" sz="2800" dirty="0">
                  <a:latin typeface="Avenir Next" panose="020B0503020202020204" pitchFamily="34" charset="0"/>
                </a:endParaRPr>
              </a:p>
              <a:p>
                <a:pPr algn="ctr">
                  <a:spcAft>
                    <a:spcPts val="300"/>
                  </a:spcAft>
                </a:pPr>
                <a:r>
                  <a:rPr lang="fr-FR" sz="2000" dirty="0">
                    <a:latin typeface="Avenir Next" panose="020B0503020202020204" pitchFamily="34" charset="0"/>
                    <a:sym typeface="Wingdings"/>
                  </a:rPr>
                  <a:t>défi de précision pour la trajectographie et la calorimétrie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E845BB8-50B0-7743-E837-EB6081C00EC3}"/>
                </a:ext>
              </a:extLst>
            </p:cNvPr>
            <p:cNvSpPr txBox="1"/>
            <p:nvPr/>
          </p:nvSpPr>
          <p:spPr>
            <a:xfrm>
              <a:off x="829230" y="2671672"/>
              <a:ext cx="483503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>
                  <a:solidFill>
                    <a:srgbClr val="00D27E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Trajectoire des muons </a:t>
              </a:r>
              <a:endParaRPr lang="fr-FR" dirty="0">
                <a:solidFill>
                  <a:srgbClr val="00D27E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2F294F-2890-C39E-A0B4-554D25863714}"/>
                </a:ext>
              </a:extLst>
            </p:cNvPr>
            <p:cNvSpPr txBox="1"/>
            <p:nvPr/>
          </p:nvSpPr>
          <p:spPr>
            <a:xfrm>
              <a:off x="829230" y="4708839"/>
              <a:ext cx="38586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>
                  <a:solidFill>
                    <a:srgbClr val="BC3509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Trajectoire des particules chargées  </a:t>
              </a:r>
              <a:endParaRPr lang="fr-FR" dirty="0">
                <a:solidFill>
                  <a:srgbClr val="BC3509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1085F3-C20D-0724-7AC6-6031712931B3}"/>
                </a:ext>
              </a:extLst>
            </p:cNvPr>
            <p:cNvSpPr txBox="1"/>
            <p:nvPr/>
          </p:nvSpPr>
          <p:spPr>
            <a:xfrm>
              <a:off x="829230" y="4332789"/>
              <a:ext cx="483503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>
                  <a:solidFill>
                    <a:srgbClr val="08855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Energie des électrons et photons </a:t>
              </a:r>
              <a:endParaRPr lang="fr-FR" dirty="0">
                <a:solidFill>
                  <a:srgbClr val="08855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EE817A5-58C1-9841-E6B1-598B74AB70BB}"/>
                </a:ext>
              </a:extLst>
            </p:cNvPr>
            <p:cNvSpPr txBox="1"/>
            <p:nvPr/>
          </p:nvSpPr>
          <p:spPr>
            <a:xfrm>
              <a:off x="829230" y="3632411"/>
              <a:ext cx="483503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>
                  <a:solidFill>
                    <a:srgbClr val="8DA43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Energie des hadrons </a:t>
              </a:r>
              <a:endParaRPr lang="fr-FR" dirty="0">
                <a:solidFill>
                  <a:srgbClr val="8DA43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921D51E-30C2-7D2B-55FE-C5FA6A120977}"/>
              </a:ext>
            </a:extLst>
          </p:cNvPr>
          <p:cNvSpPr txBox="1"/>
          <p:nvPr/>
        </p:nvSpPr>
        <p:spPr>
          <a:xfrm>
            <a:off x="-1796" y="6544337"/>
            <a:ext cx="11360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 Facteur d’échelle aux conditions de faisceaux de FCC-</a:t>
            </a:r>
            <a:r>
              <a:rPr lang="fr-FR" sz="1400" i="1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ee</a:t>
            </a:r>
            <a:r>
              <a:rPr lang="fr-FR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des détecteurs proposés pour les collisionneurs  ILC et CLIC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702720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5F7CD0A-0DAF-ADCE-353F-F925A75AA6DA}"/>
              </a:ext>
            </a:extLst>
          </p:cNvPr>
          <p:cNvSpPr txBox="1"/>
          <p:nvPr/>
        </p:nvSpPr>
        <p:spPr>
          <a:xfrm>
            <a:off x="143629" y="163011"/>
            <a:ext cx="119047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Avenir Next" panose="020B0503020202020204" pitchFamily="34" charset="0"/>
                <a:sym typeface="Wingdings"/>
              </a:rPr>
              <a:t>FCC-</a:t>
            </a:r>
            <a:r>
              <a:rPr lang="fr-FR" sz="2800" dirty="0" err="1">
                <a:latin typeface="Avenir Next" panose="020B0503020202020204" pitchFamily="34" charset="0"/>
                <a:sym typeface="Wingdings"/>
              </a:rPr>
              <a:t>ee</a:t>
            </a:r>
            <a:r>
              <a:rPr lang="fr-FR" sz="2800" dirty="0">
                <a:latin typeface="Avenir Next" panose="020B0503020202020204" pitchFamily="34" charset="0"/>
                <a:sym typeface="Wingdings"/>
              </a:rPr>
              <a:t> à la masse du Z, secteur électrofaible et saveurs</a:t>
            </a:r>
          </a:p>
          <a:p>
            <a:pPr algn="ctr"/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nouveaux concepts pour l’identification de particules, et la précision en énergie des photons</a:t>
            </a:r>
          </a:p>
          <a:p>
            <a:pPr algn="ctr"/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sym typeface="Wingdings"/>
              </a:rPr>
              <a:t>défis des erreurs systématiques de mesures: précision </a:t>
            </a: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√s O(10</a:t>
            </a:r>
            <a:r>
              <a:rPr lang="fr-FR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-6</a:t>
            </a: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), </a:t>
            </a:r>
            <a:r>
              <a:rPr lang="fr-FR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lumi</a:t>
            </a: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. O(10</a:t>
            </a:r>
            <a:r>
              <a:rPr lang="fr-FR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-4</a:t>
            </a: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), </a:t>
            </a:r>
            <a:r>
              <a:rPr lang="fr-FR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accep</a:t>
            </a: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. O(10</a:t>
            </a:r>
            <a:r>
              <a:rPr lang="fr-FR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-5</a:t>
            </a: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), B-</a:t>
            </a:r>
            <a:r>
              <a:rPr lang="fr-FR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field</a:t>
            </a: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O(10</a:t>
            </a:r>
            <a:r>
              <a:rPr lang="fr-FR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-6</a:t>
            </a: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</a:t>
            </a:r>
            <a:r>
              <a:rPr lang="fr-FR" dirty="0">
                <a:latin typeface="Avenir Next" panose="020B0503020202020204" pitchFamily="34" charset="0"/>
                <a:sym typeface="Wingdings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5B6385-663C-CFB8-0783-03FB8674333B}"/>
              </a:ext>
            </a:extLst>
          </p:cNvPr>
          <p:cNvGrpSpPr/>
          <p:nvPr/>
        </p:nvGrpSpPr>
        <p:grpSpPr>
          <a:xfrm>
            <a:off x="409905" y="1502832"/>
            <a:ext cx="11334222" cy="4766306"/>
            <a:chOff x="409905" y="1685714"/>
            <a:chExt cx="11334222" cy="4766306"/>
          </a:xfrm>
        </p:grpSpPr>
        <p:grpSp>
          <p:nvGrpSpPr>
            <p:cNvPr id="651" name="Group 650">
              <a:extLst>
                <a:ext uri="{FF2B5EF4-FFF2-40B4-BE49-F238E27FC236}">
                  <a16:creationId xmlns:a16="http://schemas.microsoft.com/office/drawing/2014/main" id="{A395B8A3-6D46-EA0F-5DC0-0341A2AA61A2}"/>
                </a:ext>
              </a:extLst>
            </p:cNvPr>
            <p:cNvGrpSpPr/>
            <p:nvPr/>
          </p:nvGrpSpPr>
          <p:grpSpPr>
            <a:xfrm>
              <a:off x="409905" y="1685714"/>
              <a:ext cx="11334222" cy="4766306"/>
              <a:chOff x="409905" y="1602591"/>
              <a:chExt cx="11334222" cy="4766306"/>
            </a:xfrm>
          </p:grpSpPr>
          <p:grpSp>
            <p:nvGrpSpPr>
              <p:cNvPr id="560" name="Group 559">
                <a:extLst>
                  <a:ext uri="{FF2B5EF4-FFF2-40B4-BE49-F238E27FC236}">
                    <a16:creationId xmlns:a16="http://schemas.microsoft.com/office/drawing/2014/main" id="{26534D3C-3706-18B2-3536-67F86507425B}"/>
                  </a:ext>
                </a:extLst>
              </p:cNvPr>
              <p:cNvGrpSpPr/>
              <p:nvPr/>
            </p:nvGrpSpPr>
            <p:grpSpPr>
              <a:xfrm>
                <a:off x="409905" y="1923336"/>
                <a:ext cx="11334222" cy="4445561"/>
                <a:chOff x="220153" y="1227065"/>
                <a:chExt cx="11334222" cy="4445561"/>
              </a:xfrm>
            </p:grpSpPr>
            <p:grpSp>
              <p:nvGrpSpPr>
                <p:cNvPr id="561" name="Group 560">
                  <a:extLst>
                    <a:ext uri="{FF2B5EF4-FFF2-40B4-BE49-F238E27FC236}">
                      <a16:creationId xmlns:a16="http://schemas.microsoft.com/office/drawing/2014/main" id="{76C52298-AC27-D99B-DE76-93199BED74E2}"/>
                    </a:ext>
                  </a:extLst>
                </p:cNvPr>
                <p:cNvGrpSpPr/>
                <p:nvPr/>
              </p:nvGrpSpPr>
              <p:grpSpPr>
                <a:xfrm>
                  <a:off x="220153" y="1227065"/>
                  <a:ext cx="11334222" cy="4445561"/>
                  <a:chOff x="407117" y="1711100"/>
                  <a:chExt cx="11334222" cy="4445561"/>
                </a:xfrm>
              </p:grpSpPr>
              <p:grpSp>
                <p:nvGrpSpPr>
                  <p:cNvPr id="566" name="Group 565">
                    <a:extLst>
                      <a:ext uri="{FF2B5EF4-FFF2-40B4-BE49-F238E27FC236}">
                        <a16:creationId xmlns:a16="http://schemas.microsoft.com/office/drawing/2014/main" id="{BF541E43-CCE9-7CD0-24DC-A5B8FB199F20}"/>
                      </a:ext>
                    </a:extLst>
                  </p:cNvPr>
                  <p:cNvGrpSpPr/>
                  <p:nvPr/>
                </p:nvGrpSpPr>
                <p:grpSpPr>
                  <a:xfrm>
                    <a:off x="407117" y="1711100"/>
                    <a:ext cx="11334222" cy="4445561"/>
                    <a:chOff x="407117" y="1817428"/>
                    <a:chExt cx="11334222" cy="4445561"/>
                  </a:xfrm>
                </p:grpSpPr>
                <p:grpSp>
                  <p:nvGrpSpPr>
                    <p:cNvPr id="568" name="Group 567">
                      <a:extLst>
                        <a:ext uri="{FF2B5EF4-FFF2-40B4-BE49-F238E27FC236}">
                          <a16:creationId xmlns:a16="http://schemas.microsoft.com/office/drawing/2014/main" id="{3546D29A-719E-84E9-7A97-FB38072F37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7117" y="1817428"/>
                      <a:ext cx="11334222" cy="4445561"/>
                      <a:chOff x="460280" y="2425290"/>
                      <a:chExt cx="11334222" cy="4445561"/>
                    </a:xfrm>
                  </p:grpSpPr>
                  <p:pic>
                    <p:nvPicPr>
                      <p:cNvPr id="581" name="Picture 580">
                        <a:extLst>
                          <a:ext uri="{FF2B5EF4-FFF2-40B4-BE49-F238E27FC236}">
                            <a16:creationId xmlns:a16="http://schemas.microsoft.com/office/drawing/2014/main" id="{C77290BE-1DFB-1475-2136-549961E31614}"/>
                          </a:ext>
                        </a:extLst>
                      </p:cNvPr>
                      <p:cNvPicPr>
                        <a:picLocks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84118" y="3157901"/>
                        <a:ext cx="3074169" cy="3074472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82" name="Picture 581">
                        <a:extLst>
                          <a:ext uri="{FF2B5EF4-FFF2-40B4-BE49-F238E27FC236}">
                            <a16:creationId xmlns:a16="http://schemas.microsoft.com/office/drawing/2014/main" id="{1B583F27-4481-7CD9-17FE-CE8DF746A46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/>
                      <a:srcRect l="3271" t="14730" r="13710" b="3906"/>
                      <a:stretch/>
                    </p:blipFill>
                    <p:spPr>
                      <a:xfrm>
                        <a:off x="7675370" y="3378269"/>
                        <a:ext cx="3690371" cy="2838816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583" name="Group 582">
                        <a:extLst>
                          <a:ext uri="{FF2B5EF4-FFF2-40B4-BE49-F238E27FC236}">
                            <a16:creationId xmlns:a16="http://schemas.microsoft.com/office/drawing/2014/main" id="{359AFBC8-FDA4-F4DD-B085-306A24D2AA5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60280" y="2425290"/>
                        <a:ext cx="11334222" cy="4445561"/>
                        <a:chOff x="460280" y="2425295"/>
                        <a:chExt cx="11334222" cy="4445561"/>
                      </a:xfrm>
                    </p:grpSpPr>
                    <p:grpSp>
                      <p:nvGrpSpPr>
                        <p:cNvPr id="584" name="Group 583">
                          <a:extLst>
                            <a:ext uri="{FF2B5EF4-FFF2-40B4-BE49-F238E27FC236}">
                              <a16:creationId xmlns:a16="http://schemas.microsoft.com/office/drawing/2014/main" id="{CBC0D7B5-4A80-E7D3-C75E-A0107A465ED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60280" y="2425295"/>
                          <a:ext cx="11334222" cy="4445561"/>
                          <a:chOff x="460280" y="2435928"/>
                          <a:chExt cx="11334222" cy="4445561"/>
                        </a:xfrm>
                      </p:grpSpPr>
                      <p:grpSp>
                        <p:nvGrpSpPr>
                          <p:cNvPr id="586" name="Group 585">
                            <a:extLst>
                              <a:ext uri="{FF2B5EF4-FFF2-40B4-BE49-F238E27FC236}">
                                <a16:creationId xmlns:a16="http://schemas.microsoft.com/office/drawing/2014/main" id="{98A6EBE3-F239-2829-C5B9-5D1B6BC5156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60280" y="2435928"/>
                            <a:ext cx="11334222" cy="4445561"/>
                            <a:chOff x="148113" y="1291584"/>
                            <a:chExt cx="13356433" cy="5663088"/>
                          </a:xfrm>
                        </p:grpSpPr>
                        <p:grpSp>
                          <p:nvGrpSpPr>
                            <p:cNvPr id="590" name="Group 589">
                              <a:extLst>
                                <a:ext uri="{FF2B5EF4-FFF2-40B4-BE49-F238E27FC236}">
                                  <a16:creationId xmlns:a16="http://schemas.microsoft.com/office/drawing/2014/main" id="{ACBA071B-3A29-0756-4473-71921E4BA4A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48113" y="1295953"/>
                              <a:ext cx="463652" cy="4998622"/>
                              <a:chOff x="8413" y="1295953"/>
                              <a:chExt cx="463652" cy="4998622"/>
                            </a:xfrm>
                          </p:grpSpPr>
                          <p:grpSp>
                            <p:nvGrpSpPr>
                              <p:cNvPr id="619" name="Group 618">
                                <a:extLst>
                                  <a:ext uri="{FF2B5EF4-FFF2-40B4-BE49-F238E27FC236}">
                                    <a16:creationId xmlns:a16="http://schemas.microsoft.com/office/drawing/2014/main" id="{906B90A4-04CB-1FC6-3931-616A9EFA100C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28065" y="1295953"/>
                                <a:ext cx="144000" cy="4842893"/>
                                <a:chOff x="328065" y="1295953"/>
                                <a:chExt cx="144000" cy="4842893"/>
                              </a:xfrm>
                            </p:grpSpPr>
                            <p:cxnSp>
                              <p:nvCxnSpPr>
                                <p:cNvPr id="631" name="Straight Arrow Connector 630">
                                  <a:extLst>
                                    <a:ext uri="{FF2B5EF4-FFF2-40B4-BE49-F238E27FC236}">
                                      <a16:creationId xmlns:a16="http://schemas.microsoft.com/office/drawing/2014/main" id="{7B8C05C8-36B0-2BDF-ACFA-9A5D7FC0DEAA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V="1">
                                  <a:off x="329102" y="1295953"/>
                                  <a:ext cx="0" cy="4842892"/>
                                </a:xfrm>
                                <a:prstGeom prst="straightConnector1">
                                  <a:avLst/>
                                </a:prstGeom>
                                <a:ln w="12700">
                                  <a:solidFill>
                                    <a:schemeClr val="tx1"/>
                                  </a:solidFill>
                                  <a:tailEnd type="triangle"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636" name="Straight Connector 635">
                                  <a:extLst>
                                    <a:ext uri="{FF2B5EF4-FFF2-40B4-BE49-F238E27FC236}">
                                      <a16:creationId xmlns:a16="http://schemas.microsoft.com/office/drawing/2014/main" id="{64B5E148-BC38-BC91-DA3E-4333E622CB89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28065" y="1789754"/>
                                  <a:ext cx="144000" cy="0"/>
                                </a:xfrm>
                                <a:prstGeom prst="line">
                                  <a:avLst/>
                                </a:prstGeom>
                                <a:ln w="12700"/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637" name="Straight Connector 636">
                                  <a:extLst>
                                    <a:ext uri="{FF2B5EF4-FFF2-40B4-BE49-F238E27FC236}">
                                      <a16:creationId xmlns:a16="http://schemas.microsoft.com/office/drawing/2014/main" id="{96C5A494-8654-3F77-5F8C-B1B6996E4920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28065" y="2534545"/>
                                  <a:ext cx="144000" cy="0"/>
                                </a:xfrm>
                                <a:prstGeom prst="line">
                                  <a:avLst/>
                                </a:prstGeom>
                                <a:ln w="12700"/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638" name="Straight Connector 637">
                                  <a:extLst>
                                    <a:ext uri="{FF2B5EF4-FFF2-40B4-BE49-F238E27FC236}">
                                      <a16:creationId xmlns:a16="http://schemas.microsoft.com/office/drawing/2014/main" id="{B872510E-70DD-E535-50D2-BB9AB4E647D2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28065" y="3288746"/>
                                  <a:ext cx="144000" cy="0"/>
                                </a:xfrm>
                                <a:prstGeom prst="line">
                                  <a:avLst/>
                                </a:prstGeom>
                                <a:ln w="12700"/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639" name="Straight Connector 638">
                                  <a:extLst>
                                    <a:ext uri="{FF2B5EF4-FFF2-40B4-BE49-F238E27FC236}">
                                      <a16:creationId xmlns:a16="http://schemas.microsoft.com/office/drawing/2014/main" id="{B7BFABFD-13B5-C9D4-8D70-28AF665B0BC5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28065" y="3975390"/>
                                  <a:ext cx="144000" cy="0"/>
                                </a:xfrm>
                                <a:prstGeom prst="line">
                                  <a:avLst/>
                                </a:prstGeom>
                                <a:ln w="12700"/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640" name="Straight Connector 639">
                                  <a:extLst>
                                    <a:ext uri="{FF2B5EF4-FFF2-40B4-BE49-F238E27FC236}">
                                      <a16:creationId xmlns:a16="http://schemas.microsoft.com/office/drawing/2014/main" id="{680CE0BA-5CD5-7734-E1ED-4EFEA2C35A9D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28065" y="6138846"/>
                                  <a:ext cx="144000" cy="0"/>
                                </a:xfrm>
                                <a:prstGeom prst="line">
                                  <a:avLst/>
                                </a:prstGeom>
                                <a:ln w="12700"/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642" name="Straight Connector 641">
                                  <a:extLst>
                                    <a:ext uri="{FF2B5EF4-FFF2-40B4-BE49-F238E27FC236}">
                                      <a16:creationId xmlns:a16="http://schemas.microsoft.com/office/drawing/2014/main" id="{21436E7A-58DB-7BCB-F96A-20A19A89F60C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28065" y="5415279"/>
                                  <a:ext cx="144000" cy="0"/>
                                </a:xfrm>
                                <a:prstGeom prst="line">
                                  <a:avLst/>
                                </a:prstGeom>
                                <a:ln w="12700"/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645" name="Straight Connector 644">
                                  <a:extLst>
                                    <a:ext uri="{FF2B5EF4-FFF2-40B4-BE49-F238E27FC236}">
                                      <a16:creationId xmlns:a16="http://schemas.microsoft.com/office/drawing/2014/main" id="{3587A3E8-26CF-E838-409B-639BFDB001EB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28065" y="4683028"/>
                                  <a:ext cx="144000" cy="0"/>
                                </a:xfrm>
                                <a:prstGeom prst="line">
                                  <a:avLst/>
                                </a:prstGeom>
                                <a:ln w="12700"/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sp>
                            <p:nvSpPr>
                              <p:cNvPr id="620" name="TextBox 619">
                                <a:extLst>
                                  <a:ext uri="{FF2B5EF4-FFF2-40B4-BE49-F238E27FC236}">
                                    <a16:creationId xmlns:a16="http://schemas.microsoft.com/office/drawing/2014/main" id="{807562DB-5E33-C10F-7D89-C4FE72F1B37A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-2069" y="1395106"/>
                                <a:ext cx="390298" cy="369333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r>
                                  <a:rPr lang="en-US" sz="1400" dirty="0">
                                    <a:latin typeface="Avenir Next" panose="020B0503020202020204" pitchFamily="34" charset="0"/>
                                  </a:rPr>
                                  <a:t>m</a:t>
                                </a:r>
                                <a:endParaRPr lang="en-FR" sz="1400" dirty="0"/>
                              </a:p>
                            </p:txBody>
                          </p:sp>
                          <p:sp>
                            <p:nvSpPr>
                              <p:cNvPr id="622" name="TextBox 621">
                                <a:extLst>
                                  <a:ext uri="{FF2B5EF4-FFF2-40B4-BE49-F238E27FC236}">
                                    <a16:creationId xmlns:a16="http://schemas.microsoft.com/office/drawing/2014/main" id="{FED54E39-DBC0-D7BF-9FAA-4CDC929E440D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36308" y="1608826"/>
                                <a:ext cx="338554" cy="369333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r>
                                  <a:rPr lang="en-US" sz="1400" dirty="0">
                                    <a:latin typeface="Avenir Next" panose="020B0503020202020204" pitchFamily="34" charset="0"/>
                                  </a:rPr>
                                  <a:t>6</a:t>
                                </a:r>
                              </a:p>
                            </p:txBody>
                          </p:sp>
                          <p:sp>
                            <p:nvSpPr>
                              <p:cNvPr id="623" name="TextBox 622">
                                <a:extLst>
                                  <a:ext uri="{FF2B5EF4-FFF2-40B4-BE49-F238E27FC236}">
                                    <a16:creationId xmlns:a16="http://schemas.microsoft.com/office/drawing/2014/main" id="{F3A5B989-3D7F-583B-14F3-DB87AE3FA39B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36308" y="2345091"/>
                                <a:ext cx="338554" cy="369333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r>
                                  <a:rPr lang="en-US" sz="1400" dirty="0">
                                    <a:latin typeface="Avenir Next" panose="020B0503020202020204" pitchFamily="34" charset="0"/>
                                  </a:rPr>
                                  <a:t>5</a:t>
                                </a:r>
                              </a:p>
                            </p:txBody>
                          </p:sp>
                          <p:sp>
                            <p:nvSpPr>
                              <p:cNvPr id="624" name="TextBox 623">
                                <a:extLst>
                                  <a:ext uri="{FF2B5EF4-FFF2-40B4-BE49-F238E27FC236}">
                                    <a16:creationId xmlns:a16="http://schemas.microsoft.com/office/drawing/2014/main" id="{1D92F6AF-07C8-9E43-8303-3F310CDB1769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36308" y="3120550"/>
                                <a:ext cx="338554" cy="369333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r>
                                  <a:rPr lang="en-US" sz="1400" dirty="0">
                                    <a:latin typeface="Avenir Next" panose="020B0503020202020204" pitchFamily="34" charset="0"/>
                                  </a:rPr>
                                  <a:t>4</a:t>
                                </a:r>
                              </a:p>
                            </p:txBody>
                          </p:sp>
                          <p:sp>
                            <p:nvSpPr>
                              <p:cNvPr id="625" name="TextBox 624">
                                <a:extLst>
                                  <a:ext uri="{FF2B5EF4-FFF2-40B4-BE49-F238E27FC236}">
                                    <a16:creationId xmlns:a16="http://schemas.microsoft.com/office/drawing/2014/main" id="{F5DA6AF8-7B4A-7252-4AF5-61931AAD8FD6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36308" y="3791801"/>
                                <a:ext cx="338554" cy="369333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r>
                                  <a:rPr lang="en-US" sz="1400" dirty="0">
                                    <a:latin typeface="Avenir Next" panose="020B0503020202020204" pitchFamily="34" charset="0"/>
                                  </a:rPr>
                                  <a:t>3</a:t>
                                </a:r>
                              </a:p>
                            </p:txBody>
                          </p:sp>
                          <p:sp>
                            <p:nvSpPr>
                              <p:cNvPr id="626" name="TextBox 625">
                                <a:extLst>
                                  <a:ext uri="{FF2B5EF4-FFF2-40B4-BE49-F238E27FC236}">
                                    <a16:creationId xmlns:a16="http://schemas.microsoft.com/office/drawing/2014/main" id="{5CB59488-B589-D6FD-25F0-BE1639821C18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36308" y="4506316"/>
                                <a:ext cx="338554" cy="36268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r>
                                  <a:rPr lang="en-US" sz="1400" dirty="0">
                                    <a:latin typeface="Avenir Next" panose="020B0503020202020204" pitchFamily="34" charset="0"/>
                                  </a:rPr>
                                  <a:t>2</a:t>
                                </a:r>
                              </a:p>
                            </p:txBody>
                          </p:sp>
                          <p:sp>
                            <p:nvSpPr>
                              <p:cNvPr id="628" name="TextBox 627">
                                <a:extLst>
                                  <a:ext uri="{FF2B5EF4-FFF2-40B4-BE49-F238E27FC236}">
                                    <a16:creationId xmlns:a16="http://schemas.microsoft.com/office/drawing/2014/main" id="{A55025B8-0C47-C496-2DC3-69F39A875AF5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36308" y="5240264"/>
                                <a:ext cx="338554" cy="369333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r>
                                  <a:rPr lang="en-US" sz="1400" dirty="0">
                                    <a:latin typeface="Avenir Next" panose="020B0503020202020204" pitchFamily="34" charset="0"/>
                                  </a:rPr>
                                  <a:t>1</a:t>
                                </a:r>
                              </a:p>
                            </p:txBody>
                          </p:sp>
                          <p:sp>
                            <p:nvSpPr>
                              <p:cNvPr id="629" name="TextBox 628">
                                <a:extLst>
                                  <a:ext uri="{FF2B5EF4-FFF2-40B4-BE49-F238E27FC236}">
                                    <a16:creationId xmlns:a16="http://schemas.microsoft.com/office/drawing/2014/main" id="{ADA8C454-3C24-B4C2-F063-D21E7E522058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36305" y="5940631"/>
                                <a:ext cx="338554" cy="369333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r>
                                  <a:rPr lang="en-US" sz="1400" dirty="0">
                                    <a:latin typeface="Avenir Next" panose="020B0503020202020204" pitchFamily="34" charset="0"/>
                                  </a:rPr>
                                  <a:t>0</a:t>
                                </a:r>
                              </a:p>
                            </p:txBody>
                          </p:sp>
                        </p:grpSp>
                        <p:pic>
                          <p:nvPicPr>
                            <p:cNvPr id="591" name="Picture 590">
                              <a:extLst>
                                <a:ext uri="{FF2B5EF4-FFF2-40B4-BE49-F238E27FC236}">
                                  <a16:creationId xmlns:a16="http://schemas.microsoft.com/office/drawing/2014/main" id="{5AB6FC91-CB8B-B521-E01F-9C2DCE1540C1}"/>
                                </a:ext>
                              </a:extLst>
                            </p:cNvPr>
                            <p:cNvPicPr>
                              <a:picLocks/>
                            </p:cNvPicPr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47107" y="1801460"/>
                              <a:ext cx="4348800" cy="4347860"/>
                            </a:xfrm>
                            <a:prstGeom prst="rect">
                              <a:avLst/>
                            </a:prstGeom>
                          </p:spPr>
                        </p:pic>
                        <p:grpSp>
                          <p:nvGrpSpPr>
                            <p:cNvPr id="592" name="Group 591">
                              <a:extLst>
                                <a:ext uri="{FF2B5EF4-FFF2-40B4-BE49-F238E27FC236}">
                                  <a16:creationId xmlns:a16="http://schemas.microsoft.com/office/drawing/2014/main" id="{F2E2F668-6554-AD7F-A42D-FC5DC8B8CB6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 flipH="1">
                              <a:off x="13015816" y="1291584"/>
                              <a:ext cx="488730" cy="4974442"/>
                              <a:chOff x="-1532758" y="1293103"/>
                              <a:chExt cx="488730" cy="4974442"/>
                            </a:xfrm>
                          </p:grpSpPr>
                          <p:grpSp>
                            <p:nvGrpSpPr>
                              <p:cNvPr id="597" name="Group 596">
                                <a:extLst>
                                  <a:ext uri="{FF2B5EF4-FFF2-40B4-BE49-F238E27FC236}">
                                    <a16:creationId xmlns:a16="http://schemas.microsoft.com/office/drawing/2014/main" id="{0968A26F-8B74-E34C-8CEF-47CD8C95FDD3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-1213091" y="1297472"/>
                                <a:ext cx="169063" cy="4800740"/>
                                <a:chOff x="-1213091" y="1297472"/>
                                <a:chExt cx="169063" cy="4800740"/>
                              </a:xfrm>
                            </p:grpSpPr>
                            <p:cxnSp>
                              <p:nvCxnSpPr>
                                <p:cNvPr id="610" name="Straight Arrow Connector 609">
                                  <a:extLst>
                                    <a:ext uri="{FF2B5EF4-FFF2-40B4-BE49-F238E27FC236}">
                                      <a16:creationId xmlns:a16="http://schemas.microsoft.com/office/drawing/2014/main" id="{706BB60D-A894-B5DA-6413-4B639B8395C2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V="1">
                                  <a:off x="-1212059" y="1297472"/>
                                  <a:ext cx="24030" cy="4800740"/>
                                </a:xfrm>
                                <a:prstGeom prst="straightConnector1">
                                  <a:avLst/>
                                </a:prstGeom>
                                <a:ln w="12700">
                                  <a:solidFill>
                                    <a:schemeClr val="tx1"/>
                                  </a:solidFill>
                                  <a:tailEnd type="triangle"/>
                                </a:ln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612" name="Straight Connector 611">
                                  <a:extLst>
                                    <a:ext uri="{FF2B5EF4-FFF2-40B4-BE49-F238E27FC236}">
                                      <a16:creationId xmlns:a16="http://schemas.microsoft.com/office/drawing/2014/main" id="{2C6B8259-F430-1D0E-4618-D42EF7E11A4C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-1213090" y="1749122"/>
                                  <a:ext cx="144002" cy="0"/>
                                </a:xfrm>
                                <a:prstGeom prst="line">
                                  <a:avLst/>
                                </a:prstGeom>
                                <a:ln w="12700"/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613" name="Straight Connector 612">
                                  <a:extLst>
                                    <a:ext uri="{FF2B5EF4-FFF2-40B4-BE49-F238E27FC236}">
                                      <a16:creationId xmlns:a16="http://schemas.microsoft.com/office/drawing/2014/main" id="{BECFA0AD-99EE-66C5-674D-D0D5718E4907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-1213090" y="2493910"/>
                                  <a:ext cx="144000" cy="0"/>
                                </a:xfrm>
                                <a:prstGeom prst="line">
                                  <a:avLst/>
                                </a:prstGeom>
                                <a:ln w="12700"/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614" name="Straight Connector 613">
                                  <a:extLst>
                                    <a:ext uri="{FF2B5EF4-FFF2-40B4-BE49-F238E27FC236}">
                                      <a16:creationId xmlns:a16="http://schemas.microsoft.com/office/drawing/2014/main" id="{1992705B-9CC9-C6FF-8615-CE88B264D462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-1188038" y="3248110"/>
                                  <a:ext cx="144000" cy="0"/>
                                </a:xfrm>
                                <a:prstGeom prst="line">
                                  <a:avLst/>
                                </a:prstGeom>
                                <a:ln w="12700"/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615" name="Straight Connector 614">
                                  <a:extLst>
                                    <a:ext uri="{FF2B5EF4-FFF2-40B4-BE49-F238E27FC236}">
                                      <a16:creationId xmlns:a16="http://schemas.microsoft.com/office/drawing/2014/main" id="{8F4289A6-B65F-BE54-B7DC-1E3441F15B18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-1213091" y="3934756"/>
                                  <a:ext cx="144000" cy="0"/>
                                </a:xfrm>
                                <a:prstGeom prst="line">
                                  <a:avLst/>
                                </a:prstGeom>
                                <a:ln w="12700"/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616" name="Straight Connector 615">
                                  <a:extLst>
                                    <a:ext uri="{FF2B5EF4-FFF2-40B4-BE49-F238E27FC236}">
                                      <a16:creationId xmlns:a16="http://schemas.microsoft.com/office/drawing/2014/main" id="{994B6756-B422-E890-D02A-8E4A78CD2686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-1213090" y="6098211"/>
                                  <a:ext cx="143999" cy="0"/>
                                </a:xfrm>
                                <a:prstGeom prst="line">
                                  <a:avLst/>
                                </a:prstGeom>
                                <a:ln w="12700"/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617" name="Straight Connector 616">
                                  <a:extLst>
                                    <a:ext uri="{FF2B5EF4-FFF2-40B4-BE49-F238E27FC236}">
                                      <a16:creationId xmlns:a16="http://schemas.microsoft.com/office/drawing/2014/main" id="{B40466D4-E4D5-3868-FE72-63CC349D0EE7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-1213090" y="5374644"/>
                                  <a:ext cx="143999" cy="0"/>
                                </a:xfrm>
                                <a:prstGeom prst="line">
                                  <a:avLst/>
                                </a:prstGeom>
                                <a:ln w="12700"/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618" name="Straight Connector 617">
                                  <a:extLst>
                                    <a:ext uri="{FF2B5EF4-FFF2-40B4-BE49-F238E27FC236}">
                                      <a16:creationId xmlns:a16="http://schemas.microsoft.com/office/drawing/2014/main" id="{921E58DC-8DF8-CC7C-AA69-44047AB9AB9A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-1188028" y="4642392"/>
                                  <a:ext cx="144000" cy="0"/>
                                </a:xfrm>
                                <a:prstGeom prst="line">
                                  <a:avLst/>
                                </a:prstGeom>
                                <a:ln w="12700"/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sp>
                            <p:nvSpPr>
                              <p:cNvPr id="598" name="TextBox 597">
                                <a:extLst>
                                  <a:ext uri="{FF2B5EF4-FFF2-40B4-BE49-F238E27FC236}">
                                    <a16:creationId xmlns:a16="http://schemas.microsoft.com/office/drawing/2014/main" id="{893D4B09-18D6-DC39-0AFC-56402B998D38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-1530706" y="1303585"/>
                                <a:ext cx="390298" cy="36933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r>
                                  <a:rPr lang="en-US" sz="1400" dirty="0">
                                    <a:latin typeface="Avenir Next" panose="020B0503020202020204" pitchFamily="34" charset="0"/>
                                  </a:rPr>
                                  <a:t>m</a:t>
                                </a:r>
                                <a:endParaRPr lang="en-FR" sz="1400" dirty="0"/>
                              </a:p>
                            </p:txBody>
                          </p:sp>
                          <p:sp>
                            <p:nvSpPr>
                              <p:cNvPr id="601" name="TextBox 600">
                                <a:extLst>
                                  <a:ext uri="{FF2B5EF4-FFF2-40B4-BE49-F238E27FC236}">
                                    <a16:creationId xmlns:a16="http://schemas.microsoft.com/office/drawing/2014/main" id="{0FB2BC25-A74C-394B-6653-35B1C4D674C0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-1517368" y="1581733"/>
                                <a:ext cx="338554" cy="36933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r>
                                  <a:rPr lang="en-US" sz="1400" dirty="0">
                                    <a:latin typeface="Avenir Next" panose="020B0503020202020204" pitchFamily="34" charset="0"/>
                                  </a:rPr>
                                  <a:t>6</a:t>
                                </a:r>
                              </a:p>
                            </p:txBody>
                          </p:sp>
                          <p:sp>
                            <p:nvSpPr>
                              <p:cNvPr id="602" name="TextBox 601">
                                <a:extLst>
                                  <a:ext uri="{FF2B5EF4-FFF2-40B4-BE49-F238E27FC236}">
                                    <a16:creationId xmlns:a16="http://schemas.microsoft.com/office/drawing/2014/main" id="{A1C5A82E-DBF2-0494-D234-A4814FA2D00E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-1517368" y="2318000"/>
                                <a:ext cx="338554" cy="36933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r>
                                  <a:rPr lang="en-US" sz="1400" dirty="0">
                                    <a:latin typeface="Avenir Next" panose="020B0503020202020204" pitchFamily="34" charset="0"/>
                                  </a:rPr>
                                  <a:t>5</a:t>
                                </a:r>
                              </a:p>
                            </p:txBody>
                          </p:sp>
                          <p:sp>
                            <p:nvSpPr>
                              <p:cNvPr id="604" name="TextBox 603">
                                <a:extLst>
                                  <a:ext uri="{FF2B5EF4-FFF2-40B4-BE49-F238E27FC236}">
                                    <a16:creationId xmlns:a16="http://schemas.microsoft.com/office/drawing/2014/main" id="{4201556F-3B5B-D38A-17D2-80EC3E79C6A0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-1517368" y="3066365"/>
                                <a:ext cx="338554" cy="36933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r>
                                  <a:rPr lang="en-US" sz="1400" dirty="0">
                                    <a:latin typeface="Avenir Next" panose="020B0503020202020204" pitchFamily="34" charset="0"/>
                                  </a:rPr>
                                  <a:t>4</a:t>
                                </a:r>
                              </a:p>
                            </p:txBody>
                          </p:sp>
                          <p:sp>
                            <p:nvSpPr>
                              <p:cNvPr id="606" name="TextBox 605">
                                <a:extLst>
                                  <a:ext uri="{FF2B5EF4-FFF2-40B4-BE49-F238E27FC236}">
                                    <a16:creationId xmlns:a16="http://schemas.microsoft.com/office/drawing/2014/main" id="{8D9DC96D-B92B-B692-8E98-EC30033B4417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-1517361" y="3751161"/>
                                <a:ext cx="338554" cy="369333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r>
                                  <a:rPr lang="en-US" sz="1400" dirty="0">
                                    <a:latin typeface="Avenir Next" panose="020B0503020202020204" pitchFamily="34" charset="0"/>
                                  </a:rPr>
                                  <a:t>3</a:t>
                                </a:r>
                              </a:p>
                            </p:txBody>
                          </p:sp>
                          <p:sp>
                            <p:nvSpPr>
                              <p:cNvPr id="607" name="TextBox 606">
                                <a:extLst>
                                  <a:ext uri="{FF2B5EF4-FFF2-40B4-BE49-F238E27FC236}">
                                    <a16:creationId xmlns:a16="http://schemas.microsoft.com/office/drawing/2014/main" id="{4D226B63-BD06-552F-FE03-C54E7BC68A57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-1517361" y="4462358"/>
                                <a:ext cx="338554" cy="369333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r>
                                  <a:rPr lang="en-US" sz="1400" dirty="0">
                                    <a:latin typeface="Avenir Next" panose="020B0503020202020204" pitchFamily="34" charset="0"/>
                                  </a:rPr>
                                  <a:t>2</a:t>
                                </a:r>
                              </a:p>
                            </p:txBody>
                          </p:sp>
                          <p:sp>
                            <p:nvSpPr>
                              <p:cNvPr id="608" name="TextBox 607">
                                <a:extLst>
                                  <a:ext uri="{FF2B5EF4-FFF2-40B4-BE49-F238E27FC236}">
                                    <a16:creationId xmlns:a16="http://schemas.microsoft.com/office/drawing/2014/main" id="{64D97DCB-8BF6-BA24-2A9E-0F0C8F14E84A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-1517368" y="5186082"/>
                                <a:ext cx="338554" cy="36933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r>
                                  <a:rPr lang="en-US" sz="1400" dirty="0">
                                    <a:latin typeface="Avenir Next" panose="020B0503020202020204" pitchFamily="34" charset="0"/>
                                  </a:rPr>
                                  <a:t>1</a:t>
                                </a:r>
                              </a:p>
                            </p:txBody>
                          </p:sp>
                          <p:sp>
                            <p:nvSpPr>
                              <p:cNvPr id="609" name="TextBox 608">
                                <a:extLst>
                                  <a:ext uri="{FF2B5EF4-FFF2-40B4-BE49-F238E27FC236}">
                                    <a16:creationId xmlns:a16="http://schemas.microsoft.com/office/drawing/2014/main" id="{480EE306-B059-EFE6-B232-DF64CF04C5E9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-1517368" y="5913601"/>
                                <a:ext cx="338554" cy="369333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r>
                                  <a:rPr lang="en-US" sz="1400" dirty="0">
                                    <a:latin typeface="Avenir Next" panose="020B0503020202020204" pitchFamily="34" charset="0"/>
                                  </a:rPr>
                                  <a:t>0</a:t>
                                </a:r>
                              </a:p>
                            </p:txBody>
                          </p:sp>
                        </p:grpSp>
                        <p:sp>
                          <p:nvSpPr>
                            <p:cNvPr id="593" name="TextBox 592">
                              <a:extLst>
                                <a:ext uri="{FF2B5EF4-FFF2-40B4-BE49-F238E27FC236}">
                                  <a16:creationId xmlns:a16="http://schemas.microsoft.com/office/drawing/2014/main" id="{CA4BC7BD-CF73-AD06-6770-6D1CAE822713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611764" y="6209742"/>
                              <a:ext cx="4068917" cy="744930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600" dirty="0">
                                  <a:latin typeface="Avenir Next" panose="020B0503020202020204" pitchFamily="34" charset="0"/>
                                </a:rPr>
                                <a:t>ex. CLD with FST plus</a:t>
                              </a:r>
                            </a:p>
                            <a:p>
                              <a:pPr algn="ctr"/>
                              <a:r>
                                <a:rPr lang="en-US" sz="1600" dirty="0">
                                  <a:latin typeface="Avenir Next" panose="020B0503020202020204" pitchFamily="34" charset="0"/>
                                </a:rPr>
                                <a:t>PID RICH and </a:t>
                              </a:r>
                              <a:r>
                                <a:rPr lang="en-US" sz="1600" dirty="0" err="1">
                                  <a:latin typeface="Avenir Next" panose="020B0503020202020204" pitchFamily="34" charset="0"/>
                                </a:rPr>
                                <a:t>ToF</a:t>
                              </a:r>
                              <a:r>
                                <a:rPr lang="en-US" sz="1600" dirty="0">
                                  <a:latin typeface="Avenir Next" panose="020B0503020202020204" pitchFamily="34" charset="0"/>
                                </a:rPr>
                                <a:t> </a:t>
                              </a:r>
                            </a:p>
                          </p:txBody>
                        </p:sp>
                        <p:cxnSp>
                          <p:nvCxnSpPr>
                            <p:cNvPr id="594" name="Straight Connector 593">
                              <a:extLst>
                                <a:ext uri="{FF2B5EF4-FFF2-40B4-BE49-F238E27FC236}">
                                  <a16:creationId xmlns:a16="http://schemas.microsoft.com/office/drawing/2014/main" id="{8D96CA29-8B7C-1D93-3D66-47374D30F251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V="1">
                              <a:off x="567656" y="3229783"/>
                              <a:ext cx="12419395" cy="49305"/>
                            </a:xfrm>
                            <a:prstGeom prst="line">
                              <a:avLst/>
                            </a:prstGeom>
                            <a:ln w="3175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prstDash val="sysDot"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596" name="Straight Connector 595">
                              <a:extLst>
                                <a:ext uri="{FF2B5EF4-FFF2-40B4-BE49-F238E27FC236}">
                                  <a16:creationId xmlns:a16="http://schemas.microsoft.com/office/drawing/2014/main" id="{C9BE0653-F030-6BD8-01FB-84DB3C12E408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V="1">
                              <a:off x="594936" y="4657839"/>
                              <a:ext cx="12461929" cy="6625"/>
                            </a:xfrm>
                            <a:prstGeom prst="line">
                              <a:avLst/>
                            </a:prstGeom>
                            <a:ln w="3175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prstDash val="sysDot"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sp>
                        <p:nvSpPr>
                          <p:cNvPr id="587" name="TextBox 586">
                            <a:extLst>
                              <a:ext uri="{FF2B5EF4-FFF2-40B4-BE49-F238E27FC236}">
                                <a16:creationId xmlns:a16="http://schemas.microsoft.com/office/drawing/2014/main" id="{DE81D7B6-1A61-216C-60B2-D9E8C51ABE46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538100" y="6296714"/>
                            <a:ext cx="3034538" cy="5847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1600" dirty="0">
                                <a:latin typeface="Avenir Next" panose="020B0503020202020204" pitchFamily="34" charset="0"/>
                              </a:rPr>
                              <a:t>ex. IDEA with DCH PID</a:t>
                            </a:r>
                          </a:p>
                          <a:p>
                            <a:pPr algn="ctr"/>
                            <a:r>
                              <a:rPr lang="en-US" sz="1600" dirty="0">
                                <a:latin typeface="Avenir Next" panose="020B0503020202020204" pitchFamily="34" charset="0"/>
                              </a:rPr>
                              <a:t>crystal ECAL inside solenoid</a:t>
                            </a:r>
                          </a:p>
                        </p:txBody>
                      </p:sp>
                    </p:grpSp>
                    <p:sp>
                      <p:nvSpPr>
                        <p:cNvPr id="585" name="TextBox 584">
                          <a:extLst>
                            <a:ext uri="{FF2B5EF4-FFF2-40B4-BE49-F238E27FC236}">
                              <a16:creationId xmlns:a16="http://schemas.microsoft.com/office/drawing/2014/main" id="{E93121E3-6B15-35CD-5786-9B9701FFA92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804136" y="6286081"/>
                          <a:ext cx="3634881" cy="5847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/>
                          <a:r>
                            <a:rPr lang="en-US" sz="1600" dirty="0">
                              <a:latin typeface="Avenir Next" panose="020B0503020202020204" pitchFamily="34" charset="0"/>
                            </a:rPr>
                            <a:t>ex. Noble Liquid ECAL inside solenoid with DCH</a:t>
                          </a:r>
                        </a:p>
                      </p:txBody>
                    </p:sp>
                  </p:grpSp>
                </p:grpSp>
                <p:grpSp>
                  <p:nvGrpSpPr>
                    <p:cNvPr id="569" name="Group 568">
                      <a:extLst>
                        <a:ext uri="{FF2B5EF4-FFF2-40B4-BE49-F238E27FC236}">
                          <a16:creationId xmlns:a16="http://schemas.microsoft.com/office/drawing/2014/main" id="{01B61418-55B9-1AA4-2A28-C885954223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3846" y="2220726"/>
                      <a:ext cx="3676741" cy="3401835"/>
                      <a:chOff x="4721519" y="2365198"/>
                      <a:chExt cx="2662177" cy="2569581"/>
                    </a:xfrm>
                  </p:grpSpPr>
                  <p:pic>
                    <p:nvPicPr>
                      <p:cNvPr id="579" name="Picture 578">
                        <a:extLst>
                          <a:ext uri="{FF2B5EF4-FFF2-40B4-BE49-F238E27FC236}">
                            <a16:creationId xmlns:a16="http://schemas.microsoft.com/office/drawing/2014/main" id="{33E6BA0A-BBE8-733D-B9FB-897CD705BB36}"/>
                          </a:ext>
                        </a:extLst>
                      </p:cNvPr>
                      <p:cNvPicPr>
                        <a:picLocks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21519" y="2365198"/>
                        <a:ext cx="2662177" cy="256958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80" name="Picture 579">
                        <a:extLst>
                          <a:ext uri="{FF2B5EF4-FFF2-40B4-BE49-F238E27FC236}">
                            <a16:creationId xmlns:a16="http://schemas.microsoft.com/office/drawing/2014/main" id="{67D929F1-9990-D8E1-DEBD-6160A3FB76B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/>
                      <a:srcRect l="3310" t="61211" r="54785" b="4446"/>
                      <a:stretch/>
                    </p:blipFill>
                    <p:spPr>
                      <a:xfrm>
                        <a:off x="4733606" y="4013355"/>
                        <a:ext cx="1103737" cy="911592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75" name="Group 574">
                      <a:extLst>
                        <a:ext uri="{FF2B5EF4-FFF2-40B4-BE49-F238E27FC236}">
                          <a16:creationId xmlns:a16="http://schemas.microsoft.com/office/drawing/2014/main" id="{28C17F2C-30D6-9096-1EA3-2591FAF964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538021" y="2544368"/>
                      <a:ext cx="3067103" cy="3088347"/>
                      <a:chOff x="4720865" y="2365197"/>
                      <a:chExt cx="2662177" cy="2575923"/>
                    </a:xfrm>
                  </p:grpSpPr>
                  <p:pic>
                    <p:nvPicPr>
                      <p:cNvPr id="576" name="Picture 575">
                        <a:extLst>
                          <a:ext uri="{FF2B5EF4-FFF2-40B4-BE49-F238E27FC236}">
                            <a16:creationId xmlns:a16="http://schemas.microsoft.com/office/drawing/2014/main" id="{2E1120F5-395B-6B06-013F-E0152DAB37BA}"/>
                          </a:ext>
                        </a:extLst>
                      </p:cNvPr>
                      <p:cNvPicPr>
                        <a:picLocks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20865" y="2365197"/>
                        <a:ext cx="2662177" cy="256958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77" name="Picture 576">
                        <a:extLst>
                          <a:ext uri="{FF2B5EF4-FFF2-40B4-BE49-F238E27FC236}">
                            <a16:creationId xmlns:a16="http://schemas.microsoft.com/office/drawing/2014/main" id="{2C65F059-3D8A-6090-0090-55C2A514BAC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39390" y="2678280"/>
                        <a:ext cx="2250133" cy="2143782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78" name="Picture 577">
                        <a:extLst>
                          <a:ext uri="{FF2B5EF4-FFF2-40B4-BE49-F238E27FC236}">
                            <a16:creationId xmlns:a16="http://schemas.microsoft.com/office/drawing/2014/main" id="{2EC7033B-0325-8C62-57DA-A70E26C6E7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/>
                      <a:srcRect t="7681"/>
                      <a:stretch/>
                    </p:blipFill>
                    <p:spPr>
                      <a:xfrm>
                        <a:off x="4725258" y="3978398"/>
                        <a:ext cx="858860" cy="962722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pic>
                <p:nvPicPr>
                  <p:cNvPr id="567" name="Picture 566">
                    <a:extLst>
                      <a:ext uri="{FF2B5EF4-FFF2-40B4-BE49-F238E27FC236}">
                        <a16:creationId xmlns:a16="http://schemas.microsoft.com/office/drawing/2014/main" id="{C0A0E2B0-0DF1-EEF4-0467-9D23871836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/>
                  <a:srcRect l="2588" t="13537" r="14188" b="3986"/>
                  <a:stretch/>
                </p:blipFill>
                <p:spPr>
                  <a:xfrm>
                    <a:off x="7621820" y="2661004"/>
                    <a:ext cx="3700759" cy="282213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63" name="TextBox 562">
                  <a:extLst>
                    <a:ext uri="{FF2B5EF4-FFF2-40B4-BE49-F238E27FC236}">
                      <a16:creationId xmlns:a16="http://schemas.microsoft.com/office/drawing/2014/main" id="{97EED1BB-2268-5396-39EC-AD0099FD679C}"/>
                    </a:ext>
                  </a:extLst>
                </p:cNvPr>
                <p:cNvSpPr txBox="1"/>
                <p:nvPr/>
              </p:nvSpPr>
              <p:spPr>
                <a:xfrm flipH="1">
                  <a:off x="3732359" y="4734904"/>
                  <a:ext cx="61831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sz="1400" dirty="0">
                      <a:latin typeface="Avenir Next" panose="020B0503020202020204" pitchFamily="34" charset="0"/>
                    </a:rPr>
                    <a:t>6 m</a:t>
                  </a:r>
                </a:p>
              </p:txBody>
            </p:sp>
            <p:sp>
              <p:nvSpPr>
                <p:cNvPr id="564" name="TextBox 563">
                  <a:extLst>
                    <a:ext uri="{FF2B5EF4-FFF2-40B4-BE49-F238E27FC236}">
                      <a16:creationId xmlns:a16="http://schemas.microsoft.com/office/drawing/2014/main" id="{712B4F3A-F8B4-9ACC-6413-6779CB5BAC4C}"/>
                    </a:ext>
                  </a:extLst>
                </p:cNvPr>
                <p:cNvSpPr txBox="1"/>
                <p:nvPr/>
              </p:nvSpPr>
              <p:spPr>
                <a:xfrm flipH="1">
                  <a:off x="6795918" y="4734904"/>
                  <a:ext cx="72832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sz="1400" dirty="0">
                      <a:latin typeface="Avenir Next" panose="020B0503020202020204" pitchFamily="34" charset="0"/>
                    </a:rPr>
                    <a:t>5.5 m</a:t>
                  </a:r>
                </a:p>
              </p:txBody>
            </p:sp>
            <p:sp>
              <p:nvSpPr>
                <p:cNvPr id="565" name="TextBox 564">
                  <a:extLst>
                    <a:ext uri="{FF2B5EF4-FFF2-40B4-BE49-F238E27FC236}">
                      <a16:creationId xmlns:a16="http://schemas.microsoft.com/office/drawing/2014/main" id="{F67F9584-F9D8-6CCB-9A85-9671BC4B39FB}"/>
                    </a:ext>
                  </a:extLst>
                </p:cNvPr>
                <p:cNvSpPr txBox="1"/>
                <p:nvPr/>
              </p:nvSpPr>
              <p:spPr>
                <a:xfrm flipH="1">
                  <a:off x="10601986" y="4734904"/>
                  <a:ext cx="61831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sz="1400" dirty="0">
                      <a:latin typeface="Avenir Next" panose="020B0503020202020204" pitchFamily="34" charset="0"/>
                    </a:rPr>
                    <a:t>6 m</a:t>
                  </a:r>
                </a:p>
              </p:txBody>
            </p:sp>
          </p:grpSp>
          <p:sp>
            <p:nvSpPr>
              <p:cNvPr id="650" name="TextBox 649">
                <a:extLst>
                  <a:ext uri="{FF2B5EF4-FFF2-40B4-BE49-F238E27FC236}">
                    <a16:creationId xmlns:a16="http://schemas.microsoft.com/office/drawing/2014/main" id="{DADA9EE1-A9B5-408D-7781-DF51CB67B0EB}"/>
                  </a:ext>
                </a:extLst>
              </p:cNvPr>
              <p:cNvSpPr txBox="1"/>
              <p:nvPr/>
            </p:nvSpPr>
            <p:spPr>
              <a:xfrm>
                <a:off x="554205" y="1602591"/>
                <a:ext cx="110416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Avenir Next" panose="020B0503020202020204" pitchFamily="34" charset="0"/>
                  </a:rPr>
                  <a:t>FCC-</a:t>
                </a:r>
                <a:r>
                  <a:rPr lang="en-GB" dirty="0" err="1">
                    <a:latin typeface="Avenir Next" panose="020B0503020202020204" pitchFamily="34" charset="0"/>
                  </a:rPr>
                  <a:t>ee</a:t>
                </a:r>
                <a:r>
                  <a:rPr lang="en-FR" dirty="0">
                    <a:latin typeface="Avenir Next" panose="020B0503020202020204" pitchFamily="34" charset="0"/>
                  </a:rPr>
                  <a:t> can feature 4 detectors, 3 examples of concepts below</a:t>
                </a:r>
              </a:p>
              <a:p>
                <a:pPr algn="ctr"/>
                <a:r>
                  <a:rPr lang="en-FR" dirty="0">
                    <a:latin typeface="Avenir Next" panose="020B0503020202020204" pitchFamily="34" charset="0"/>
                  </a:rPr>
                  <a:t>driven by calorimeters inside and/or outside solenoid, with tracking options exchangeable 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D27C337-E852-DAE9-C4AA-4DBFD906421E}"/>
                </a:ext>
              </a:extLst>
            </p:cNvPr>
            <p:cNvSpPr txBox="1"/>
            <p:nvPr/>
          </p:nvSpPr>
          <p:spPr>
            <a:xfrm>
              <a:off x="4643577" y="3498658"/>
              <a:ext cx="159600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Avenir Next" panose="020B0503020202020204" pitchFamily="34" charset="0"/>
                </a:rPr>
                <a:t>Dual readout HCAL</a:t>
              </a:r>
              <a:endParaRPr lang="en-FR" sz="1200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A7E45F-7E0C-F22A-5447-D1873BF8A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052AB6-0435-15E8-6142-0A6B00B72BDA}"/>
              </a:ext>
            </a:extLst>
          </p:cNvPr>
          <p:cNvSpPr txBox="1"/>
          <p:nvPr/>
        </p:nvSpPr>
        <p:spPr>
          <a:xfrm>
            <a:off x="4377579" y="6316097"/>
            <a:ext cx="33864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Complémentarité à étudier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737822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6E97384-0D09-AC58-D730-D46F89C897FB}"/>
              </a:ext>
            </a:extLst>
          </p:cNvPr>
          <p:cNvGrpSpPr/>
          <p:nvPr/>
        </p:nvGrpSpPr>
        <p:grpSpPr>
          <a:xfrm>
            <a:off x="1183830" y="1831909"/>
            <a:ext cx="9824340" cy="1761213"/>
            <a:chOff x="391132" y="4278454"/>
            <a:chExt cx="12958003" cy="240483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29D5FDD-3ADB-BAF9-974A-E20EFF1E28FA}"/>
                </a:ext>
              </a:extLst>
            </p:cNvPr>
            <p:cNvGrpSpPr/>
            <p:nvPr/>
          </p:nvGrpSpPr>
          <p:grpSpPr>
            <a:xfrm>
              <a:off x="394474" y="4278454"/>
              <a:ext cx="12954661" cy="2404833"/>
              <a:chOff x="592331" y="4170518"/>
              <a:chExt cx="12399002" cy="184470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D18C27B-CA62-03ED-DEDC-54AC2095A6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Blu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66" t="30615" r="20921" b="32133"/>
              <a:stretch/>
            </p:blipFill>
            <p:spPr>
              <a:xfrm>
                <a:off x="592331" y="4170518"/>
                <a:ext cx="6095524" cy="1844705"/>
              </a:xfrm>
              <a:prstGeom prst="rect">
                <a:avLst/>
              </a:prstGeom>
              <a:effectLst/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FF1FF2-CDDB-8B11-CEC7-779E4A4935DA}"/>
                  </a:ext>
                </a:extLst>
              </p:cNvPr>
              <p:cNvSpPr txBox="1"/>
              <p:nvPr/>
            </p:nvSpPr>
            <p:spPr>
              <a:xfrm>
                <a:off x="3008765" y="4180574"/>
                <a:ext cx="12626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3D tracking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BA168FA-7969-AFD4-DC6F-F07587D479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77" t="29308" r="19353" b="31268"/>
              <a:stretch/>
            </p:blipFill>
            <p:spPr>
              <a:xfrm>
                <a:off x="6894442" y="4183720"/>
                <a:ext cx="6096891" cy="1831503"/>
              </a:xfrm>
              <a:prstGeom prst="rect">
                <a:avLst/>
              </a:prstGeom>
              <a:effectLst/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BB44DEA-C514-E981-64C3-656FFABBB23F}"/>
                  </a:ext>
                </a:extLst>
              </p:cNvPr>
              <p:cNvSpPr txBox="1"/>
              <p:nvPr/>
            </p:nvSpPr>
            <p:spPr>
              <a:xfrm>
                <a:off x="9311561" y="4209975"/>
                <a:ext cx="12626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4D tracking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520B31-44FC-221B-BD16-B4E445E3FFBC}"/>
                </a:ext>
              </a:extLst>
            </p:cNvPr>
            <p:cNvSpPr txBox="1"/>
            <p:nvPr/>
          </p:nvSpPr>
          <p:spPr>
            <a:xfrm>
              <a:off x="391132" y="6274497"/>
              <a:ext cx="6763396" cy="3812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bg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FCC-</a:t>
              </a:r>
              <a:r>
                <a:rPr lang="en-US" sz="1400" i="1" dirty="0" err="1">
                  <a:solidFill>
                    <a:schemeClr val="bg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hh</a:t>
              </a:r>
              <a:r>
                <a:rPr lang="en-US" sz="1400" i="1" dirty="0">
                  <a:solidFill>
                    <a:schemeClr val="bg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 collisions separated by &lt;170&gt; </a:t>
              </a:r>
              <a:r>
                <a:rPr lang="en-US" sz="1400" i="1" dirty="0" err="1">
                  <a:solidFill>
                    <a:schemeClr val="bg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μm</a:t>
              </a:r>
              <a:r>
                <a:rPr lang="en-US" sz="1400" i="1" dirty="0">
                  <a:solidFill>
                    <a:schemeClr val="bg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 and &lt;0.5&gt; </a:t>
              </a:r>
              <a:r>
                <a:rPr lang="en-US" sz="1400" i="1" dirty="0" err="1">
                  <a:solidFill>
                    <a:schemeClr val="bg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ps</a:t>
              </a:r>
              <a:r>
                <a:rPr lang="en-US" sz="1400" i="1" dirty="0">
                  <a:solidFill>
                    <a:schemeClr val="bg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 </a:t>
              </a:r>
              <a:endParaRPr lang="en-FR" sz="14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07279D3-33A2-BF2B-988A-3934C4360301}"/>
              </a:ext>
            </a:extLst>
          </p:cNvPr>
          <p:cNvSpPr txBox="1"/>
          <p:nvPr/>
        </p:nvSpPr>
        <p:spPr>
          <a:xfrm>
            <a:off x="150563" y="200109"/>
            <a:ext cx="11890874" cy="1500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2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Concept de détecteur FCC-</a:t>
            </a:r>
            <a:r>
              <a:rPr lang="fr-FR" sz="28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hh</a:t>
            </a:r>
            <a:r>
              <a:rPr lang="fr-FR" sz="2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300"/>
              </a:spcAft>
            </a:pPr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défi de taux de collisions 30 GHz - &lt;1000&gt;/croisement (25 ns) et irradiation O(10</a:t>
            </a:r>
            <a:r>
              <a:rPr lang="fr-FR" sz="2000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2</a:t>
            </a:r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 x LHC </a:t>
            </a:r>
          </a:p>
          <a:p>
            <a:pPr algn="ctr">
              <a:spcAft>
                <a:spcPts val="300"/>
              </a:spcAft>
            </a:pP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précision en 4D, espace et temps O(5) </a:t>
            </a:r>
            <a:r>
              <a:rPr lang="fr-FR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ps</a:t>
            </a: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nouvelles technologies pour la tolérance aux radiations </a:t>
            </a:r>
          </a:p>
          <a:p>
            <a:pPr algn="ctr">
              <a:spcAft>
                <a:spcPts val="300"/>
              </a:spcAft>
            </a:pP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et l’électronique de lecture, de traitement et de transmission des données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4F1E9C-2A0A-E4BE-62F7-DE5CE4448288}"/>
              </a:ext>
            </a:extLst>
          </p:cNvPr>
          <p:cNvSpPr txBox="1"/>
          <p:nvPr/>
        </p:nvSpPr>
        <p:spPr>
          <a:xfrm>
            <a:off x="4384158" y="6518262"/>
            <a:ext cx="34236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1000" dirty="0"/>
              <a:t> </a:t>
            </a:r>
            <a:r>
              <a:rPr lang="en-FR" sz="1000" dirty="0">
                <a:hlinkClick r:id="rId6"/>
              </a:rPr>
              <a:t>https://cds.cern.ch/record/2842569/files/CERN-2022-002.pdf</a:t>
            </a:r>
            <a:r>
              <a:rPr lang="en-FR" sz="1000" dirty="0"/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9AE018-6237-9921-44C8-CC825DEB68F7}"/>
              </a:ext>
            </a:extLst>
          </p:cNvPr>
          <p:cNvGrpSpPr/>
          <p:nvPr/>
        </p:nvGrpSpPr>
        <p:grpSpPr>
          <a:xfrm>
            <a:off x="2353783" y="3761357"/>
            <a:ext cx="7484435" cy="2714263"/>
            <a:chOff x="2997842" y="4014549"/>
            <a:chExt cx="7810189" cy="2772138"/>
          </a:xfrm>
        </p:grpSpPr>
        <p:pic>
          <p:nvPicPr>
            <p:cNvPr id="311" name="Picture 310">
              <a:extLst>
                <a:ext uri="{FF2B5EF4-FFF2-40B4-BE49-F238E27FC236}">
                  <a16:creationId xmlns:a16="http://schemas.microsoft.com/office/drawing/2014/main" id="{7B896020-4EA2-CDA3-D76B-27E96E1E0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7842" y="4014549"/>
              <a:ext cx="7810189" cy="2772138"/>
            </a:xfrm>
            <a:prstGeom prst="rect">
              <a:avLst/>
            </a:prstGeom>
          </p:spPr>
        </p:pic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FB9D1FAE-2A09-3E3B-9F4C-3F8BCF54B07F}"/>
                </a:ext>
              </a:extLst>
            </p:cNvPr>
            <p:cNvSpPr txBox="1"/>
            <p:nvPr/>
          </p:nvSpPr>
          <p:spPr>
            <a:xfrm>
              <a:off x="3929863" y="5235913"/>
              <a:ext cx="6334256" cy="314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coverage in forward regions increase due to the particle boost  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46F3C7-8FA2-E9AA-45CC-93CE5EBA1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77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FDA882-0B6A-C9E3-BBD3-DBFE6BE90400}"/>
              </a:ext>
            </a:extLst>
          </p:cNvPr>
          <p:cNvSpPr txBox="1"/>
          <p:nvPr/>
        </p:nvSpPr>
        <p:spPr>
          <a:xfrm>
            <a:off x="923056" y="2877567"/>
            <a:ext cx="10345888" cy="110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fr-FR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Feuille de route ECFA</a:t>
            </a:r>
          </a:p>
          <a:p>
            <a:pPr algn="ctr">
              <a:spcAft>
                <a:spcPts val="200"/>
              </a:spcAft>
            </a:pPr>
            <a:r>
              <a:rPr lang="fr-FR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aperçu des enjeux et tendances de R&amp;D 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E4DFE9-5BD5-4BE1-BFBE-6E8940C1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15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25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A4913-37A1-3315-55CC-0880990E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D419DD-7566-33F4-2B9D-A400B5D1A2F8}"/>
              </a:ext>
            </a:extLst>
          </p:cNvPr>
          <p:cNvGrpSpPr/>
          <p:nvPr/>
        </p:nvGrpSpPr>
        <p:grpSpPr>
          <a:xfrm>
            <a:off x="104281" y="312350"/>
            <a:ext cx="11983439" cy="4213198"/>
            <a:chOff x="173833" y="274122"/>
            <a:chExt cx="11983439" cy="421319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C290466-F93A-8BAA-6EA5-40AF44768A40}"/>
                </a:ext>
              </a:extLst>
            </p:cNvPr>
            <p:cNvGrpSpPr/>
            <p:nvPr/>
          </p:nvGrpSpPr>
          <p:grpSpPr>
            <a:xfrm>
              <a:off x="173833" y="1108928"/>
              <a:ext cx="11983439" cy="3378392"/>
              <a:chOff x="77115" y="1111691"/>
              <a:chExt cx="11983439" cy="337839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80B5711-8CCF-920B-D45C-B7AC07D44137}"/>
                  </a:ext>
                </a:extLst>
              </p:cNvPr>
              <p:cNvGrpSpPr/>
              <p:nvPr/>
            </p:nvGrpSpPr>
            <p:grpSpPr>
              <a:xfrm>
                <a:off x="77115" y="1111691"/>
                <a:ext cx="11983439" cy="2818352"/>
                <a:chOff x="1771373" y="-488691"/>
                <a:chExt cx="11857255" cy="4106135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34838F63-9484-5AEE-C814-D24A992DD3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543" t="28432" r="3785" b="22002"/>
                <a:stretch/>
              </p:blipFill>
              <p:spPr>
                <a:xfrm>
                  <a:off x="1771373" y="845340"/>
                  <a:ext cx="5944603" cy="2772104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FCF29530-9D7C-8780-1CDB-0578A64BFD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18486"/>
                <a:stretch/>
              </p:blipFill>
              <p:spPr>
                <a:xfrm>
                  <a:off x="7684026" y="-488691"/>
                  <a:ext cx="5944602" cy="4088358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1081A1-B29C-17F5-19E4-C2BEA0DD8315}"/>
                  </a:ext>
                </a:extLst>
              </p:cNvPr>
              <p:cNvSpPr txBox="1"/>
              <p:nvPr/>
            </p:nvSpPr>
            <p:spPr>
              <a:xfrm>
                <a:off x="319372" y="3916779"/>
                <a:ext cx="552335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2" algn="ctr"/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Future experiments at large accelerator facilities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6780F3-3F3D-101B-9B01-F181591B5CB8}"/>
                  </a:ext>
                </a:extLst>
              </p:cNvPr>
              <p:cNvSpPr txBox="1"/>
              <p:nvPr/>
            </p:nvSpPr>
            <p:spPr>
              <a:xfrm>
                <a:off x="6107020" y="3905308"/>
                <a:ext cx="522058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2" algn="ctr"/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Future experiments at small accelerators, </a:t>
                </a:r>
              </a:p>
              <a:p>
                <a:pPr marL="0" lvl="2" algn="ctr"/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nuclear reactors, with cosmic rays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511036B-BA7B-C752-2C73-BA9C7B11A51E}"/>
                </a:ext>
              </a:extLst>
            </p:cNvPr>
            <p:cNvSpPr txBox="1"/>
            <p:nvPr/>
          </p:nvSpPr>
          <p:spPr>
            <a:xfrm>
              <a:off x="416090" y="274122"/>
              <a:ext cx="1155974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8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Feuille de route ECFA détecteurs R&amp;D</a:t>
              </a:r>
            </a:p>
            <a:p>
              <a:pPr algn="ctr"/>
              <a:r>
                <a:rPr lang="fr-FR" sz="2000" dirty="0">
                  <a:latin typeface="Avenir Next" panose="020B0503020202020204" pitchFamily="34" charset="0"/>
                </a:rPr>
                <a:t>établie pour satisfaire les besoins et le calendrier des programmes “stratégiques” de l’ESPP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2BC526B-1257-8683-76C1-36707F359FD7}"/>
              </a:ext>
            </a:extLst>
          </p:cNvPr>
          <p:cNvSpPr/>
          <p:nvPr/>
        </p:nvSpPr>
        <p:spPr>
          <a:xfrm>
            <a:off x="146616" y="4606476"/>
            <a:ext cx="11759664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6 domaines technologiques considérés </a:t>
            </a:r>
          </a:p>
          <a:p>
            <a:pPr algn="ctr"/>
            <a:r>
              <a:rPr lang="fr-FR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Gas Detector, </a:t>
            </a:r>
            <a:r>
              <a:rPr lang="fr-FR" dirty="0" err="1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Liquid</a:t>
            </a:r>
            <a:r>
              <a:rPr lang="fr-FR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Detectors, Solid State Detectors, </a:t>
            </a:r>
            <a:r>
              <a:rPr lang="fr-FR" dirty="0" err="1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Particle</a:t>
            </a:r>
            <a:r>
              <a:rPr lang="fr-FR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ID &amp; Photons, </a:t>
            </a:r>
            <a:r>
              <a:rPr lang="fr-FR" dirty="0" err="1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Calorimeters</a:t>
            </a:r>
            <a:r>
              <a:rPr lang="fr-FR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Quantum</a:t>
            </a:r>
          </a:p>
          <a:p>
            <a:pPr algn="ctr"/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3 domaines transverses</a:t>
            </a:r>
          </a:p>
          <a:p>
            <a:pPr algn="ctr"/>
            <a:r>
              <a:rPr lang="fr-FR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Electronics and on-detector </a:t>
            </a:r>
            <a:r>
              <a:rPr lang="fr-FR" dirty="0" err="1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processing</a:t>
            </a:r>
            <a:r>
              <a:rPr lang="fr-FR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</a:t>
            </a:r>
            <a:r>
              <a:rPr lang="fr-FR" dirty="0" err="1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Integration</a:t>
            </a:r>
            <a:r>
              <a:rPr lang="fr-FR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Training</a:t>
            </a:r>
          </a:p>
          <a:p>
            <a:pPr algn="ctr"/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Test </a:t>
            </a:r>
            <a:r>
              <a:rPr lang="fr-FR" sz="20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facilities</a:t>
            </a:r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and infrastructures, </a:t>
            </a:r>
            <a:r>
              <a:rPr lang="fr-FR" sz="20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industrial</a:t>
            </a:r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partnership, networking </a:t>
            </a:r>
            <a:r>
              <a:rPr lang="fr-FR" sz="20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considered</a:t>
            </a:r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for 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A9A4FA-A298-3C79-1D12-8E24A888B3D1}"/>
              </a:ext>
            </a:extLst>
          </p:cNvPr>
          <p:cNvSpPr txBox="1"/>
          <p:nvPr/>
        </p:nvSpPr>
        <p:spPr>
          <a:xfrm>
            <a:off x="-5784" y="6334628"/>
            <a:ext cx="12197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Nuclear Physics, </a:t>
            </a:r>
            <a:r>
              <a:rPr lang="en-US" sz="1400" i="1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AstroParticle</a:t>
            </a: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(including Gravitational Wave) not considered, but </a:t>
            </a:r>
            <a:r>
              <a:rPr lang="en-US" sz="1400" i="1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NuPPEC</a:t>
            </a: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and </a:t>
            </a:r>
            <a:r>
              <a:rPr lang="en-US" sz="1400" i="1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ApPEC</a:t>
            </a: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invited to the process </a:t>
            </a:r>
          </a:p>
          <a:p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And also joint ECFA - </a:t>
            </a:r>
            <a:r>
              <a:rPr lang="en-US" sz="1400" i="1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NuPECC</a:t>
            </a: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- </a:t>
            </a:r>
            <a:r>
              <a:rPr lang="en-US" sz="1400" i="1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ApPEC</a:t>
            </a: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seminars in 2019 - 2022 to develop common instrumental projects</a:t>
            </a:r>
            <a:endParaRPr lang="en-US" sz="1400" i="1" dirty="0">
              <a:solidFill>
                <a:srgbClr val="F97BFF"/>
              </a:solidFill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7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01082A-8DE4-C8C8-68BC-CA247D94C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" t="26851" r="87369" b="13869"/>
          <a:stretch/>
        </p:blipFill>
        <p:spPr>
          <a:xfrm>
            <a:off x="5679149" y="1870647"/>
            <a:ext cx="814299" cy="40653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AAC6F8-546E-1D7E-A0B2-E22BCAD6EE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73" t="20126" r="67285" b="6007"/>
          <a:stretch/>
        </p:blipFill>
        <p:spPr>
          <a:xfrm>
            <a:off x="6555075" y="1398184"/>
            <a:ext cx="1347010" cy="50658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94F9D9-D744-FD36-F60C-A174679A7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94" b="4449"/>
          <a:stretch/>
        </p:blipFill>
        <p:spPr>
          <a:xfrm>
            <a:off x="7848308" y="38181"/>
            <a:ext cx="4396384" cy="6552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A1D04-B627-D1A3-45F5-546EEF067B10}"/>
              </a:ext>
            </a:extLst>
          </p:cNvPr>
          <p:cNvSpPr txBox="1"/>
          <p:nvPr/>
        </p:nvSpPr>
        <p:spPr>
          <a:xfrm>
            <a:off x="263872" y="172736"/>
            <a:ext cx="794327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Avenir Next" panose="020B0503020202020204" pitchFamily="34" charset="0"/>
              </a:rPr>
              <a:t>ECFA roadmap DRD3: Solid State Detector</a:t>
            </a:r>
          </a:p>
          <a:p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Semi-conductor sensors highly granular, fast,</a:t>
            </a:r>
          </a:p>
          <a:p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transparent and radiation tolerant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FAA354-D4DF-3614-28E2-F812DEDF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DE6E65-5A5E-1ADC-36B3-DDE8557664D0}"/>
              </a:ext>
            </a:extLst>
          </p:cNvPr>
          <p:cNvSpPr txBox="1"/>
          <p:nvPr/>
        </p:nvSpPr>
        <p:spPr>
          <a:xfrm>
            <a:off x="8207143" y="0"/>
            <a:ext cx="1655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" panose="020B0503020202020204" pitchFamily="34" charset="0"/>
              </a:rPr>
              <a:t>projets</a:t>
            </a:r>
            <a:endParaRPr lang="en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B90666-FFE3-6AD3-9C9E-B33A5B5243F4}"/>
              </a:ext>
            </a:extLst>
          </p:cNvPr>
          <p:cNvSpPr txBox="1"/>
          <p:nvPr/>
        </p:nvSpPr>
        <p:spPr>
          <a:xfrm>
            <a:off x="6516767" y="1038890"/>
            <a:ext cx="141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venir Next" panose="020B0503020202020204" pitchFamily="34" charset="0"/>
              </a:rPr>
              <a:t>contraintes</a:t>
            </a:r>
            <a:endParaRPr lang="en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9EF46D-34FF-F64C-DC82-6F566BFC1C27}"/>
              </a:ext>
            </a:extLst>
          </p:cNvPr>
          <p:cNvSpPr txBox="1"/>
          <p:nvPr/>
        </p:nvSpPr>
        <p:spPr>
          <a:xfrm rot="16200000">
            <a:off x="4884782" y="3714667"/>
            <a:ext cx="141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venir Next" panose="020B0503020202020204" pitchFamily="34" charset="0"/>
              </a:rPr>
              <a:t>détecteurs</a:t>
            </a:r>
            <a:endParaRPr lang="en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EA0406-E295-CCDD-EC56-CAD5E8418D3A}"/>
              </a:ext>
            </a:extLst>
          </p:cNvPr>
          <p:cNvSpPr/>
          <p:nvPr/>
        </p:nvSpPr>
        <p:spPr>
          <a:xfrm>
            <a:off x="8207143" y="50538"/>
            <a:ext cx="3935960" cy="107569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D5E6E0-A883-501F-BE18-A0B5996C5598}"/>
              </a:ext>
            </a:extLst>
          </p:cNvPr>
          <p:cNvSpPr/>
          <p:nvPr/>
        </p:nvSpPr>
        <p:spPr>
          <a:xfrm>
            <a:off x="6553839" y="1026532"/>
            <a:ext cx="1335889" cy="543377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2C8D7C-AB57-7FA3-ABC6-460341184E46}"/>
              </a:ext>
            </a:extLst>
          </p:cNvPr>
          <p:cNvSpPr/>
          <p:nvPr/>
        </p:nvSpPr>
        <p:spPr>
          <a:xfrm>
            <a:off x="5423937" y="1404491"/>
            <a:ext cx="1069112" cy="505581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473B3-197E-F111-865C-3C67643F6689}"/>
              </a:ext>
            </a:extLst>
          </p:cNvPr>
          <p:cNvSpPr txBox="1"/>
          <p:nvPr/>
        </p:nvSpPr>
        <p:spPr>
          <a:xfrm>
            <a:off x="2799437" y="6484224"/>
            <a:ext cx="224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venir Next" panose="020B0503020202020204" pitchFamily="34" charset="0"/>
              </a:rPr>
              <a:t>Criticité par projet</a:t>
            </a:r>
            <a:endParaRPr lang="en-FR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86ABEF-9484-95A2-9E19-DFF3FDDC2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756"/>
          <a:stretch/>
        </p:blipFill>
        <p:spPr>
          <a:xfrm>
            <a:off x="4856205" y="6537781"/>
            <a:ext cx="6858000" cy="2910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186B45A-4236-3A1E-5758-99E09E93388D}"/>
              </a:ext>
            </a:extLst>
          </p:cNvPr>
          <p:cNvGrpSpPr/>
          <p:nvPr/>
        </p:nvGrpSpPr>
        <p:grpSpPr>
          <a:xfrm>
            <a:off x="223202" y="3057987"/>
            <a:ext cx="5028939" cy="1794165"/>
            <a:chOff x="136181" y="2839621"/>
            <a:chExt cx="5028939" cy="179416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36D259C-93BB-16B8-F853-68E229152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8108"/>
            <a:stretch/>
          </p:blipFill>
          <p:spPr>
            <a:xfrm>
              <a:off x="197967" y="3221310"/>
              <a:ext cx="4926368" cy="132978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D89EEE-0F9C-A358-692E-1739AA74B12E}"/>
                </a:ext>
              </a:extLst>
            </p:cNvPr>
            <p:cNvSpPr/>
            <p:nvPr/>
          </p:nvSpPr>
          <p:spPr>
            <a:xfrm rot="5400000">
              <a:off x="1753568" y="1222234"/>
              <a:ext cx="1794165" cy="50289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8B7ADA-5E30-27EE-6183-3FA35F78A401}"/>
                </a:ext>
              </a:extLst>
            </p:cNvPr>
            <p:cNvSpPr txBox="1"/>
            <p:nvPr/>
          </p:nvSpPr>
          <p:spPr>
            <a:xfrm>
              <a:off x="1635309" y="2864335"/>
              <a:ext cx="20516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latin typeface="Avenir Next" panose="020B0503020202020204" pitchFamily="34" charset="0"/>
                </a:rPr>
                <a:t>Thèmes de R&amp;D</a:t>
              </a:r>
              <a:endParaRPr lang="en-FR" dirty="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BBFFD83-8B20-F170-5EDC-D1E33BE5CD1F}"/>
              </a:ext>
            </a:extLst>
          </p:cNvPr>
          <p:cNvSpPr/>
          <p:nvPr/>
        </p:nvSpPr>
        <p:spPr>
          <a:xfrm rot="5400000">
            <a:off x="7051942" y="2320112"/>
            <a:ext cx="320219" cy="870774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46775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21889" y="44299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29C222-AB79-FEC6-87A4-15EE182A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0B168F-D1E5-C0EF-4630-06CEC5906122}"/>
              </a:ext>
            </a:extLst>
          </p:cNvPr>
          <p:cNvGrpSpPr/>
          <p:nvPr/>
        </p:nvGrpSpPr>
        <p:grpSpPr>
          <a:xfrm>
            <a:off x="407534" y="379205"/>
            <a:ext cx="11376932" cy="3410223"/>
            <a:chOff x="407534" y="757131"/>
            <a:chExt cx="11376932" cy="341022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1009F80-61F5-22B5-B882-385F24460757}"/>
                </a:ext>
              </a:extLst>
            </p:cNvPr>
            <p:cNvGrpSpPr/>
            <p:nvPr/>
          </p:nvGrpSpPr>
          <p:grpSpPr>
            <a:xfrm>
              <a:off x="407534" y="757131"/>
              <a:ext cx="11376932" cy="3410223"/>
              <a:chOff x="407534" y="1193334"/>
              <a:chExt cx="11376932" cy="3410223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4561A3A-D750-2C3E-E85E-C1613013DA3F}"/>
                  </a:ext>
                </a:extLst>
              </p:cNvPr>
              <p:cNvSpPr/>
              <p:nvPr/>
            </p:nvSpPr>
            <p:spPr>
              <a:xfrm>
                <a:off x="407534" y="1193334"/>
                <a:ext cx="11376932" cy="52322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800" dirty="0">
                    <a:latin typeface="Avenir Next" panose="020B0503020202020204" pitchFamily="34" charset="0"/>
                  </a:rPr>
                  <a:t>2 configurations de SSD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00C0A2F-2554-BAFD-66A6-8182566A02AD}"/>
                  </a:ext>
                </a:extLst>
              </p:cNvPr>
              <p:cNvGrpSpPr/>
              <p:nvPr/>
            </p:nvGrpSpPr>
            <p:grpSpPr>
              <a:xfrm>
                <a:off x="560857" y="1965038"/>
                <a:ext cx="6026976" cy="2638519"/>
                <a:chOff x="560857" y="1279879"/>
                <a:chExt cx="6026976" cy="2638519"/>
              </a:xfrm>
            </p:grpSpPr>
            <p:pic>
              <p:nvPicPr>
                <p:cNvPr id="20" name="Image 11">
                  <a:extLst>
                    <a:ext uri="{FF2B5EF4-FFF2-40B4-BE49-F238E27FC236}">
                      <a16:creationId xmlns:a16="http://schemas.microsoft.com/office/drawing/2014/main" id="{20A53894-D28F-A67D-ADF6-44711D5CC5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003" r="6306"/>
                <a:stretch/>
              </p:blipFill>
              <p:spPr>
                <a:xfrm>
                  <a:off x="1070386" y="2476759"/>
                  <a:ext cx="2405136" cy="1441639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BC084F5-5625-A90C-F25B-CB22CECE489A}"/>
                    </a:ext>
                  </a:extLst>
                </p:cNvPr>
                <p:cNvSpPr txBox="1"/>
                <p:nvPr/>
              </p:nvSpPr>
              <p:spPr>
                <a:xfrm>
                  <a:off x="560857" y="1279879"/>
                  <a:ext cx="6026976" cy="9541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Hybrid design </a:t>
                  </a:r>
                </a:p>
                <a:p>
                  <a:pPr algn="ctr"/>
                  <a:r>
                    <a:rPr lang="en-US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electronics bumped or wire bonded to Si-sensor </a:t>
                  </a:r>
                </a:p>
                <a:p>
                  <a:pPr algn="ctr"/>
                  <a:r>
                    <a:rPr lang="en-US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highest rates &amp; radiation tolerance</a:t>
                  </a:r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6446D34C-117E-935C-1E28-FE11AB27C6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5071" r="16873" b="34033"/>
                <a:stretch/>
              </p:blipFill>
              <p:spPr>
                <a:xfrm>
                  <a:off x="3534771" y="2472013"/>
                  <a:ext cx="2405136" cy="129938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BFCEB04-D871-7B76-10B3-DCA1D0ABB4A2}"/>
                    </a:ext>
                  </a:extLst>
                </p:cNvPr>
                <p:cNvSpPr txBox="1"/>
                <p:nvPr/>
              </p:nvSpPr>
              <p:spPr>
                <a:xfrm>
                  <a:off x="1529639" y="2195489"/>
                  <a:ext cx="148663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planar sensors</a:t>
                  </a:r>
                  <a:endParaRPr lang="en-FR" sz="1400" dirty="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323B5BD-731C-6409-56A0-7D24F543232A}"/>
                    </a:ext>
                  </a:extLst>
                </p:cNvPr>
                <p:cNvSpPr txBox="1"/>
                <p:nvPr/>
              </p:nvSpPr>
              <p:spPr>
                <a:xfrm>
                  <a:off x="3994024" y="2195489"/>
                  <a:ext cx="148663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3D sensors</a:t>
                  </a:r>
                  <a:endParaRPr lang="en-FR" sz="1400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613DC49-E6FF-6B86-1071-9753E7D7FB1E}"/>
                </a:ext>
              </a:extLst>
            </p:cNvPr>
            <p:cNvGrpSpPr/>
            <p:nvPr/>
          </p:nvGrpSpPr>
          <p:grpSpPr>
            <a:xfrm>
              <a:off x="6366209" y="1528835"/>
              <a:ext cx="4883932" cy="2503393"/>
              <a:chOff x="6366209" y="2096001"/>
              <a:chExt cx="4883932" cy="250339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FAF89CC-9DB9-1D68-A89C-F8616B20E8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17109" y="3304757"/>
                <a:ext cx="2407565" cy="1294637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020A74-E1C2-100B-9458-B0E0178B8F3B}"/>
                  </a:ext>
                </a:extLst>
              </p:cNvPr>
              <p:cNvSpPr txBox="1"/>
              <p:nvPr/>
            </p:nvSpPr>
            <p:spPr>
              <a:xfrm>
                <a:off x="6366209" y="2096001"/>
                <a:ext cx="4883932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Monolithic CMOS</a:t>
                </a:r>
              </a:p>
              <a:p>
                <a:pPr algn="ctr"/>
                <a:r>
                  <a:rPr lang="en-US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single CMOS imaging process</a:t>
                </a:r>
              </a:p>
              <a:p>
                <a:pPr algn="ctr"/>
                <a:r>
                  <a:rPr lang="en-US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thinnest, highest granularity       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639DC9-3B9B-3145-2A29-8E7B639EB829}"/>
                  </a:ext>
                </a:extLst>
              </p:cNvPr>
              <p:cNvSpPr txBox="1"/>
              <p:nvPr/>
            </p:nvSpPr>
            <p:spPr>
              <a:xfrm>
                <a:off x="6716666" y="3011611"/>
                <a:ext cx="180840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small electrode</a:t>
                </a:r>
                <a:endParaRPr lang="en-FR" sz="14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FFFBF2-1F67-0718-94F4-992BE6D23F24}"/>
                  </a:ext>
                </a:extLst>
              </p:cNvPr>
              <p:cNvSpPr txBox="1"/>
              <p:nvPr/>
            </p:nvSpPr>
            <p:spPr>
              <a:xfrm>
                <a:off x="9151384" y="3011611"/>
                <a:ext cx="180840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large electrode</a:t>
                </a:r>
                <a:endParaRPr lang="en-FR" sz="1400" dirty="0"/>
              </a:p>
            </p:txBody>
          </p:sp>
          <p:pic>
            <p:nvPicPr>
              <p:cNvPr id="12" name="Image 16">
                <a:extLst>
                  <a:ext uri="{FF2B5EF4-FFF2-40B4-BE49-F238E27FC236}">
                    <a16:creationId xmlns:a16="http://schemas.microsoft.com/office/drawing/2014/main" id="{7BA182C7-C34E-2835-1A8B-2AEB4DC58BB7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6"/>
              <a:srcRect l="37978" t="4985" r="33019" b="19906"/>
              <a:stretch/>
            </p:blipFill>
            <p:spPr>
              <a:xfrm>
                <a:off x="8872838" y="3289377"/>
                <a:ext cx="2365494" cy="129463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75F47F6-9D38-6423-55CF-E5C0B6277E6A}"/>
              </a:ext>
            </a:extLst>
          </p:cNvPr>
          <p:cNvSpPr txBox="1"/>
          <p:nvPr/>
        </p:nvSpPr>
        <p:spPr>
          <a:xfrm>
            <a:off x="55416" y="4087656"/>
            <a:ext cx="12081164" cy="2362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Sujets de R&amp;D (souvent corrélés et parfois en tension pour la performance)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Finesse de gravure </a:t>
            </a: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sym typeface="Wingdings" pitchFamily="2" charset="2"/>
              </a:rPr>
              <a:t> densité de pixels, basse puissance </a:t>
            </a:r>
            <a:endParaRPr lang="fr-FR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Configurations et procédé de fabrication </a:t>
            </a: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sym typeface="Wingdings" pitchFamily="2" charset="2"/>
              </a:rPr>
              <a:t> formation/collection du signal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Electronique rapide et basse puissance </a:t>
            </a: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sym typeface="Wingdings" pitchFamily="2" charset="2"/>
              </a:rPr>
              <a:t> précision en temps et hauts taux de données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Senseurs de grande taille, très amincis </a:t>
            </a: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sym typeface="Wingdings" pitchFamily="2" charset="2"/>
              </a:rPr>
              <a:t> quantité de matière 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Te</a:t>
            </a: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chnologies de connexion, intégration 3D des fonctions électroniques </a:t>
            </a: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sym typeface="Wingdings" pitchFamily="2" charset="2"/>
              </a:rPr>
              <a:t> optimisation densité/puissance </a:t>
            </a:r>
            <a:endParaRPr lang="fr-FR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Nouveaux matériaux semiconducteurs (WBG) </a:t>
            </a: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sym typeface="Wingdings" pitchFamily="2" charset="2"/>
              </a:rPr>
              <a:t> tolérance aux radiations</a:t>
            </a:r>
            <a:endParaRPr lang="fr-FR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362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5519EB-D330-CF83-62B4-3A3B80A5B0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77"/>
          <a:stretch/>
        </p:blipFill>
        <p:spPr>
          <a:xfrm>
            <a:off x="5544272" y="12611"/>
            <a:ext cx="6589853" cy="68605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CB0386-1C48-BB0F-3D79-840DA2C4D3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234" r="37503"/>
          <a:stretch/>
        </p:blipFill>
        <p:spPr>
          <a:xfrm>
            <a:off x="507327" y="3224540"/>
            <a:ext cx="4857484" cy="1219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9A1D04-B627-D1A3-45F5-546EEF067B10}"/>
              </a:ext>
            </a:extLst>
          </p:cNvPr>
          <p:cNvSpPr txBox="1"/>
          <p:nvPr/>
        </p:nvSpPr>
        <p:spPr>
          <a:xfrm>
            <a:off x="357199" y="444583"/>
            <a:ext cx="791594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Avenir Next" panose="020B0503020202020204" pitchFamily="34" charset="0"/>
              </a:rPr>
              <a:t>ECFA roadmap DRD1: Gaseous Detectors</a:t>
            </a:r>
          </a:p>
          <a:p>
            <a:r>
              <a:rPr lang="en-GB" sz="2000" dirty="0">
                <a:latin typeface="Avenir Next" panose="020B0503020202020204" pitchFamily="34" charset="0"/>
              </a:rPr>
              <a:t>Versatile (cost-efficient) systems in large areas </a:t>
            </a:r>
          </a:p>
          <a:p>
            <a:r>
              <a:rPr lang="en-GB" sz="2000" dirty="0">
                <a:latin typeface="Avenir Next" panose="020B0503020202020204" pitchFamily="34" charset="0"/>
              </a:rPr>
              <a:t>wide range of application as sensitive and/or readout elements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9C874-7195-BEFF-3759-BF8D0CAA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0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A389A2-17B6-D5C1-B7E3-C95BB6E65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E3ADE9-D0C9-61D6-1CC8-C4CECFD1CCCF}"/>
              </a:ext>
            </a:extLst>
          </p:cNvPr>
          <p:cNvSpPr txBox="1"/>
          <p:nvPr/>
        </p:nvSpPr>
        <p:spPr>
          <a:xfrm>
            <a:off x="100360" y="236951"/>
            <a:ext cx="119875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fr-FR" sz="2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Stratégie Européenne élaborée avec la communauté internationale sous l’égide du CERN – feuilles de routes techniques préparées par l’ECFA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8A2E51-55FA-ECF2-909B-6EFC679739C9}"/>
              </a:ext>
            </a:extLst>
          </p:cNvPr>
          <p:cNvGrpSpPr/>
          <p:nvPr/>
        </p:nvGrpSpPr>
        <p:grpSpPr>
          <a:xfrm>
            <a:off x="195207" y="1386630"/>
            <a:ext cx="11792619" cy="5260084"/>
            <a:chOff x="37429" y="1220387"/>
            <a:chExt cx="11792619" cy="526008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84D963-6D3C-B6FB-6512-EAAFD7FA25C8}"/>
                </a:ext>
              </a:extLst>
            </p:cNvPr>
            <p:cNvSpPr txBox="1"/>
            <p:nvPr/>
          </p:nvSpPr>
          <p:spPr>
            <a:xfrm>
              <a:off x="37429" y="6141917"/>
              <a:ext cx="117926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venir Next" panose="020B0503020202020204" pitchFamily="34" charset="0"/>
                </a:rPr>
                <a:t> Procédure similaire en cours aux USA : 2022 </a:t>
              </a:r>
              <a:r>
                <a:rPr lang="fr-FR" sz="1600" dirty="0" err="1">
                  <a:latin typeface="Avenir Next" panose="020B0503020202020204" pitchFamily="34" charset="0"/>
                </a:rPr>
                <a:t>Snowmass</a:t>
              </a:r>
              <a:r>
                <a:rPr lang="fr-FR" sz="1600" dirty="0">
                  <a:latin typeface="Avenir Next" panose="020B0503020202020204" pitchFamily="34" charset="0"/>
                </a:rPr>
                <a:t> symposium </a:t>
              </a:r>
              <a:r>
                <a:rPr lang="fr-FR" sz="1600" dirty="0">
                  <a:latin typeface="Avenir Next" panose="020B0503020202020204" pitchFamily="34" charset="0"/>
                  <a:hlinkClick r:id="rId3"/>
                </a:rPr>
                <a:t>physics </a:t>
              </a:r>
              <a:r>
                <a:rPr lang="fr-FR" sz="1600" dirty="0">
                  <a:solidFill>
                    <a:srgbClr val="0432FF"/>
                  </a:solidFill>
                  <a:latin typeface="Avenir Next" panose="020B0503020202020204" pitchFamily="34" charset="0"/>
                  <a:hlinkClick r:id="rId3"/>
                </a:rPr>
                <a:t>briefing</a:t>
              </a:r>
              <a:r>
                <a:rPr lang="fr-FR" sz="1600" dirty="0">
                  <a:solidFill>
                    <a:srgbClr val="0000FF"/>
                  </a:solidFill>
                  <a:latin typeface="Avenir Next" panose="020B0503020202020204" pitchFamily="34" charset="0"/>
                  <a:hlinkClick r:id="rId3"/>
                </a:rPr>
                <a:t> book</a:t>
              </a:r>
              <a:r>
                <a:rPr lang="fr-FR" sz="1600" dirty="0">
                  <a:latin typeface="Avenir Next" panose="020B0503020202020204" pitchFamily="34" charset="0"/>
                </a:rPr>
                <a:t>, P5 </a:t>
              </a:r>
              <a:r>
                <a:rPr lang="fr-FR" sz="1600" dirty="0" err="1">
                  <a:latin typeface="Avenir Next" panose="020B0503020202020204" pitchFamily="34" charset="0"/>
                </a:rPr>
                <a:t>strategy</a:t>
              </a:r>
              <a:r>
                <a:rPr lang="fr-FR" sz="1600" dirty="0">
                  <a:latin typeface="Avenir Next" panose="020B0503020202020204" pitchFamily="34" charset="0"/>
                </a:rPr>
                <a:t> update automne 2023 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42B715-4469-4203-BA8D-ABD341710936}"/>
                </a:ext>
              </a:extLst>
            </p:cNvPr>
            <p:cNvGrpSpPr/>
            <p:nvPr/>
          </p:nvGrpSpPr>
          <p:grpSpPr>
            <a:xfrm>
              <a:off x="257724" y="1220387"/>
              <a:ext cx="11415691" cy="4692018"/>
              <a:chOff x="-131840" y="215751"/>
              <a:chExt cx="12076608" cy="666035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F26E1A8-3CD8-5DCC-22D0-A20C83B23F9A}"/>
                  </a:ext>
                </a:extLst>
              </p:cNvPr>
              <p:cNvGrpSpPr/>
              <p:nvPr/>
            </p:nvGrpSpPr>
            <p:grpSpPr>
              <a:xfrm>
                <a:off x="-131840" y="215751"/>
                <a:ext cx="12076608" cy="6660351"/>
                <a:chOff x="-121213" y="869297"/>
                <a:chExt cx="12251211" cy="5479790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328EDEAB-E5D7-BCC5-2CDB-CD09CF9E0559}"/>
                    </a:ext>
                  </a:extLst>
                </p:cNvPr>
                <p:cNvGrpSpPr/>
                <p:nvPr/>
              </p:nvGrpSpPr>
              <p:grpSpPr>
                <a:xfrm>
                  <a:off x="-121213" y="869297"/>
                  <a:ext cx="12251211" cy="5479790"/>
                  <a:chOff x="-462831" y="1232982"/>
                  <a:chExt cx="12251211" cy="5479790"/>
                </a:xfrm>
              </p:grpSpPr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37C5CDC6-0B14-6F57-9A63-389C74F35D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663655" y="1232984"/>
                    <a:ext cx="3997563" cy="5479655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F73F562D-B8CB-1747-9DD7-7FA9D4ADE0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7790816" y="1232982"/>
                    <a:ext cx="3997564" cy="5479653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F6EEABBA-C633-2DC7-1FAD-06F1B2CC87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-248" r="290"/>
                  <a:stretch/>
                </p:blipFill>
                <p:spPr>
                  <a:xfrm>
                    <a:off x="-462831" y="1233119"/>
                    <a:ext cx="3997562" cy="547965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EC15CE6-020B-6A25-F09E-A2B0D7B2E027}"/>
                    </a:ext>
                  </a:extLst>
                </p:cNvPr>
                <p:cNvSpPr txBox="1"/>
                <p:nvPr/>
              </p:nvSpPr>
              <p:spPr>
                <a:xfrm>
                  <a:off x="8640111" y="880087"/>
                  <a:ext cx="3173595" cy="75484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2021</a:t>
                  </a:r>
                  <a:endParaRPr lang="en-FR" dirty="0">
                    <a:solidFill>
                      <a:schemeClr val="bg1"/>
                    </a:solidFill>
                    <a:latin typeface="Avenir Next" panose="020B05030202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endParaRPr>
                </a:p>
                <a:p>
                  <a:pPr algn="ctr"/>
                  <a:r>
                    <a:rPr lang="en-FR" dirty="0">
                      <a:solidFill>
                        <a:schemeClr val="bg1"/>
                      </a:solidFill>
                      <a:latin typeface="Avenir Next" panose="020B0503020202020204" pitchFamily="34" charset="0"/>
                      <a:hlinkClick r:id="rId7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Detector R&amp;D roadmap</a:t>
                  </a:r>
                  <a:endParaRPr lang="en-FR" dirty="0">
                    <a:solidFill>
                      <a:schemeClr val="bg1"/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2126CF-8638-3192-6AC7-54FF64DDE156}"/>
                  </a:ext>
                </a:extLst>
              </p:cNvPr>
              <p:cNvSpPr txBox="1"/>
              <p:nvPr/>
            </p:nvSpPr>
            <p:spPr>
              <a:xfrm>
                <a:off x="-23889" y="228866"/>
                <a:ext cx="3663101" cy="1703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2020 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U</a:t>
                </a:r>
                <a:r>
                  <a:rPr lang="en-US" sz="1800" dirty="0">
                    <a:solidFill>
                      <a:schemeClr val="bg1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pdate</a:t>
                </a:r>
                <a:r>
                  <a:rPr lang="en-US" dirty="0">
                    <a:solidFill>
                      <a:schemeClr val="bg1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of the European Strategy for Particle Physics Physics (</a:t>
                </a:r>
                <a:r>
                  <a:rPr lang="en-GB" dirty="0">
                    <a:solidFill>
                      <a:schemeClr val="bg1"/>
                    </a:solidFill>
                    <a:latin typeface="Avenir Next" panose="020B0503020202020204" pitchFamily="34" charset="0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Physics B</a:t>
                </a:r>
                <a:r>
                  <a:rPr lang="en-FR" dirty="0">
                    <a:solidFill>
                      <a:schemeClr val="bg1"/>
                    </a:solidFill>
                    <a:latin typeface="Avenir Next" panose="020B0503020202020204" pitchFamily="34" charset="0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riefing Book</a:t>
                </a:r>
                <a:r>
                  <a:rPr lang="en-US" dirty="0">
                    <a:solidFill>
                      <a:schemeClr val="bg1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)</a:t>
                </a:r>
                <a:r>
                  <a:rPr lang="en-GB" dirty="0">
                    <a:solidFill>
                      <a:schemeClr val="bg1"/>
                    </a:solidFill>
                    <a:latin typeface="Avenir Next" panose="020B0503020202020204" pitchFamily="34" charset="0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 </a:t>
                </a:r>
                <a:r>
                  <a:rPr lang="en-FR" dirty="0">
                    <a:solidFill>
                      <a:schemeClr val="bg1"/>
                    </a:solidFill>
                    <a:latin typeface="Avenir Next" panose="020B0503020202020204" pitchFamily="34" charset="0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 </a:t>
                </a:r>
                <a:endParaRPr lang="en-FR" dirty="0">
                  <a:solidFill>
                    <a:schemeClr val="bg1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9D9DB29-F162-EB28-B1FE-42B7312D340B}"/>
                  </a:ext>
                </a:extLst>
              </p:cNvPr>
              <p:cNvSpPr txBox="1"/>
              <p:nvPr/>
            </p:nvSpPr>
            <p:spPr>
              <a:xfrm>
                <a:off x="4275920" y="228867"/>
                <a:ext cx="3260421" cy="917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2021 </a:t>
                </a:r>
                <a:endParaRPr lang="en-FR" dirty="0">
                  <a:solidFill>
                    <a:schemeClr val="bg1"/>
                  </a:solidFill>
                  <a:latin typeface="Avenir Next" panose="020B0503020202020204" pitchFamily="34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endParaRPr>
              </a:p>
              <a:p>
                <a:pPr algn="ctr"/>
                <a:r>
                  <a:rPr lang="en-FR" dirty="0">
                    <a:solidFill>
                      <a:schemeClr val="bg1"/>
                    </a:solidFill>
                    <a:latin typeface="Avenir Next" panose="020B0503020202020204" pitchFamily="34" charset="0"/>
                    <a:hlinkClick r:id="rId10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Accelerator R&amp;D roadmap</a:t>
                </a:r>
                <a:endParaRPr lang="en-FR" dirty="0">
                  <a:solidFill>
                    <a:schemeClr val="bg1"/>
                  </a:solidFill>
                  <a:latin typeface="Avenir Next" panose="020B0503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7013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53685-9D7F-048A-B065-40F60D3E4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341FB0-9208-34FC-6146-8491CE9C9783}"/>
              </a:ext>
            </a:extLst>
          </p:cNvPr>
          <p:cNvGrpSpPr/>
          <p:nvPr/>
        </p:nvGrpSpPr>
        <p:grpSpPr>
          <a:xfrm>
            <a:off x="291549" y="687746"/>
            <a:ext cx="11595652" cy="4741993"/>
            <a:chOff x="291549" y="-159415"/>
            <a:chExt cx="11595652" cy="474199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FE3B04-0576-AD42-A1A6-668E0D54DA04}"/>
                </a:ext>
              </a:extLst>
            </p:cNvPr>
            <p:cNvSpPr/>
            <p:nvPr/>
          </p:nvSpPr>
          <p:spPr>
            <a:xfrm>
              <a:off x="291549" y="-159415"/>
              <a:ext cx="11595652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800" dirty="0">
                  <a:latin typeface="Avenir Next" panose="020B0503020202020204" pitchFamily="34" charset="0"/>
                  <a:sym typeface="Wingdings"/>
                </a:rPr>
                <a:t>Chambre à Drift et Time Projection </a:t>
              </a:r>
              <a:r>
                <a:rPr lang="fr-FR" sz="2800" dirty="0" err="1">
                  <a:latin typeface="Avenir Next" panose="020B0503020202020204" pitchFamily="34" charset="0"/>
                  <a:sym typeface="Wingdings"/>
                </a:rPr>
                <a:t>Chamber</a:t>
              </a:r>
              <a:r>
                <a:rPr lang="fr-FR" sz="2800" dirty="0">
                  <a:latin typeface="Avenir Next" panose="020B0503020202020204" pitchFamily="34" charset="0"/>
                  <a:sym typeface="Wingdings"/>
                </a:rPr>
                <a:t> </a:t>
              </a:r>
            </a:p>
            <a:p>
              <a:pPr algn="ctr"/>
              <a:r>
                <a:rPr lang="fr-FR" sz="2400" dirty="0">
                  <a:latin typeface="Avenir Next" panose="020B0503020202020204" pitchFamily="34" charset="0"/>
                  <a:sym typeface="Wingdings"/>
                </a:rPr>
                <a:t>pour la trajectographie centrale et l’identification de particules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7C5A042-5497-1CE7-DA21-1859C76FB166}"/>
                </a:ext>
              </a:extLst>
            </p:cNvPr>
            <p:cNvGrpSpPr/>
            <p:nvPr/>
          </p:nvGrpSpPr>
          <p:grpSpPr>
            <a:xfrm>
              <a:off x="443679" y="1133656"/>
              <a:ext cx="10469815" cy="2227539"/>
              <a:chOff x="507265" y="1726248"/>
              <a:chExt cx="10469815" cy="2227539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F0720AB-6734-A313-5D51-AFE1D5401C34}"/>
                  </a:ext>
                </a:extLst>
              </p:cNvPr>
              <p:cNvGrpSpPr/>
              <p:nvPr/>
            </p:nvGrpSpPr>
            <p:grpSpPr>
              <a:xfrm>
                <a:off x="507265" y="1773913"/>
                <a:ext cx="10469815" cy="2179874"/>
                <a:chOff x="507265" y="1741255"/>
                <a:chExt cx="10469815" cy="2179874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ABE730AF-5FDA-3CC1-9121-7D7705A803DC}"/>
                    </a:ext>
                  </a:extLst>
                </p:cNvPr>
                <p:cNvGrpSpPr/>
                <p:nvPr/>
              </p:nvGrpSpPr>
              <p:grpSpPr>
                <a:xfrm>
                  <a:off x="3085545" y="1741255"/>
                  <a:ext cx="7891535" cy="2039745"/>
                  <a:chOff x="3200019" y="-447038"/>
                  <a:chExt cx="8296311" cy="2270450"/>
                </a:xfrm>
              </p:grpSpPr>
              <p:pic>
                <p:nvPicPr>
                  <p:cNvPr id="20" name="Image 4">
                    <a:extLst>
                      <a:ext uri="{FF2B5EF4-FFF2-40B4-BE49-F238E27FC236}">
                        <a16:creationId xmlns:a16="http://schemas.microsoft.com/office/drawing/2014/main" id="{1E523A86-3B40-16C9-F913-C7813BCA3B7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090909" y="-447038"/>
                    <a:ext cx="2405421" cy="2189727"/>
                  </a:xfrm>
                  <a:prstGeom prst="rect">
                    <a:avLst/>
                  </a:prstGeom>
                </p:spPr>
              </p:pic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89EBFEAA-2D4D-E9BF-E471-B115C19BB19F}"/>
                      </a:ext>
                    </a:extLst>
                  </p:cNvPr>
                  <p:cNvGrpSpPr/>
                  <p:nvPr/>
                </p:nvGrpSpPr>
                <p:grpSpPr>
                  <a:xfrm>
                    <a:off x="3200019" y="-395054"/>
                    <a:ext cx="7425552" cy="2218466"/>
                    <a:chOff x="3200019" y="-395054"/>
                    <a:chExt cx="7425552" cy="2218466"/>
                  </a:xfrm>
                </p:grpSpPr>
                <p:pic>
                  <p:nvPicPr>
                    <p:cNvPr id="25" name="Image 32">
                      <a:extLst>
                        <a:ext uri="{FF2B5EF4-FFF2-40B4-BE49-F238E27FC236}">
                          <a16:creationId xmlns:a16="http://schemas.microsoft.com/office/drawing/2014/main" id="{41CEB3B1-400F-6398-4DF9-06202E4056E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2087" t="23573" r="40449" b="22316"/>
                    <a:stretch/>
                  </p:blipFill>
                  <p:spPr>
                    <a:xfrm>
                      <a:off x="3200019" y="-365481"/>
                      <a:ext cx="2389635" cy="218889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3CD1890E-43D4-ED8D-3162-3E2B290A207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90909" y="-395054"/>
                      <a:ext cx="1534662" cy="34258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FR" sz="1400" dirty="0">
                          <a:latin typeface="Avenir Next" panose="020B0503020202020204" pitchFamily="34" charset="0"/>
                        </a:rPr>
                        <a:t>ALICE TPC</a:t>
                      </a:r>
                      <a:endParaRPr lang="en-FR" sz="1400" dirty="0"/>
                    </a:p>
                  </p:txBody>
                </p:sp>
              </p:grpSp>
            </p:grpSp>
            <p:pic>
              <p:nvPicPr>
                <p:cNvPr id="33" name="Image 36">
                  <a:extLst>
                    <a:ext uri="{FF2B5EF4-FFF2-40B4-BE49-F238E27FC236}">
                      <a16:creationId xmlns:a16="http://schemas.microsoft.com/office/drawing/2014/main" id="{D8B3D97E-D283-2A5C-489B-D582DEFA43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7265" y="1743572"/>
                  <a:ext cx="2417603" cy="2177557"/>
                </a:xfrm>
                <a:prstGeom prst="rect">
                  <a:avLst/>
                </a:prstGeom>
              </p:spPr>
            </p:pic>
          </p:grpSp>
          <p:pic>
            <p:nvPicPr>
              <p:cNvPr id="35" name="Image 11">
                <a:extLst>
                  <a:ext uri="{FF2B5EF4-FFF2-40B4-BE49-F238E27FC236}">
                    <a16:creationId xmlns:a16="http://schemas.microsoft.com/office/drawing/2014/main" id="{281635D4-1423-8739-C605-594E7A52F3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97393" y="1726248"/>
                <a:ext cx="2544985" cy="2087410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98B610A-4274-0E79-C7BE-597AE358C06D}"/>
                </a:ext>
              </a:extLst>
            </p:cNvPr>
            <p:cNvSpPr txBox="1"/>
            <p:nvPr/>
          </p:nvSpPr>
          <p:spPr>
            <a:xfrm>
              <a:off x="387796" y="3628471"/>
              <a:ext cx="53167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DCH engineering challenge</a:t>
              </a:r>
            </a:p>
            <a:p>
              <a:pPr marL="54000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large size design structure and production</a:t>
              </a:r>
            </a:p>
            <a:p>
              <a:pPr marL="54000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light and thin wires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53DA6B-B643-F56D-C7AD-72D9EABE390E}"/>
                </a:ext>
              </a:extLst>
            </p:cNvPr>
            <p:cNvSpPr txBox="1"/>
            <p:nvPr/>
          </p:nvSpPr>
          <p:spPr>
            <a:xfrm>
              <a:off x="5976356" y="3628471"/>
              <a:ext cx="554769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TPC main challenge to reduce ion backflow</a:t>
              </a:r>
            </a:p>
            <a:p>
              <a:pPr marL="54000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operating conditions (gas, voltages, pressure)</a:t>
              </a:r>
            </a:p>
            <a:p>
              <a:pPr marL="54000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highly sensitive and granular readout MPGD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CBBEF2-7C02-A0DE-1149-D722A415A10A}"/>
                </a:ext>
              </a:extLst>
            </p:cNvPr>
            <p:cNvSpPr txBox="1"/>
            <p:nvPr/>
          </p:nvSpPr>
          <p:spPr>
            <a:xfrm>
              <a:off x="3021959" y="2894556"/>
              <a:ext cx="145978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FR" sz="14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M</a:t>
              </a:r>
              <a:r>
                <a:rPr lang="en-GB" sz="14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e</a:t>
              </a:r>
              <a:r>
                <a:rPr lang="en-FR" sz="14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g-II DCH</a:t>
              </a:r>
              <a:endParaRPr lang="en-FR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1E865CE-35F6-DAC9-51CD-6F4F27FA08C9}"/>
              </a:ext>
            </a:extLst>
          </p:cNvPr>
          <p:cNvSpPr txBox="1"/>
          <p:nvPr/>
        </p:nvSpPr>
        <p:spPr>
          <a:xfrm>
            <a:off x="668741" y="5570948"/>
            <a:ext cx="9664890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Nouveau concept de PID par </a:t>
            </a:r>
            <a:r>
              <a:rPr lang="en-US" sz="20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dN</a:t>
            </a: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/dx (+ </a:t>
            </a:r>
            <a:r>
              <a:rPr lang="en-US" sz="20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dE</a:t>
            </a: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/dx)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with waveform sampling                                                </a:t>
            </a:r>
            <a:r>
              <a:rPr lang="en-US" sz="13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•</a:t>
            </a: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through cluster counting</a:t>
            </a:r>
          </a:p>
          <a:p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</a:t>
            </a:r>
            <a:endParaRPr lang="en-US" sz="1800" dirty="0">
              <a:latin typeface="Avenir Next" panose="020B0503020202020204" pitchFamily="34" charset="0"/>
              <a:cs typeface="Arial" panose="020B0604020202020204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828997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3690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B8B04D-03AA-E661-76CA-A4070B7A7064}"/>
              </a:ext>
            </a:extLst>
          </p:cNvPr>
          <p:cNvSpPr/>
          <p:nvPr/>
        </p:nvSpPr>
        <p:spPr>
          <a:xfrm>
            <a:off x="291549" y="409314"/>
            <a:ext cx="115956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Avenir Next" panose="020B0503020202020204" pitchFamily="34" charset="0"/>
                <a:sym typeface="Wingdings"/>
              </a:rPr>
              <a:t>2 concepts de Micro Pattern Gas Detectors</a:t>
            </a:r>
          </a:p>
          <a:p>
            <a:pPr algn="ctr"/>
            <a:r>
              <a:rPr lang="fr-FR" sz="2400" dirty="0">
                <a:latin typeface="Avenir Next" panose="020B0503020202020204" pitchFamily="34" charset="0"/>
              </a:rPr>
              <a:t>pour la détection des muons ou comme systèmes de lecture de TPC ou de RICH</a:t>
            </a:r>
            <a:endParaRPr lang="fr-FR" sz="2400" dirty="0">
              <a:solidFill>
                <a:schemeClr val="accent6">
                  <a:lumMod val="50000"/>
                </a:schemeClr>
              </a:solidFill>
              <a:latin typeface="Avenir Next" panose="020B0503020202020204" pitchFamily="34" charset="0"/>
              <a:sym typeface="Wingding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1E7D51-3694-609B-F2EC-0186D9C76B0E}"/>
              </a:ext>
            </a:extLst>
          </p:cNvPr>
          <p:cNvSpPr txBox="1"/>
          <p:nvPr/>
        </p:nvSpPr>
        <p:spPr>
          <a:xfrm>
            <a:off x="6388439" y="1680651"/>
            <a:ext cx="551201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latin typeface="Avenir Next" panose="020B0503020202020204" pitchFamily="34" charset="0"/>
              </a:rPr>
              <a:t>Sujets de R&amp;D</a:t>
            </a:r>
          </a:p>
          <a:p>
            <a:pPr marL="54000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</a:rPr>
              <a:t>granularité plus fine</a:t>
            </a:r>
          </a:p>
          <a:p>
            <a:pPr marL="54000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</a:rPr>
              <a:t>meilleure tenue flux instantané et irradiation</a:t>
            </a:r>
          </a:p>
          <a:p>
            <a:pPr marL="54000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  <a:ea typeface="Calibri"/>
                <a:cs typeface="Calibri"/>
              </a:rPr>
              <a:t>impression 3D, dry plasma </a:t>
            </a:r>
            <a:r>
              <a:rPr lang="fr-FR" dirty="0" err="1">
                <a:latin typeface="Avenir Next" panose="020B0503020202020204" pitchFamily="34" charset="0"/>
                <a:ea typeface="Calibri"/>
                <a:cs typeface="Calibri"/>
              </a:rPr>
              <a:t>ink</a:t>
            </a:r>
            <a:r>
              <a:rPr lang="fr-FR" dirty="0">
                <a:latin typeface="Avenir Next" panose="020B0503020202020204" pitchFamily="34" charset="0"/>
                <a:ea typeface="Calibri"/>
                <a:cs typeface="Calibri"/>
              </a:rPr>
              <a:t> jet</a:t>
            </a:r>
          </a:p>
          <a:p>
            <a:pPr marL="54000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  <a:ea typeface="Calibri"/>
                <a:cs typeface="Calibri"/>
              </a:rPr>
              <a:t>intégration monolithique avec l’électronique</a:t>
            </a:r>
          </a:p>
          <a:p>
            <a:pPr marL="54000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</a:rPr>
              <a:t>mélange</a:t>
            </a:r>
            <a:r>
              <a:rPr lang="fr-FR" sz="1800" dirty="0">
                <a:latin typeface="Avenir Next" panose="020B0503020202020204" pitchFamily="34" charset="0"/>
              </a:rPr>
              <a:t> gazeux à bas coefficient de GPW</a:t>
            </a:r>
            <a:endParaRPr lang="fr-FR" dirty="0">
              <a:latin typeface="Avenir Next" panose="020B0503020202020204" pitchFamily="34" charset="0"/>
              <a:ea typeface="Calibri"/>
              <a:cs typeface="Calibri"/>
            </a:endParaRPr>
          </a:p>
          <a:p>
            <a:pPr marL="54000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  <a:ea typeface="Calibri"/>
                <a:cs typeface="Calibri"/>
              </a:rPr>
              <a:t>nouveaux matériaux ex. Graphene </a:t>
            </a:r>
            <a:r>
              <a:rPr lang="fr-FR" dirty="0" err="1">
                <a:latin typeface="Avenir Next" panose="020B0503020202020204" pitchFamily="34" charset="0"/>
                <a:ea typeface="Calibri"/>
                <a:cs typeface="Calibri"/>
              </a:rPr>
              <a:t>grid</a:t>
            </a:r>
            <a:endParaRPr lang="fr-FR" dirty="0">
              <a:latin typeface="Avenir Next" panose="020B0503020202020204" pitchFamily="34" charset="0"/>
              <a:ea typeface="Calibri"/>
              <a:cs typeface="Calibri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B83A28E-A893-E66F-5DF8-3E1650AA0EB6}"/>
              </a:ext>
            </a:extLst>
          </p:cNvPr>
          <p:cNvGrpSpPr/>
          <p:nvPr/>
        </p:nvGrpSpPr>
        <p:grpSpPr>
          <a:xfrm>
            <a:off x="291550" y="1610852"/>
            <a:ext cx="5986315" cy="2199701"/>
            <a:chOff x="576583" y="1309610"/>
            <a:chExt cx="5986315" cy="2199701"/>
          </a:xfrm>
        </p:grpSpPr>
        <p:pic>
          <p:nvPicPr>
            <p:cNvPr id="123" name="Picture 14" descr="MM_principle.jpg">
              <a:extLst>
                <a:ext uri="{FF2B5EF4-FFF2-40B4-BE49-F238E27FC236}">
                  <a16:creationId xmlns:a16="http://schemas.microsoft.com/office/drawing/2014/main" id="{F89B702B-88D1-9941-BDD2-0055B8725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849" y="1597502"/>
              <a:ext cx="3281049" cy="1898943"/>
            </a:xfrm>
            <a:prstGeom prst="rect">
              <a:avLst/>
            </a:prstGeom>
          </p:spPr>
        </p:pic>
        <p:pic>
          <p:nvPicPr>
            <p:cNvPr id="124" name="Picture 16">
              <a:extLst>
                <a:ext uri="{FF2B5EF4-FFF2-40B4-BE49-F238E27FC236}">
                  <a16:creationId xmlns:a16="http://schemas.microsoft.com/office/drawing/2014/main" id="{2D575731-442B-E84F-9442-F9A9A8582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583" y="1493905"/>
              <a:ext cx="2732034" cy="2015406"/>
            </a:xfrm>
            <a:prstGeom prst="rect">
              <a:avLst/>
            </a:prstGeom>
          </p:spPr>
        </p:pic>
        <p:sp>
          <p:nvSpPr>
            <p:cNvPr id="125" name="ZoneTexte 124">
              <a:extLst>
                <a:ext uri="{FF2B5EF4-FFF2-40B4-BE49-F238E27FC236}">
                  <a16:creationId xmlns:a16="http://schemas.microsoft.com/office/drawing/2014/main" id="{A1B533C7-C57E-6140-BC20-093F3D175241}"/>
                </a:ext>
              </a:extLst>
            </p:cNvPr>
            <p:cNvSpPr txBox="1"/>
            <p:nvPr/>
          </p:nvSpPr>
          <p:spPr>
            <a:xfrm>
              <a:off x="4225163" y="1309610"/>
              <a:ext cx="13944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>
                  <a:latin typeface="Avenir Next" panose="020B0503020202020204" pitchFamily="34" charset="0"/>
                </a:rPr>
                <a:t>MicroMegas</a:t>
              </a:r>
              <a:endParaRPr lang="fr-FR" sz="1600" dirty="0">
                <a:latin typeface="Avenir Next" panose="020B0503020202020204" pitchFamily="34" charset="0"/>
              </a:endParaRPr>
            </a:p>
          </p:txBody>
        </p:sp>
        <p:sp>
          <p:nvSpPr>
            <p:cNvPr id="126" name="ZoneTexte 125">
              <a:extLst>
                <a:ext uri="{FF2B5EF4-FFF2-40B4-BE49-F238E27FC236}">
                  <a16:creationId xmlns:a16="http://schemas.microsoft.com/office/drawing/2014/main" id="{4F324AAE-EBC3-2942-AE9A-D8F95EC1F469}"/>
                </a:ext>
              </a:extLst>
            </p:cNvPr>
            <p:cNvSpPr txBox="1"/>
            <p:nvPr/>
          </p:nvSpPr>
          <p:spPr>
            <a:xfrm>
              <a:off x="1618632" y="1309610"/>
              <a:ext cx="6479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latin typeface="Avenir Next" panose="020B0503020202020204" pitchFamily="34" charset="0"/>
                </a:rPr>
                <a:t>GEM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1C04C6-2B3D-27A2-8D82-84CB68D5B70A}"/>
              </a:ext>
            </a:extLst>
          </p:cNvPr>
          <p:cNvGrpSpPr/>
          <p:nvPr/>
        </p:nvGrpSpPr>
        <p:grpSpPr>
          <a:xfrm>
            <a:off x="185950" y="3684896"/>
            <a:ext cx="11442674" cy="2464519"/>
            <a:chOff x="185950" y="3657600"/>
            <a:chExt cx="11442674" cy="246451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B11366-FBF1-3BF6-72B8-6F6F4C04D091}"/>
                </a:ext>
              </a:extLst>
            </p:cNvPr>
            <p:cNvGrpSpPr/>
            <p:nvPr/>
          </p:nvGrpSpPr>
          <p:grpSpPr>
            <a:xfrm>
              <a:off x="185950" y="4059270"/>
              <a:ext cx="11442674" cy="2062849"/>
              <a:chOff x="185950" y="4141158"/>
              <a:chExt cx="11442674" cy="2062849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2A78469E-759E-98E2-1FEF-DDF5BBE7F1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8403" t="4506" r="607" b="55469"/>
              <a:stretch/>
            </p:blipFill>
            <p:spPr>
              <a:xfrm>
                <a:off x="8742672" y="4279046"/>
                <a:ext cx="2885952" cy="1923735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5C93D78D-3406-C614-F329-CEF5D31057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508" t="2638" r="61796" b="55469"/>
              <a:stretch/>
            </p:blipFill>
            <p:spPr>
              <a:xfrm>
                <a:off x="6387150" y="4412781"/>
                <a:ext cx="2360944" cy="1701133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32355D3-5570-E0E1-0653-D1D91D57EC97}"/>
                  </a:ext>
                </a:extLst>
              </p:cNvPr>
              <p:cNvGrpSpPr/>
              <p:nvPr/>
            </p:nvGrpSpPr>
            <p:grpSpPr>
              <a:xfrm>
                <a:off x="185950" y="4141158"/>
                <a:ext cx="5740956" cy="2062849"/>
                <a:chOff x="185950" y="4141158"/>
                <a:chExt cx="5740956" cy="2062849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33AF2FDC-3AB8-87A6-2DC6-AD9B38172418}"/>
                    </a:ext>
                  </a:extLst>
                </p:cNvPr>
                <p:cNvGrpSpPr/>
                <p:nvPr/>
              </p:nvGrpSpPr>
              <p:grpSpPr>
                <a:xfrm>
                  <a:off x="186426" y="4141158"/>
                  <a:ext cx="5740480" cy="2062849"/>
                  <a:chOff x="186426" y="2762730"/>
                  <a:chExt cx="5740480" cy="2062849"/>
                </a:xfrm>
              </p:grpSpPr>
              <p:pic>
                <p:nvPicPr>
                  <p:cNvPr id="3" name="Picture 6" descr="Résultat de recherche d'images pour &quot;resistive well&quot;">
                    <a:extLst>
                      <a:ext uri="{FF2B5EF4-FFF2-40B4-BE49-F238E27FC236}">
                        <a16:creationId xmlns:a16="http://schemas.microsoft.com/office/drawing/2014/main" id="{6DF3CB7F-7D2F-F8D2-A4BA-9E0D020C21A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770" b="7280"/>
                  <a:stretch/>
                </p:blipFill>
                <p:spPr bwMode="auto">
                  <a:xfrm>
                    <a:off x="186426" y="2901844"/>
                    <a:ext cx="3032377" cy="192373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" name="Picture 18">
                    <a:extLst>
                      <a:ext uri="{FF2B5EF4-FFF2-40B4-BE49-F238E27FC236}">
                        <a16:creationId xmlns:a16="http://schemas.microsoft.com/office/drawing/2014/main" id="{9A1C231A-6B38-4092-E549-FBFAF9CBDBD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/>
                  <a:srcRect l="10570" t="3053" b="-1"/>
                  <a:stretch/>
                </p:blipFill>
                <p:spPr bwMode="auto">
                  <a:xfrm rot="5400000">
                    <a:off x="3992941" y="2832177"/>
                    <a:ext cx="1286417" cy="242535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889C675A-9E1C-E47B-E1B1-01522CB94BE9}"/>
                      </a:ext>
                    </a:extLst>
                  </p:cNvPr>
                  <p:cNvSpPr txBox="1"/>
                  <p:nvPr/>
                </p:nvSpPr>
                <p:spPr>
                  <a:xfrm>
                    <a:off x="3348884" y="2762730"/>
                    <a:ext cx="2578022" cy="58477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latin typeface="Avenir Next" panose="020B0503020202020204" pitchFamily="34" charset="0"/>
                      </a:rPr>
                      <a:t>CMOS </a:t>
                    </a:r>
                    <a:r>
                      <a:rPr lang="fr-FR" sz="1600" dirty="0" err="1">
                        <a:latin typeface="Avenir Next" panose="020B0503020202020204" pitchFamily="34" charset="0"/>
                      </a:rPr>
                      <a:t>MicroMegas</a:t>
                    </a:r>
                    <a:r>
                      <a:rPr lang="fr-FR" sz="1600" dirty="0">
                        <a:latin typeface="Avenir Next" panose="020B0503020202020204" pitchFamily="34" charset="0"/>
                      </a:rPr>
                      <a:t> </a:t>
                    </a:r>
                  </a:p>
                  <a:p>
                    <a:pPr algn="ctr"/>
                    <a:r>
                      <a:rPr lang="fr-FR" sz="1600" dirty="0" err="1">
                        <a:latin typeface="Avenir Next" panose="020B0503020202020204" pitchFamily="34" charset="0"/>
                      </a:rPr>
                      <a:t>grown</a:t>
                    </a:r>
                    <a:r>
                      <a:rPr lang="fr-FR" sz="1600" dirty="0">
                        <a:latin typeface="Avenir Next" panose="020B0503020202020204" pitchFamily="34" charset="0"/>
                      </a:rPr>
                      <a:t> on pixel ASIC</a:t>
                    </a:r>
                  </a:p>
                </p:txBody>
              </p:sp>
            </p:grp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CB31607-D154-84E8-F41B-1E6ABAB63F6D}"/>
                    </a:ext>
                  </a:extLst>
                </p:cNvPr>
                <p:cNvSpPr/>
                <p:nvPr/>
              </p:nvSpPr>
              <p:spPr>
                <a:xfrm>
                  <a:off x="185950" y="4305211"/>
                  <a:ext cx="2054722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indent="-72900" algn="ctr">
                    <a:spcAft>
                      <a:spcPts val="600"/>
                    </a:spcAft>
                  </a:pPr>
                  <a:r>
                    <a:rPr lang="el-GR" sz="1600" dirty="0">
                      <a:latin typeface="Avenir Next" panose="020B0503020202020204" pitchFamily="34" charset="0"/>
                      <a:ea typeface="Verdana" panose="020B0604030504040204" pitchFamily="34" charset="0"/>
                    </a:rPr>
                    <a:t>μ </a:t>
                  </a:r>
                  <a:r>
                    <a:rPr lang="en-US" sz="1600" dirty="0">
                      <a:latin typeface="Avenir Next" panose="020B0503020202020204" pitchFamily="34" charset="0"/>
                    </a:rPr>
                    <a:t>-Resistive-Well</a:t>
                  </a:r>
                </a:p>
              </p:txBody>
            </p:sp>
          </p:grp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76B896F-08B1-BB82-8C2B-957510D703C3}"/>
                </a:ext>
              </a:extLst>
            </p:cNvPr>
            <p:cNvCxnSpPr>
              <a:cxnSpLocks/>
            </p:cNvCxnSpPr>
            <p:nvPr/>
          </p:nvCxnSpPr>
          <p:spPr>
            <a:xfrm>
              <a:off x="1042385" y="3848667"/>
              <a:ext cx="0" cy="3337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198E9CE-4C9F-0E24-0AFB-B165F8F7F1B5}"/>
                </a:ext>
              </a:extLst>
            </p:cNvPr>
            <p:cNvCxnSpPr>
              <a:cxnSpLocks/>
            </p:cNvCxnSpPr>
            <p:nvPr/>
          </p:nvCxnSpPr>
          <p:spPr>
            <a:xfrm>
              <a:off x="3996987" y="3657600"/>
              <a:ext cx="0" cy="4016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BA8A0F1-68F8-8478-F8FD-70E9CC49E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9205" y="3725536"/>
            <a:ext cx="1778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91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610C662-0E76-2FF1-87FC-3818657EA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524" y="1"/>
            <a:ext cx="7511475" cy="685799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47C8703-EF5F-364D-7E9C-662486B3887B}"/>
              </a:ext>
            </a:extLst>
          </p:cNvPr>
          <p:cNvSpPr txBox="1"/>
          <p:nvPr/>
        </p:nvSpPr>
        <p:spPr>
          <a:xfrm>
            <a:off x="197970" y="349333"/>
            <a:ext cx="851262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Avenir Next" panose="020B0503020202020204" pitchFamily="34" charset="0"/>
              </a:rPr>
              <a:t>ECFA roadmap DRD4: Particle ID and photon</a:t>
            </a:r>
          </a:p>
          <a:p>
            <a:r>
              <a:rPr lang="en-GB" sz="2000" dirty="0">
                <a:latin typeface="Avenir Next" panose="020B0503020202020204" pitchFamily="34" charset="0"/>
              </a:rPr>
              <a:t>Ring Imaging Cherenkov and Time of Flight detectors</a:t>
            </a:r>
          </a:p>
          <a:p>
            <a:r>
              <a:rPr lang="en-GB" sz="2000" dirty="0">
                <a:latin typeface="Avenir Next" panose="020B0503020202020204" pitchFamily="34" charset="0"/>
              </a:rPr>
              <a:t>Sensitive materials producing light and photosensors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4F5F8A-6E31-B431-27DE-EA94EC4EF4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800"/>
          <a:stretch/>
        </p:blipFill>
        <p:spPr>
          <a:xfrm>
            <a:off x="173242" y="3428859"/>
            <a:ext cx="4688262" cy="97561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F078B1-2614-6692-C5FB-F4C5FC03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51F50C6-5F0C-224A-B4C1-8B595DDF0611}"/>
              </a:ext>
            </a:extLst>
          </p:cNvPr>
          <p:cNvSpPr/>
          <p:nvPr/>
        </p:nvSpPr>
        <p:spPr>
          <a:xfrm>
            <a:off x="540600" y="270977"/>
            <a:ext cx="1111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Avenir Next" panose="020B0503020202020204" pitchFamily="34" charset="0"/>
                <a:sym typeface="Wingdings"/>
              </a:rPr>
              <a:t>R&amp;D matériaux scintillants et </a:t>
            </a:r>
            <a:r>
              <a:rPr lang="fr-FR" sz="2800" dirty="0" err="1">
                <a:latin typeface="Avenir Next" panose="020B0503020202020204" pitchFamily="34" charset="0"/>
                <a:sym typeface="Wingdings"/>
              </a:rPr>
              <a:t>Cherenkov</a:t>
            </a:r>
            <a:r>
              <a:rPr lang="fr-FR" sz="2800" dirty="0">
                <a:latin typeface="Avenir Next" panose="020B0503020202020204" pitchFamily="34" charset="0"/>
                <a:sym typeface="Wingdings"/>
              </a:rPr>
              <a:t>, photo-senseurs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46466-837E-644A-85B1-09379D0BEFCE}"/>
              </a:ext>
            </a:extLst>
          </p:cNvPr>
          <p:cNvSpPr/>
          <p:nvPr/>
        </p:nvSpPr>
        <p:spPr>
          <a:xfrm>
            <a:off x="731814" y="968597"/>
            <a:ext cx="10188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Crystals for both scintillation &amp; Cherenkov, luminophore, nano-materials ex. quantum dots                                                                                            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Fabrication process and 3D printing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255B4B-5E74-50A1-1BDF-9FA5667839AC}"/>
              </a:ext>
            </a:extLst>
          </p:cNvPr>
          <p:cNvGrpSpPr/>
          <p:nvPr/>
        </p:nvGrpSpPr>
        <p:grpSpPr>
          <a:xfrm>
            <a:off x="1603042" y="1627874"/>
            <a:ext cx="8985916" cy="2356303"/>
            <a:chOff x="1357494" y="2198462"/>
            <a:chExt cx="8985916" cy="23563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9BF7779-718B-9DAC-0E18-989A07248DC8}"/>
                </a:ext>
              </a:extLst>
            </p:cNvPr>
            <p:cNvGrpSpPr/>
            <p:nvPr/>
          </p:nvGrpSpPr>
          <p:grpSpPr>
            <a:xfrm>
              <a:off x="1357494" y="2322990"/>
              <a:ext cx="8985916" cy="2231775"/>
              <a:chOff x="1374875" y="2714735"/>
              <a:chExt cx="8985916" cy="2231775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69E68736-0585-F6E3-4A16-2DD2F39D5765}"/>
                  </a:ext>
                </a:extLst>
              </p:cNvPr>
              <p:cNvGrpSpPr/>
              <p:nvPr/>
            </p:nvGrpSpPr>
            <p:grpSpPr>
              <a:xfrm>
                <a:off x="1374875" y="2998464"/>
                <a:ext cx="3206185" cy="1948046"/>
                <a:chOff x="9184302" y="556966"/>
                <a:chExt cx="3206185" cy="1948046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B8C68AC5-4105-BEFC-E9AA-638BFC2D2EA4}"/>
                    </a:ext>
                  </a:extLst>
                </p:cNvPr>
                <p:cNvGrpSpPr/>
                <p:nvPr/>
              </p:nvGrpSpPr>
              <p:grpSpPr>
                <a:xfrm>
                  <a:off x="9184302" y="556966"/>
                  <a:ext cx="1716740" cy="1948046"/>
                  <a:chOff x="9048926" y="692164"/>
                  <a:chExt cx="1716740" cy="1948046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5B58E8BD-5202-FF15-682F-09A27F019D51}"/>
                      </a:ext>
                    </a:extLst>
                  </p:cNvPr>
                  <p:cNvGrpSpPr/>
                  <p:nvPr/>
                </p:nvGrpSpPr>
                <p:grpSpPr>
                  <a:xfrm>
                    <a:off x="9048926" y="692164"/>
                    <a:ext cx="1716740" cy="1948046"/>
                    <a:chOff x="9640959" y="578338"/>
                    <a:chExt cx="1716740" cy="1948046"/>
                  </a:xfrm>
                </p:grpSpPr>
                <p:grpSp>
                  <p:nvGrpSpPr>
                    <p:cNvPr id="21" name="Group 20">
                      <a:extLst>
                        <a:ext uri="{FF2B5EF4-FFF2-40B4-BE49-F238E27FC236}">
                          <a16:creationId xmlns:a16="http://schemas.microsoft.com/office/drawing/2014/main" id="{FD08A93B-56CE-6B5A-287C-A2CCCC3CEA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640959" y="578338"/>
                      <a:ext cx="1716740" cy="1948046"/>
                      <a:chOff x="7886135" y="580448"/>
                      <a:chExt cx="1716740" cy="1948046"/>
                    </a:xfrm>
                  </p:grpSpPr>
                  <p:pic>
                    <p:nvPicPr>
                      <p:cNvPr id="23" name="Picture 22">
                        <a:extLst>
                          <a:ext uri="{FF2B5EF4-FFF2-40B4-BE49-F238E27FC236}">
                            <a16:creationId xmlns:a16="http://schemas.microsoft.com/office/drawing/2014/main" id="{FD43E294-D0B6-DADC-C48C-35303D14C0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/>
                      <a:srcRect l="996" r="47620"/>
                      <a:stretch/>
                    </p:blipFill>
                    <p:spPr>
                      <a:xfrm>
                        <a:off x="7886135" y="580448"/>
                        <a:ext cx="1716740" cy="1948046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849C39A9-D671-8D5C-E5DE-60C6CAD5DAB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527531" y="862981"/>
                        <a:ext cx="1022321" cy="46166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GB" sz="1200" dirty="0">
                            <a:effectLst/>
                            <a:latin typeface="Avenir Next" panose="020B0503020202020204" pitchFamily="34" charset="0"/>
                          </a:rPr>
                          <a:t>Cerenkov </a:t>
                        </a:r>
                      </a:p>
                      <a:p>
                        <a:r>
                          <a:rPr lang="en-GB" sz="1200" dirty="0">
                            <a:latin typeface="Avenir Next" panose="020B0503020202020204" pitchFamily="34" charset="0"/>
                          </a:rPr>
                          <a:t>Scintillation</a:t>
                        </a:r>
                      </a:p>
                    </p:txBody>
                  </p:sp>
                  <p:sp>
                    <p:nvSpPr>
                      <p:cNvPr id="30" name="TextBox 29">
                        <a:extLst>
                          <a:ext uri="{FF2B5EF4-FFF2-40B4-BE49-F238E27FC236}">
                            <a16:creationId xmlns:a16="http://schemas.microsoft.com/office/drawing/2014/main" id="{6974FB45-1A2E-3D64-B785-EEB57716784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286789" y="1920949"/>
                        <a:ext cx="124539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GB" sz="1200" dirty="0">
                            <a:effectLst/>
                            <a:latin typeface="Avenir Next" panose="020B0503020202020204" pitchFamily="34" charset="0"/>
                          </a:rPr>
                          <a:t>SiO</a:t>
                        </a:r>
                        <a:r>
                          <a:rPr lang="en-GB" sz="1200" baseline="-25000" dirty="0">
                            <a:effectLst/>
                            <a:latin typeface="Avenir Next" panose="020B0503020202020204" pitchFamily="34" charset="0"/>
                          </a:rPr>
                          <a:t>2</a:t>
                        </a:r>
                        <a:r>
                          <a:rPr lang="en-GB" sz="1200" dirty="0">
                            <a:effectLst/>
                            <a:latin typeface="Avenir Next" panose="020B0503020202020204" pitchFamily="34" charset="0"/>
                          </a:rPr>
                          <a:t>:Ce</a:t>
                        </a:r>
                        <a:r>
                          <a:rPr lang="en-GB" sz="1200" baseline="-25000" dirty="0">
                            <a:effectLst/>
                            <a:latin typeface="Avenir Next" panose="020B0503020202020204" pitchFamily="34" charset="0"/>
                          </a:rPr>
                          <a:t>3</a:t>
                        </a:r>
                        <a:r>
                          <a:rPr lang="en-GB" sz="1200" dirty="0">
                            <a:effectLst/>
                            <a:latin typeface="Avenir Next" panose="020B0503020202020204" pitchFamily="34" charset="0"/>
                          </a:rPr>
                          <a:t> </a:t>
                        </a:r>
                        <a:r>
                          <a:rPr lang="en-GB" sz="1200" dirty="0" err="1">
                            <a:effectLst/>
                            <a:latin typeface="Avenir Next" panose="020B0503020202020204" pitchFamily="34" charset="0"/>
                          </a:rPr>
                          <a:t>fibers</a:t>
                        </a:r>
                        <a:endParaRPr lang="en-GB" sz="1200" dirty="0">
                          <a:effectLst/>
                          <a:latin typeface="Avenir Next" panose="020B0503020202020204" pitchFamily="34" charset="0"/>
                        </a:endParaRPr>
                      </a:p>
                    </p:txBody>
                  </p:sp>
                </p:grpSp>
                <p:cxnSp>
                  <p:nvCxnSpPr>
                    <p:cNvPr id="22" name="Straight Arrow Connector 21">
                      <a:extLst>
                        <a:ext uri="{FF2B5EF4-FFF2-40B4-BE49-F238E27FC236}">
                          <a16:creationId xmlns:a16="http://schemas.microsoft.com/office/drawing/2014/main" id="{5A6A6E8C-CF70-C7ED-4D81-56E60181442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0127197" y="1008241"/>
                      <a:ext cx="114473" cy="0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995E0800-208F-D5FF-E6C8-A7057E6779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949798" y="1380744"/>
                    <a:ext cx="107795" cy="201147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5A28529C-D7FD-BD63-CA35-5CFB3864A239}"/>
                    </a:ext>
                  </a:extLst>
                </p:cNvPr>
                <p:cNvGrpSpPr/>
                <p:nvPr/>
              </p:nvGrpSpPr>
              <p:grpSpPr>
                <a:xfrm>
                  <a:off x="11358736" y="575729"/>
                  <a:ext cx="1031751" cy="870964"/>
                  <a:chOff x="8050030" y="3517286"/>
                  <a:chExt cx="1031751" cy="870964"/>
                </a:xfrm>
              </p:grpSpPr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54BEE4D7-37BB-6FEA-80B1-9BA4D970950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9154" t="14657" r="34506" b="13420"/>
                  <a:stretch/>
                </p:blipFill>
                <p:spPr>
                  <a:xfrm>
                    <a:off x="8050030" y="3569526"/>
                    <a:ext cx="1008000" cy="818724"/>
                  </a:xfrm>
                  <a:prstGeom prst="rect">
                    <a:avLst/>
                  </a:prstGeom>
                </p:spPr>
              </p:pic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9298CC64-361C-DF2B-E161-F232BC0E7C0C}"/>
                      </a:ext>
                    </a:extLst>
                  </p:cNvPr>
                  <p:cNvSpPr txBox="1"/>
                  <p:nvPr/>
                </p:nvSpPr>
                <p:spPr>
                  <a:xfrm>
                    <a:off x="8073781" y="3517286"/>
                    <a:ext cx="1008000" cy="27699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200" dirty="0" err="1">
                        <a:solidFill>
                          <a:schemeClr val="bg1"/>
                        </a:solidFill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Sapphire:Ti</a:t>
                    </a:r>
                    <a:endParaRPr lang="en-FR" sz="1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9BC96254-4E2F-9045-DABA-61A1E6391925}"/>
                    </a:ext>
                  </a:extLst>
                </p:cNvPr>
                <p:cNvGrpSpPr/>
                <p:nvPr/>
              </p:nvGrpSpPr>
              <p:grpSpPr>
                <a:xfrm>
                  <a:off x="11178635" y="1448302"/>
                  <a:ext cx="1206987" cy="842501"/>
                  <a:chOff x="7714291" y="4864521"/>
                  <a:chExt cx="1206987" cy="842501"/>
                </a:xfrm>
              </p:grpSpPr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A483377A-0FB1-59AF-4143-2F5A3D50E5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1634" t="19373" r="16961"/>
                  <a:stretch/>
                </p:blipFill>
                <p:spPr>
                  <a:xfrm>
                    <a:off x="7913278" y="4908337"/>
                    <a:ext cx="1008000" cy="798685"/>
                  </a:xfrm>
                  <a:prstGeom prst="rect">
                    <a:avLst/>
                  </a:prstGeom>
                </p:spPr>
              </p:pic>
              <p:sp>
                <p:nvSpPr>
                  <p:cNvPr id="15" name="TextBox 74">
                    <a:extLst>
                      <a:ext uri="{FF2B5EF4-FFF2-40B4-BE49-F238E27FC236}">
                        <a16:creationId xmlns:a16="http://schemas.microsoft.com/office/drawing/2014/main" id="{BB62DA4F-F7D2-9890-AC38-C24ECE707EA8}"/>
                      </a:ext>
                    </a:extLst>
                  </p:cNvPr>
                  <p:cNvSpPr txBox="1"/>
                  <p:nvPr/>
                </p:nvSpPr>
                <p:spPr>
                  <a:xfrm>
                    <a:off x="7714291" y="4864521"/>
                    <a:ext cx="1008001" cy="2769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t">
                    <a:spAutoFit/>
                  </a:bodyPr>
                  <a:lstStyle>
                    <a:lvl1pPr>
                      <a:lnSpc>
                        <a:spcPct val="130000"/>
                      </a:lnSpc>
                      <a:defRPr sz="1200" b="1"/>
                    </a:lvl1pPr>
                  </a:lstStyle>
                  <a:p>
                    <a:pPr algn="ctr">
                      <a:lnSpc>
                        <a:spcPct val="100000"/>
                      </a:lnSpc>
                    </a:pPr>
                    <a:r>
                      <a:rPr lang="en-US" b="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</a:rPr>
                      <a:t>BaSiO</a:t>
                    </a:r>
                    <a:r>
                      <a:rPr lang="en-US" b="0" baseline="-250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</a:rPr>
                      <a:t>2</a:t>
                    </a:r>
                    <a:endParaRPr lang="en-US" b="0" dirty="0">
                      <a:solidFill>
                        <a:schemeClr val="bg1"/>
                      </a:solidFill>
                      <a:latin typeface="Avenir Next" panose="020B0503020202020204" pitchFamily="34" charset="0"/>
                    </a:endParaRPr>
                  </a:p>
                </p:txBody>
              </p:sp>
            </p:grp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7B2AA843-55C6-570D-AB1B-7C0E44CCA9D5}"/>
                  </a:ext>
                </a:extLst>
              </p:cNvPr>
              <p:cNvGrpSpPr/>
              <p:nvPr/>
            </p:nvGrpSpPr>
            <p:grpSpPr>
              <a:xfrm>
                <a:off x="5357485" y="2714735"/>
                <a:ext cx="5003306" cy="2049739"/>
                <a:chOff x="5357485" y="2955833"/>
                <a:chExt cx="5003306" cy="2049739"/>
              </a:xfrm>
            </p:grpSpPr>
            <p:grpSp>
              <p:nvGrpSpPr>
                <p:cNvPr id="3" name="Groupe 2">
                  <a:extLst>
                    <a:ext uri="{FF2B5EF4-FFF2-40B4-BE49-F238E27FC236}">
                      <a16:creationId xmlns:a16="http://schemas.microsoft.com/office/drawing/2014/main" id="{715D4805-AD0B-0044-8F04-87EBEE4DEC7A}"/>
                    </a:ext>
                  </a:extLst>
                </p:cNvPr>
                <p:cNvGrpSpPr/>
                <p:nvPr/>
              </p:nvGrpSpPr>
              <p:grpSpPr>
                <a:xfrm>
                  <a:off x="5357485" y="2955833"/>
                  <a:ext cx="5003306" cy="2009284"/>
                  <a:chOff x="5417445" y="3158518"/>
                  <a:chExt cx="5003306" cy="2009284"/>
                </a:xfrm>
              </p:grpSpPr>
              <p:pic>
                <p:nvPicPr>
                  <p:cNvPr id="24" name="Image 23">
                    <a:extLst>
                      <a:ext uri="{FF2B5EF4-FFF2-40B4-BE49-F238E27FC236}">
                        <a16:creationId xmlns:a16="http://schemas.microsoft.com/office/drawing/2014/main" id="{F8550EE2-0B3F-4042-BA1F-25AD8C9AE24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52068"/>
                  <a:stretch/>
                </p:blipFill>
                <p:spPr>
                  <a:xfrm>
                    <a:off x="5417445" y="3452223"/>
                    <a:ext cx="2039012" cy="171557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A4105C9F-09CD-D242-B940-7BBBE5372E5F}"/>
                      </a:ext>
                    </a:extLst>
                  </p:cNvPr>
                  <p:cNvSpPr/>
                  <p:nvPr/>
                </p:nvSpPr>
                <p:spPr>
                  <a:xfrm>
                    <a:off x="5798654" y="3169682"/>
                    <a:ext cx="1425611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luminophore </a:t>
                    </a:r>
                    <a:endParaRPr lang="fr-FR" sz="1400" dirty="0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146F498E-A58C-FC40-8996-F8AFB52122B5}"/>
                      </a:ext>
                    </a:extLst>
                  </p:cNvPr>
                  <p:cNvSpPr/>
                  <p:nvPr/>
                </p:nvSpPr>
                <p:spPr>
                  <a:xfrm>
                    <a:off x="7957828" y="3158518"/>
                    <a:ext cx="2462923" cy="52322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Quantum Dot ex. perovskite </a:t>
                    </a:r>
                  </a:p>
                  <a:p>
                    <a:pPr algn="ctr"/>
                    <a:r>
                      <a: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embedded in polymer</a:t>
                    </a:r>
                    <a:endParaRPr lang="en-US" sz="1400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B01378D6-72A7-D422-978F-33D617FC00B7}"/>
                    </a:ext>
                  </a:extLst>
                </p:cNvPr>
                <p:cNvGrpSpPr/>
                <p:nvPr/>
              </p:nvGrpSpPr>
              <p:grpSpPr>
                <a:xfrm>
                  <a:off x="5420088" y="3404440"/>
                  <a:ext cx="4848792" cy="1601132"/>
                  <a:chOff x="4750342" y="4443601"/>
                  <a:chExt cx="4848792" cy="1601132"/>
                </a:xfrm>
              </p:grpSpPr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21D020C7-43DB-8304-9BB3-CB6D6A5ACDF1}"/>
                      </a:ext>
                    </a:extLst>
                  </p:cNvPr>
                  <p:cNvSpPr/>
                  <p:nvPr/>
                </p:nvSpPr>
                <p:spPr>
                  <a:xfrm>
                    <a:off x="4750342" y="4443601"/>
                    <a:ext cx="179371" cy="20260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/>
                  </a:p>
                </p:txBody>
              </p:sp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E081935E-FB16-D066-C77D-C26C8F8235DE}"/>
                      </a:ext>
                    </a:extLst>
                  </p:cNvPr>
                  <p:cNvGrpSpPr/>
                  <p:nvPr/>
                </p:nvGrpSpPr>
                <p:grpSpPr>
                  <a:xfrm>
                    <a:off x="7266606" y="4678720"/>
                    <a:ext cx="2332528" cy="1366013"/>
                    <a:chOff x="7032146" y="5008225"/>
                    <a:chExt cx="2332528" cy="1366013"/>
                  </a:xfrm>
                </p:grpSpPr>
                <p:pic>
                  <p:nvPicPr>
                    <p:cNvPr id="41" name="Image 4">
                      <a:extLst>
                        <a:ext uri="{FF2B5EF4-FFF2-40B4-BE49-F238E27FC236}">
                          <a16:creationId xmlns:a16="http://schemas.microsoft.com/office/drawing/2014/main" id="{4FC52900-7427-AC10-ADC8-6E210E42696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7032146" y="5075838"/>
                      <a:ext cx="970089" cy="97751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5" name="Image 24">
                      <a:extLst>
                        <a:ext uri="{FF2B5EF4-FFF2-40B4-BE49-F238E27FC236}">
                          <a16:creationId xmlns:a16="http://schemas.microsoft.com/office/drawing/2014/main" id="{106A952A-829D-5692-8A49-8860E133C34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/>
                    <a:srcRect l="3381" t="14573" r="54231" b="1"/>
                    <a:stretch/>
                  </p:blipFill>
                  <p:spPr>
                    <a:xfrm>
                      <a:off x="8054853" y="5008225"/>
                      <a:ext cx="1309821" cy="1366013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6E975E-4221-6772-309A-FB2B6961A698}"/>
                </a:ext>
              </a:extLst>
            </p:cNvPr>
            <p:cNvSpPr txBox="1"/>
            <p:nvPr/>
          </p:nvSpPr>
          <p:spPr>
            <a:xfrm>
              <a:off x="1626043" y="2198462"/>
              <a:ext cx="29851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Avenir Next" panose="020B0503020202020204" pitchFamily="34" charset="0"/>
                </a:rPr>
                <a:t>Separate sources </a:t>
              </a:r>
            </a:p>
            <a:p>
              <a:pPr algn="ctr"/>
              <a:r>
                <a:rPr lang="en-GB" sz="1400" dirty="0">
                  <a:latin typeface="Avenir Next" panose="020B0503020202020204" pitchFamily="34" charset="0"/>
                </a:rPr>
                <a:t>with waveform sampling</a:t>
              </a:r>
              <a:endParaRPr lang="en-FR" sz="1400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E15FEE9-55FB-DD4C-6F06-68E06429C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C5C911-7D5F-E3C0-2BA7-68B7A07CCE0A}"/>
              </a:ext>
            </a:extLst>
          </p:cNvPr>
          <p:cNvSpPr txBox="1"/>
          <p:nvPr/>
        </p:nvSpPr>
        <p:spPr>
          <a:xfrm>
            <a:off x="731814" y="4033171"/>
            <a:ext cx="1042452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MCP-PMT, </a:t>
            </a:r>
            <a:r>
              <a:rPr lang="en-US" dirty="0" err="1">
                <a:latin typeface="Avenir Next" panose="020B0503020202020204" pitchFamily="34" charset="0"/>
              </a:rPr>
              <a:t>SiPM</a:t>
            </a:r>
            <a:r>
              <a:rPr lang="en-US" dirty="0">
                <a:latin typeface="Avenir Next" panose="020B0503020202020204" pitchFamily="34" charset="0"/>
              </a:rPr>
              <a:t>, SPAD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Photocathode efficiency (MC-PMT), sensitivity in UV and Near Infrared Red (</a:t>
            </a:r>
            <a:r>
              <a:rPr lang="en-US" sz="16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SiPM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/ SPAD)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Higher granularity and fill factors, monolithic integration with electronics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Radiation tolerance (MCP-PMT), Dark Current Rates (</a:t>
            </a:r>
            <a:r>
              <a:rPr lang="en-US" sz="16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SiPM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/SPADs)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6AF715F-C119-46E2-C023-1C53FBD79700}"/>
              </a:ext>
            </a:extLst>
          </p:cNvPr>
          <p:cNvGrpSpPr/>
          <p:nvPr/>
        </p:nvGrpSpPr>
        <p:grpSpPr>
          <a:xfrm>
            <a:off x="254828" y="5221842"/>
            <a:ext cx="11594761" cy="1514921"/>
            <a:chOff x="254828" y="5118810"/>
            <a:chExt cx="11594761" cy="151492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E4F2291-B1AE-E143-130B-C38B22101B74}"/>
                </a:ext>
              </a:extLst>
            </p:cNvPr>
            <p:cNvGrpSpPr/>
            <p:nvPr/>
          </p:nvGrpSpPr>
          <p:grpSpPr>
            <a:xfrm>
              <a:off x="254828" y="5118810"/>
              <a:ext cx="7194406" cy="1514921"/>
              <a:chOff x="4836422" y="2569956"/>
              <a:chExt cx="7194406" cy="1514921"/>
            </a:xfrm>
          </p:grpSpPr>
          <p:pic>
            <p:nvPicPr>
              <p:cNvPr id="31" name="Image 29">
                <a:extLst>
                  <a:ext uri="{FF2B5EF4-FFF2-40B4-BE49-F238E27FC236}">
                    <a16:creationId xmlns:a16="http://schemas.microsoft.com/office/drawing/2014/main" id="{244975E8-D1CD-EF70-0998-5457C96E0D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07483" y="2757611"/>
                <a:ext cx="1623345" cy="1278109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712DA7D-6BBC-F9AD-E7CD-503180396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6422" y="2794053"/>
                <a:ext cx="2393156" cy="1280304"/>
              </a:xfrm>
              <a:prstGeom prst="rect">
                <a:avLst/>
              </a:prstGeom>
            </p:spPr>
          </p:pic>
          <p:pic>
            <p:nvPicPr>
              <p:cNvPr id="34" name="Image 17">
                <a:extLst>
                  <a:ext uri="{FF2B5EF4-FFF2-40B4-BE49-F238E27FC236}">
                    <a16:creationId xmlns:a16="http://schemas.microsoft.com/office/drawing/2014/main" id="{80A750E4-CAE0-C2B2-D8D4-97FFB900D4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50051" y="2768802"/>
                <a:ext cx="1092200" cy="1206500"/>
              </a:xfrm>
              <a:prstGeom prst="rect">
                <a:avLst/>
              </a:prstGeom>
            </p:spPr>
          </p:pic>
          <p:pic>
            <p:nvPicPr>
              <p:cNvPr id="35" name="Picture 3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69434FE-576A-89D0-0B4D-3B5A0DD8AD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576"/>
              <a:stretch/>
            </p:blipFill>
            <p:spPr>
              <a:xfrm>
                <a:off x="8432959" y="2708456"/>
                <a:ext cx="1976239" cy="1376421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5A9EFC6-7BD7-85CA-FD5F-5DC4E7477D0E}"/>
                  </a:ext>
                </a:extLst>
              </p:cNvPr>
              <p:cNvSpPr txBox="1"/>
              <p:nvPr/>
            </p:nvSpPr>
            <p:spPr>
              <a:xfrm>
                <a:off x="5514523" y="2569956"/>
                <a:ext cx="149653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latin typeface="Avenir Next" panose="020B0503020202020204" pitchFamily="34" charset="0"/>
                  </a:rPr>
                  <a:t>MCPM-PMT </a:t>
                </a:r>
              </a:p>
            </p:txBody>
          </p:sp>
        </p:grpSp>
        <p:pic>
          <p:nvPicPr>
            <p:cNvPr id="38" name="Image 33">
              <a:extLst>
                <a:ext uri="{FF2B5EF4-FFF2-40B4-BE49-F238E27FC236}">
                  <a16:creationId xmlns:a16="http://schemas.microsoft.com/office/drawing/2014/main" id="{516CCCC1-A97B-2D94-7ADE-843F1D3D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94486" y="5306464"/>
              <a:ext cx="2292715" cy="1278109"/>
            </a:xfrm>
            <a:prstGeom prst="rect">
              <a:avLst/>
            </a:prstGeom>
          </p:spPr>
        </p:pic>
        <p:pic>
          <p:nvPicPr>
            <p:cNvPr id="42" name="Image 34">
              <a:extLst>
                <a:ext uri="{FF2B5EF4-FFF2-40B4-BE49-F238E27FC236}">
                  <a16:creationId xmlns:a16="http://schemas.microsoft.com/office/drawing/2014/main" id="{D4A45F14-6529-9739-BCFE-32EF23687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062834" y="5257310"/>
              <a:ext cx="1786755" cy="1337312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4E2F3DB-7A2A-8E98-EDE9-04364D2CD6F3}"/>
              </a:ext>
            </a:extLst>
          </p:cNvPr>
          <p:cNvSpPr txBox="1"/>
          <p:nvPr/>
        </p:nvSpPr>
        <p:spPr>
          <a:xfrm>
            <a:off x="8621477" y="5141167"/>
            <a:ext cx="9158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SPAD</a:t>
            </a:r>
            <a:endParaRPr lang="en-FR" sz="1200" dirty="0"/>
          </a:p>
        </p:txBody>
      </p:sp>
    </p:spTree>
    <p:extLst>
      <p:ext uri="{BB962C8B-B14F-4D97-AF65-F5344CB8AC3E}">
        <p14:creationId xmlns:p14="http://schemas.microsoft.com/office/powerpoint/2010/main" val="2645072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FE3B04-0576-AD42-A1A6-668E0D54DA04}"/>
              </a:ext>
            </a:extLst>
          </p:cNvPr>
          <p:cNvSpPr/>
          <p:nvPr/>
        </p:nvSpPr>
        <p:spPr>
          <a:xfrm>
            <a:off x="298174" y="340000"/>
            <a:ext cx="11595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Avenir Next" panose="020B0503020202020204" pitchFamily="34" charset="0"/>
                <a:sym typeface="Wingdings"/>
              </a:rPr>
              <a:t>Systèmes de PID par cône </a:t>
            </a:r>
            <a:r>
              <a:rPr lang="fr-FR" sz="2800" dirty="0" err="1">
                <a:latin typeface="Avenir Next" panose="020B0503020202020204" pitchFamily="34" charset="0"/>
                <a:sym typeface="Wingdings"/>
              </a:rPr>
              <a:t>Cherenkov</a:t>
            </a:r>
            <a:r>
              <a:rPr lang="fr-FR" sz="2800" dirty="0">
                <a:latin typeface="Avenir Next" panose="020B0503020202020204" pitchFamily="34" charset="0"/>
                <a:sym typeface="Wingdings"/>
              </a:rPr>
              <a:t> et/ou temps de vol</a:t>
            </a:r>
          </a:p>
          <a:p>
            <a:pPr algn="ctr"/>
            <a:r>
              <a:rPr lang="fr-FR" sz="2000" dirty="0">
                <a:latin typeface="Avenir Next" panose="020B0503020202020204" pitchFamily="34" charset="0"/>
                <a:sym typeface="Wingdings"/>
              </a:rPr>
              <a:t>objectif de précision moins de 10 </a:t>
            </a:r>
            <a:r>
              <a:rPr lang="fr-FR" sz="2000" dirty="0" err="1">
                <a:latin typeface="Avenir Next" panose="020B0503020202020204" pitchFamily="34" charset="0"/>
                <a:sym typeface="Wingdings"/>
              </a:rPr>
              <a:t>ps</a:t>
            </a:r>
            <a:endParaRPr lang="fr-FR" sz="2000" dirty="0">
              <a:latin typeface="Avenir Next" panose="020B0503020202020204" pitchFamily="34" charset="0"/>
              <a:sym typeface="Wingding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0B0B73-AA4E-C35B-AF06-EC0C44687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FCE86C-B018-66C6-45B6-5DA0293340B3}"/>
              </a:ext>
            </a:extLst>
          </p:cNvPr>
          <p:cNvGrpSpPr/>
          <p:nvPr/>
        </p:nvGrpSpPr>
        <p:grpSpPr>
          <a:xfrm>
            <a:off x="222568" y="4322580"/>
            <a:ext cx="11800809" cy="2095365"/>
            <a:chOff x="222568" y="4618627"/>
            <a:chExt cx="11800809" cy="209536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7E4E6CB-2129-6147-3821-448CAC671567}"/>
                </a:ext>
              </a:extLst>
            </p:cNvPr>
            <p:cNvGrpSpPr/>
            <p:nvPr/>
          </p:nvGrpSpPr>
          <p:grpSpPr>
            <a:xfrm>
              <a:off x="222568" y="4618627"/>
              <a:ext cx="4912404" cy="2095365"/>
              <a:chOff x="7646598" y="1311986"/>
              <a:chExt cx="4912404" cy="209536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FBBCC7F-9A04-8EBC-F0A6-99C5F96B9A97}"/>
                  </a:ext>
                </a:extLst>
              </p:cNvPr>
              <p:cNvGrpSpPr/>
              <p:nvPr/>
            </p:nvGrpSpPr>
            <p:grpSpPr>
              <a:xfrm>
                <a:off x="8512696" y="1834869"/>
                <a:ext cx="3175045" cy="1572482"/>
                <a:chOff x="1179259" y="2615877"/>
                <a:chExt cx="3175045" cy="1572482"/>
              </a:xfrm>
            </p:grpSpPr>
            <p:sp>
              <p:nvSpPr>
                <p:cNvPr id="16" name="ZoneTexte 26">
                  <a:extLst>
                    <a:ext uri="{FF2B5EF4-FFF2-40B4-BE49-F238E27FC236}">
                      <a16:creationId xmlns:a16="http://schemas.microsoft.com/office/drawing/2014/main" id="{21203961-A912-93D6-AF78-BB5510D45F7B}"/>
                    </a:ext>
                  </a:extLst>
                </p:cNvPr>
                <p:cNvSpPr txBox="1"/>
                <p:nvPr/>
              </p:nvSpPr>
              <p:spPr>
                <a:xfrm rot="16200000">
                  <a:off x="756066" y="3191950"/>
                  <a:ext cx="11233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venir Next" panose="020B0503020202020204" pitchFamily="34" charset="0"/>
                    </a:rPr>
                    <a:t>20 cm</a:t>
                  </a:r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4F6A64BB-E431-FAFF-E8B4-30AFD54EAB06}"/>
                    </a:ext>
                  </a:extLst>
                </p:cNvPr>
                <p:cNvGrpSpPr/>
                <p:nvPr/>
              </p:nvGrpSpPr>
              <p:grpSpPr>
                <a:xfrm>
                  <a:off x="1382153" y="2615877"/>
                  <a:ext cx="2972151" cy="1572482"/>
                  <a:chOff x="1382153" y="2689397"/>
                  <a:chExt cx="2972151" cy="1572482"/>
                </a:xfrm>
              </p:grpSpPr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783FA484-4BA5-8AEE-CBD8-87A6BB9476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r="4815"/>
                  <a:stretch/>
                </p:blipFill>
                <p:spPr>
                  <a:xfrm>
                    <a:off x="1382153" y="2689397"/>
                    <a:ext cx="2972151" cy="1572482"/>
                  </a:xfrm>
                  <a:prstGeom prst="rect">
                    <a:avLst/>
                  </a:prstGeom>
                </p:spPr>
              </p:pic>
              <p:sp>
                <p:nvSpPr>
                  <p:cNvPr id="19" name="ZoneTexte 26">
                    <a:extLst>
                      <a:ext uri="{FF2B5EF4-FFF2-40B4-BE49-F238E27FC236}">
                        <a16:creationId xmlns:a16="http://schemas.microsoft.com/office/drawing/2014/main" id="{32B8449C-C8E1-95FF-4EBA-17E467F19159}"/>
                      </a:ext>
                    </a:extLst>
                  </p:cNvPr>
                  <p:cNvSpPr txBox="1"/>
                  <p:nvPr/>
                </p:nvSpPr>
                <p:spPr>
                  <a:xfrm>
                    <a:off x="1440442" y="3935088"/>
                    <a:ext cx="75979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 err="1">
                        <a:latin typeface="Avenir Next" panose="020B0503020202020204" pitchFamily="34" charset="0"/>
                      </a:rPr>
                      <a:t>SiPM</a:t>
                    </a:r>
                    <a:endParaRPr lang="en-US" sz="1200" dirty="0">
                      <a:latin typeface="Avenir Next" panose="020B0503020202020204" pitchFamily="34" charset="0"/>
                    </a:endParaRPr>
                  </a:p>
                </p:txBody>
              </p:sp>
            </p:grp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737CFF-2662-8266-B016-39DDCE54C3D3}"/>
                  </a:ext>
                </a:extLst>
              </p:cNvPr>
              <p:cNvSpPr txBox="1"/>
              <p:nvPr/>
            </p:nvSpPr>
            <p:spPr>
              <a:xfrm>
                <a:off x="7646598" y="1311986"/>
                <a:ext cx="4912404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00" dirty="0">
                    <a:latin typeface="Avenir Next" panose="020B0503020202020204" pitchFamily="34" charset="0"/>
                  </a:rPr>
                  <a:t>Thin Array of RICH Cells for FCC-</a:t>
                </a:r>
                <a:r>
                  <a:rPr lang="en-GB" sz="1600" dirty="0" err="1">
                    <a:latin typeface="Avenir Next" panose="020B0503020202020204" pitchFamily="34" charset="0"/>
                  </a:rPr>
                  <a:t>ee</a:t>
                </a:r>
                <a:endParaRPr lang="en-GB" sz="1600" dirty="0">
                  <a:latin typeface="Avenir Next" panose="020B0503020202020204" pitchFamily="34" charset="0"/>
                </a:endParaRPr>
              </a:p>
              <a:p>
                <a:pPr algn="ctr"/>
                <a:r>
                  <a:rPr lang="en-GB" sz="1600" dirty="0">
                    <a:latin typeface="Avenir Next" panose="020B0503020202020204" pitchFamily="34" charset="0"/>
                  </a:rPr>
                  <a:t>aerogel and gas radiator with single </a:t>
                </a:r>
                <a:r>
                  <a:rPr lang="en-GB" sz="1600" dirty="0" err="1">
                    <a:latin typeface="Avenir Next" panose="020B0503020202020204" pitchFamily="34" charset="0"/>
                  </a:rPr>
                  <a:t>SiPMs</a:t>
                </a:r>
                <a:r>
                  <a:rPr lang="en-GB" sz="1600" dirty="0">
                    <a:latin typeface="Avenir Next" panose="020B0503020202020204" pitchFamily="34" charset="0"/>
                  </a:rPr>
                  <a:t> readout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9247B45-37AA-DEF8-A237-EF2136B43C56}"/>
                </a:ext>
              </a:extLst>
            </p:cNvPr>
            <p:cNvGrpSpPr/>
            <p:nvPr/>
          </p:nvGrpSpPr>
          <p:grpSpPr>
            <a:xfrm>
              <a:off x="4980426" y="4618627"/>
              <a:ext cx="7042951" cy="1896108"/>
              <a:chOff x="2520560" y="4859499"/>
              <a:chExt cx="7042951" cy="189610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2732B7D-BF43-0742-2080-B6B4F0FE6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20560" y="5577197"/>
                <a:ext cx="3441283" cy="1178410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6BCEE8E-DD22-B640-2C3F-56B5924EB6DE}"/>
                  </a:ext>
                </a:extLst>
              </p:cNvPr>
              <p:cNvGrpSpPr/>
              <p:nvPr/>
            </p:nvGrpSpPr>
            <p:grpSpPr>
              <a:xfrm>
                <a:off x="2682490" y="4859499"/>
                <a:ext cx="6881021" cy="1789012"/>
                <a:chOff x="2682490" y="4825209"/>
                <a:chExt cx="6881021" cy="1789012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2796A63C-CB0B-25E4-1B54-536A3035C8EF}"/>
                    </a:ext>
                  </a:extLst>
                </p:cNvPr>
                <p:cNvGrpSpPr/>
                <p:nvPr/>
              </p:nvGrpSpPr>
              <p:grpSpPr>
                <a:xfrm>
                  <a:off x="6064313" y="5610184"/>
                  <a:ext cx="3350144" cy="1004037"/>
                  <a:chOff x="6032257" y="5616180"/>
                  <a:chExt cx="3499444" cy="998042"/>
                </a:xfrm>
              </p:grpSpPr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27AAC5A7-F06A-C35F-77E8-856B8E44335D}"/>
                      </a:ext>
                    </a:extLst>
                  </p:cNvPr>
                  <p:cNvGrpSpPr/>
                  <p:nvPr/>
                </p:nvGrpSpPr>
                <p:grpSpPr>
                  <a:xfrm>
                    <a:off x="6032257" y="5616180"/>
                    <a:ext cx="3499444" cy="998042"/>
                    <a:chOff x="5313523" y="5645723"/>
                    <a:chExt cx="3696671" cy="1171299"/>
                  </a:xfrm>
                </p:grpSpPr>
                <p:pic>
                  <p:nvPicPr>
                    <p:cNvPr id="22" name="Picture 21">
                      <a:extLst>
                        <a:ext uri="{FF2B5EF4-FFF2-40B4-BE49-F238E27FC236}">
                          <a16:creationId xmlns:a16="http://schemas.microsoft.com/office/drawing/2014/main" id="{A109316F-CEE8-426D-7BC4-7E16D83D199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20014" t="48507" r="11421" b="28250"/>
                    <a:stretch/>
                  </p:blipFill>
                  <p:spPr>
                    <a:xfrm>
                      <a:off x="5313523" y="6016418"/>
                      <a:ext cx="3696671" cy="80060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3" name="Picture 22">
                      <a:extLst>
                        <a:ext uri="{FF2B5EF4-FFF2-40B4-BE49-F238E27FC236}">
                          <a16:creationId xmlns:a16="http://schemas.microsoft.com/office/drawing/2014/main" id="{9E428BEB-B730-1EDF-5125-879298ACF9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26415" t="37978" r="41150" b="53633"/>
                    <a:stretch/>
                  </p:blipFill>
                  <p:spPr>
                    <a:xfrm>
                      <a:off x="5455744" y="5645723"/>
                      <a:ext cx="1917762" cy="383521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16C59670-F1B2-57AC-7017-26AC8E5FE7E5}"/>
                      </a:ext>
                    </a:extLst>
                  </p:cNvPr>
                  <p:cNvSpPr txBox="1"/>
                  <p:nvPr/>
                </p:nvSpPr>
                <p:spPr>
                  <a:xfrm>
                    <a:off x="6244671" y="5649806"/>
                    <a:ext cx="1665534" cy="27534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200" dirty="0" err="1">
                        <a:solidFill>
                          <a:schemeClr val="bg1"/>
                        </a:solidFill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InGaAs</a:t>
                    </a:r>
                    <a:r>
                      <a:rPr lang="en-US" sz="12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 photodiode </a:t>
                    </a:r>
                    <a:endParaRPr lang="en-FR" sz="1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1511C069-E89B-E33A-D6C0-FA66AD3DD57D}"/>
                      </a:ext>
                    </a:extLst>
                  </p:cNvPr>
                  <p:cNvSpPr txBox="1"/>
                  <p:nvPr/>
                </p:nvSpPr>
                <p:spPr>
                  <a:xfrm>
                    <a:off x="6069878" y="6321135"/>
                    <a:ext cx="2685656" cy="27534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200" dirty="0" err="1">
                        <a:solidFill>
                          <a:schemeClr val="bg1"/>
                        </a:solidFill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InAs</a:t>
                    </a:r>
                    <a:r>
                      <a:rPr lang="en-US" sz="12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 QD layers in GaAs</a:t>
                    </a:r>
                    <a:endParaRPr lang="en-FR" sz="1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8E1BCFC-7386-3E86-DDA4-9E701F64C645}"/>
                    </a:ext>
                  </a:extLst>
                </p:cNvPr>
                <p:cNvSpPr txBox="1"/>
                <p:nvPr/>
              </p:nvSpPr>
              <p:spPr>
                <a:xfrm>
                  <a:off x="2682490" y="4825209"/>
                  <a:ext cx="688102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Quantum Dots concepts for segmentation in crystal calorimetry (left) </a:t>
                  </a:r>
                </a:p>
                <a:p>
                  <a:pPr algn="ctr"/>
                  <a:r>
                    <a:rPr lang="en-US" sz="1600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and 4D scintillating tracking monolithic photodiode sensors (right)</a:t>
                  </a:r>
                </a:p>
              </p:txBody>
            </p:sp>
          </p:grp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CED47F0-A149-F70C-8FA8-8FFD7DD8C211}"/>
              </a:ext>
            </a:extLst>
          </p:cNvPr>
          <p:cNvSpPr txBox="1"/>
          <p:nvPr/>
        </p:nvSpPr>
        <p:spPr>
          <a:xfrm>
            <a:off x="1861803" y="3892202"/>
            <a:ext cx="879002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Avenir Next" panose="020B0503020202020204" pitchFamily="34" charset="0"/>
              </a:rPr>
              <a:t>New detector concepts RICH but also calorimetry and tracking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4A04484-3ACD-5CAF-40A9-FABD17C80077}"/>
              </a:ext>
            </a:extLst>
          </p:cNvPr>
          <p:cNvGrpSpPr/>
          <p:nvPr/>
        </p:nvGrpSpPr>
        <p:grpSpPr>
          <a:xfrm>
            <a:off x="-73030" y="1185852"/>
            <a:ext cx="12084427" cy="2412962"/>
            <a:chOff x="-49280" y="1209601"/>
            <a:chExt cx="12084427" cy="2412962"/>
          </a:xfrm>
        </p:grpSpPr>
        <p:pic>
          <p:nvPicPr>
            <p:cNvPr id="36" name="Image 6">
              <a:extLst>
                <a:ext uri="{FF2B5EF4-FFF2-40B4-BE49-F238E27FC236}">
                  <a16:creationId xmlns:a16="http://schemas.microsoft.com/office/drawing/2014/main" id="{15677F10-FE54-5726-462D-1FB857028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5609" y="1689483"/>
              <a:ext cx="1681475" cy="160475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6AC3E93-94C9-0239-DD0B-D51F764FE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49486" y="1664400"/>
              <a:ext cx="1681475" cy="160475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80FBCE2-AC83-D82C-F280-9FB339AC7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50193" y="1685970"/>
              <a:ext cx="1681475" cy="160475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4D4A646-282E-896B-A4ED-B90169E4E67F}"/>
                </a:ext>
              </a:extLst>
            </p:cNvPr>
            <p:cNvSpPr txBox="1"/>
            <p:nvPr/>
          </p:nvSpPr>
          <p:spPr>
            <a:xfrm>
              <a:off x="-49280" y="1209601"/>
              <a:ext cx="586725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quartz/crystal/</a:t>
              </a:r>
              <a:r>
                <a:rPr lang="en-US" sz="1400" dirty="0" err="1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scint</a:t>
              </a:r>
              <a:r>
                <a:rPr lang="en-US" sz="14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 + MCP-PMT/</a:t>
              </a:r>
              <a:r>
                <a:rPr lang="en-US" sz="1400" dirty="0" err="1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SiPM</a:t>
              </a:r>
              <a:r>
                <a:rPr lang="en-US" sz="14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 + WS/ </a:t>
              </a:r>
              <a:r>
                <a:rPr lang="en-US" sz="1400" dirty="0" err="1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ToA-ToT</a:t>
              </a:r>
              <a:r>
                <a:rPr lang="en-US" sz="14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 </a:t>
              </a:r>
              <a:r>
                <a:rPr lang="en-US" sz="1400" dirty="0">
                  <a:latin typeface="Avenir Next" panose="020B0503020202020204" pitchFamily="34" charset="0"/>
                </a:rPr>
                <a:t>≃ 20 </a:t>
              </a:r>
              <a:r>
                <a:rPr lang="en-US" sz="1400" dirty="0" err="1">
                  <a:latin typeface="Avenir Next" panose="020B0503020202020204" pitchFamily="34" charset="0"/>
                </a:rPr>
                <a:t>ps</a:t>
              </a:r>
              <a:r>
                <a:rPr lang="en-US" sz="14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  </a:t>
              </a:r>
            </a:p>
          </p:txBody>
        </p:sp>
        <p:pic>
          <p:nvPicPr>
            <p:cNvPr id="3" name="Image 15">
              <a:extLst>
                <a:ext uri="{FF2B5EF4-FFF2-40B4-BE49-F238E27FC236}">
                  <a16:creationId xmlns:a16="http://schemas.microsoft.com/office/drawing/2014/main" id="{CEE12098-B5FC-658C-0980-D19C30822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746" r="18343"/>
            <a:stretch/>
          </p:blipFill>
          <p:spPr>
            <a:xfrm>
              <a:off x="9457126" y="1581108"/>
              <a:ext cx="2578021" cy="175558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0BFBA75-DBB8-E956-0D12-219AD94A8821}"/>
                </a:ext>
              </a:extLst>
            </p:cNvPr>
            <p:cNvSpPr/>
            <p:nvPr/>
          </p:nvSpPr>
          <p:spPr>
            <a:xfrm>
              <a:off x="9764953" y="1209601"/>
              <a:ext cx="19734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err="1">
                  <a:latin typeface="Avenir Next" panose="020B0503020202020204" pitchFamily="34" charset="0"/>
                </a:rPr>
                <a:t>MicroMegas</a:t>
              </a:r>
              <a:r>
                <a:rPr lang="en-US" sz="1400" dirty="0">
                  <a:latin typeface="Avenir Next" panose="020B0503020202020204" pitchFamily="34" charset="0"/>
                </a:rPr>
                <a:t> ≃ 25 </a:t>
              </a:r>
              <a:r>
                <a:rPr lang="en-US" sz="1400" dirty="0" err="1">
                  <a:latin typeface="Avenir Next" panose="020B0503020202020204" pitchFamily="34" charset="0"/>
                </a:rPr>
                <a:t>ps</a:t>
              </a:r>
              <a:endParaRPr lang="en-US" sz="1400" dirty="0">
                <a:latin typeface="Avenir Next" panose="020B0503020202020204" pitchFamily="34" charset="0"/>
              </a:endParaRPr>
            </a:p>
          </p:txBody>
        </p:sp>
        <p:pic>
          <p:nvPicPr>
            <p:cNvPr id="24" name="Image 1">
              <a:extLst>
                <a:ext uri="{FF2B5EF4-FFF2-40B4-BE49-F238E27FC236}">
                  <a16:creationId xmlns:a16="http://schemas.microsoft.com/office/drawing/2014/main" id="{12859108-42DE-51D5-8E02-6B2B2656C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77850" y="1608087"/>
              <a:ext cx="1532128" cy="170162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900F550-1D42-A24C-E89C-26B52CA81E03}"/>
                </a:ext>
              </a:extLst>
            </p:cNvPr>
            <p:cNvSpPr txBox="1"/>
            <p:nvPr/>
          </p:nvSpPr>
          <p:spPr>
            <a:xfrm>
              <a:off x="5465795" y="1209601"/>
              <a:ext cx="42255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Low Gain Avalanche Diodes and 3D SSD </a:t>
              </a:r>
              <a:r>
                <a:rPr lang="en-US" sz="1400" dirty="0">
                  <a:latin typeface="Avenir Next" panose="020B0503020202020204" pitchFamily="34" charset="0"/>
                </a:rPr>
                <a:t>≃ 25 </a:t>
              </a:r>
              <a:r>
                <a:rPr lang="en-US" sz="1400" dirty="0" err="1">
                  <a:latin typeface="Avenir Next" panose="020B0503020202020204" pitchFamily="34" charset="0"/>
                </a:rPr>
                <a:t>ps</a:t>
              </a:r>
              <a:endParaRPr lang="en-US" sz="1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2501344-8B22-03AF-6A67-B373FA410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24053"/>
            <a:stretch/>
          </p:blipFill>
          <p:spPr>
            <a:xfrm>
              <a:off x="5753620" y="1685970"/>
              <a:ext cx="2025720" cy="155073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ADDB3D3-9EF6-16FA-5661-2F2416CC2379}"/>
                </a:ext>
              </a:extLst>
            </p:cNvPr>
            <p:cNvSpPr txBox="1"/>
            <p:nvPr/>
          </p:nvSpPr>
          <p:spPr>
            <a:xfrm>
              <a:off x="135821" y="3314786"/>
              <a:ext cx="204568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err="1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LHCb</a:t>
              </a:r>
              <a:r>
                <a:rPr lang="en-US" sz="14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 Spaghetti Calo.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2FA2D26-ECF6-28E1-5C55-FE676035D396}"/>
                </a:ext>
              </a:extLst>
            </p:cNvPr>
            <p:cNvSpPr txBox="1"/>
            <p:nvPr/>
          </p:nvSpPr>
          <p:spPr>
            <a:xfrm>
              <a:off x="2078943" y="3314786"/>
              <a:ext cx="17992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err="1">
                  <a:latin typeface="Avenir Next" panose="020B0503020202020204" pitchFamily="34" charset="0"/>
                </a:rPr>
                <a:t>LHCb</a:t>
              </a:r>
              <a:r>
                <a:rPr lang="en-US" sz="1400" dirty="0">
                  <a:latin typeface="Avenir Next" panose="020B0503020202020204" pitchFamily="34" charset="0"/>
                </a:rPr>
                <a:t> TORCH</a:t>
              </a:r>
              <a:r>
                <a:rPr lang="en-US" sz="14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 RICH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44BF959-20E9-7EDF-E4A2-5D644325903A}"/>
                </a:ext>
              </a:extLst>
            </p:cNvPr>
            <p:cNvSpPr txBox="1"/>
            <p:nvPr/>
          </p:nvSpPr>
          <p:spPr>
            <a:xfrm>
              <a:off x="4619482" y="3314786"/>
              <a:ext cx="216711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CMS  Timing Layers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7301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FCE2E0-BBD4-673A-9CA2-F5603E384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045"/>
          <a:stretch/>
        </p:blipFill>
        <p:spPr>
          <a:xfrm>
            <a:off x="171450" y="2983773"/>
            <a:ext cx="4893103" cy="8904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E3BB67-9D92-7D29-5F26-C11D4ACC3A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31"/>
          <a:stretch/>
        </p:blipFill>
        <p:spPr>
          <a:xfrm>
            <a:off x="4938823" y="0"/>
            <a:ext cx="72531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9A1D04-B627-D1A3-45F5-546EEF067B10}"/>
              </a:ext>
            </a:extLst>
          </p:cNvPr>
          <p:cNvSpPr txBox="1"/>
          <p:nvPr/>
        </p:nvSpPr>
        <p:spPr>
          <a:xfrm>
            <a:off x="350370" y="387433"/>
            <a:ext cx="694578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Avenir Next" panose="020B0503020202020204" pitchFamily="34" charset="0"/>
              </a:rPr>
              <a:t>ECFA roadmap DRD6: Calorimeters</a:t>
            </a:r>
          </a:p>
          <a:p>
            <a:r>
              <a:rPr lang="en-GB" sz="2000" dirty="0">
                <a:latin typeface="Avenir Next" panose="020B0503020202020204" pitchFamily="34" charset="0"/>
              </a:rPr>
              <a:t>Several concepts with specific performance</a:t>
            </a:r>
          </a:p>
          <a:p>
            <a:r>
              <a:rPr lang="en-GB" sz="2000" dirty="0">
                <a:latin typeface="Avenir Next" panose="020B0503020202020204" pitchFamily="34" charset="0"/>
              </a:rPr>
              <a:t>several sensor technology options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19DDC-4ACD-6ADB-A699-B627DD5D7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77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A1D04-B627-D1A3-45F5-546EEF067B10}"/>
              </a:ext>
            </a:extLst>
          </p:cNvPr>
          <p:cNvSpPr txBox="1"/>
          <p:nvPr/>
        </p:nvSpPr>
        <p:spPr>
          <a:xfrm>
            <a:off x="422687" y="292388"/>
            <a:ext cx="11544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Avenir Next" panose="020B0503020202020204" pitchFamily="34" charset="0"/>
              </a:rPr>
              <a:t>2 configurations de calorimètres, 4 classes d’éléments sensibles  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33CB0D0-EA6A-D315-A659-ED07189BB4FB}"/>
              </a:ext>
            </a:extLst>
          </p:cNvPr>
          <p:cNvGrpSpPr/>
          <p:nvPr/>
        </p:nvGrpSpPr>
        <p:grpSpPr>
          <a:xfrm>
            <a:off x="1047719" y="812067"/>
            <a:ext cx="5260483" cy="5473478"/>
            <a:chOff x="1267637" y="759654"/>
            <a:chExt cx="5260483" cy="547347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BA1FBDF-347D-5148-93D3-848514FFAD65}"/>
                </a:ext>
              </a:extLst>
            </p:cNvPr>
            <p:cNvGrpSpPr/>
            <p:nvPr/>
          </p:nvGrpSpPr>
          <p:grpSpPr>
            <a:xfrm>
              <a:off x="1280454" y="1708088"/>
              <a:ext cx="5000111" cy="4525044"/>
              <a:chOff x="342900" y="1684938"/>
              <a:chExt cx="5000111" cy="4525044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B4EFF76-AEE8-2D75-245D-95820D47AA50}"/>
                  </a:ext>
                </a:extLst>
              </p:cNvPr>
              <p:cNvGrpSpPr/>
              <p:nvPr/>
            </p:nvGrpSpPr>
            <p:grpSpPr>
              <a:xfrm>
                <a:off x="342900" y="1684938"/>
                <a:ext cx="5000111" cy="4525044"/>
                <a:chOff x="342900" y="1230921"/>
                <a:chExt cx="5000111" cy="4525044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78DBB5F0-35E1-C57C-8219-EE30FFAB55D7}"/>
                    </a:ext>
                  </a:extLst>
                </p:cNvPr>
                <p:cNvGrpSpPr/>
                <p:nvPr/>
              </p:nvGrpSpPr>
              <p:grpSpPr>
                <a:xfrm>
                  <a:off x="342900" y="1230921"/>
                  <a:ext cx="5000111" cy="4525044"/>
                  <a:chOff x="342900" y="1475472"/>
                  <a:chExt cx="5000111" cy="4525044"/>
                </a:xfrm>
              </p:grpSpPr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90D98529-26B9-FD6D-0516-86B9E99D9E65}"/>
                      </a:ext>
                    </a:extLst>
                  </p:cNvPr>
                  <p:cNvGrpSpPr/>
                  <p:nvPr/>
                </p:nvGrpSpPr>
                <p:grpSpPr>
                  <a:xfrm>
                    <a:off x="342900" y="1475472"/>
                    <a:ext cx="5000111" cy="4525044"/>
                    <a:chOff x="555554" y="1475472"/>
                    <a:chExt cx="5000111" cy="4525044"/>
                  </a:xfrm>
                </p:grpSpPr>
                <p:grpSp>
                  <p:nvGrpSpPr>
                    <p:cNvPr id="9" name="Groupe 4">
                      <a:extLst>
                        <a:ext uri="{FF2B5EF4-FFF2-40B4-BE49-F238E27FC236}">
                          <a16:creationId xmlns:a16="http://schemas.microsoft.com/office/drawing/2014/main" id="{86386C24-E19C-CD15-166C-AC7AFE4C66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5554" y="1475472"/>
                      <a:ext cx="5000111" cy="2965163"/>
                      <a:chOff x="1419580" y="2577273"/>
                      <a:chExt cx="5000111" cy="2965163"/>
                    </a:xfrm>
                  </p:grpSpPr>
                  <p:pic>
                    <p:nvPicPr>
                      <p:cNvPr id="16" name="Image 102">
                        <a:extLst>
                          <a:ext uri="{FF2B5EF4-FFF2-40B4-BE49-F238E27FC236}">
                            <a16:creationId xmlns:a16="http://schemas.microsoft.com/office/drawing/2014/main" id="{274C85E3-0FBB-83FD-C9F3-98185A48973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/>
                      <a:srcRect l="9236" t="8378" r="10678"/>
                      <a:stretch/>
                    </p:blipFill>
                    <p:spPr>
                      <a:xfrm>
                        <a:off x="1784433" y="3127929"/>
                        <a:ext cx="2102541" cy="17011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" name="Image 106">
                        <a:extLst>
                          <a:ext uri="{FF2B5EF4-FFF2-40B4-BE49-F238E27FC236}">
                            <a16:creationId xmlns:a16="http://schemas.microsoft.com/office/drawing/2014/main" id="{703F4B2E-B2F1-854C-A6FE-2FE57E45DA3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78735" y="3158763"/>
                        <a:ext cx="2058998" cy="1670316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8" name="TextBox 74">
                        <a:extLst>
                          <a:ext uri="{FF2B5EF4-FFF2-40B4-BE49-F238E27FC236}">
                            <a16:creationId xmlns:a16="http://schemas.microsoft.com/office/drawing/2014/main" id="{7B23BF18-BCF6-32AC-5B0A-90FC73CC62B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19580" y="2577273"/>
                        <a:ext cx="2857381" cy="52321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="" xmlns:ma14="http://schemas.microsoft.com/office/mac/drawingml/2011/main" val="1"/>
                        </a:ext>
                      </a:extLst>
                    </p:spPr>
                    <p:txBody>
                      <a:bodyPr wrap="square" lIns="45719" tIns="45719" rIns="45719" bIns="45719" numCol="1" anchor="t">
                        <a:spAutoFit/>
                      </a:bodyPr>
                      <a:lstStyle>
                        <a:lvl1pPr>
                          <a:lnSpc>
                            <a:spcPct val="130000"/>
                          </a:lnSpc>
                          <a:defRPr sz="1200" b="1"/>
                        </a:lvl1pPr>
                      </a:lstStyle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en-US" sz="1400" b="0" dirty="0">
                            <a:latin typeface="Avenir Next" panose="020B0503020202020204" pitchFamily="34" charset="0"/>
                          </a:rPr>
                          <a:t>High Granularity </a:t>
                        </a:r>
                      </a:p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en-US" sz="1400" b="0" dirty="0">
                            <a:latin typeface="Avenir Next" panose="020B0503020202020204" pitchFamily="34" charset="0"/>
                          </a:rPr>
                          <a:t>Si-pads, </a:t>
                        </a:r>
                        <a:r>
                          <a:rPr lang="en-US" sz="1400" b="0" dirty="0" err="1">
                            <a:latin typeface="Avenir Next" panose="020B0503020202020204" pitchFamily="34" charset="0"/>
                          </a:rPr>
                          <a:t>scint</a:t>
                        </a:r>
                        <a:r>
                          <a:rPr lang="en-US" sz="1400" b="0" dirty="0">
                            <a:latin typeface="Avenir Next" panose="020B0503020202020204" pitchFamily="34" charset="0"/>
                          </a:rPr>
                          <a:t>. tiles/MPGDs</a:t>
                        </a:r>
                        <a:r>
                          <a:rPr sz="1400" b="0" dirty="0">
                            <a:latin typeface="Avenir Next" panose="020B0503020202020204" pitchFamily="34" charset="0"/>
                          </a:rPr>
                          <a:t>                                    </a:t>
                        </a:r>
                        <a:endParaRPr lang="en-US" sz="1400" b="0" dirty="0">
                          <a:latin typeface="Avenir Next" panose="020B0503020202020204" pitchFamily="34" charset="0"/>
                        </a:endParaRPr>
                      </a:p>
                    </p:txBody>
                  </p:sp>
                  <p:sp>
                    <p:nvSpPr>
                      <p:cNvPr id="19" name="TextBox 74">
                        <a:extLst>
                          <a:ext uri="{FF2B5EF4-FFF2-40B4-BE49-F238E27FC236}">
                            <a16:creationId xmlns:a16="http://schemas.microsoft.com/office/drawing/2014/main" id="{761D6B7A-9B42-6C09-CB92-254AA339AA5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46227" y="2742062"/>
                        <a:ext cx="2373464" cy="358429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="" xmlns:ma14="http://schemas.microsoft.com/office/mac/drawingml/2011/main" val="1"/>
                        </a:ext>
                      </a:extLst>
                    </p:spPr>
                    <p:txBody>
                      <a:bodyPr wrap="square" lIns="45719" tIns="45719" rIns="45719" bIns="45719" numCol="1" anchor="t">
                        <a:spAutoFit/>
                      </a:bodyPr>
                      <a:lstStyle>
                        <a:lvl1pPr>
                          <a:lnSpc>
                            <a:spcPct val="130000"/>
                          </a:lnSpc>
                          <a:defRPr sz="1200" b="1"/>
                        </a:lvl1pPr>
                      </a:lstStyle>
                      <a:p>
                        <a:pPr algn="ctr">
                          <a:lnSpc>
                            <a:spcPct val="0"/>
                          </a:lnSpc>
                        </a:pPr>
                        <a:r>
                          <a:rPr lang="en-US" sz="1400" b="0" dirty="0">
                            <a:latin typeface="Avenir Next" panose="020B0503020202020204" pitchFamily="34" charset="0"/>
                          </a:rPr>
                          <a:t>Shashlik EM concept</a:t>
                        </a:r>
                      </a:p>
                      <a:p>
                        <a:pPr algn="ctr"/>
                        <a:r>
                          <a:rPr lang="en-US" sz="1400" b="0" dirty="0">
                            <a:latin typeface="Avenir Next" panose="020B0503020202020204" pitchFamily="34" charset="0"/>
                          </a:rPr>
                          <a:t>Scintillator + WLS</a:t>
                        </a:r>
                      </a:p>
                    </p:txBody>
                  </p:sp>
                  <p:sp>
                    <p:nvSpPr>
                      <p:cNvPr id="22" name="TextBox 74">
                        <a:extLst>
                          <a:ext uri="{FF2B5EF4-FFF2-40B4-BE49-F238E27FC236}">
                            <a16:creationId xmlns:a16="http://schemas.microsoft.com/office/drawing/2014/main" id="{76ACC385-C753-0428-0BC1-25605D0ABD9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42506" y="5234661"/>
                        <a:ext cx="2121864" cy="307775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="" xmlns:ma14="http://schemas.microsoft.com/office/mac/drawingml/2011/main" val="1"/>
                        </a:ext>
                      </a:extLst>
                    </p:spPr>
                    <p:txBody>
                      <a:bodyPr wrap="square" lIns="45719" tIns="45719" rIns="45719" bIns="45719" numCol="1" anchor="t">
                        <a:spAutoFit/>
                      </a:bodyPr>
                      <a:lstStyle>
                        <a:lvl1pPr>
                          <a:lnSpc>
                            <a:spcPct val="130000"/>
                          </a:lnSpc>
                          <a:defRPr sz="1200" b="1"/>
                        </a:lvl1pPr>
                      </a:lstStyle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en-US" sz="1400" b="0" dirty="0">
                            <a:latin typeface="Avenir Next" panose="020B0503020202020204" pitchFamily="34" charset="0"/>
                          </a:rPr>
                          <a:t>Noble Liquid (</a:t>
                        </a:r>
                        <a:r>
                          <a:rPr lang="en-US" sz="1400" b="0" dirty="0" err="1">
                            <a:latin typeface="Avenir Next" panose="020B0503020202020204" pitchFamily="34" charset="0"/>
                          </a:rPr>
                          <a:t>LAr</a:t>
                        </a:r>
                        <a:r>
                          <a:rPr lang="en-US" sz="1400" b="0" dirty="0">
                            <a:latin typeface="Avenir Next" panose="020B0503020202020204" pitchFamily="34" charset="0"/>
                          </a:rPr>
                          <a:t>)</a:t>
                        </a:r>
                      </a:p>
                    </p:txBody>
                  </p:sp>
                </p:grpSp>
                <p:pic>
                  <p:nvPicPr>
                    <p:cNvPr id="31" name="Picture 30">
                      <a:extLst>
                        <a:ext uri="{FF2B5EF4-FFF2-40B4-BE49-F238E27FC236}">
                          <a16:creationId xmlns:a16="http://schemas.microsoft.com/office/drawing/2014/main" id="{F5732B2E-85E3-6AA4-5A87-3BF59DA623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42802"/>
                    <a:stretch/>
                  </p:blipFill>
                  <p:spPr>
                    <a:xfrm>
                      <a:off x="3290536" y="4476060"/>
                      <a:ext cx="2097603" cy="1524456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41" name="TextBox 74">
                    <a:extLst>
                      <a:ext uri="{FF2B5EF4-FFF2-40B4-BE49-F238E27FC236}">
                        <a16:creationId xmlns:a16="http://schemas.microsoft.com/office/drawing/2014/main" id="{15ADE817-3D6B-263D-52E3-1F338CB6D692}"/>
                      </a:ext>
                    </a:extLst>
                  </p:cNvPr>
                  <p:cNvSpPr txBox="1"/>
                  <p:nvPr/>
                </p:nvSpPr>
                <p:spPr>
                  <a:xfrm>
                    <a:off x="3036069" y="3917417"/>
                    <a:ext cx="2191664" cy="52321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t">
                    <a:spAutoFit/>
                  </a:bodyPr>
                  <a:lstStyle>
                    <a:lvl1pPr>
                      <a:lnSpc>
                        <a:spcPct val="130000"/>
                      </a:lnSpc>
                      <a:defRPr sz="1200" b="1"/>
                    </a:lvl1pPr>
                  </a:lstStyle>
                  <a:p>
                    <a:pPr algn="ctr">
                      <a:lnSpc>
                        <a:spcPct val="100000"/>
                      </a:lnSpc>
                    </a:pPr>
                    <a:r>
                      <a:rPr lang="en-US" sz="1400" b="0" dirty="0">
                        <a:latin typeface="Avenir Next" panose="020B0503020202020204" pitchFamily="34" charset="0"/>
                      </a:rPr>
                      <a:t>Spaghetti Dual Readout</a:t>
                    </a:r>
                  </a:p>
                  <a:p>
                    <a:pPr algn="ctr">
                      <a:lnSpc>
                        <a:spcPct val="100000"/>
                      </a:lnSpc>
                    </a:pPr>
                    <a:r>
                      <a:rPr lang="en-US" sz="1400" b="0" dirty="0" err="1">
                        <a:latin typeface="Avenir Next" panose="020B0503020202020204" pitchFamily="34" charset="0"/>
                      </a:rPr>
                      <a:t>Scint</a:t>
                    </a:r>
                    <a:r>
                      <a:rPr lang="en-US" sz="1400" b="0" dirty="0">
                        <a:latin typeface="Avenir Next" panose="020B0503020202020204" pitchFamily="34" charset="0"/>
                      </a:rPr>
                      <a:t>. &amp; Cherenkov  fibers </a:t>
                    </a:r>
                    <a:r>
                      <a:rPr sz="1400" b="0" dirty="0">
                        <a:latin typeface="Avenir Next" panose="020B0503020202020204" pitchFamily="34" charset="0"/>
                      </a:rPr>
                      <a:t>                                          </a:t>
                    </a:r>
                  </a:p>
                </p:txBody>
              </p:sp>
            </p:grpSp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A969A59F-A393-F97C-31FB-FE08AFB3E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71028" y="5315069"/>
                  <a:ext cx="1278766" cy="440895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5" descr="med_calo2">
                <a:extLst>
                  <a:ext uri="{FF2B5EF4-FFF2-40B4-BE49-F238E27FC236}">
                    <a16:creationId xmlns:a16="http://schemas.microsoft.com/office/drawing/2014/main" id="{65E5AA92-C708-85F5-5233-9E9F459908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688430" y="4680745"/>
                <a:ext cx="2076657" cy="1524455"/>
              </a:xfrm>
              <a:prstGeom prst="rect">
                <a:avLst/>
              </a:prstGeom>
              <a:noFill/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6C35A9-870E-16BC-D2C3-EF5EFA80CBE2}"/>
                </a:ext>
              </a:extLst>
            </p:cNvPr>
            <p:cNvSpPr txBox="1"/>
            <p:nvPr/>
          </p:nvSpPr>
          <p:spPr>
            <a:xfrm>
              <a:off x="1267637" y="759654"/>
              <a:ext cx="526048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latin typeface="Avenir Next" panose="020B0503020202020204" pitchFamily="34" charset="0"/>
                </a:rPr>
                <a:t>Sampling</a:t>
              </a:r>
            </a:p>
            <a:p>
              <a:pPr algn="ctr"/>
              <a:r>
                <a:rPr lang="en-GB" dirty="0">
                  <a:latin typeface="Avenir Next" panose="020B0503020202020204" pitchFamily="34" charset="0"/>
                </a:rPr>
                <a:t>a</a:t>
              </a:r>
              <a:r>
                <a:rPr lang="en-GB" sz="1800" dirty="0">
                  <a:latin typeface="Avenir Next" panose="020B0503020202020204" pitchFamily="34" charset="0"/>
                </a:rPr>
                <a:t>bsorber (W/Pb/Cu/Fe/Brass) </a:t>
              </a:r>
            </a:p>
            <a:p>
              <a:pPr algn="ctr"/>
              <a:r>
                <a:rPr lang="en-GB" dirty="0">
                  <a:latin typeface="Avenir Next" panose="020B0503020202020204" pitchFamily="34" charset="0"/>
                </a:rPr>
                <a:t>S</a:t>
              </a:r>
              <a:r>
                <a:rPr lang="en-GB" sz="1800" dirty="0">
                  <a:latin typeface="Avenir Next" panose="020B0503020202020204" pitchFamily="34" charset="0"/>
                </a:rPr>
                <a:t>olid </a:t>
              </a:r>
              <a:r>
                <a:rPr lang="en-GB" dirty="0">
                  <a:latin typeface="Avenir Next" panose="020B0503020202020204" pitchFamily="34" charset="0"/>
                </a:rPr>
                <a:t>S</a:t>
              </a:r>
              <a:r>
                <a:rPr lang="en-GB" sz="1800" dirty="0">
                  <a:latin typeface="Avenir Next" panose="020B0503020202020204" pitchFamily="34" charset="0"/>
                </a:rPr>
                <a:t>tate, </a:t>
              </a:r>
              <a:r>
                <a:rPr lang="en-GB" dirty="0" err="1">
                  <a:latin typeface="Avenir Next" panose="020B0503020202020204" pitchFamily="34" charset="0"/>
                </a:rPr>
                <a:t>S</a:t>
              </a:r>
              <a:r>
                <a:rPr lang="en-GB" sz="1800" dirty="0" err="1">
                  <a:latin typeface="Avenir Next" panose="020B0503020202020204" pitchFamily="34" charset="0"/>
                </a:rPr>
                <a:t>cint</a:t>
              </a:r>
              <a:r>
                <a:rPr lang="en-GB" sz="1800" dirty="0">
                  <a:latin typeface="Avenir Next" panose="020B0503020202020204" pitchFamily="34" charset="0"/>
                </a:rPr>
                <a:t>. </a:t>
              </a:r>
              <a:r>
                <a:rPr lang="en-GB" dirty="0">
                  <a:latin typeface="Avenir Next" panose="020B0503020202020204" pitchFamily="34" charset="0"/>
                </a:rPr>
                <a:t>t</a:t>
              </a:r>
              <a:r>
                <a:rPr lang="en-GB" sz="1800" dirty="0">
                  <a:latin typeface="Avenir Next" panose="020B0503020202020204" pitchFamily="34" charset="0"/>
                </a:rPr>
                <a:t>iles</a:t>
              </a:r>
              <a:r>
                <a:rPr lang="en-GB" dirty="0">
                  <a:latin typeface="Avenir Next" panose="020B0503020202020204" pitchFamily="34" charset="0"/>
                </a:rPr>
                <a:t>/</a:t>
              </a:r>
              <a:r>
                <a:rPr lang="en-GB" sz="1800" dirty="0" err="1">
                  <a:latin typeface="Avenir Next" panose="020B0503020202020204" pitchFamily="34" charset="0"/>
                </a:rPr>
                <a:t>fibers</a:t>
              </a:r>
              <a:r>
                <a:rPr lang="en-GB" sz="1800" dirty="0">
                  <a:latin typeface="Avenir Next" panose="020B0503020202020204" pitchFamily="34" charset="0"/>
                </a:rPr>
                <a:t>, G</a:t>
              </a:r>
              <a:r>
                <a:rPr lang="en-GB" dirty="0">
                  <a:latin typeface="Avenir Next" panose="020B0503020202020204" pitchFamily="34" charset="0"/>
                </a:rPr>
                <a:t>as, Noble Liquid</a:t>
              </a:r>
              <a:r>
                <a:rPr lang="en-GB" sz="1800" dirty="0">
                  <a:latin typeface="Avenir Next" panose="020B0503020202020204" pitchFamily="34" charset="0"/>
                </a:rPr>
                <a:t>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01ACA1D-A63B-036C-8A10-75DBFD5FC4C8}"/>
              </a:ext>
            </a:extLst>
          </p:cNvPr>
          <p:cNvGrpSpPr/>
          <p:nvPr/>
        </p:nvGrpSpPr>
        <p:grpSpPr>
          <a:xfrm>
            <a:off x="6453268" y="950566"/>
            <a:ext cx="4627953" cy="5311050"/>
            <a:chOff x="7446482" y="902962"/>
            <a:chExt cx="4627953" cy="531105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ED19B6C-D03F-462C-8626-D3E14A25807D}"/>
                </a:ext>
              </a:extLst>
            </p:cNvPr>
            <p:cNvSpPr txBox="1"/>
            <p:nvPr/>
          </p:nvSpPr>
          <p:spPr>
            <a:xfrm>
              <a:off x="7446482" y="902962"/>
              <a:ext cx="4624261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latin typeface="Avenir Next" panose="020B0503020202020204" pitchFamily="34" charset="0"/>
                </a:rPr>
                <a:t>Homogenous</a:t>
              </a:r>
            </a:p>
            <a:p>
              <a:pPr algn="ctr"/>
              <a:r>
                <a:rPr lang="en-GB" dirty="0">
                  <a:latin typeface="Avenir Next" panose="020B0503020202020204" pitchFamily="34" charset="0"/>
                </a:rPr>
                <a:t>n</a:t>
              </a:r>
              <a:r>
                <a:rPr lang="en-GB" sz="1800" dirty="0">
                  <a:latin typeface="Avenir Next" panose="020B0503020202020204" pitchFamily="34" charset="0"/>
                </a:rPr>
                <a:t>ew concepts</a:t>
              </a:r>
            </a:p>
          </p:txBody>
        </p:sp>
        <p:pic>
          <p:nvPicPr>
            <p:cNvPr id="62" name="Image 17">
              <a:extLst>
                <a:ext uri="{FF2B5EF4-FFF2-40B4-BE49-F238E27FC236}">
                  <a16:creationId xmlns:a16="http://schemas.microsoft.com/office/drawing/2014/main" id="{EF781E41-C7D2-18CE-4902-AB64623A3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66189" y="2663802"/>
              <a:ext cx="1173301" cy="2495822"/>
            </a:xfrm>
            <a:prstGeom prst="rect">
              <a:avLst/>
            </a:prstGeom>
          </p:spPr>
        </p:pic>
        <p:pic>
          <p:nvPicPr>
            <p:cNvPr id="63" name="Image 18">
              <a:extLst>
                <a:ext uri="{FF2B5EF4-FFF2-40B4-BE49-F238E27FC236}">
                  <a16:creationId xmlns:a16="http://schemas.microsoft.com/office/drawing/2014/main" id="{FAC1C541-F1EB-6224-8824-98C681120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004159" y="2594085"/>
              <a:ext cx="1070276" cy="2616258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2D2EE00-BC3F-8F40-DA46-AF1186BBE596}"/>
                </a:ext>
              </a:extLst>
            </p:cNvPr>
            <p:cNvSpPr/>
            <p:nvPr/>
          </p:nvSpPr>
          <p:spPr>
            <a:xfrm>
              <a:off x="9997293" y="1712895"/>
              <a:ext cx="186252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 Opaque scintillator crystal grains </a:t>
              </a:r>
              <a:endParaRPr lang="fr-FR" sz="1400" dirty="0"/>
            </a:p>
          </p:txBody>
        </p:sp>
        <p:sp>
          <p:nvSpPr>
            <p:cNvPr id="65" name="TextBox 74">
              <a:extLst>
                <a:ext uri="{FF2B5EF4-FFF2-40B4-BE49-F238E27FC236}">
                  <a16:creationId xmlns:a16="http://schemas.microsoft.com/office/drawing/2014/main" id="{334241E3-4819-460F-D535-E90CD25625CE}"/>
                </a:ext>
              </a:extLst>
            </p:cNvPr>
            <p:cNvSpPr txBox="1"/>
            <p:nvPr/>
          </p:nvSpPr>
          <p:spPr>
            <a:xfrm>
              <a:off x="7684431" y="4154842"/>
              <a:ext cx="2041708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130000"/>
                </a:lnSpc>
                <a:defRPr sz="1200" b="1"/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400" b="0" dirty="0">
                  <a:latin typeface="Avenir Next" panose="020B0503020202020204" pitchFamily="34" charset="0"/>
                </a:rPr>
                <a:t>HCAL with   </a:t>
              </a:r>
            </a:p>
            <a:p>
              <a:pPr algn="ctr">
                <a:lnSpc>
                  <a:spcPct val="100000"/>
                </a:lnSpc>
              </a:pPr>
              <a:r>
                <a:rPr lang="en-US" sz="1400" b="0" dirty="0">
                  <a:latin typeface="Avenir Next" panose="020B0503020202020204" pitchFamily="34" charset="0"/>
                </a:rPr>
                <a:t>⊥ &amp; // granularity</a:t>
              </a:r>
              <a:r>
                <a:rPr sz="1400" b="0" dirty="0">
                  <a:latin typeface="Avenir Next" panose="020B0503020202020204" pitchFamily="34" charset="0"/>
                </a:rPr>
                <a:t>                                          </a:t>
              </a:r>
            </a:p>
          </p:txBody>
        </p:sp>
        <p:pic>
          <p:nvPicPr>
            <p:cNvPr id="66" name="Image 80">
              <a:extLst>
                <a:ext uri="{FF2B5EF4-FFF2-40B4-BE49-F238E27FC236}">
                  <a16:creationId xmlns:a16="http://schemas.microsoft.com/office/drawing/2014/main" id="{F8BF5833-8866-BB5C-6AD9-1A7F317A1A1A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2297" t="19527" r="46990" b="3854"/>
            <a:stretch/>
          </p:blipFill>
          <p:spPr>
            <a:xfrm>
              <a:off x="7902599" y="4613385"/>
              <a:ext cx="1761606" cy="1600627"/>
            </a:xfrm>
            <a:prstGeom prst="rect">
              <a:avLst/>
            </a:prstGeom>
          </p:spPr>
        </p:pic>
        <p:pic>
          <p:nvPicPr>
            <p:cNvPr id="67" name="Image 28">
              <a:extLst>
                <a:ext uri="{FF2B5EF4-FFF2-40B4-BE49-F238E27FC236}">
                  <a16:creationId xmlns:a16="http://schemas.microsoft.com/office/drawing/2014/main" id="{87253CAB-C5D5-6744-6DF1-2C0388AF15CC}"/>
                </a:ext>
              </a:extLst>
            </p:cNvPr>
            <p:cNvPicPr>
              <a:picLocks/>
            </p:cNvPicPr>
            <p:nvPr/>
          </p:nvPicPr>
          <p:blipFill rotWithShape="1">
            <a:blip r:embed="rId11"/>
            <a:srcRect l="67305"/>
            <a:stretch/>
          </p:blipFill>
          <p:spPr>
            <a:xfrm>
              <a:off x="7813723" y="2254628"/>
              <a:ext cx="1761365" cy="1696944"/>
            </a:xfrm>
            <a:prstGeom prst="rect">
              <a:avLst/>
            </a:prstGeom>
          </p:spPr>
        </p:pic>
        <p:sp>
          <p:nvSpPr>
            <p:cNvPr id="68" name="TextBox 74">
              <a:extLst>
                <a:ext uri="{FF2B5EF4-FFF2-40B4-BE49-F238E27FC236}">
                  <a16:creationId xmlns:a16="http://schemas.microsoft.com/office/drawing/2014/main" id="{F38D6739-3C5C-68D1-CB20-826B9F26B804}"/>
                </a:ext>
              </a:extLst>
            </p:cNvPr>
            <p:cNvSpPr txBox="1"/>
            <p:nvPr/>
          </p:nvSpPr>
          <p:spPr>
            <a:xfrm>
              <a:off x="7822485" y="1712897"/>
              <a:ext cx="1761365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130000"/>
                </a:lnSpc>
                <a:defRPr sz="1200" b="1"/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400" b="0" dirty="0">
                  <a:latin typeface="Avenir Next" panose="020B0503020202020204" pitchFamily="34" charset="0"/>
                </a:rPr>
                <a:t>ECAL  </a:t>
              </a:r>
            </a:p>
            <a:p>
              <a:pPr algn="ctr">
                <a:lnSpc>
                  <a:spcPct val="100000"/>
                </a:lnSpc>
              </a:pPr>
              <a:r>
                <a:rPr lang="en-US" sz="1400" b="0" dirty="0">
                  <a:latin typeface="Avenir Next" panose="020B0503020202020204" pitchFamily="34" charset="0"/>
                </a:rPr>
                <a:t>crystal fibers</a:t>
              </a:r>
              <a:r>
                <a:rPr sz="1400" b="0" dirty="0">
                  <a:latin typeface="Avenir Next" panose="020B0503020202020204" pitchFamily="34" charset="0"/>
                </a:rPr>
                <a:t>                                          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BA1892-8A64-B99D-7F55-B547F987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77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A1D04-B627-D1A3-45F5-546EEF067B10}"/>
              </a:ext>
            </a:extLst>
          </p:cNvPr>
          <p:cNvSpPr txBox="1"/>
          <p:nvPr/>
        </p:nvSpPr>
        <p:spPr>
          <a:xfrm>
            <a:off x="395793" y="364584"/>
            <a:ext cx="11346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Avenir Next" panose="020B0503020202020204" pitchFamily="34" charset="0"/>
              </a:rPr>
              <a:t>Enjeux de R&amp;D essentiellement au niveau systèmes</a:t>
            </a:r>
          </a:p>
          <a:p>
            <a:pPr algn="ctr"/>
            <a:r>
              <a:rPr lang="fr-FR" sz="2800" dirty="0">
                <a:latin typeface="Avenir Next" panose="020B0503020202020204" pitchFamily="34" charset="0"/>
              </a:rPr>
              <a:t>avec des éléments sensibles développés dans les autres DRD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2D84DD-DFD8-9509-4745-88C8C0ED33A9}"/>
              </a:ext>
            </a:extLst>
          </p:cNvPr>
          <p:cNvSpPr txBox="1"/>
          <p:nvPr/>
        </p:nvSpPr>
        <p:spPr>
          <a:xfrm>
            <a:off x="573831" y="1399363"/>
            <a:ext cx="1099055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High Granularity Calorimeter</a:t>
            </a:r>
          </a:p>
          <a:p>
            <a:pPr marL="741600" lvl="1" indent="-28440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Improve sampling fraction for </a:t>
            </a:r>
            <a:r>
              <a:rPr lang="en-GB" sz="1800" dirty="0">
                <a:latin typeface="Avenir Next" panose="020B0503020202020204" pitchFamily="34" charset="0"/>
              </a:rPr>
              <a:t>e-𝛾 energy</a:t>
            </a:r>
            <a:endParaRPr lang="en-GB" dirty="0">
              <a:latin typeface="Avenir Next" panose="020B0503020202020204" pitchFamily="34" charset="0"/>
            </a:endParaRPr>
          </a:p>
          <a:p>
            <a:pPr marL="1198800" lvl="2" indent="-28440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monolithic Si-sensors, 3D electronics integration (DRD3)</a:t>
            </a:r>
          </a:p>
          <a:p>
            <a:pPr marL="1656000" lvl="3" indent="-28440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Consider pixel digital counting with &lt; 10 </a:t>
            </a:r>
            <a:r>
              <a:rPr lang="en-US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ps</a:t>
            </a: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time resolution for 5D shower profiling</a:t>
            </a:r>
          </a:p>
          <a:p>
            <a:pPr marL="1198800" lvl="2" indent="-28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minimize power consumption to avoid/minimize cooling effects (DRD7)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Dual Readout calorimeter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Single fibers providing dual readout of scintillating and Cherenkov light (DRD4)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Waveform sampling for shower </a:t>
            </a:r>
            <a:r>
              <a:rPr lang="en-US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ToF</a:t>
            </a: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(depth in calorimeter) (DRD7)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Noble Liquid Calorimeter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Improve transverse and depth segmentation with large size multiple layer PCBs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Cold electronics (DRD7)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Light cryostat vessel, high density feedthrough* (DRD8)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Homogenous calorimeters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Implement dual readout, ex. wavelength filtering w/ two photosensors, waveform sampling of signal or physical depth segmentation (DRD4/DRD7)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42943E-0292-DEF9-7F29-19AF29F92914}"/>
              </a:ext>
            </a:extLst>
          </p:cNvPr>
          <p:cNvSpPr txBox="1"/>
          <p:nvPr/>
        </p:nvSpPr>
        <p:spPr>
          <a:xfrm>
            <a:off x="-3858" y="6558674"/>
            <a:ext cx="60998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* common problematics with magnet R&amp;D and for NL TPC readout</a:t>
            </a:r>
            <a:endParaRPr lang="en-FR" sz="1400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F290AD-F14A-08DE-1DB6-42ABB7D47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27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EF5C81-5DAF-068D-BA68-014CA823F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86" y="1499616"/>
            <a:ext cx="6921353" cy="4935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0098F2-00B7-247D-1972-F458140E81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904"/>
          <a:stretch/>
        </p:blipFill>
        <p:spPr>
          <a:xfrm>
            <a:off x="218622" y="4060359"/>
            <a:ext cx="4826374" cy="12021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9A1D04-B627-D1A3-45F5-546EEF067B10}"/>
              </a:ext>
            </a:extLst>
          </p:cNvPr>
          <p:cNvSpPr txBox="1"/>
          <p:nvPr/>
        </p:nvSpPr>
        <p:spPr>
          <a:xfrm>
            <a:off x="353558" y="517735"/>
            <a:ext cx="109515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Avenir Next" panose="020B0503020202020204" pitchFamily="34" charset="0"/>
              </a:rPr>
              <a:t>ECFA roadmap DRD7: Electronics</a:t>
            </a:r>
          </a:p>
          <a:p>
            <a:r>
              <a:rPr lang="en-GB" sz="2000" dirty="0">
                <a:latin typeface="Avenir Next" panose="020B0503020202020204" pitchFamily="34" charset="0"/>
              </a:rPr>
              <a:t>Provide high data density readout and processing in extreme environments, </a:t>
            </a:r>
          </a:p>
          <a:p>
            <a:r>
              <a:rPr lang="en-GB" sz="2000" dirty="0">
                <a:latin typeface="Avenir Next" panose="020B0503020202020204" pitchFamily="34" charset="0"/>
              </a:rPr>
              <a:t>Organise access to technologies, training, help shared developments of complex ASICs</a:t>
            </a:r>
          </a:p>
          <a:p>
            <a:r>
              <a:rPr lang="en-GB" sz="2000" dirty="0">
                <a:latin typeface="Avenir Next" panose="020B0503020202020204" pitchFamily="34" charset="0"/>
              </a:rPr>
              <a:t>Ensure new technology watch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691CC-8B87-CDBB-CC4A-DEF7B27C2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14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21889" y="44299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4561A3A-D750-2C3E-E85E-C1613013DA3F}"/>
              </a:ext>
            </a:extLst>
          </p:cNvPr>
          <p:cNvSpPr/>
          <p:nvPr/>
        </p:nvSpPr>
        <p:spPr>
          <a:xfrm>
            <a:off x="87085" y="222850"/>
            <a:ext cx="1201783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Avenir Next" panose="020B0503020202020204" pitchFamily="34" charset="0"/>
              </a:rPr>
              <a:t>R&amp;D générique électronique sur et hors détecteurs  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2EDFA9-CD37-0C3B-41DE-26E2454C8B3E}"/>
              </a:ext>
            </a:extLst>
          </p:cNvPr>
          <p:cNvGrpSpPr/>
          <p:nvPr/>
        </p:nvGrpSpPr>
        <p:grpSpPr>
          <a:xfrm>
            <a:off x="590308" y="3640290"/>
            <a:ext cx="11181143" cy="2701052"/>
            <a:chOff x="590308" y="2762466"/>
            <a:chExt cx="11181143" cy="270105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589F895-B8BF-2535-7F19-92E9ED5DF978}"/>
                </a:ext>
              </a:extLst>
            </p:cNvPr>
            <p:cNvSpPr/>
            <p:nvPr/>
          </p:nvSpPr>
          <p:spPr>
            <a:xfrm>
              <a:off x="590308" y="2762466"/>
              <a:ext cx="31266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ex. of commercial imagers</a:t>
              </a:r>
            </a:p>
          </p:txBody>
        </p:sp>
        <p:grpSp>
          <p:nvGrpSpPr>
            <p:cNvPr id="3" name="Groupe 3">
              <a:extLst>
                <a:ext uri="{FF2B5EF4-FFF2-40B4-BE49-F238E27FC236}">
                  <a16:creationId xmlns:a16="http://schemas.microsoft.com/office/drawing/2014/main" id="{4CADFA8A-D9A3-9C94-93A4-5AA43F6166C1}"/>
                </a:ext>
              </a:extLst>
            </p:cNvPr>
            <p:cNvGrpSpPr/>
            <p:nvPr/>
          </p:nvGrpSpPr>
          <p:grpSpPr>
            <a:xfrm>
              <a:off x="590308" y="3086490"/>
              <a:ext cx="11181143" cy="2377028"/>
              <a:chOff x="37592" y="4112183"/>
              <a:chExt cx="11963661" cy="2592674"/>
            </a:xfrm>
          </p:grpSpPr>
          <p:pic>
            <p:nvPicPr>
              <p:cNvPr id="4" name="Image 15">
                <a:extLst>
                  <a:ext uri="{FF2B5EF4-FFF2-40B4-BE49-F238E27FC236}">
                    <a16:creationId xmlns:a16="http://schemas.microsoft.com/office/drawing/2014/main" id="{D061B292-E7FF-8CC5-BE96-E6D3114FE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1518" y="4128031"/>
                <a:ext cx="4026496" cy="1964495"/>
              </a:xfrm>
              <a:prstGeom prst="rect">
                <a:avLst/>
              </a:prstGeom>
            </p:spPr>
          </p:pic>
          <p:pic>
            <p:nvPicPr>
              <p:cNvPr id="5" name="Immagine 10">
                <a:extLst>
                  <a:ext uri="{FF2B5EF4-FFF2-40B4-BE49-F238E27FC236}">
                    <a16:creationId xmlns:a16="http://schemas.microsoft.com/office/drawing/2014/main" id="{81FCE4EB-4DF4-ACC1-9130-178E6F7E18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2089" y="4173751"/>
                <a:ext cx="3048623" cy="2051958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DF05B16-5070-6C4B-5A46-43A950CD19E4}"/>
                  </a:ext>
                </a:extLst>
              </p:cNvPr>
              <p:cNvSpPr/>
              <p:nvPr/>
            </p:nvSpPr>
            <p:spPr>
              <a:xfrm>
                <a:off x="37592" y="6134170"/>
                <a:ext cx="4450556" cy="5706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Samsung: 1.4 µm pixels in 65 nm &amp; 14 nm Fin-FET (3D transistors) readout , wafer level stacking </a:t>
                </a:r>
              </a:p>
            </p:txBody>
          </p:sp>
          <p:sp>
            <p:nvSpPr>
              <p:cNvPr id="7" name="ZoneTexte 20">
                <a:extLst>
                  <a:ext uri="{FF2B5EF4-FFF2-40B4-BE49-F238E27FC236}">
                    <a16:creationId xmlns:a16="http://schemas.microsoft.com/office/drawing/2014/main" id="{DCBBB5E4-E146-59EC-A5BD-596A4092F26D}"/>
                  </a:ext>
                </a:extLst>
              </p:cNvPr>
              <p:cNvSpPr txBox="1"/>
              <p:nvPr/>
            </p:nvSpPr>
            <p:spPr>
              <a:xfrm>
                <a:off x="4612376" y="6134170"/>
                <a:ext cx="7388877" cy="57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venir Next" panose="020B0503020202020204" pitchFamily="34" charset="0"/>
                  </a:rPr>
                  <a:t>Sony (left) 3D layer thinned to 3 µm design for 960 fps </a:t>
                </a:r>
              </a:p>
              <a:p>
                <a:pPr algn="ctr"/>
                <a:r>
                  <a:rPr lang="en-US" sz="1400" dirty="0">
                    <a:latin typeface="Avenir Next" panose="020B0503020202020204" pitchFamily="34" charset="0"/>
                  </a:rPr>
                  <a:t>Samsung (right) 1.2 µm pixels, 2.5 µm TSV 6.3 µm pitch,  20 nm DRAM, 28 nm logic</a:t>
                </a:r>
              </a:p>
            </p:txBody>
          </p:sp>
          <p:pic>
            <p:nvPicPr>
              <p:cNvPr id="9" name="Immagine 7">
                <a:extLst>
                  <a:ext uri="{FF2B5EF4-FFF2-40B4-BE49-F238E27FC236}">
                    <a16:creationId xmlns:a16="http://schemas.microsoft.com/office/drawing/2014/main" id="{ACB9C13B-DC69-4581-6436-3D5A14DEE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44012" y="4112183"/>
                <a:ext cx="1696761" cy="1996189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F0C8986-30B8-A011-B663-074F357828D0}"/>
              </a:ext>
            </a:extLst>
          </p:cNvPr>
          <p:cNvSpPr txBox="1"/>
          <p:nvPr/>
        </p:nvSpPr>
        <p:spPr>
          <a:xfrm>
            <a:off x="699326" y="925066"/>
            <a:ext cx="1079334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IP blocks in new finer ASIC technology nodes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including high precision timing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capable to operate at cryogenic temperature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Low power architectures with high channel density and rate capabilities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Data transfer with photonics and wireless devices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3D integration of analogic, digital and data transfer components with sensitive elements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New semiconductor materials (WBG) (considered in microelectronics industry)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AI(ML) implementation in frontend and backend electronics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D7084F-224A-5DFE-1310-63FBF7026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0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FDA882-0B6A-C9E3-BBD3-DBFE6BE90400}"/>
              </a:ext>
            </a:extLst>
          </p:cNvPr>
          <p:cNvSpPr txBox="1"/>
          <p:nvPr/>
        </p:nvSpPr>
        <p:spPr>
          <a:xfrm>
            <a:off x="923056" y="3136613"/>
            <a:ext cx="10345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fr-FR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Aperçu des projets de collisionneurs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E4DFE9-5BD5-4BE1-BFBE-6E8940C1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3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35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2FCA2-DF01-0168-14D6-98E524F44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001" y="1063272"/>
            <a:ext cx="7352942" cy="5554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B572AE-1BE8-3617-F616-77706A2F50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69" r="42988"/>
          <a:stretch/>
        </p:blipFill>
        <p:spPr>
          <a:xfrm>
            <a:off x="251767" y="3295799"/>
            <a:ext cx="4431177" cy="1089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9A1D04-B627-D1A3-45F5-546EEF067B10}"/>
              </a:ext>
            </a:extLst>
          </p:cNvPr>
          <p:cNvSpPr txBox="1"/>
          <p:nvPr/>
        </p:nvSpPr>
        <p:spPr>
          <a:xfrm>
            <a:off x="353558" y="444583"/>
            <a:ext cx="10978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Avenir Next" panose="020B0503020202020204" pitchFamily="34" charset="0"/>
              </a:rPr>
              <a:t>ECFA roadmap DRD8: Integration</a:t>
            </a:r>
          </a:p>
          <a:p>
            <a:r>
              <a:rPr lang="en-GB" sz="2000" dirty="0">
                <a:latin typeface="Avenir Next" panose="020B0503020202020204" pitchFamily="34" charset="0"/>
              </a:rPr>
              <a:t>Magnets, cooling, mechanical structures, management of radiation environment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6F8621-6D76-3020-A21A-58872717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40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71B59E-1AAE-272F-5265-036279CD4704}"/>
              </a:ext>
            </a:extLst>
          </p:cNvPr>
          <p:cNvSpPr/>
          <p:nvPr/>
        </p:nvSpPr>
        <p:spPr>
          <a:xfrm>
            <a:off x="237282" y="162000"/>
            <a:ext cx="11717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venir Next" panose="020B0503020202020204" pitchFamily="34" charset="0"/>
                <a:sym typeface="Wingdings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A789A1-A14D-AF5E-6E5E-92BA8C6187AD}"/>
              </a:ext>
            </a:extLst>
          </p:cNvPr>
          <p:cNvSpPr/>
          <p:nvPr/>
        </p:nvSpPr>
        <p:spPr>
          <a:xfrm>
            <a:off x="237282" y="337703"/>
            <a:ext cx="11717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Avenir Next" panose="020B0503020202020204" pitchFamily="34" charset="0"/>
                <a:sym typeface="Wingdings"/>
              </a:rPr>
              <a:t>R&amp;D intégration et systèmes mécaniques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E9939E-C32D-5C06-EB16-B2743614EB05}"/>
              </a:ext>
            </a:extLst>
          </p:cNvPr>
          <p:cNvSpPr txBox="1"/>
          <p:nvPr/>
        </p:nvSpPr>
        <p:spPr>
          <a:xfrm>
            <a:off x="1948145" y="2681665"/>
            <a:ext cx="34525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</a:rPr>
              <a:t>IDEA field map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</a:rPr>
              <a:t>FE abs. in calo. act as return yoke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31A58E-AAF9-1408-8D60-3E41E7FE6398}"/>
              </a:ext>
            </a:extLst>
          </p:cNvPr>
          <p:cNvSpPr txBox="1"/>
          <p:nvPr/>
        </p:nvSpPr>
        <p:spPr>
          <a:xfrm>
            <a:off x="6724852" y="2681665"/>
            <a:ext cx="34525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</a:rPr>
              <a:t>CLD field map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14025B-88A2-309E-9F86-7503D9912ACD}"/>
              </a:ext>
            </a:extLst>
          </p:cNvPr>
          <p:cNvSpPr txBox="1"/>
          <p:nvPr/>
        </p:nvSpPr>
        <p:spPr>
          <a:xfrm>
            <a:off x="667235" y="963701"/>
            <a:ext cx="10510234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Thin superconducting solenoid magnet, and cryostat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Management of irradiated environment, measure and manipulation robots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Cooling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Light stable mechanical structures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sym typeface="Wingdings"/>
              </a:rPr>
              <a:t>new materials, additive technologies (3D printing)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09256-CB81-7D1D-841C-7BB8ED16D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2578D7-3095-0A37-8CB4-22A2504FF184}"/>
              </a:ext>
            </a:extLst>
          </p:cNvPr>
          <p:cNvGrpSpPr/>
          <p:nvPr/>
        </p:nvGrpSpPr>
        <p:grpSpPr>
          <a:xfrm>
            <a:off x="933603" y="2707247"/>
            <a:ext cx="10489562" cy="2050959"/>
            <a:chOff x="734398" y="1179124"/>
            <a:chExt cx="10489562" cy="205095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217114B-F8D8-98CA-1CC4-48E2EB16BECB}"/>
                </a:ext>
              </a:extLst>
            </p:cNvPr>
            <p:cNvGrpSpPr/>
            <p:nvPr/>
          </p:nvGrpSpPr>
          <p:grpSpPr>
            <a:xfrm>
              <a:off x="734398" y="1179124"/>
              <a:ext cx="3084797" cy="1829462"/>
              <a:chOff x="689003" y="1107794"/>
              <a:chExt cx="3084797" cy="1829462"/>
            </a:xfrm>
          </p:grpSpPr>
          <p:pic>
            <p:nvPicPr>
              <p:cNvPr id="25" name="Image 4">
                <a:extLst>
                  <a:ext uri="{FF2B5EF4-FFF2-40B4-BE49-F238E27FC236}">
                    <a16:creationId xmlns:a16="http://schemas.microsoft.com/office/drawing/2014/main" id="{67DCE977-5748-4ED1-F372-C9EAC55122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9003" y="1567830"/>
                <a:ext cx="3084797" cy="1369426"/>
              </a:xfrm>
              <a:prstGeom prst="rect">
                <a:avLst/>
              </a:prstGeom>
              <a:noFill/>
            </p:spPr>
          </p:pic>
          <p:sp>
            <p:nvSpPr>
              <p:cNvPr id="26" name="ZoneTexte 15">
                <a:extLst>
                  <a:ext uri="{FF2B5EF4-FFF2-40B4-BE49-F238E27FC236}">
                    <a16:creationId xmlns:a16="http://schemas.microsoft.com/office/drawing/2014/main" id="{D3460A75-2806-2FAD-8249-B2484ACC7317}"/>
                  </a:ext>
                </a:extLst>
              </p:cNvPr>
              <p:cNvSpPr txBox="1"/>
              <p:nvPr/>
            </p:nvSpPr>
            <p:spPr>
              <a:xfrm>
                <a:off x="900364" y="1107794"/>
                <a:ext cx="26620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Avenir Next" panose="020B0503020202020204" pitchFamily="34" charset="0"/>
                  </a:rPr>
                  <a:t>ALICE ITS2 0.36% X</a:t>
                </a:r>
                <a:r>
                  <a:rPr lang="en-US" sz="1600" baseline="-25000" dirty="0">
                    <a:latin typeface="Avenir Next" panose="020B0503020202020204" pitchFamily="34" charset="0"/>
                  </a:rPr>
                  <a:t>0 </a:t>
                </a:r>
                <a:r>
                  <a:rPr lang="en-US" sz="1600" dirty="0">
                    <a:latin typeface="Avenir Next" panose="020B0503020202020204" pitchFamily="34" charset="0"/>
                  </a:rPr>
                  <a:t>/layer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634B8C7-C33C-6747-9172-8BF7ABD0366A}"/>
                </a:ext>
              </a:extLst>
            </p:cNvPr>
            <p:cNvGrpSpPr/>
            <p:nvPr/>
          </p:nvGrpSpPr>
          <p:grpSpPr>
            <a:xfrm>
              <a:off x="3892064" y="1179124"/>
              <a:ext cx="3870840" cy="2050959"/>
              <a:chOff x="4262455" y="959205"/>
              <a:chExt cx="3870840" cy="2050959"/>
            </a:xfrm>
          </p:grpSpPr>
          <p:pic>
            <p:nvPicPr>
              <p:cNvPr id="20" name="Image 7">
                <a:extLst>
                  <a:ext uri="{FF2B5EF4-FFF2-40B4-BE49-F238E27FC236}">
                    <a16:creationId xmlns:a16="http://schemas.microsoft.com/office/drawing/2014/main" id="{FAADF68D-EE1B-33E1-0E29-D2871CFC41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59022" y="1466490"/>
                <a:ext cx="1892587" cy="1543674"/>
              </a:xfrm>
              <a:prstGeom prst="rect">
                <a:avLst/>
              </a:prstGeom>
            </p:spPr>
          </p:pic>
          <p:sp>
            <p:nvSpPr>
              <p:cNvPr id="21" name="ZoneTexte 23">
                <a:extLst>
                  <a:ext uri="{FF2B5EF4-FFF2-40B4-BE49-F238E27FC236}">
                    <a16:creationId xmlns:a16="http://schemas.microsoft.com/office/drawing/2014/main" id="{C020C555-5CB5-E4F7-FB9F-35C8BCB9C80D}"/>
                  </a:ext>
                </a:extLst>
              </p:cNvPr>
              <p:cNvSpPr txBox="1"/>
              <p:nvPr/>
            </p:nvSpPr>
            <p:spPr>
              <a:xfrm>
                <a:off x="4262455" y="959205"/>
                <a:ext cx="38708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venir Next" panose="020B0503020202020204" pitchFamily="34" charset="0"/>
                  </a:rPr>
                  <a:t>BELLE-II 0.2% X</a:t>
                </a:r>
                <a:r>
                  <a:rPr lang="en-US" sz="1600" baseline="-25000" dirty="0">
                    <a:latin typeface="Avenir Next" panose="020B0503020202020204" pitchFamily="34" charset="0"/>
                  </a:rPr>
                  <a:t>0 </a:t>
                </a:r>
                <a:r>
                  <a:rPr lang="en-US" sz="1600" dirty="0">
                    <a:latin typeface="Avenir Next" panose="020B0503020202020204" pitchFamily="34" charset="0"/>
                  </a:rPr>
                  <a:t>/layer mixed cooling</a:t>
                </a:r>
              </a:p>
              <a:p>
                <a:pPr algn="ctr"/>
                <a:r>
                  <a:rPr lang="en-US" sz="1600" dirty="0">
                    <a:latin typeface="Avenir Next" panose="020B0503020202020204" pitchFamily="34" charset="0"/>
                  </a:rPr>
                  <a:t>N</a:t>
                </a:r>
                <a:r>
                  <a:rPr lang="en-US" sz="1600" baseline="-25000" dirty="0">
                    <a:latin typeface="Avenir Next" panose="020B0503020202020204" pitchFamily="34" charset="0"/>
                  </a:rPr>
                  <a:t>2</a:t>
                </a:r>
                <a:r>
                  <a:rPr lang="en-US" sz="1600" dirty="0">
                    <a:latin typeface="Avenir Next" panose="020B0503020202020204" pitchFamily="34" charset="0"/>
                  </a:rPr>
                  <a:t> with carbon tubes flow and CO</a:t>
                </a:r>
                <a:r>
                  <a:rPr lang="en-US" sz="1600" baseline="-25000" dirty="0">
                    <a:latin typeface="Avenir Next" panose="020B0503020202020204" pitchFamily="34" charset="0"/>
                  </a:rPr>
                  <a:t>2</a:t>
                </a:r>
              </a:p>
            </p:txBody>
          </p:sp>
          <p:pic>
            <p:nvPicPr>
              <p:cNvPr id="24" name="Image 2">
                <a:extLst>
                  <a:ext uri="{FF2B5EF4-FFF2-40B4-BE49-F238E27FC236}">
                    <a16:creationId xmlns:a16="http://schemas.microsoft.com/office/drawing/2014/main" id="{5EF4D6D0-9502-D652-BF88-1610BC134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33795" y="1615768"/>
                <a:ext cx="1703844" cy="1245117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22230A-B835-962A-B169-FD791E412BA4}"/>
                </a:ext>
              </a:extLst>
            </p:cNvPr>
            <p:cNvGrpSpPr/>
            <p:nvPr/>
          </p:nvGrpSpPr>
          <p:grpSpPr>
            <a:xfrm>
              <a:off x="7846340" y="1179124"/>
              <a:ext cx="3377620" cy="1871916"/>
              <a:chOff x="7846340" y="1179124"/>
              <a:chExt cx="3377620" cy="1871916"/>
            </a:xfrm>
          </p:grpSpPr>
          <p:sp>
            <p:nvSpPr>
              <p:cNvPr id="17" name="ZoneTexte 19">
                <a:extLst>
                  <a:ext uri="{FF2B5EF4-FFF2-40B4-BE49-F238E27FC236}">
                    <a16:creationId xmlns:a16="http://schemas.microsoft.com/office/drawing/2014/main" id="{E72535A3-972F-5FD6-36D5-2AC1F7CF519E}"/>
                  </a:ext>
                </a:extLst>
              </p:cNvPr>
              <p:cNvSpPr txBox="1"/>
              <p:nvPr/>
            </p:nvSpPr>
            <p:spPr>
              <a:xfrm>
                <a:off x="7846340" y="1179124"/>
                <a:ext cx="337762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venir Next" panose="020B0503020202020204" pitchFamily="34" charset="0"/>
                  </a:rPr>
                  <a:t>Mu3e 0.12 % X</a:t>
                </a:r>
                <a:r>
                  <a:rPr lang="en-US" sz="1600" baseline="-25000" dirty="0">
                    <a:latin typeface="Avenir Next" panose="020B0503020202020204" pitchFamily="34" charset="0"/>
                  </a:rPr>
                  <a:t>0 </a:t>
                </a:r>
                <a:r>
                  <a:rPr lang="en-US" sz="1600" dirty="0">
                    <a:latin typeface="Avenir Next" panose="020B0503020202020204" pitchFamily="34" charset="0"/>
                  </a:rPr>
                  <a:t>/layer, He cooling</a:t>
                </a:r>
              </a:p>
            </p:txBody>
          </p:sp>
          <p:pic>
            <p:nvPicPr>
              <p:cNvPr id="19" name="Image 26">
                <a:extLst>
                  <a:ext uri="{FF2B5EF4-FFF2-40B4-BE49-F238E27FC236}">
                    <a16:creationId xmlns:a16="http://schemas.microsoft.com/office/drawing/2014/main" id="{E4F335AD-3DFF-582A-FE31-AEC38BE9E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315" r="55028" b="53902"/>
              <a:stretch/>
            </p:blipFill>
            <p:spPr>
              <a:xfrm>
                <a:off x="8218832" y="1719023"/>
                <a:ext cx="2620756" cy="1332017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9B9968B-4597-E9C5-59C4-01B44B0A7869}"/>
              </a:ext>
            </a:extLst>
          </p:cNvPr>
          <p:cNvGrpSpPr/>
          <p:nvPr/>
        </p:nvGrpSpPr>
        <p:grpSpPr>
          <a:xfrm>
            <a:off x="860566" y="4910026"/>
            <a:ext cx="10953482" cy="1767290"/>
            <a:chOff x="860566" y="4983178"/>
            <a:chExt cx="10953482" cy="176729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DD5565C-69EC-8C92-F50E-FDC082411DBD}"/>
                </a:ext>
              </a:extLst>
            </p:cNvPr>
            <p:cNvGrpSpPr/>
            <p:nvPr/>
          </p:nvGrpSpPr>
          <p:grpSpPr>
            <a:xfrm>
              <a:off x="6770675" y="4984089"/>
              <a:ext cx="5043373" cy="1699767"/>
              <a:chOff x="6331510" y="4359817"/>
              <a:chExt cx="5043373" cy="1699767"/>
            </a:xfrm>
          </p:grpSpPr>
          <p:pic>
            <p:nvPicPr>
              <p:cNvPr id="8" name="Picture 23" descr="A picture containing surface chart&#10;&#10;Description automatically generated">
                <a:extLst>
                  <a:ext uri="{FF2B5EF4-FFF2-40B4-BE49-F238E27FC236}">
                    <a16:creationId xmlns:a16="http://schemas.microsoft.com/office/drawing/2014/main" id="{3CB5BB88-43DC-C07A-F281-831C5DAB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91262" y="4734612"/>
                <a:ext cx="3285681" cy="1324972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7A475D1-497A-ACDF-1B29-D34B6EDE4FC1}"/>
                  </a:ext>
                </a:extLst>
              </p:cNvPr>
              <p:cNvSpPr/>
              <p:nvPr/>
            </p:nvSpPr>
            <p:spPr>
              <a:xfrm>
                <a:off x="6331510" y="4359817"/>
                <a:ext cx="504337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</a:rPr>
                  <a:t>ALICE-3 retractable layer at 5 mm inside Beam Pipe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0838443-4FAF-38D5-2D06-B8EFD59E6C62}"/>
                </a:ext>
              </a:extLst>
            </p:cNvPr>
            <p:cNvGrpSpPr/>
            <p:nvPr/>
          </p:nvGrpSpPr>
          <p:grpSpPr>
            <a:xfrm>
              <a:off x="860566" y="4983178"/>
              <a:ext cx="5830626" cy="1767290"/>
              <a:chOff x="678387" y="4294147"/>
              <a:chExt cx="5830626" cy="176729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D28AF85-6005-BD36-024E-0FF5F7381BDB}"/>
                  </a:ext>
                </a:extLst>
              </p:cNvPr>
              <p:cNvGrpSpPr/>
              <p:nvPr/>
            </p:nvGrpSpPr>
            <p:grpSpPr>
              <a:xfrm>
                <a:off x="678387" y="4668107"/>
                <a:ext cx="5830626" cy="1393330"/>
                <a:chOff x="550686" y="4389646"/>
                <a:chExt cx="5830626" cy="1393330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FBC4EDFF-BAFF-0B6A-613B-4C8C5BD30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0686" y="4389646"/>
                  <a:ext cx="3843533" cy="1393330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FDBE8409-1D9F-FF89-352B-81A93DF498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93626" y="4389646"/>
                  <a:ext cx="1887686" cy="1324972"/>
                </a:xfrm>
                <a:prstGeom prst="rect">
                  <a:avLst/>
                </a:prstGeom>
              </p:spPr>
            </p:pic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2D15556-FF6E-49E1-4F06-4D2C89E2C218}"/>
                  </a:ext>
                </a:extLst>
              </p:cNvPr>
              <p:cNvSpPr/>
              <p:nvPr/>
            </p:nvSpPr>
            <p:spPr>
              <a:xfrm>
                <a:off x="1068422" y="4294147"/>
                <a:ext cx="5405377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</a:rPr>
                  <a:t>LHCb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</a:rPr>
                  <a:t> microchannel cooling embedded in Si-sensors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2013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C9FE326-BF25-A4AA-12F0-75A03502B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732" y="1438432"/>
            <a:ext cx="6878536" cy="30959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A789A1-A14D-AF5E-6E5E-92BA8C6187AD}"/>
              </a:ext>
            </a:extLst>
          </p:cNvPr>
          <p:cNvSpPr/>
          <p:nvPr/>
        </p:nvSpPr>
        <p:spPr>
          <a:xfrm>
            <a:off x="118641" y="349510"/>
            <a:ext cx="11954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Avenir Next" panose="020B0503020202020204" pitchFamily="34" charset="0"/>
                <a:sym typeface="Wingdings"/>
              </a:rPr>
              <a:t>Implémentation de la feuille de route ECFA</a:t>
            </a:r>
          </a:p>
          <a:p>
            <a:pPr algn="ctr"/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formation de collaborations internationales DRD hébergées par le CERN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A3E1FB-6B6D-0E49-45BD-BF34B06C5CD3}"/>
              </a:ext>
            </a:extLst>
          </p:cNvPr>
          <p:cNvSpPr txBox="1"/>
          <p:nvPr/>
        </p:nvSpPr>
        <p:spPr>
          <a:xfrm>
            <a:off x="284782" y="4376676"/>
            <a:ext cx="1171743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Calendrier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Soumission de propositions* au DRDC Fin-Juillet 2023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consultation de la communauté en cours: </a:t>
            </a:r>
            <a:r>
              <a:rPr lang="fr-FR" sz="1000" dirty="0">
                <a:latin typeface="Avenir Next" panose="020B0503020202020204" pitchFamily="34" charset="0"/>
                <a:hlinkClick r:id="rId4"/>
              </a:rPr>
              <a:t>https://indico.cern.ch/event/957057/page/27294-implementation-of-the-ecfa-detector-rd-roadmap</a:t>
            </a:r>
            <a:r>
              <a:rPr lang="fr-FR" sz="1000" dirty="0">
                <a:latin typeface="Avenir Next" panose="020B0503020202020204" pitchFamily="34" charset="0"/>
              </a:rPr>
              <a:t> </a:t>
            </a:r>
            <a:r>
              <a:rPr lang="fr-FR" sz="1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p</a:t>
            </a:r>
            <a:r>
              <a:rPr lang="en-FR" dirty="0">
                <a:latin typeface="Avenir Next" panose="020B0503020202020204" pitchFamily="34" charset="0"/>
              </a:rPr>
              <a:t>lanning de delivrables/milestones, organisation des collaborations, ressources necessaires/attendues</a:t>
            </a: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Collaborations actives début 2024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Préparation de </a:t>
            </a:r>
            <a:r>
              <a:rPr lang="fr-FR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MoUs</a:t>
            </a: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** et signatures par les agences de financement en 2024</a:t>
            </a:r>
            <a:endParaRPr lang="fr-FR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C3C941-5D79-9F11-1BA6-29BB6BE0E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BAC5F7-8ED4-C6F4-39D3-E84D2DCCC554}"/>
              </a:ext>
            </a:extLst>
          </p:cNvPr>
          <p:cNvSpPr txBox="1"/>
          <p:nvPr/>
        </p:nvSpPr>
        <p:spPr>
          <a:xfrm>
            <a:off x="0" y="6363216"/>
            <a:ext cx="10485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i="1" dirty="0"/>
              <a:t>* </a:t>
            </a:r>
            <a:r>
              <a:rPr lang="en-GB" sz="1400" i="1" dirty="0"/>
              <a:t>S</a:t>
            </a:r>
            <a:r>
              <a:rPr lang="en-FR" sz="1400" i="1" dirty="0"/>
              <a:t>eulement LoI pour DRD7, proposition fin 2023 (aussi pour DRD5 et DRD8)</a:t>
            </a:r>
          </a:p>
          <a:p>
            <a:r>
              <a:rPr lang="en-FR" sz="1400" i="1" dirty="0"/>
              <a:t>** Memorendum of Uderstanding: signed engagement between CERN and the Funding Agencies to support achievement of the DRD programs </a:t>
            </a:r>
          </a:p>
        </p:txBody>
      </p:sp>
    </p:spTree>
    <p:extLst>
      <p:ext uri="{BB962C8B-B14F-4D97-AF65-F5344CB8AC3E}">
        <p14:creationId xmlns:p14="http://schemas.microsoft.com/office/powerpoint/2010/main" val="242553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7965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FDA882-0B6A-C9E3-BBD3-DBFE6BE90400}"/>
              </a:ext>
            </a:extLst>
          </p:cNvPr>
          <p:cNvSpPr txBox="1"/>
          <p:nvPr/>
        </p:nvSpPr>
        <p:spPr>
          <a:xfrm>
            <a:off x="923056" y="731945"/>
            <a:ext cx="10345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fr-FR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Prospectives IP2I HEP 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E4DFE9-5BD5-4BE1-BFBE-6E8940C1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33</a:t>
            </a:fld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60FD86F-DA16-0146-FD07-52A030397A96}"/>
              </a:ext>
            </a:extLst>
          </p:cNvPr>
          <p:cNvCxnSpPr>
            <a:cxnSpLocks/>
            <a:stCxn id="27" idx="0"/>
            <a:endCxn id="24" idx="2"/>
          </p:cNvCxnSpPr>
          <p:nvPr/>
        </p:nvCxnSpPr>
        <p:spPr>
          <a:xfrm flipV="1">
            <a:off x="2362354" y="2922374"/>
            <a:ext cx="3784965" cy="465857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EF482F5-60B7-4567-41A1-E86C3193D32A}"/>
              </a:ext>
            </a:extLst>
          </p:cNvPr>
          <p:cNvCxnSpPr>
            <a:cxnSpLocks/>
            <a:stCxn id="28" idx="0"/>
            <a:endCxn id="24" idx="2"/>
          </p:cNvCxnSpPr>
          <p:nvPr/>
        </p:nvCxnSpPr>
        <p:spPr>
          <a:xfrm flipV="1">
            <a:off x="6147319" y="2922374"/>
            <a:ext cx="0" cy="466436"/>
          </a:xfrm>
          <a:prstGeom prst="straightConnector1">
            <a:avLst/>
          </a:prstGeom>
          <a:ln w="12700">
            <a:solidFill>
              <a:srgbClr val="BC350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28E419F-5A6F-1E15-19D4-D523268AC038}"/>
              </a:ext>
            </a:extLst>
          </p:cNvPr>
          <p:cNvSpPr txBox="1"/>
          <p:nvPr/>
        </p:nvSpPr>
        <p:spPr>
          <a:xfrm>
            <a:off x="4743093" y="2553042"/>
            <a:ext cx="2808452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venir Next" panose="020B0503020202020204" pitchFamily="34" charset="0"/>
                <a:sym typeface="Wingdings"/>
              </a:rPr>
              <a:t>F</a:t>
            </a:r>
            <a:r>
              <a:rPr lang="fr-FR" sz="1800" dirty="0">
                <a:latin typeface="Avenir Next" panose="020B0503020202020204" pitchFamily="34" charset="0"/>
                <a:sym typeface="Wingdings"/>
              </a:rPr>
              <a:t>euille de route IP2I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36CEB8-DE5D-BEE6-206C-9AE73B015A9C}"/>
              </a:ext>
            </a:extLst>
          </p:cNvPr>
          <p:cNvSpPr txBox="1"/>
          <p:nvPr/>
        </p:nvSpPr>
        <p:spPr>
          <a:xfrm>
            <a:off x="3028185" y="1539147"/>
            <a:ext cx="3015205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latin typeface="Avenir Next" panose="020B0503020202020204" pitchFamily="34" charset="0"/>
                <a:sym typeface="Wingdings"/>
              </a:rPr>
              <a:t>Stratégie Européenne FCC</a:t>
            </a:r>
          </a:p>
          <a:p>
            <a:pPr algn="ctr">
              <a:spcAft>
                <a:spcPts val="600"/>
              </a:spcAft>
            </a:pPr>
            <a:r>
              <a:rPr lang="fr-FR" dirty="0">
                <a:latin typeface="Avenir Next" panose="020B0503020202020204" pitchFamily="34" charset="0"/>
                <a:sym typeface="Wingdings"/>
              </a:rPr>
              <a:t>P</a:t>
            </a:r>
            <a:r>
              <a:rPr lang="fr-FR" sz="1800" dirty="0">
                <a:latin typeface="Avenir Next" panose="020B0503020202020204" pitchFamily="34" charset="0"/>
                <a:sym typeface="Wingdings"/>
              </a:rPr>
              <a:t>rospectives IN2P3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4EB628-70BE-379D-72CF-04AE282A2A63}"/>
              </a:ext>
            </a:extLst>
          </p:cNvPr>
          <p:cNvSpPr txBox="1"/>
          <p:nvPr/>
        </p:nvSpPr>
        <p:spPr>
          <a:xfrm>
            <a:off x="390144" y="2541189"/>
            <a:ext cx="3938339" cy="369332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venir Next" panose="020B0503020202020204" pitchFamily="34" charset="0"/>
                <a:sym typeface="Wingdings"/>
              </a:rPr>
              <a:t>E</a:t>
            </a:r>
            <a:r>
              <a:rPr lang="fr-FR" sz="1800" dirty="0">
                <a:latin typeface="Avenir Next" panose="020B0503020202020204" pitchFamily="34" charset="0"/>
                <a:sym typeface="Wingdings"/>
              </a:rPr>
              <a:t>laboration d’axes de recherche*</a:t>
            </a:r>
            <a:endParaRPr lang="en-FR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2F9E2F-827D-A299-7376-A83640C8A794}"/>
              </a:ext>
            </a:extLst>
          </p:cNvPr>
          <p:cNvSpPr txBox="1"/>
          <p:nvPr/>
        </p:nvSpPr>
        <p:spPr>
          <a:xfrm>
            <a:off x="390145" y="3388231"/>
            <a:ext cx="3944418" cy="646331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venir Next" panose="020B0503020202020204" pitchFamily="34" charset="0"/>
                <a:sym typeface="Wingdings"/>
              </a:rPr>
              <a:t>Préférences de concepts </a:t>
            </a:r>
          </a:p>
          <a:p>
            <a:pPr algn="ctr"/>
            <a:r>
              <a:rPr lang="fr-FR" dirty="0">
                <a:latin typeface="Avenir Next" panose="020B0503020202020204" pitchFamily="34" charset="0"/>
                <a:sym typeface="Wingdings"/>
              </a:rPr>
              <a:t>de détecteurs**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6CF77F-26ED-7260-8B9D-C75584CE4546}"/>
              </a:ext>
            </a:extLst>
          </p:cNvPr>
          <p:cNvSpPr txBox="1"/>
          <p:nvPr/>
        </p:nvSpPr>
        <p:spPr>
          <a:xfrm>
            <a:off x="4595778" y="3388810"/>
            <a:ext cx="3103081" cy="646331"/>
          </a:xfrm>
          <a:prstGeom prst="rect">
            <a:avLst/>
          </a:prstGeom>
          <a:noFill/>
          <a:ln w="12700">
            <a:solidFill>
              <a:srgbClr val="BC350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venir Next" panose="020B0503020202020204" pitchFamily="34" charset="0"/>
                <a:sym typeface="Wingdings"/>
              </a:rPr>
              <a:t>Préférences de </a:t>
            </a:r>
          </a:p>
          <a:p>
            <a:pPr algn="ctr"/>
            <a:r>
              <a:rPr lang="fr-FR" dirty="0">
                <a:latin typeface="Avenir Next" panose="020B0503020202020204" pitchFamily="34" charset="0"/>
                <a:sym typeface="Wingdings"/>
              </a:rPr>
              <a:t>sous-systèmes***</a:t>
            </a:r>
            <a:endParaRPr lang="en-FR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501AC7-86EC-A5FB-BFC3-24709B9BFF48}"/>
              </a:ext>
            </a:extLst>
          </p:cNvPr>
          <p:cNvSpPr txBox="1"/>
          <p:nvPr/>
        </p:nvSpPr>
        <p:spPr>
          <a:xfrm>
            <a:off x="7960074" y="3386616"/>
            <a:ext cx="3573234" cy="646331"/>
          </a:xfrm>
          <a:prstGeom prst="rect">
            <a:avLst/>
          </a:prstGeom>
          <a:noFill/>
          <a:ln w="12700">
            <a:solidFill>
              <a:srgbClr val="BC350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venir Next" panose="020B0503020202020204" pitchFamily="34" charset="0"/>
                <a:sym typeface="Wingdings"/>
              </a:rPr>
              <a:t>Préférences de technologies R&amp;D de sous-systèmes****</a:t>
            </a:r>
            <a:endParaRPr lang="en-FR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67B91C-EF6B-3EEF-2526-0F117307BE9C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 flipH="1">
            <a:off x="2359314" y="2185478"/>
            <a:ext cx="2176474" cy="355711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282013-3D08-9A8A-5CC7-28D646618AF2}"/>
              </a:ext>
            </a:extLst>
          </p:cNvPr>
          <p:cNvCxnSpPr>
            <a:cxnSpLocks/>
            <a:stCxn id="25" idx="2"/>
            <a:endCxn id="24" idx="0"/>
          </p:cNvCxnSpPr>
          <p:nvPr/>
        </p:nvCxnSpPr>
        <p:spPr>
          <a:xfrm>
            <a:off x="4535788" y="2185478"/>
            <a:ext cx="1611531" cy="36756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35A5973-F00C-EE9B-5E30-98DDCD0E147B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2359314" y="2910521"/>
            <a:ext cx="3040" cy="477710"/>
          </a:xfrm>
          <a:prstGeom prst="straightConnector1">
            <a:avLst/>
          </a:prstGeom>
          <a:ln w="12700"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E3A107C-76DE-4F6E-B699-B8DBD2509D8C}"/>
              </a:ext>
            </a:extLst>
          </p:cNvPr>
          <p:cNvCxnSpPr>
            <a:cxnSpLocks/>
            <a:stCxn id="27" idx="3"/>
            <a:endCxn id="28" idx="1"/>
          </p:cNvCxnSpPr>
          <p:nvPr/>
        </p:nvCxnSpPr>
        <p:spPr>
          <a:xfrm>
            <a:off x="4334563" y="3711397"/>
            <a:ext cx="261215" cy="579"/>
          </a:xfrm>
          <a:prstGeom prst="straightConnector1">
            <a:avLst/>
          </a:prstGeom>
          <a:ln w="12700">
            <a:solidFill>
              <a:srgbClr val="C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1EFE57A-4D31-40AC-FDDD-9BF303A85CC0}"/>
              </a:ext>
            </a:extLst>
          </p:cNvPr>
          <p:cNvCxnSpPr>
            <a:cxnSpLocks/>
            <a:stCxn id="28" idx="3"/>
            <a:endCxn id="29" idx="1"/>
          </p:cNvCxnSpPr>
          <p:nvPr/>
        </p:nvCxnSpPr>
        <p:spPr>
          <a:xfrm flipV="1">
            <a:off x="7698859" y="3709782"/>
            <a:ext cx="261215" cy="2194"/>
          </a:xfrm>
          <a:prstGeom prst="straightConnector1">
            <a:avLst/>
          </a:prstGeom>
          <a:ln w="12700">
            <a:solidFill>
              <a:srgbClr val="C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BE6A47B-A4D7-14BE-48C6-2A84ACA18CE8}"/>
              </a:ext>
            </a:extLst>
          </p:cNvPr>
          <p:cNvCxnSpPr>
            <a:cxnSpLocks/>
            <a:stCxn id="26" idx="3"/>
            <a:endCxn id="24" idx="1"/>
          </p:cNvCxnSpPr>
          <p:nvPr/>
        </p:nvCxnSpPr>
        <p:spPr>
          <a:xfrm>
            <a:off x="4328483" y="2725855"/>
            <a:ext cx="414610" cy="11853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6EBC8C4-4829-DC93-CDD9-3C8587D97FB8}"/>
              </a:ext>
            </a:extLst>
          </p:cNvPr>
          <p:cNvCxnSpPr>
            <a:cxnSpLocks/>
            <a:stCxn id="29" idx="0"/>
            <a:endCxn id="24" idx="2"/>
          </p:cNvCxnSpPr>
          <p:nvPr/>
        </p:nvCxnSpPr>
        <p:spPr>
          <a:xfrm flipH="1" flipV="1">
            <a:off x="6147319" y="2922374"/>
            <a:ext cx="3599372" cy="464242"/>
          </a:xfrm>
          <a:prstGeom prst="straightConnector1">
            <a:avLst/>
          </a:prstGeom>
          <a:ln w="12700">
            <a:solidFill>
              <a:srgbClr val="BC350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4C7C616-4D24-C102-8C2A-7D13F6EEF46F}"/>
              </a:ext>
            </a:extLst>
          </p:cNvPr>
          <p:cNvSpPr txBox="1"/>
          <p:nvPr/>
        </p:nvSpPr>
        <p:spPr>
          <a:xfrm>
            <a:off x="924449" y="5600070"/>
            <a:ext cx="10343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fr-FR" dirty="0">
                <a:solidFill>
                  <a:srgbClr val="BC3509"/>
                </a:solidFill>
                <a:latin typeface="Avenir Next" panose="020B0503020202020204" pitchFamily="34" charset="0"/>
              </a:rPr>
              <a:t>**** en relation avec les options et performance des R&amp;D technologiques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61C267-06AE-E256-6AB6-19C8DAC616B8}"/>
              </a:ext>
            </a:extLst>
          </p:cNvPr>
          <p:cNvSpPr txBox="1"/>
          <p:nvPr/>
        </p:nvSpPr>
        <p:spPr>
          <a:xfrm>
            <a:off x="924450" y="4439120"/>
            <a:ext cx="10343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70C0"/>
                </a:solidFill>
                <a:latin typeface="Avenir Next" panose="020B0503020202020204" pitchFamily="34" charset="0"/>
              </a:rPr>
              <a:t>* à court terme participation aux études de performance pour le document de faisabilité fin 2025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0950B6D-0D69-3B98-0361-B73343098A49}"/>
              </a:ext>
            </a:extLst>
          </p:cNvPr>
          <p:cNvSpPr txBox="1"/>
          <p:nvPr/>
        </p:nvSpPr>
        <p:spPr>
          <a:xfrm>
            <a:off x="924449" y="4824209"/>
            <a:ext cx="10343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fr-FR" dirty="0">
                <a:solidFill>
                  <a:srgbClr val="0070C0"/>
                </a:solidFill>
                <a:latin typeface="Avenir Next" panose="020B0503020202020204" pitchFamily="34" charset="0"/>
              </a:rPr>
              <a:t>** capacite à atteindre les objectifs de physique avec les différents concepts de détecteurs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513690-A21D-DBBC-444F-7C5904793CD4}"/>
              </a:ext>
            </a:extLst>
          </p:cNvPr>
          <p:cNvSpPr txBox="1"/>
          <p:nvPr/>
        </p:nvSpPr>
        <p:spPr>
          <a:xfrm>
            <a:off x="924450" y="5211733"/>
            <a:ext cx="10343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fr-FR" dirty="0">
                <a:solidFill>
                  <a:srgbClr val="BC3509"/>
                </a:solidFill>
                <a:latin typeface="Avenir Next" panose="020B0503020202020204" pitchFamily="34" charset="0"/>
              </a:rPr>
              <a:t>*** à moyen terme optimisation des configurations et spécification des sous-systèmes </a:t>
            </a:r>
          </a:p>
        </p:txBody>
      </p:sp>
    </p:spTree>
    <p:extLst>
      <p:ext uri="{BB962C8B-B14F-4D97-AF65-F5344CB8AC3E}">
        <p14:creationId xmlns:p14="http://schemas.microsoft.com/office/powerpoint/2010/main" val="3018782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FDA882-0B6A-C9E3-BBD3-DBFE6BE90400}"/>
              </a:ext>
            </a:extLst>
          </p:cNvPr>
          <p:cNvSpPr txBox="1"/>
          <p:nvPr/>
        </p:nvSpPr>
        <p:spPr>
          <a:xfrm>
            <a:off x="923056" y="96330"/>
            <a:ext cx="10345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fr-FR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Préparation de la feuille de route, thèmes HEP 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E4DFE9-5BD5-4BE1-BFBE-6E8940C1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34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A7344E-71EC-73DB-8C2F-4D398B4B4419}"/>
              </a:ext>
            </a:extLst>
          </p:cNvPr>
          <p:cNvGrpSpPr/>
          <p:nvPr/>
        </p:nvGrpSpPr>
        <p:grpSpPr>
          <a:xfrm>
            <a:off x="390144" y="758240"/>
            <a:ext cx="11192256" cy="2462869"/>
            <a:chOff x="390144" y="1572272"/>
            <a:chExt cx="11192256" cy="2462869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60FD86F-DA16-0146-FD07-52A030397A96}"/>
                </a:ext>
              </a:extLst>
            </p:cNvPr>
            <p:cNvCxnSpPr>
              <a:cxnSpLocks/>
              <a:stCxn id="27" idx="0"/>
              <a:endCxn id="24" idx="2"/>
            </p:cNvCxnSpPr>
            <p:nvPr/>
          </p:nvCxnSpPr>
          <p:spPr>
            <a:xfrm flipV="1">
              <a:off x="2362354" y="2934249"/>
              <a:ext cx="3784965" cy="453982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EF482F5-60B7-4567-41A1-E86C3193D32A}"/>
                </a:ext>
              </a:extLst>
            </p:cNvPr>
            <p:cNvCxnSpPr>
              <a:cxnSpLocks/>
              <a:stCxn id="28" idx="0"/>
              <a:endCxn id="24" idx="2"/>
            </p:cNvCxnSpPr>
            <p:nvPr/>
          </p:nvCxnSpPr>
          <p:spPr>
            <a:xfrm flipV="1">
              <a:off x="6147319" y="2934249"/>
              <a:ext cx="0" cy="454561"/>
            </a:xfrm>
            <a:prstGeom prst="straightConnector1">
              <a:avLst/>
            </a:prstGeom>
            <a:ln w="12700">
              <a:solidFill>
                <a:srgbClr val="BC350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8E419F-5A6F-1E15-19D4-D523268AC038}"/>
                </a:ext>
              </a:extLst>
            </p:cNvPr>
            <p:cNvSpPr txBox="1"/>
            <p:nvPr/>
          </p:nvSpPr>
          <p:spPr>
            <a:xfrm>
              <a:off x="4743093" y="2564917"/>
              <a:ext cx="2808452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latin typeface="Avenir Next" panose="020B0503020202020204" pitchFamily="34" charset="0"/>
                  <a:sym typeface="Wingdings"/>
                </a:rPr>
                <a:t>F</a:t>
              </a:r>
              <a:r>
                <a:rPr lang="fr-FR" sz="1800" dirty="0">
                  <a:latin typeface="Avenir Next" panose="020B0503020202020204" pitchFamily="34" charset="0"/>
                  <a:sym typeface="Wingdings"/>
                </a:rPr>
                <a:t>euille de route IP2I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36CEB8-DE5D-BEE6-206C-9AE73B015A9C}"/>
                </a:ext>
              </a:extLst>
            </p:cNvPr>
            <p:cNvSpPr txBox="1"/>
            <p:nvPr/>
          </p:nvSpPr>
          <p:spPr>
            <a:xfrm>
              <a:off x="3028185" y="1572272"/>
              <a:ext cx="3015205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800" dirty="0">
                  <a:latin typeface="Avenir Next" panose="020B0503020202020204" pitchFamily="34" charset="0"/>
                  <a:sym typeface="Wingdings"/>
                </a:rPr>
                <a:t>Stratégie Européenne FCC</a:t>
              </a:r>
            </a:p>
            <a:p>
              <a:pPr algn="ctr">
                <a:spcAft>
                  <a:spcPts val="600"/>
                </a:spcAft>
              </a:pPr>
              <a:r>
                <a:rPr lang="fr-FR" dirty="0">
                  <a:latin typeface="Avenir Next" panose="020B0503020202020204" pitchFamily="34" charset="0"/>
                  <a:sym typeface="Wingdings"/>
                </a:rPr>
                <a:t>P</a:t>
              </a:r>
              <a:r>
                <a:rPr lang="fr-FR" sz="1800" dirty="0">
                  <a:latin typeface="Avenir Next" panose="020B0503020202020204" pitchFamily="34" charset="0"/>
                  <a:sym typeface="Wingdings"/>
                </a:rPr>
                <a:t>rospectives IN2P3   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4EB628-70BE-379D-72CF-04AE282A2A63}"/>
                </a:ext>
              </a:extLst>
            </p:cNvPr>
            <p:cNvSpPr txBox="1"/>
            <p:nvPr/>
          </p:nvSpPr>
          <p:spPr>
            <a:xfrm>
              <a:off x="390144" y="2553064"/>
              <a:ext cx="3938339" cy="369332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latin typeface="Avenir Next" panose="020B0503020202020204" pitchFamily="34" charset="0"/>
                  <a:sym typeface="Wingdings"/>
                </a:rPr>
                <a:t>E</a:t>
              </a:r>
              <a:r>
                <a:rPr lang="fr-FR" sz="1800" dirty="0">
                  <a:latin typeface="Avenir Next" panose="020B0503020202020204" pitchFamily="34" charset="0"/>
                  <a:sym typeface="Wingdings"/>
                </a:rPr>
                <a:t>laboration d’axes de recherche</a:t>
              </a:r>
              <a:endParaRPr lang="en-FR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82F9E2F-827D-A299-7376-A83640C8A794}"/>
                </a:ext>
              </a:extLst>
            </p:cNvPr>
            <p:cNvSpPr txBox="1"/>
            <p:nvPr/>
          </p:nvSpPr>
          <p:spPr>
            <a:xfrm>
              <a:off x="390145" y="3388231"/>
              <a:ext cx="3944418" cy="646331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latin typeface="Avenir Next" panose="020B0503020202020204" pitchFamily="34" charset="0"/>
                  <a:sym typeface="Wingdings"/>
                </a:rPr>
                <a:t>Préférences de concepts </a:t>
              </a:r>
            </a:p>
            <a:p>
              <a:pPr algn="ctr"/>
              <a:r>
                <a:rPr lang="fr-FR" dirty="0">
                  <a:latin typeface="Avenir Next" panose="020B0503020202020204" pitchFamily="34" charset="0"/>
                  <a:sym typeface="Wingdings"/>
                </a:rPr>
                <a:t>de détecteurs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6CF77F-26ED-7260-8B9D-C75584CE4546}"/>
                </a:ext>
              </a:extLst>
            </p:cNvPr>
            <p:cNvSpPr txBox="1"/>
            <p:nvPr/>
          </p:nvSpPr>
          <p:spPr>
            <a:xfrm>
              <a:off x="4595778" y="3388810"/>
              <a:ext cx="3103081" cy="646331"/>
            </a:xfrm>
            <a:prstGeom prst="rect">
              <a:avLst/>
            </a:prstGeom>
            <a:noFill/>
            <a:ln w="12700">
              <a:solidFill>
                <a:srgbClr val="BC3509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latin typeface="Avenir Next" panose="020B0503020202020204" pitchFamily="34" charset="0"/>
                  <a:sym typeface="Wingdings"/>
                </a:rPr>
                <a:t>Préférences de </a:t>
              </a:r>
            </a:p>
            <a:p>
              <a:pPr algn="ctr"/>
              <a:r>
                <a:rPr lang="fr-FR" dirty="0">
                  <a:latin typeface="Avenir Next" panose="020B0503020202020204" pitchFamily="34" charset="0"/>
                  <a:sym typeface="Wingdings"/>
                </a:rPr>
                <a:t>sous-systèmes</a:t>
              </a:r>
              <a:endParaRPr lang="en-FR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501AC7-86EC-A5FB-BFC3-24709B9BFF48}"/>
                </a:ext>
              </a:extLst>
            </p:cNvPr>
            <p:cNvSpPr txBox="1"/>
            <p:nvPr/>
          </p:nvSpPr>
          <p:spPr>
            <a:xfrm>
              <a:off x="8009166" y="3388810"/>
              <a:ext cx="3573234" cy="646331"/>
            </a:xfrm>
            <a:prstGeom prst="rect">
              <a:avLst/>
            </a:prstGeom>
            <a:noFill/>
            <a:ln w="12700">
              <a:solidFill>
                <a:srgbClr val="BC3509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latin typeface="Avenir Next" panose="020B0503020202020204" pitchFamily="34" charset="0"/>
                  <a:sym typeface="Wingdings"/>
                </a:rPr>
                <a:t>Préférences de technologies R&amp;D de sous-systèmes</a:t>
              </a:r>
              <a:endParaRPr lang="en-FR" dirty="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367B91C-EF6B-3EEF-2526-0F117307BE9C}"/>
                </a:ext>
              </a:extLst>
            </p:cNvPr>
            <p:cNvCxnSpPr>
              <a:cxnSpLocks/>
              <a:stCxn id="25" idx="2"/>
              <a:endCxn id="26" idx="0"/>
            </p:cNvCxnSpPr>
            <p:nvPr/>
          </p:nvCxnSpPr>
          <p:spPr>
            <a:xfrm flipH="1">
              <a:off x="2359314" y="2218603"/>
              <a:ext cx="2176474" cy="334461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D282013-3D08-9A8A-5CC7-28D646618AF2}"/>
                </a:ext>
              </a:extLst>
            </p:cNvPr>
            <p:cNvCxnSpPr>
              <a:cxnSpLocks/>
              <a:stCxn id="25" idx="2"/>
              <a:endCxn id="24" idx="0"/>
            </p:cNvCxnSpPr>
            <p:nvPr/>
          </p:nvCxnSpPr>
          <p:spPr>
            <a:xfrm>
              <a:off x="4535788" y="2218603"/>
              <a:ext cx="1611531" cy="346314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35A5973-F00C-EE9B-5E30-98DDCD0E147B}"/>
                </a:ext>
              </a:extLst>
            </p:cNvPr>
            <p:cNvCxnSpPr>
              <a:cxnSpLocks/>
              <a:stCxn id="26" idx="2"/>
              <a:endCxn id="27" idx="0"/>
            </p:cNvCxnSpPr>
            <p:nvPr/>
          </p:nvCxnSpPr>
          <p:spPr>
            <a:xfrm>
              <a:off x="2359314" y="2922396"/>
              <a:ext cx="3040" cy="465835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E3A107C-76DE-4F6E-B699-B8DBD2509D8C}"/>
                </a:ext>
              </a:extLst>
            </p:cNvPr>
            <p:cNvCxnSpPr>
              <a:cxnSpLocks/>
              <a:stCxn id="27" idx="3"/>
              <a:endCxn id="28" idx="1"/>
            </p:cNvCxnSpPr>
            <p:nvPr/>
          </p:nvCxnSpPr>
          <p:spPr>
            <a:xfrm>
              <a:off x="4334563" y="3711397"/>
              <a:ext cx="261215" cy="57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1EFE57A-4D31-40AC-FDDD-9BF303A85CC0}"/>
                </a:ext>
              </a:extLst>
            </p:cNvPr>
            <p:cNvCxnSpPr>
              <a:cxnSpLocks/>
              <a:stCxn id="28" idx="3"/>
              <a:endCxn id="29" idx="1"/>
            </p:cNvCxnSpPr>
            <p:nvPr/>
          </p:nvCxnSpPr>
          <p:spPr>
            <a:xfrm>
              <a:off x="7698859" y="3711976"/>
              <a:ext cx="310307" cy="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BE6A47B-A4D7-14BE-48C6-2A84ACA18CE8}"/>
                </a:ext>
              </a:extLst>
            </p:cNvPr>
            <p:cNvCxnSpPr>
              <a:cxnSpLocks/>
              <a:stCxn id="26" idx="3"/>
              <a:endCxn id="24" idx="1"/>
            </p:cNvCxnSpPr>
            <p:nvPr/>
          </p:nvCxnSpPr>
          <p:spPr>
            <a:xfrm>
              <a:off x="4328483" y="2737730"/>
              <a:ext cx="414610" cy="11853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6EBC8C4-4829-DC93-CDD9-3C8587D97FB8}"/>
                </a:ext>
              </a:extLst>
            </p:cNvPr>
            <p:cNvCxnSpPr>
              <a:cxnSpLocks/>
              <a:stCxn id="29" idx="0"/>
              <a:endCxn id="24" idx="2"/>
            </p:cNvCxnSpPr>
            <p:nvPr/>
          </p:nvCxnSpPr>
          <p:spPr>
            <a:xfrm flipH="1" flipV="1">
              <a:off x="6147319" y="2934249"/>
              <a:ext cx="3648464" cy="454561"/>
            </a:xfrm>
            <a:prstGeom prst="straightConnector1">
              <a:avLst/>
            </a:prstGeom>
            <a:ln w="12700">
              <a:solidFill>
                <a:srgbClr val="BC350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4F6B2B4-162A-74EC-44B4-EE55FDCFC4FB}"/>
              </a:ext>
            </a:extLst>
          </p:cNvPr>
          <p:cNvSpPr txBox="1"/>
          <p:nvPr/>
        </p:nvSpPr>
        <p:spPr>
          <a:xfrm>
            <a:off x="195072" y="3421430"/>
            <a:ext cx="11801856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70C0"/>
                </a:solidFill>
                <a:latin typeface="Avenir Next" panose="020B0503020202020204" pitchFamily="34" charset="0"/>
              </a:rPr>
              <a:t>Thème 1: axes de recherche et concepts de détecteurs en relation avec les moyens informatiques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Avenir Next" panose="020B0503020202020204" pitchFamily="34" charset="0"/>
              </a:rPr>
              <a:t>opportunités et intérêts pour la physique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Avenir Next" panose="020B0503020202020204" pitchFamily="34" charset="0"/>
              </a:rPr>
              <a:t>moyens de simulation à développer/mettre en œuvre (software et </a:t>
            </a:r>
            <a:r>
              <a:rPr lang="fr-FR" dirty="0" err="1">
                <a:solidFill>
                  <a:srgbClr val="0070C0"/>
                </a:solidFill>
                <a:latin typeface="Avenir Next" panose="020B0503020202020204" pitchFamily="34" charset="0"/>
              </a:rPr>
              <a:t>computing</a:t>
            </a:r>
            <a:r>
              <a:rPr lang="fr-FR" dirty="0">
                <a:solidFill>
                  <a:srgbClr val="0070C0"/>
                </a:solidFill>
                <a:latin typeface="Avenir Next" panose="020B0503020202020204" pitchFamily="34" charset="0"/>
              </a:rPr>
              <a:t>, techniques d’analyses)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latin typeface="Avenir Next" panose="020B0503020202020204" pitchFamily="34" charset="0"/>
              </a:rPr>
              <a:t>estimation des ressources associées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BC3509"/>
                </a:solidFill>
                <a:latin typeface="Avenir Next" panose="020B0503020202020204" pitchFamily="34" charset="0"/>
              </a:rPr>
              <a:t>Thème 2: sous systèmes – options de R&amp;D techniques en relation avec instru./</a:t>
            </a:r>
            <a:r>
              <a:rPr lang="fr-FR" sz="2000" dirty="0" err="1">
                <a:solidFill>
                  <a:srgbClr val="BC3509"/>
                </a:solidFill>
                <a:latin typeface="Avenir Next" panose="020B0503020202020204" pitchFamily="34" charset="0"/>
              </a:rPr>
              <a:t>elec</a:t>
            </a:r>
            <a:r>
              <a:rPr lang="fr-FR" sz="2000" dirty="0">
                <a:solidFill>
                  <a:srgbClr val="BC3509"/>
                </a:solidFill>
                <a:latin typeface="Avenir Next" panose="020B0503020202020204" pitchFamily="34" charset="0"/>
              </a:rPr>
              <a:t>./</a:t>
            </a:r>
            <a:r>
              <a:rPr lang="fr-FR" sz="2000" dirty="0" err="1">
                <a:solidFill>
                  <a:srgbClr val="BC3509"/>
                </a:solidFill>
                <a:latin typeface="Avenir Next" panose="020B0503020202020204" pitchFamily="34" charset="0"/>
              </a:rPr>
              <a:t>meca</a:t>
            </a:r>
            <a:r>
              <a:rPr lang="fr-FR" sz="2000" dirty="0">
                <a:solidFill>
                  <a:srgbClr val="BC3509"/>
                </a:solidFill>
                <a:latin typeface="Avenir Next" panose="020B0503020202020204" pitchFamily="34" charset="0"/>
              </a:rPr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BC3509"/>
                </a:solidFill>
                <a:latin typeface="Avenir Next" panose="020B0503020202020204" pitchFamily="34" charset="0"/>
              </a:rPr>
              <a:t>2 axes privilégiés la trajectographie et la calorimétrie</a:t>
            </a:r>
            <a:endParaRPr lang="fr-FR" dirty="0">
              <a:solidFill>
                <a:srgbClr val="BC3509"/>
              </a:solidFill>
              <a:latin typeface="Avenir Next" panose="020B0503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BC3509"/>
                </a:solidFill>
                <a:latin typeface="Avenir Next" panose="020B0503020202020204" pitchFamily="34" charset="0"/>
              </a:rPr>
              <a:t>opportunités, dans le contexte national et international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BC3509"/>
                </a:solidFill>
                <a:latin typeface="Avenir Next" panose="020B0503020202020204" pitchFamily="34" charset="0"/>
              </a:rPr>
              <a:t>axes de R&amp;D possibles en relation avec les compétences et les intérêts à l’institut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BC3509"/>
                </a:solidFill>
                <a:latin typeface="Avenir Next" panose="020B0503020202020204" pitchFamily="34" charset="0"/>
              </a:rPr>
              <a:t>environnement technique à déployer et partenaires académiques et industriels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BC3509"/>
                </a:solidFill>
                <a:latin typeface="Avenir Next" panose="020B0503020202020204" pitchFamily="34" charset="0"/>
              </a:rPr>
              <a:t>synergies avec d’autres projets et tendances technologiques à long terme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BC3509"/>
                </a:solidFill>
                <a:latin typeface="Avenir Next" panose="020B0503020202020204" pitchFamily="34" charset="0"/>
              </a:rPr>
              <a:t>Estimation des ressources associées</a:t>
            </a:r>
          </a:p>
        </p:txBody>
      </p:sp>
    </p:spTree>
    <p:extLst>
      <p:ext uri="{BB962C8B-B14F-4D97-AF65-F5344CB8AC3E}">
        <p14:creationId xmlns:p14="http://schemas.microsoft.com/office/powerpoint/2010/main" val="3502117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6184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FDA882-0B6A-C9E3-BBD3-DBFE6BE90400}"/>
              </a:ext>
            </a:extLst>
          </p:cNvPr>
          <p:cNvSpPr txBox="1"/>
          <p:nvPr/>
        </p:nvSpPr>
        <p:spPr>
          <a:xfrm>
            <a:off x="76201" y="209263"/>
            <a:ext cx="11775373" cy="110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Préparation de la feuille de route</a:t>
            </a:r>
          </a:p>
          <a:p>
            <a:pPr algn="ctr">
              <a:spcAft>
                <a:spcPts val="200"/>
              </a:spcAft>
            </a:pPr>
            <a:r>
              <a:rPr lang="fr-FR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proposition de méthode et calendrier (HEP + OG) 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E4DFE9-5BD5-4BE1-BFBE-6E8940C1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35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61C267-06AE-E256-6AB6-19C8DAC616B8}"/>
              </a:ext>
            </a:extLst>
          </p:cNvPr>
          <p:cNvSpPr txBox="1"/>
          <p:nvPr/>
        </p:nvSpPr>
        <p:spPr>
          <a:xfrm>
            <a:off x="309254" y="1414063"/>
            <a:ext cx="11573492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venir Next" panose="020B0503020202020204" pitchFamily="34" charset="0"/>
              </a:rPr>
              <a:t>Mi-Avril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</a:rPr>
              <a:t>Identifier des leaders par thème (sous-thèmes): 1 physicien, 1 représentant par service technique (suggestions à R.B, DC, PV + chefs de service + direction)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venir Next" panose="020B0503020202020204" pitchFamily="34" charset="0"/>
              </a:rPr>
              <a:t>Mi-Avril à mi-Mai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</a:rPr>
              <a:t>Appel à idées, structuration des thèmes en forums: </a:t>
            </a:r>
            <a:r>
              <a:rPr lang="fr-FR" dirty="0" err="1">
                <a:latin typeface="Avenir Next" panose="020B0503020202020204" pitchFamily="34" charset="0"/>
              </a:rPr>
              <a:t>eg</a:t>
            </a:r>
            <a:r>
              <a:rPr lang="fr-FR" dirty="0">
                <a:latin typeface="Avenir Next" panose="020B0503020202020204" pitchFamily="34" charset="0"/>
              </a:rPr>
              <a:t> mix approprié entre aspects spécifiques projets et moyens techniques transverses, éventuellement communs HEP/OG (minimiser les recouvrements)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venir Next" panose="020B0503020202020204" pitchFamily="34" charset="0"/>
              </a:rPr>
              <a:t>Mi-Mai à fin-Septembre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</a:rPr>
              <a:t> Séminaires (ouverts) ciblés par forum avec intervenant(s) expert(s) externe(s)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venir Next" panose="020B0503020202020204" pitchFamily="34" charset="0"/>
              </a:rPr>
              <a:t>Oct. à Mi-Novembre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</a:rPr>
              <a:t>Préparation de synthèse des thèmes et présentation en 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venir Next" panose="020B0503020202020204" pitchFamily="34" charset="0"/>
              </a:rPr>
              <a:t>Mi-Novembre à mi-Décembre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</a:rPr>
              <a:t>Rédaction de la feuille de route et soumission à la direction de l’IP2I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venir Next" panose="020B0503020202020204" pitchFamily="34" charset="0"/>
              </a:rPr>
              <a:t>Début 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</a:rPr>
              <a:t>Présentation au conseil scientifique de l’IP2I</a:t>
            </a:r>
          </a:p>
        </p:txBody>
      </p:sp>
    </p:spTree>
    <p:extLst>
      <p:ext uri="{BB962C8B-B14F-4D97-AF65-F5344CB8AC3E}">
        <p14:creationId xmlns:p14="http://schemas.microsoft.com/office/powerpoint/2010/main" val="351729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FDA882-0B6A-C9E3-BBD3-DBFE6BE90400}"/>
              </a:ext>
            </a:extLst>
          </p:cNvPr>
          <p:cNvSpPr txBox="1"/>
          <p:nvPr/>
        </p:nvSpPr>
        <p:spPr>
          <a:xfrm>
            <a:off x="669873" y="3136613"/>
            <a:ext cx="108522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fr-FR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Feuille de route ECFA détecteurs R&amp;D hors collisionneurs  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E4DFE9-5BD5-4BE1-BFBE-6E8940C1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36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84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A1D04-B627-D1A3-45F5-546EEF067B10}"/>
              </a:ext>
            </a:extLst>
          </p:cNvPr>
          <p:cNvSpPr txBox="1"/>
          <p:nvPr/>
        </p:nvSpPr>
        <p:spPr>
          <a:xfrm>
            <a:off x="357198" y="444583"/>
            <a:ext cx="101584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Avenir Next" panose="020B0503020202020204" pitchFamily="34" charset="0"/>
              </a:rPr>
              <a:t>ECFA roadmap Liquid detectors (DRD2)</a:t>
            </a:r>
          </a:p>
          <a:p>
            <a:r>
              <a:rPr lang="en-GB" sz="2000" dirty="0">
                <a:latin typeface="Avenir Next" panose="020B0503020202020204" pitchFamily="34" charset="0"/>
              </a:rPr>
              <a:t>Water Cerenkov, Noble Liquid, Liquid Scintillator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A1C7A-8104-FF75-0BE9-A6F606C51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641861"/>
            <a:ext cx="7772400" cy="4849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4CE5B2-85B8-013F-E3A0-5FCD740CB3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389"/>
          <a:stretch/>
        </p:blipFill>
        <p:spPr>
          <a:xfrm>
            <a:off x="368085" y="1897428"/>
            <a:ext cx="4788698" cy="12720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95E4F7-C9B3-E85F-6793-7600145A7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91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E7FE0E-8A04-FECE-3000-2700F03B79F2}"/>
              </a:ext>
            </a:extLst>
          </p:cNvPr>
          <p:cNvSpPr txBox="1"/>
          <p:nvPr/>
        </p:nvSpPr>
        <p:spPr>
          <a:xfrm>
            <a:off x="620232" y="149544"/>
            <a:ext cx="109515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Neutrino, Dark Matter, 0𝜈ββ decay detectors </a:t>
            </a:r>
          </a:p>
          <a:p>
            <a:pPr algn="ctr"/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Strategy driven by energy sensitivity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goal to measure the different signals in same multi-purpose detectors with increasing volumes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3E179F7-D921-AA98-2E39-5A12AB30DA4C}"/>
              </a:ext>
            </a:extLst>
          </p:cNvPr>
          <p:cNvGrpSpPr/>
          <p:nvPr/>
        </p:nvGrpSpPr>
        <p:grpSpPr>
          <a:xfrm>
            <a:off x="1615154" y="1558946"/>
            <a:ext cx="7303257" cy="4333987"/>
            <a:chOff x="1615154" y="1696043"/>
            <a:chExt cx="7303257" cy="43339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6E57D5-F24B-9062-78E8-554D5A32E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3886" y="1696043"/>
              <a:ext cx="5787301" cy="433398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DB907C-C176-0CCC-4B85-B203E06FC711}"/>
                </a:ext>
              </a:extLst>
            </p:cNvPr>
            <p:cNvSpPr/>
            <p:nvPr/>
          </p:nvSpPr>
          <p:spPr>
            <a:xfrm>
              <a:off x="3692324" y="5266481"/>
              <a:ext cx="4937411" cy="669367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FB8438-F221-DB1A-23FC-9D63E7E8662D}"/>
                </a:ext>
              </a:extLst>
            </p:cNvPr>
            <p:cNvSpPr/>
            <p:nvPr/>
          </p:nvSpPr>
          <p:spPr>
            <a:xfrm>
              <a:off x="4838217" y="4780344"/>
              <a:ext cx="2372810" cy="437065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95D0B43-AB18-1DA0-CCD5-2B0377F908BE}"/>
                </a:ext>
              </a:extLst>
            </p:cNvPr>
            <p:cNvSpPr/>
            <p:nvPr/>
          </p:nvSpPr>
          <p:spPr>
            <a:xfrm>
              <a:off x="5532699" y="4132947"/>
              <a:ext cx="879676" cy="415963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ACEDBB8-1CFE-841E-ED7C-F0DD04A6B0C8}"/>
                </a:ext>
              </a:extLst>
            </p:cNvPr>
            <p:cNvSpPr txBox="1"/>
            <p:nvPr/>
          </p:nvSpPr>
          <p:spPr>
            <a:xfrm>
              <a:off x="1615154" y="2868271"/>
              <a:ext cx="1555476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00B0F0"/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Neutrino</a:t>
              </a:r>
              <a:endParaRPr lang="en-US" sz="1800" dirty="0">
                <a:solidFill>
                  <a:srgbClr val="00B05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endParaRPr>
            </a:p>
            <a:p>
              <a:r>
                <a:rPr lang="en-US" sz="1800" dirty="0">
                  <a:solidFill>
                    <a:srgbClr val="00B050"/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0𝜈ββ</a:t>
              </a:r>
            </a:p>
            <a:p>
              <a:r>
                <a:rPr lang="en-US" dirty="0">
                  <a:solidFill>
                    <a:srgbClr val="FFC000"/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Dark Matter</a:t>
              </a:r>
              <a:endParaRPr lang="en-FR" dirty="0">
                <a:solidFill>
                  <a:srgbClr val="FFC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501617-968C-9CEE-098F-D6E644D09824}"/>
                </a:ext>
              </a:extLst>
            </p:cNvPr>
            <p:cNvSpPr/>
            <p:nvPr/>
          </p:nvSpPr>
          <p:spPr>
            <a:xfrm>
              <a:off x="4311569" y="2688795"/>
              <a:ext cx="839164" cy="543061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68DE53-DF19-5BB6-AC88-E423DE433ACC}"/>
                </a:ext>
              </a:extLst>
            </p:cNvPr>
            <p:cNvSpPr/>
            <p:nvPr/>
          </p:nvSpPr>
          <p:spPr>
            <a:xfrm>
              <a:off x="3273929" y="2571342"/>
              <a:ext cx="879676" cy="543061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5FF2D11-DF54-5C86-0B95-765D694A21A6}"/>
                </a:ext>
              </a:extLst>
            </p:cNvPr>
            <p:cNvSpPr/>
            <p:nvPr/>
          </p:nvSpPr>
          <p:spPr>
            <a:xfrm>
              <a:off x="6826170" y="2724920"/>
              <a:ext cx="839164" cy="389483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64CA67C-2253-A5BE-038B-A2763D174419}"/>
                </a:ext>
              </a:extLst>
            </p:cNvPr>
            <p:cNvSpPr/>
            <p:nvPr/>
          </p:nvSpPr>
          <p:spPr>
            <a:xfrm flipV="1">
              <a:off x="7810219" y="3453785"/>
              <a:ext cx="905517" cy="491184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47738A6-CDDD-243D-92A4-244B43B9D480}"/>
                </a:ext>
              </a:extLst>
            </p:cNvPr>
            <p:cNvSpPr/>
            <p:nvPr/>
          </p:nvSpPr>
          <p:spPr>
            <a:xfrm>
              <a:off x="3131110" y="4217247"/>
              <a:ext cx="1267270" cy="1009331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AEE2B82-7E29-CED0-225D-6A3E68149D9C}"/>
                </a:ext>
              </a:extLst>
            </p:cNvPr>
            <p:cNvSpPr/>
            <p:nvPr/>
          </p:nvSpPr>
          <p:spPr>
            <a:xfrm>
              <a:off x="7863836" y="4097155"/>
              <a:ext cx="1054575" cy="1009331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4E5040C-784E-A33B-9CD5-F9FA679D128C}"/>
              </a:ext>
            </a:extLst>
          </p:cNvPr>
          <p:cNvSpPr txBox="1"/>
          <p:nvPr/>
        </p:nvSpPr>
        <p:spPr>
          <a:xfrm>
            <a:off x="405025" y="1480720"/>
            <a:ext cx="2674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latin typeface="Avenir Next" panose="020B0503020202020204" pitchFamily="34" charset="0"/>
              </a:rPr>
              <a:t>Low energy thresholds</a:t>
            </a:r>
          </a:p>
          <a:p>
            <a:r>
              <a:rPr lang="en-GB" dirty="0">
                <a:latin typeface="Avenir Next" panose="020B0503020202020204" pitchFamily="34" charset="0"/>
              </a:rPr>
              <a:t>s</a:t>
            </a:r>
            <a:r>
              <a:rPr lang="en-FR" dirty="0">
                <a:latin typeface="Avenir Next" panose="020B0503020202020204" pitchFamily="34" charset="0"/>
              </a:rPr>
              <a:t>mall detectors crystals </a:t>
            </a:r>
          </a:p>
          <a:p>
            <a:r>
              <a:rPr lang="en-FR" dirty="0">
                <a:latin typeface="Avenir Next" panose="020B0503020202020204" pitchFamily="34" charset="0"/>
              </a:rPr>
              <a:t>with quantum sensors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89A88E-C2CF-E0FD-BA6E-D3E7DAB3D229}"/>
              </a:ext>
            </a:extLst>
          </p:cNvPr>
          <p:cNvGrpSpPr/>
          <p:nvPr/>
        </p:nvGrpSpPr>
        <p:grpSpPr>
          <a:xfrm>
            <a:off x="1568947" y="4897471"/>
            <a:ext cx="10465417" cy="1791564"/>
            <a:chOff x="1568947" y="4897471"/>
            <a:chExt cx="10465417" cy="179156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7BC2037-76F3-6F50-D9FC-DF53504AC883}"/>
                </a:ext>
              </a:extLst>
            </p:cNvPr>
            <p:cNvGrpSpPr/>
            <p:nvPr/>
          </p:nvGrpSpPr>
          <p:grpSpPr>
            <a:xfrm>
              <a:off x="1568947" y="5449532"/>
              <a:ext cx="9227729" cy="1239503"/>
              <a:chOff x="1568947" y="5424582"/>
              <a:chExt cx="9227729" cy="123950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3BDE8D3-E48A-9D58-1772-C2A205761201}"/>
                  </a:ext>
                </a:extLst>
              </p:cNvPr>
              <p:cNvGrpSpPr/>
              <p:nvPr/>
            </p:nvGrpSpPr>
            <p:grpSpPr>
              <a:xfrm>
                <a:off x="1568947" y="5581921"/>
                <a:ext cx="9227729" cy="1082164"/>
                <a:chOff x="1568947" y="5709246"/>
                <a:chExt cx="9227729" cy="1082164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646BFA4-02DF-EB1B-2256-86096C429908}"/>
                    </a:ext>
                  </a:extLst>
                </p:cNvPr>
                <p:cNvSpPr/>
                <p:nvPr/>
              </p:nvSpPr>
              <p:spPr>
                <a:xfrm>
                  <a:off x="3120252" y="6206635"/>
                  <a:ext cx="5735776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7030A0"/>
                      </a:solidFill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Noble Liquid TPC </a:t>
                  </a:r>
                </a:p>
                <a:p>
                  <a:pPr algn="ctr"/>
                  <a:r>
                    <a:rPr lang="en-US" sz="1600" dirty="0"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Ionization and O(4x10</a:t>
                  </a:r>
                  <a:r>
                    <a:rPr lang="en-US" sz="1600" baseline="30000" dirty="0"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4</a:t>
                  </a:r>
                  <a:r>
                    <a:rPr lang="en-US" sz="1600" dirty="0"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) 𝛾/MeV </a:t>
                  </a:r>
                  <a:r>
                    <a:rPr lang="en-GB" sz="1600" dirty="0">
                      <a:effectLst/>
                      <a:latin typeface="Avenir Next" panose="020B0503020202020204" pitchFamily="34" charset="0"/>
                    </a:rPr>
                    <a:t>VUV 128(178) nm for </a:t>
                  </a:r>
                  <a:r>
                    <a:rPr lang="en-GB" sz="1600" dirty="0" err="1">
                      <a:effectLst/>
                      <a:latin typeface="Avenir Next" panose="020B0503020202020204" pitchFamily="34" charset="0"/>
                    </a:rPr>
                    <a:t>LAr</a:t>
                  </a:r>
                  <a:r>
                    <a:rPr lang="en-GB" sz="1600" dirty="0">
                      <a:effectLst/>
                      <a:latin typeface="Avenir Next" panose="020B0503020202020204" pitchFamily="34" charset="0"/>
                    </a:rPr>
                    <a:t>(Xe)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6ADB5717-7AC0-A059-475A-E27324BB3ED1}"/>
                    </a:ext>
                  </a:extLst>
                </p:cNvPr>
                <p:cNvSpPr/>
                <p:nvPr/>
              </p:nvSpPr>
              <p:spPr>
                <a:xfrm>
                  <a:off x="8901606" y="5709246"/>
                  <a:ext cx="1895070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7030A0"/>
                      </a:solidFill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Liquid Scintillators</a:t>
                  </a:r>
                </a:p>
                <a:p>
                  <a:pPr algn="ctr"/>
                  <a:r>
                    <a:rPr lang="en-US" sz="1600" dirty="0"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O(10</a:t>
                  </a:r>
                  <a:r>
                    <a:rPr lang="en-US" sz="1600" baseline="30000" dirty="0"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4</a:t>
                  </a:r>
                  <a:r>
                    <a:rPr lang="en-US" sz="1600" dirty="0"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) 𝛾/MeV</a:t>
                  </a:r>
                </a:p>
                <a:p>
                  <a:pPr algn="ctr"/>
                  <a:r>
                    <a:rPr lang="en-US" sz="1600" dirty="0"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visible range</a:t>
                  </a:r>
                  <a:endParaRPr lang="fr-FR" sz="1600" dirty="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8A7627D-30E5-700D-F952-76431441BE37}"/>
                    </a:ext>
                  </a:extLst>
                </p:cNvPr>
                <p:cNvSpPr/>
                <p:nvPr/>
              </p:nvSpPr>
              <p:spPr>
                <a:xfrm>
                  <a:off x="1568947" y="5709246"/>
                  <a:ext cx="1808124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7030A0"/>
                      </a:solidFill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Water Cherenkov</a:t>
                  </a:r>
                </a:p>
                <a:p>
                  <a:pPr algn="ctr"/>
                  <a:r>
                    <a:rPr lang="en-US" sz="1600" dirty="0"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O(10</a:t>
                  </a:r>
                  <a:r>
                    <a:rPr lang="en-US" sz="1600" baseline="30000" dirty="0"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2</a:t>
                  </a:r>
                  <a:r>
                    <a:rPr lang="en-US" sz="1600" dirty="0"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) 𝛾/MeV</a:t>
                  </a:r>
                </a:p>
                <a:p>
                  <a:pPr algn="ctr"/>
                  <a:r>
                    <a:rPr lang="en-US" sz="1600" dirty="0"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visible range</a:t>
                  </a:r>
                  <a:endParaRPr lang="fr-FR" sz="1600" dirty="0"/>
                </a:p>
              </p:txBody>
            </p:sp>
          </p:grpSp>
          <p:cxnSp>
            <p:nvCxnSpPr>
              <p:cNvPr id="41" name="Connecteur droit avec flèche 108">
                <a:extLst>
                  <a:ext uri="{FF2B5EF4-FFF2-40B4-BE49-F238E27FC236}">
                    <a16:creationId xmlns:a16="http://schemas.microsoft.com/office/drawing/2014/main" id="{CD9C1B83-A858-A39E-27D9-798B702274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65140" y="5440099"/>
                <a:ext cx="368538" cy="22465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avec flèche 108">
                <a:extLst>
                  <a:ext uri="{FF2B5EF4-FFF2-40B4-BE49-F238E27FC236}">
                    <a16:creationId xmlns:a16="http://schemas.microsoft.com/office/drawing/2014/main" id="{74485556-F7B4-4BE6-D2C7-11C557B01C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568121" y="5424582"/>
                <a:ext cx="368538" cy="22465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avec flèche 108">
                <a:extLst>
                  <a:ext uri="{FF2B5EF4-FFF2-40B4-BE49-F238E27FC236}">
                    <a16:creationId xmlns:a16="http://schemas.microsoft.com/office/drawing/2014/main" id="{34F8081D-825E-E6F2-45C1-B73E834AB9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92300" y="5791077"/>
                <a:ext cx="0" cy="32209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4426B2-A031-29AA-AE37-6AC45E68DA46}"/>
                </a:ext>
              </a:extLst>
            </p:cNvPr>
            <p:cNvSpPr txBox="1"/>
            <p:nvPr/>
          </p:nvSpPr>
          <p:spPr>
            <a:xfrm>
              <a:off x="9080302" y="4897471"/>
              <a:ext cx="29540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dirty="0">
                  <a:latin typeface="Avenir Next" panose="020B0503020202020204" pitchFamily="34" charset="0"/>
                </a:rPr>
                <a:t>Large detector volumes,</a:t>
              </a:r>
            </a:p>
            <a:p>
              <a:r>
                <a:rPr lang="en-GB" dirty="0">
                  <a:latin typeface="Avenir Next" panose="020B0503020202020204" pitchFamily="34" charset="0"/>
                </a:rPr>
                <a:t>d</a:t>
              </a:r>
              <a:r>
                <a:rPr lang="en-FR" dirty="0">
                  <a:latin typeface="Avenir Next" panose="020B0503020202020204" pitchFamily="34" charset="0"/>
                </a:rPr>
                <a:t>ifferent readout schemes 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C0572DD-2AFD-CB38-9D35-2CE09DB61632}"/>
              </a:ext>
            </a:extLst>
          </p:cNvPr>
          <p:cNvSpPr/>
          <p:nvPr/>
        </p:nvSpPr>
        <p:spPr>
          <a:xfrm>
            <a:off x="5355968" y="1329693"/>
            <a:ext cx="12618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Bolometers</a:t>
            </a:r>
            <a:endParaRPr lang="fr-FR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727F8D-A122-E834-A75B-1FB78F07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6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E7FE0E-8A04-FECE-3000-2700F03B79F2}"/>
              </a:ext>
            </a:extLst>
          </p:cNvPr>
          <p:cNvSpPr txBox="1"/>
          <p:nvPr/>
        </p:nvSpPr>
        <p:spPr>
          <a:xfrm>
            <a:off x="620232" y="1139436"/>
            <a:ext cx="10951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Avenir Next" panose="020B0503020202020204" pitchFamily="34" charset="0"/>
              </a:rPr>
              <a:t>Noble liquid TPC Neutrino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C103EA-453F-6D4D-CAFB-AB456EA8F190}"/>
              </a:ext>
            </a:extLst>
          </p:cNvPr>
          <p:cNvGrpSpPr/>
          <p:nvPr/>
        </p:nvGrpSpPr>
        <p:grpSpPr>
          <a:xfrm>
            <a:off x="157573" y="1788599"/>
            <a:ext cx="11859594" cy="3765848"/>
            <a:chOff x="171646" y="2866286"/>
            <a:chExt cx="11859594" cy="376584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56F811A-2BAD-5F0B-F345-ACDC101E1DF8}"/>
                </a:ext>
              </a:extLst>
            </p:cNvPr>
            <p:cNvGrpSpPr/>
            <p:nvPr/>
          </p:nvGrpSpPr>
          <p:grpSpPr>
            <a:xfrm>
              <a:off x="171646" y="3916822"/>
              <a:ext cx="11859594" cy="2715312"/>
              <a:chOff x="331240" y="4036568"/>
              <a:chExt cx="11859594" cy="271531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D11108E-F185-1EB9-E9B7-E9D0D60CE0DC}"/>
                  </a:ext>
                </a:extLst>
              </p:cNvPr>
              <p:cNvGrpSpPr/>
              <p:nvPr/>
            </p:nvGrpSpPr>
            <p:grpSpPr>
              <a:xfrm>
                <a:off x="331240" y="4129477"/>
                <a:ext cx="11673341" cy="2622403"/>
                <a:chOff x="163985" y="1828814"/>
                <a:chExt cx="11673341" cy="2622403"/>
              </a:xfrm>
            </p:grpSpPr>
            <p:pic>
              <p:nvPicPr>
                <p:cNvPr id="2050" name="Picture 2" descr="DUNE collaboration finalizes the blueprint for the ultimate neutrino  detector">
                  <a:extLst>
                    <a:ext uri="{FF2B5EF4-FFF2-40B4-BE49-F238E27FC236}">
                      <a16:creationId xmlns:a16="http://schemas.microsoft.com/office/drawing/2014/main" id="{EADB60FC-294C-FA2A-4B56-F24F99ED87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3985" y="1859048"/>
                  <a:ext cx="2790405" cy="22339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CB7882F-2C30-7F6A-9551-C547EB3B31DB}"/>
                    </a:ext>
                  </a:extLst>
                </p:cNvPr>
                <p:cNvSpPr txBox="1"/>
                <p:nvPr/>
              </p:nvSpPr>
              <p:spPr>
                <a:xfrm>
                  <a:off x="820871" y="4143440"/>
                  <a:ext cx="430220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FR" sz="1400" dirty="0">
                      <a:latin typeface="Avenir Next" panose="020B0503020202020204" pitchFamily="34" charset="0"/>
                    </a:rPr>
                    <a:t>FD1 horizontal anode drift wire readout and SiPMs</a:t>
                  </a:r>
                </a:p>
              </p:txBody>
            </p:sp>
            <p:pic>
              <p:nvPicPr>
                <p:cNvPr id="2052" name="Picture 4">
                  <a:extLst>
                    <a:ext uri="{FF2B5EF4-FFF2-40B4-BE49-F238E27FC236}">
                      <a16:creationId xmlns:a16="http://schemas.microsoft.com/office/drawing/2014/main" id="{4CF99CD9-A616-2711-3831-9CB95930F1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38761" y="1913478"/>
                  <a:ext cx="2790406" cy="20928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FCC33EA4-ED70-DF5A-CAA4-D7FFD9FE46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35421"/>
                <a:stretch/>
              </p:blipFill>
              <p:spPr>
                <a:xfrm>
                  <a:off x="5924424" y="1828814"/>
                  <a:ext cx="3140007" cy="2338297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E69C540-BD56-3B10-AE2D-D766B288F706}"/>
                    </a:ext>
                  </a:extLst>
                </p:cNvPr>
                <p:cNvSpPr txBox="1"/>
                <p:nvPr/>
              </p:nvSpPr>
              <p:spPr>
                <a:xfrm>
                  <a:off x="6487335" y="4143440"/>
                  <a:ext cx="53499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FR" sz="1400" dirty="0">
                      <a:latin typeface="Avenir Next" panose="020B0503020202020204" pitchFamily="34" charset="0"/>
                    </a:rPr>
                    <a:t>FD2 vertical drift PCB anode readout and SiPMs in cathod plane</a:t>
                  </a:r>
                </a:p>
              </p:txBody>
            </p:sp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1EC86D0-44C7-5E49-94A5-5A53616D9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10388" y="4036568"/>
                <a:ext cx="2880446" cy="2270378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4A4DD75-EEDE-E964-EDDA-47D400C3CB69}"/>
                </a:ext>
              </a:extLst>
            </p:cNvPr>
            <p:cNvSpPr txBox="1"/>
            <p:nvPr/>
          </p:nvSpPr>
          <p:spPr>
            <a:xfrm>
              <a:off x="200689" y="2866286"/>
              <a:ext cx="11830551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2000" dirty="0">
                  <a:latin typeface="Avenir Next" panose="020B0503020202020204" pitchFamily="34" charset="0"/>
                </a:rPr>
                <a:t>DUNE  at Stanford Underground Research Facility 1.5km deep and 1300 km from Fermilab 2026-28                  Far Detector 1 and 2 Single Phase LAr TPCs 17 kt 68(l) x 14(w) x 12(h) m</a:t>
              </a:r>
              <a:r>
                <a:rPr lang="en-FR" sz="2000" baseline="30000" dirty="0">
                  <a:latin typeface="Avenir Next" panose="020B0503020202020204" pitchFamily="34" charset="0"/>
                </a:rPr>
                <a:t>3  </a:t>
              </a:r>
              <a:r>
                <a:rPr lang="en-FR" sz="2000" dirty="0">
                  <a:latin typeface="Avenir Next" panose="020B0503020202020204" pitchFamily="34" charset="0"/>
                </a:rPr>
                <a:t>1.5 km undeground</a:t>
              </a:r>
            </a:p>
            <a:p>
              <a:pPr marL="630000" lvl="1" indent="-270000">
                <a:buFont typeface="Wingdings" pitchFamily="2" charset="2"/>
                <a:buChar char="Ø"/>
              </a:pPr>
              <a:r>
                <a:rPr lang="en-GB" dirty="0">
                  <a:latin typeface="Avenir Next" panose="020B0503020202020204" pitchFamily="34" charset="0"/>
                </a:rPr>
                <a:t>N</a:t>
              </a:r>
              <a:r>
                <a:rPr lang="en-FR" dirty="0">
                  <a:latin typeface="Avenir Next" panose="020B0503020202020204" pitchFamily="34" charset="0"/>
                </a:rPr>
                <a:t>ext step FD3 and FD4 technologies to be decided ex. Theia L</a:t>
              </a:r>
              <a:r>
                <a:rPr lang="en-GB" dirty="0" err="1">
                  <a:latin typeface="Avenir Next" panose="020B0503020202020204" pitchFamily="34" charset="0"/>
                </a:rPr>
                <a:t>i</a:t>
              </a:r>
              <a:r>
                <a:rPr lang="en-FR" dirty="0">
                  <a:latin typeface="Avenir Next" panose="020B0503020202020204" pitchFamily="34" charset="0"/>
                </a:rPr>
                <a:t>quid Scintillator module 60(r) m x 60(h) m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85DDD-DD23-6FAA-5D7B-3FB20453C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4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6EA1B-1376-DAFB-00E4-CCB0F418A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7AEC8-253F-DAA0-27EE-892055AA0283}"/>
              </a:ext>
            </a:extLst>
          </p:cNvPr>
          <p:cNvGrpSpPr/>
          <p:nvPr/>
        </p:nvGrpSpPr>
        <p:grpSpPr>
          <a:xfrm>
            <a:off x="1" y="520536"/>
            <a:ext cx="12191999" cy="5780933"/>
            <a:chOff x="1" y="520536"/>
            <a:chExt cx="12191999" cy="57809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0BBA70-C684-7276-60B7-65DD2ECE7F56}"/>
                </a:ext>
              </a:extLst>
            </p:cNvPr>
            <p:cNvGrpSpPr/>
            <p:nvPr/>
          </p:nvGrpSpPr>
          <p:grpSpPr>
            <a:xfrm>
              <a:off x="1" y="520536"/>
              <a:ext cx="12191999" cy="5780933"/>
              <a:chOff x="1" y="660350"/>
              <a:chExt cx="12191999" cy="5780933"/>
            </a:xfrm>
          </p:grpSpPr>
          <p:pic>
            <p:nvPicPr>
              <p:cNvPr id="2" name="Picture 2" descr="Exotic flavours at the FCC – CERN Courier">
                <a:extLst>
                  <a:ext uri="{FF2B5EF4-FFF2-40B4-BE49-F238E27FC236}">
                    <a16:creationId xmlns:a16="http://schemas.microsoft.com/office/drawing/2014/main" id="{7A2A2CA5-E526-BD79-1DEE-2043B9BD99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142" b="31282"/>
              <a:stretch/>
            </p:blipFill>
            <p:spPr bwMode="auto">
              <a:xfrm>
                <a:off x="1" y="1623941"/>
                <a:ext cx="12191999" cy="3674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A6CB8D-F449-485F-AAD2-9F8BC019A110}"/>
                  </a:ext>
                </a:extLst>
              </p:cNvPr>
              <p:cNvSpPr txBox="1"/>
              <p:nvPr/>
            </p:nvSpPr>
            <p:spPr>
              <a:xfrm>
                <a:off x="719666" y="660350"/>
                <a:ext cx="1075266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800" dirty="0">
                    <a:latin typeface="Avenir Next" panose="020B0503020202020204" pitchFamily="34" charset="0"/>
                    <a:hlinkClick r:id="rId4"/>
                  </a:rPr>
                  <a:t>Conclusion</a:t>
                </a:r>
                <a:r>
                  <a:rPr lang="fr-FR" sz="2800" dirty="0">
                    <a:latin typeface="Avenir Next" panose="020B0503020202020204" pitchFamily="34" charset="0"/>
                  </a:rPr>
                  <a:t> principale de l’ESPP</a:t>
                </a:r>
              </a:p>
              <a:p>
                <a:pPr algn="ctr"/>
                <a:r>
                  <a:rPr lang="fr-FR" sz="2000" i="1" dirty="0">
                    <a:latin typeface="Avenir Next" panose="020B0503020202020204" pitchFamily="34" charset="0"/>
                  </a:rPr>
                  <a:t>“ </a:t>
                </a:r>
                <a:r>
                  <a:rPr lang="fr-FR" sz="2000" i="1" dirty="0">
                    <a:effectLst/>
                    <a:latin typeface="Avenir Next" panose="020B0503020202020204" pitchFamily="34" charset="0"/>
                  </a:rPr>
                  <a:t>An </a:t>
                </a:r>
                <a:r>
                  <a:rPr lang="fr-FR" sz="2000" i="1" dirty="0" err="1">
                    <a:effectLst/>
                    <a:latin typeface="Avenir Next" panose="020B0503020202020204" pitchFamily="34" charset="0"/>
                  </a:rPr>
                  <a:t>electron</a:t>
                </a:r>
                <a:r>
                  <a:rPr lang="fr-FR" sz="2000" i="1" dirty="0">
                    <a:effectLst/>
                    <a:latin typeface="Avenir Next" panose="020B0503020202020204" pitchFamily="34" charset="0"/>
                  </a:rPr>
                  <a:t>-positron Higgs </a:t>
                </a:r>
                <a:r>
                  <a:rPr lang="fr-FR" sz="2000" i="1" dirty="0" err="1">
                    <a:effectLst/>
                    <a:latin typeface="Avenir Next" panose="020B0503020202020204" pitchFamily="34" charset="0"/>
                  </a:rPr>
                  <a:t>factory</a:t>
                </a:r>
                <a:r>
                  <a:rPr lang="fr-FR" sz="2000" i="1" dirty="0">
                    <a:effectLst/>
                    <a:latin typeface="Avenir Next" panose="020B0503020202020204" pitchFamily="34" charset="0"/>
                  </a:rPr>
                  <a:t> </a:t>
                </a:r>
                <a:r>
                  <a:rPr lang="fr-FR" sz="2000" i="1" dirty="0" err="1">
                    <a:effectLst/>
                    <a:latin typeface="Avenir Next" panose="020B0503020202020204" pitchFamily="34" charset="0"/>
                  </a:rPr>
                  <a:t>is</a:t>
                </a:r>
                <a:r>
                  <a:rPr lang="fr-FR" sz="2000" i="1" dirty="0">
                    <a:effectLst/>
                    <a:latin typeface="Avenir Next" panose="020B0503020202020204" pitchFamily="34" charset="0"/>
                  </a:rPr>
                  <a:t> the </a:t>
                </a:r>
                <a:r>
                  <a:rPr lang="fr-FR" sz="2000" i="1" dirty="0" err="1">
                    <a:effectLst/>
                    <a:latin typeface="Avenir Next" panose="020B0503020202020204" pitchFamily="34" charset="0"/>
                  </a:rPr>
                  <a:t>highest-priority</a:t>
                </a:r>
                <a:r>
                  <a:rPr lang="fr-FR" sz="2000" i="1" dirty="0">
                    <a:effectLst/>
                    <a:latin typeface="Avenir Next" panose="020B0503020202020204" pitchFamily="34" charset="0"/>
                  </a:rPr>
                  <a:t> </a:t>
                </a:r>
                <a:r>
                  <a:rPr lang="fr-FR" sz="2000" i="1" dirty="0" err="1">
                    <a:effectLst/>
                    <a:latin typeface="Avenir Next" panose="020B0503020202020204" pitchFamily="34" charset="0"/>
                  </a:rPr>
                  <a:t>next</a:t>
                </a:r>
                <a:r>
                  <a:rPr lang="fr-FR" sz="2000" i="1" dirty="0">
                    <a:effectLst/>
                    <a:latin typeface="Avenir Next" panose="020B0503020202020204" pitchFamily="34" charset="0"/>
                  </a:rPr>
                  <a:t> </a:t>
                </a:r>
                <a:r>
                  <a:rPr lang="fr-FR" sz="2000" i="1" dirty="0" err="1">
                    <a:effectLst/>
                    <a:latin typeface="Avenir Next" panose="020B0503020202020204" pitchFamily="34" charset="0"/>
                  </a:rPr>
                  <a:t>collider</a:t>
                </a:r>
                <a:r>
                  <a:rPr lang="fr-FR" sz="2000" i="1" dirty="0">
                    <a:effectLst/>
                    <a:latin typeface="Avenir Next" panose="020B0503020202020204" pitchFamily="34" charset="0"/>
                  </a:rPr>
                  <a:t>…”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E7EB73-35ED-C9CF-3E9D-A9C069BE5C48}"/>
                  </a:ext>
                </a:extLst>
              </p:cNvPr>
              <p:cNvSpPr txBox="1"/>
              <p:nvPr/>
            </p:nvSpPr>
            <p:spPr>
              <a:xfrm>
                <a:off x="65315" y="5399972"/>
                <a:ext cx="12061371" cy="1041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200"/>
                  </a:spcAft>
                </a:pPr>
                <a:r>
                  <a:rPr lang="en-GB" sz="2000" i="1" dirty="0">
                    <a:effectLst/>
                    <a:latin typeface="Avenir Next" panose="020B0503020202020204" pitchFamily="34" charset="0"/>
                  </a:rPr>
                  <a:t>“Europe, together with its international partners, should investigate the technical and financial feasibility</a:t>
                </a:r>
              </a:p>
              <a:p>
                <a:pPr algn="ctr">
                  <a:spcAft>
                    <a:spcPts val="200"/>
                  </a:spcAft>
                </a:pPr>
                <a:r>
                  <a:rPr lang="en-GB" sz="2000" i="1" dirty="0">
                    <a:effectLst/>
                    <a:latin typeface="Avenir Next" panose="020B0503020202020204" pitchFamily="34" charset="0"/>
                  </a:rPr>
                  <a:t>of a future hadron collider at CERN with a centre-of-mass energy of at least 100 </a:t>
                </a:r>
                <a:r>
                  <a:rPr lang="en-GB" sz="2000" i="1" dirty="0" err="1">
                    <a:effectLst/>
                    <a:latin typeface="Avenir Next" panose="020B0503020202020204" pitchFamily="34" charset="0"/>
                  </a:rPr>
                  <a:t>TeV</a:t>
                </a:r>
                <a:r>
                  <a:rPr lang="en-GB" sz="2000" i="1" dirty="0">
                    <a:effectLst/>
                    <a:latin typeface="Avenir Next" panose="020B0503020202020204" pitchFamily="34" charset="0"/>
                  </a:rPr>
                  <a:t> and with an electron-positron Higgs and electroweak factory as a possible first stage</a:t>
                </a:r>
                <a:r>
                  <a:rPr lang="en-GB" sz="2000" i="1" dirty="0">
                    <a:latin typeface="Avenir Next" panose="020B0503020202020204" pitchFamily="34" charset="0"/>
                  </a:rPr>
                  <a:t>”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82192C7-F0EB-1E09-8389-5A1AE9A1DEE2}"/>
                </a:ext>
              </a:extLst>
            </p:cNvPr>
            <p:cNvSpPr/>
            <p:nvPr/>
          </p:nvSpPr>
          <p:spPr>
            <a:xfrm>
              <a:off x="9035930" y="2424702"/>
              <a:ext cx="681012" cy="472612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</p:spTree>
    <p:extLst>
      <p:ext uri="{BB962C8B-B14F-4D97-AF65-F5344CB8AC3E}">
        <p14:creationId xmlns:p14="http://schemas.microsoft.com/office/powerpoint/2010/main" val="1329227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E7FE0E-8A04-FECE-3000-2700F03B79F2}"/>
              </a:ext>
            </a:extLst>
          </p:cNvPr>
          <p:cNvSpPr txBox="1"/>
          <p:nvPr/>
        </p:nvSpPr>
        <p:spPr>
          <a:xfrm>
            <a:off x="620232" y="676449"/>
            <a:ext cx="10951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Avenir Next" panose="020B0503020202020204" pitchFamily="34" charset="0"/>
              </a:rPr>
              <a:t>Noble liquid TPC Dark Matter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88E483-01A9-CF18-B9EE-3D36ADFD1C9C}"/>
              </a:ext>
            </a:extLst>
          </p:cNvPr>
          <p:cNvSpPr txBox="1"/>
          <p:nvPr/>
        </p:nvSpPr>
        <p:spPr>
          <a:xfrm>
            <a:off x="891550" y="1223593"/>
            <a:ext cx="105341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000" dirty="0">
                <a:latin typeface="Avenir Next" panose="020B0503020202020204" pitchFamily="34" charset="0"/>
              </a:rPr>
              <a:t>DarkSide-20k 20t (30 m</a:t>
            </a:r>
            <a:r>
              <a:rPr lang="en-FR" sz="2000" baseline="30000" dirty="0">
                <a:latin typeface="Avenir Next" panose="020B0503020202020204" pitchFamily="34" charset="0"/>
              </a:rPr>
              <a:t>3</a:t>
            </a:r>
            <a:r>
              <a:rPr lang="en-FR" sz="2000" dirty="0">
                <a:latin typeface="Avenir Next" panose="020B0503020202020204" pitchFamily="34" charset="0"/>
              </a:rPr>
              <a:t>) double phase LUAr* TPC at Lab. Nat. Grand Sasso, 2025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FR" dirty="0">
                <a:latin typeface="Avenir Next" panose="020B0503020202020204" pitchFamily="34" charset="0"/>
              </a:rPr>
              <a:t>readout both scintillation and ionisation proportionale electroluminescence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000" dirty="0">
                <a:latin typeface="Avenir Next" panose="020B0503020202020204" pitchFamily="34" charset="0"/>
              </a:rPr>
              <a:t>N</a:t>
            </a:r>
            <a:r>
              <a:rPr lang="en-FR" sz="2000" dirty="0">
                <a:latin typeface="Avenir Next" panose="020B0503020202020204" pitchFamily="34" charset="0"/>
              </a:rPr>
              <a:t>ext step ARGO at SNOLAB (Canada) 300t </a:t>
            </a:r>
          </a:p>
        </p:txBody>
      </p:sp>
      <p:sp>
        <p:nvSpPr>
          <p:cNvPr id="24" name="ZoneTexte 1">
            <a:extLst>
              <a:ext uri="{FF2B5EF4-FFF2-40B4-BE49-F238E27FC236}">
                <a16:creationId xmlns:a16="http://schemas.microsoft.com/office/drawing/2014/main" id="{76A897A0-9F12-145F-6F2A-8E4D81E8C435}"/>
              </a:ext>
            </a:extLst>
          </p:cNvPr>
          <p:cNvSpPr txBox="1"/>
          <p:nvPr/>
        </p:nvSpPr>
        <p:spPr>
          <a:xfrm>
            <a:off x="891550" y="5636184"/>
            <a:ext cx="7870486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venir Next" panose="020B0503020202020204" pitchFamily="34" charset="0"/>
              </a:rPr>
              <a:t>DARWIN 50t 2.6 x 2.6 m d</a:t>
            </a:r>
            <a:r>
              <a:rPr lang="en-US" sz="2000" dirty="0" err="1">
                <a:latin typeface="Avenir Next" panose="020B0503020202020204" pitchFamily="34" charset="0"/>
              </a:rPr>
              <a:t>ouble</a:t>
            </a:r>
            <a:r>
              <a:rPr lang="en-US" sz="2000" dirty="0">
                <a:latin typeface="Avenir Next" panose="020B0503020202020204" pitchFamily="34" charset="0"/>
              </a:rPr>
              <a:t> phase </a:t>
            </a:r>
            <a:r>
              <a:rPr lang="en-US" sz="2000" dirty="0" err="1">
                <a:latin typeface="Avenir Next" panose="020B0503020202020204" pitchFamily="34" charset="0"/>
              </a:rPr>
              <a:t>LXe</a:t>
            </a:r>
            <a:r>
              <a:rPr lang="en-US" sz="2000" dirty="0">
                <a:latin typeface="Avenir Next" panose="020B0503020202020204" pitchFamily="34" charset="0"/>
              </a:rPr>
              <a:t> TPC  ≲ 2030?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Also using water Cherenkov and Liquid Scintillator to shield TPC </a:t>
            </a:r>
            <a:endParaRPr lang="fr-FR" dirty="0"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00B5F-9906-8DDE-5368-4D601E80542C}"/>
              </a:ext>
            </a:extLst>
          </p:cNvPr>
          <p:cNvSpPr txBox="1"/>
          <p:nvPr/>
        </p:nvSpPr>
        <p:spPr>
          <a:xfrm>
            <a:off x="-40737" y="6577709"/>
            <a:ext cx="71491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 Underground extracted, free of </a:t>
            </a:r>
            <a:r>
              <a:rPr lang="en-FR" sz="1400" i="1" baseline="30000" dirty="0">
                <a:latin typeface="Avenir Next" panose="020B0503020202020204" pitchFamily="34" charset="0"/>
              </a:rPr>
              <a:t>39</a:t>
            </a:r>
            <a:r>
              <a:rPr lang="en-FR" sz="1400" i="1" dirty="0">
                <a:latin typeface="Avenir Next" panose="020B0503020202020204" pitchFamily="34" charset="0"/>
              </a:rPr>
              <a:t>Ar radoactive isotope</a:t>
            </a:r>
            <a:endParaRPr lang="en-FR" sz="1400" i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76ABB9-C7CE-918D-4BD3-70BCB99CB62C}"/>
              </a:ext>
            </a:extLst>
          </p:cNvPr>
          <p:cNvGrpSpPr/>
          <p:nvPr/>
        </p:nvGrpSpPr>
        <p:grpSpPr>
          <a:xfrm>
            <a:off x="828945" y="2339473"/>
            <a:ext cx="10534110" cy="3118845"/>
            <a:chOff x="828945" y="2316323"/>
            <a:chExt cx="10534110" cy="311884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8F10839-96BC-691F-9740-7AB02867CC43}"/>
                </a:ext>
              </a:extLst>
            </p:cNvPr>
            <p:cNvGrpSpPr/>
            <p:nvPr/>
          </p:nvGrpSpPr>
          <p:grpSpPr>
            <a:xfrm>
              <a:off x="828945" y="2316323"/>
              <a:ext cx="10534110" cy="3118845"/>
              <a:chOff x="324390" y="1923649"/>
              <a:chExt cx="10534110" cy="311884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36BE114-E628-7BC7-65FC-9D1ADAF01FEC}"/>
                  </a:ext>
                </a:extLst>
              </p:cNvPr>
              <p:cNvGrpSpPr/>
              <p:nvPr/>
            </p:nvGrpSpPr>
            <p:grpSpPr>
              <a:xfrm>
                <a:off x="324390" y="1923649"/>
                <a:ext cx="7941760" cy="3118845"/>
                <a:chOff x="324390" y="1923649"/>
                <a:chExt cx="7941760" cy="3118845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383BF7E-B291-3A9F-BA48-8514998B0A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8166" r="34523"/>
                <a:stretch/>
              </p:blipFill>
              <p:spPr>
                <a:xfrm>
                  <a:off x="4475446" y="2191374"/>
                  <a:ext cx="3790704" cy="2583395"/>
                </a:xfrm>
                <a:prstGeom prst="rect">
                  <a:avLst/>
                </a:prstGeom>
              </p:spPr>
            </p:pic>
            <p:pic>
              <p:nvPicPr>
                <p:cNvPr id="7" name="Image 19">
                  <a:extLst>
                    <a:ext uri="{FF2B5EF4-FFF2-40B4-BE49-F238E27FC236}">
                      <a16:creationId xmlns:a16="http://schemas.microsoft.com/office/drawing/2014/main" id="{B680FF89-7F76-0975-49FA-B71470BC53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4390" y="1923649"/>
                  <a:ext cx="4005037" cy="3118845"/>
                </a:xfrm>
                <a:prstGeom prst="rect">
                  <a:avLst/>
                </a:prstGeom>
              </p:spPr>
            </p:pic>
          </p:grp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A891126-49A5-0CFE-BEA2-0A898B106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17560" y="2470233"/>
                <a:ext cx="2440940" cy="202567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821E75-7CB8-A04B-18E8-23098070A8E8}"/>
                  </a:ext>
                </a:extLst>
              </p:cNvPr>
              <p:cNvSpPr txBox="1"/>
              <p:nvPr/>
            </p:nvSpPr>
            <p:spPr>
              <a:xfrm>
                <a:off x="8909050" y="4203801"/>
                <a:ext cx="82010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FR" sz="12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SiPM</a:t>
                </a:r>
                <a:endParaRPr lang="en-FR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70FB1B-3BC5-2DED-AAFA-A759990665FE}"/>
                </a:ext>
              </a:extLst>
            </p:cNvPr>
            <p:cNvSpPr txBox="1"/>
            <p:nvPr/>
          </p:nvSpPr>
          <p:spPr>
            <a:xfrm>
              <a:off x="2647833" y="4176159"/>
              <a:ext cx="68579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FR" sz="1200" dirty="0">
                  <a:latin typeface="Avenir Next" panose="020B0503020202020204" pitchFamily="34" charset="0"/>
                </a:rPr>
                <a:t>3.5 m</a:t>
              </a:r>
              <a:endParaRPr lang="en-FR" sz="12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BA25B3-CB43-A875-ED2F-34D85CAB91FA}"/>
                </a:ext>
              </a:extLst>
            </p:cNvPr>
            <p:cNvSpPr txBox="1"/>
            <p:nvPr/>
          </p:nvSpPr>
          <p:spPr>
            <a:xfrm rot="16200000">
              <a:off x="2354262" y="3895381"/>
              <a:ext cx="68579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FR" sz="1200" dirty="0">
                  <a:latin typeface="Avenir Next" panose="020B0503020202020204" pitchFamily="34" charset="0"/>
                </a:rPr>
                <a:t>3.5 m</a:t>
              </a:r>
              <a:endParaRPr lang="en-FR" sz="1200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4D1CB0-CE3C-F10B-53B2-55C166A3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824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E7FE0E-8A04-FECE-3000-2700F03B79F2}"/>
              </a:ext>
            </a:extLst>
          </p:cNvPr>
          <p:cNvSpPr txBox="1"/>
          <p:nvPr/>
        </p:nvSpPr>
        <p:spPr>
          <a:xfrm>
            <a:off x="620232" y="655101"/>
            <a:ext cx="10951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Avenir Next" panose="020B0503020202020204" pitchFamily="34" charset="0"/>
              </a:rPr>
              <a:t>Noble liquid TPC </a:t>
            </a:r>
            <a:r>
              <a:rPr lang="en-FR" sz="2800" dirty="0">
                <a:latin typeface="Avenir Next" panose="020B0503020202020204" pitchFamily="34" charset="0"/>
              </a:rPr>
              <a:t>0𝜈ββ </a:t>
            </a:r>
            <a:endParaRPr lang="en-GB" sz="2800" dirty="0"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8003C-D0D8-0F93-2466-2F1300336FD5}"/>
              </a:ext>
            </a:extLst>
          </p:cNvPr>
          <p:cNvSpPr txBox="1"/>
          <p:nvPr/>
        </p:nvSpPr>
        <p:spPr>
          <a:xfrm>
            <a:off x="427476" y="1291848"/>
            <a:ext cx="11337048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2000" dirty="0">
                <a:latin typeface="Avenir Next" panose="020B0503020202020204" pitchFamily="34" charset="0"/>
              </a:rPr>
              <a:t>nEXO 5t single phase LXe single phase TPC (2028)</a:t>
            </a:r>
            <a:endParaRPr lang="en-FR" sz="2000" dirty="0">
              <a:latin typeface="Avenir Next" panose="020B0503020202020204" pitchFamily="34" charset="0"/>
              <a:sym typeface="Wingdings" pitchFamily="2" charset="2"/>
            </a:endParaRPr>
          </a:p>
          <a:p>
            <a:pPr lvl="1"/>
            <a:r>
              <a:rPr lang="en-FR" dirty="0">
                <a:latin typeface="Avenir Next" panose="020B0503020202020204" pitchFamily="34" charset="0"/>
                <a:sym typeface="Wingdings" pitchFamily="2" charset="2"/>
              </a:rPr>
              <a:t> </a:t>
            </a:r>
            <a:r>
              <a:rPr lang="en-FR" baseline="30000" dirty="0">
                <a:latin typeface="Avenir Next" panose="020B0503020202020204" pitchFamily="34" charset="0"/>
                <a:sym typeface="Wingdings" pitchFamily="2" charset="2"/>
              </a:rPr>
              <a:t>136</a:t>
            </a:r>
            <a:r>
              <a:rPr lang="en-FR" dirty="0">
                <a:latin typeface="Avenir Next" panose="020B0503020202020204" pitchFamily="34" charset="0"/>
                <a:sym typeface="Wingdings" pitchFamily="2" charset="2"/>
              </a:rPr>
              <a:t>Xe decay source and the sensitive medium – readout a</a:t>
            </a:r>
            <a:r>
              <a:rPr lang="en-FR" dirty="0">
                <a:latin typeface="Avenir Next" panose="020B0503020202020204" pitchFamily="34" charset="0"/>
              </a:rPr>
              <a:t>node tiles and SiPMs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000" dirty="0">
                <a:latin typeface="Avenir Next" panose="020B0503020202020204" pitchFamily="34" charset="0"/>
              </a:rPr>
              <a:t>N</a:t>
            </a:r>
            <a:r>
              <a:rPr lang="en-FR" sz="2000" dirty="0">
                <a:latin typeface="Avenir Next" panose="020B0503020202020204" pitchFamily="34" charset="0"/>
              </a:rPr>
              <a:t>ext generation 300t </a:t>
            </a:r>
          </a:p>
          <a:p>
            <a:pPr marL="705600" lvl="1" indent="-285750">
              <a:buFont typeface="Arial" panose="020B0604020202020204" pitchFamily="34" charset="0"/>
              <a:buChar char="•"/>
            </a:pPr>
            <a:r>
              <a:rPr lang="en-FR" dirty="0">
                <a:latin typeface="Avenir Next" panose="020B0503020202020204" pitchFamily="34" charset="0"/>
              </a:rPr>
              <a:t>Supply of Xe is a major challenge</a:t>
            </a:r>
          </a:p>
          <a:p>
            <a:pPr marL="705600" lvl="1" indent="-285750">
              <a:buFont typeface="Arial" panose="020B0604020202020204" pitchFamily="34" charset="0"/>
              <a:buChar char="•"/>
            </a:pPr>
            <a:r>
              <a:rPr lang="en-FR" dirty="0">
                <a:latin typeface="Avenir Next" panose="020B0503020202020204" pitchFamily="34" charset="0"/>
              </a:rPr>
              <a:t>High Pressure (15 bar) G</a:t>
            </a:r>
            <a:r>
              <a:rPr lang="en-GB" dirty="0">
                <a:latin typeface="Avenir Next" panose="020B0503020202020204" pitchFamily="34" charset="0"/>
              </a:rPr>
              <a:t>X</a:t>
            </a:r>
            <a:r>
              <a:rPr lang="en-FR" dirty="0">
                <a:latin typeface="Avenir Next" panose="020B0503020202020204" pitchFamily="34" charset="0"/>
              </a:rPr>
              <a:t>e versus L</a:t>
            </a:r>
            <a:r>
              <a:rPr lang="en-GB" dirty="0">
                <a:latin typeface="Avenir Next" panose="020B0503020202020204" pitchFamily="34" charset="0"/>
              </a:rPr>
              <a:t>X</a:t>
            </a:r>
            <a:r>
              <a:rPr lang="en-FR" dirty="0">
                <a:latin typeface="Avenir Next" panose="020B0503020202020204" pitchFamily="34" charset="0"/>
              </a:rPr>
              <a:t>e is a compromise between energy resolution and backgroung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A683DE-30D9-6419-8D37-1A2BC4B57B98}"/>
              </a:ext>
            </a:extLst>
          </p:cNvPr>
          <p:cNvGrpSpPr/>
          <p:nvPr/>
        </p:nvGrpSpPr>
        <p:grpSpPr>
          <a:xfrm>
            <a:off x="2800591" y="2882696"/>
            <a:ext cx="6590816" cy="2477870"/>
            <a:chOff x="2209799" y="2416078"/>
            <a:chExt cx="7772400" cy="30827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B4FE87-A26F-BDF0-7CAB-8D917CD4F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9799" y="2416078"/>
              <a:ext cx="7772400" cy="308278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3A069C-9903-83CF-EC5B-8F8C80E12F51}"/>
                </a:ext>
              </a:extLst>
            </p:cNvPr>
            <p:cNvSpPr txBox="1"/>
            <p:nvPr/>
          </p:nvSpPr>
          <p:spPr>
            <a:xfrm>
              <a:off x="8249603" y="3818970"/>
              <a:ext cx="151161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Avenir Next" panose="020B0503020202020204" pitchFamily="34" charset="0"/>
                </a:rPr>
                <a:t>e</a:t>
              </a:r>
              <a:r>
                <a:rPr lang="en-FR" sz="1200" dirty="0">
                  <a:latin typeface="Avenir Next" panose="020B0503020202020204" pitchFamily="34" charset="0"/>
                </a:rPr>
                <a:t>x. (15 bar) G</a:t>
              </a:r>
              <a:r>
                <a:rPr lang="en-GB" sz="1200" dirty="0">
                  <a:latin typeface="Avenir Next" panose="020B0503020202020204" pitchFamily="34" charset="0"/>
                </a:rPr>
                <a:t>X</a:t>
              </a:r>
              <a:r>
                <a:rPr lang="en-FR" sz="1200" dirty="0">
                  <a:latin typeface="Avenir Next" panose="020B0503020202020204" pitchFamily="34" charset="0"/>
                </a:rPr>
                <a:t>e </a:t>
              </a:r>
              <a:endParaRPr lang="en-FR" sz="12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A24BAAB-3768-7653-1E49-54E43A983694}"/>
              </a:ext>
            </a:extLst>
          </p:cNvPr>
          <p:cNvSpPr txBox="1"/>
          <p:nvPr/>
        </p:nvSpPr>
        <p:spPr>
          <a:xfrm>
            <a:off x="365360" y="5477953"/>
            <a:ext cx="1159128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2000" dirty="0">
                <a:latin typeface="Avenir Next" panose="020B0503020202020204" pitchFamily="34" charset="0"/>
              </a:rPr>
              <a:t>NEXT High Pressure Xenon TPC (2028) with double phase like readout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latin typeface="Avenir Next" panose="020B0503020202020204" pitchFamily="34" charset="0"/>
              </a:rPr>
              <a:t>S</a:t>
            </a:r>
            <a:r>
              <a:rPr lang="en-FR" dirty="0">
                <a:latin typeface="Avenir Next" panose="020B0503020202020204" pitchFamily="34" charset="0"/>
              </a:rPr>
              <a:t>tudy daughter Ba</a:t>
            </a:r>
            <a:r>
              <a:rPr lang="en-FR" baseline="30000" dirty="0">
                <a:latin typeface="Avenir Next" panose="020B0503020202020204" pitchFamily="34" charset="0"/>
              </a:rPr>
              <a:t>++</a:t>
            </a:r>
            <a:r>
              <a:rPr lang="en-FR" dirty="0">
                <a:latin typeface="Avenir Next" panose="020B0503020202020204" pitchFamily="34" charset="0"/>
              </a:rPr>
              <a:t> combination with fluorescence molecules to tag signal for background rejection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62C65B-CF73-9084-7143-3DF6D79D8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450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E7FE0E-8A04-FECE-3000-2700F03B79F2}"/>
              </a:ext>
            </a:extLst>
          </p:cNvPr>
          <p:cNvSpPr txBox="1"/>
          <p:nvPr/>
        </p:nvSpPr>
        <p:spPr>
          <a:xfrm>
            <a:off x="620232" y="611987"/>
            <a:ext cx="10951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Avenir Next" panose="020B0503020202020204" pitchFamily="34" charset="0"/>
              </a:rPr>
              <a:t>Water Cherenkov Neutrino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2B500-BE52-B203-E3C9-EC7A99F90750}"/>
              </a:ext>
            </a:extLst>
          </p:cNvPr>
          <p:cNvGrpSpPr/>
          <p:nvPr/>
        </p:nvGrpSpPr>
        <p:grpSpPr>
          <a:xfrm>
            <a:off x="460650" y="1356210"/>
            <a:ext cx="11687391" cy="2278059"/>
            <a:chOff x="460650" y="1509085"/>
            <a:chExt cx="11687391" cy="22780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BB3C5F3-FF8D-4856-3F9F-27BB5F191C38}"/>
                </a:ext>
              </a:extLst>
            </p:cNvPr>
            <p:cNvSpPr/>
            <p:nvPr/>
          </p:nvSpPr>
          <p:spPr>
            <a:xfrm>
              <a:off x="460650" y="1824612"/>
              <a:ext cx="6356841" cy="15388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Avenir Next" panose="020B0503020202020204" pitchFamily="34" charset="0"/>
                </a:rPr>
                <a:t>Hyper-</a:t>
              </a:r>
              <a:r>
                <a:rPr lang="en-US" sz="2000" dirty="0" err="1">
                  <a:latin typeface="Avenir Next" panose="020B0503020202020204" pitchFamily="34" charset="0"/>
                </a:rPr>
                <a:t>Kamiokande</a:t>
              </a:r>
              <a:r>
                <a:rPr lang="en-US" sz="2000" dirty="0">
                  <a:latin typeface="Avenir Next" panose="020B0503020202020204" pitchFamily="34" charset="0"/>
                </a:rPr>
                <a:t> 2027 </a:t>
              </a:r>
            </a:p>
            <a:p>
              <a:r>
                <a:rPr lang="en-US" sz="2000" dirty="0">
                  <a:latin typeface="Avenir Next" panose="020B0503020202020204" pitchFamily="34" charset="0"/>
                </a:rPr>
                <a:t>300 km from JPARC (Tokai, Japan)   </a:t>
              </a:r>
            </a:p>
            <a:p>
              <a:r>
                <a:rPr lang="en-US" dirty="0">
                  <a:latin typeface="Avenir Next" panose="020B0503020202020204" pitchFamily="34" charset="0"/>
                </a:rPr>
                <a:t>650 m underground 260 kt ultra pure water Cherenkov, readout 40 000 PMT </a:t>
              </a:r>
              <a:r>
                <a:rPr lang="en-US" dirty="0" err="1">
                  <a:latin typeface="Avenir Next" panose="020B0503020202020204" pitchFamily="34" charset="0"/>
                </a:rPr>
                <a:t>Φ</a:t>
              </a:r>
              <a:r>
                <a:rPr lang="en-US" dirty="0">
                  <a:latin typeface="Avenir Next" panose="020B0503020202020204" pitchFamily="34" charset="0"/>
                </a:rPr>
                <a:t> = 50 cm, PDE ≃ 30%, 2.6 ns time resolution inner tank and 67000 PMT </a:t>
              </a:r>
              <a:r>
                <a:rPr lang="en-US" dirty="0" err="1">
                  <a:latin typeface="Avenir Next" panose="020B0503020202020204" pitchFamily="34" charset="0"/>
                </a:rPr>
                <a:t>Φ</a:t>
              </a:r>
              <a:r>
                <a:rPr lang="en-US" dirty="0">
                  <a:latin typeface="Avenir Next" panose="020B0503020202020204" pitchFamily="34" charset="0"/>
                </a:rPr>
                <a:t> = 20 cm outer tank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02CB58-1765-E05E-CE10-C9E4C78B9766}"/>
                </a:ext>
              </a:extLst>
            </p:cNvPr>
            <p:cNvGrpSpPr/>
            <p:nvPr/>
          </p:nvGrpSpPr>
          <p:grpSpPr>
            <a:xfrm>
              <a:off x="6938889" y="1509085"/>
              <a:ext cx="5209152" cy="2278059"/>
              <a:chOff x="549389" y="3587455"/>
              <a:chExt cx="5209152" cy="2278059"/>
            </a:xfrm>
          </p:grpSpPr>
          <p:pic>
            <p:nvPicPr>
              <p:cNvPr id="5" name="Picture 4" descr="Résultat de recherche d'images pour &quot;superkamiokande&quot;">
                <a:extLst>
                  <a:ext uri="{FF2B5EF4-FFF2-40B4-BE49-F238E27FC236}">
                    <a16:creationId xmlns:a16="http://schemas.microsoft.com/office/drawing/2014/main" id="{7577206E-CA66-AB0D-27E3-CAC643C3D2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2455" y="3589606"/>
                <a:ext cx="3166086" cy="2275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Image 6">
                <a:extLst>
                  <a:ext uri="{FF2B5EF4-FFF2-40B4-BE49-F238E27FC236}">
                    <a16:creationId xmlns:a16="http://schemas.microsoft.com/office/drawing/2014/main" id="{0C20C35A-8669-9FC0-1B03-28B1306FA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9389" y="3587455"/>
                <a:ext cx="2055645" cy="2278059"/>
              </a:xfrm>
              <a:prstGeom prst="rect">
                <a:avLst/>
              </a:prstGeom>
            </p:spPr>
          </p:pic>
        </p:grpSp>
      </p:grpSp>
      <p:pic>
        <p:nvPicPr>
          <p:cNvPr id="4" name="Image 10">
            <a:extLst>
              <a:ext uri="{FF2B5EF4-FFF2-40B4-BE49-F238E27FC236}">
                <a16:creationId xmlns:a16="http://schemas.microsoft.com/office/drawing/2014/main" id="{33A72415-F774-3E00-6072-78A1B86C6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139" y="1531415"/>
            <a:ext cx="835213" cy="69647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4D97412-491C-0248-7F3C-A7B41C1B9B52}"/>
              </a:ext>
            </a:extLst>
          </p:cNvPr>
          <p:cNvGrpSpPr/>
          <p:nvPr/>
        </p:nvGrpSpPr>
        <p:grpSpPr>
          <a:xfrm>
            <a:off x="460650" y="3762672"/>
            <a:ext cx="11521490" cy="2636673"/>
            <a:chOff x="460650" y="3915547"/>
            <a:chExt cx="11521490" cy="2636673"/>
          </a:xfrm>
        </p:grpSpPr>
        <p:pic>
          <p:nvPicPr>
            <p:cNvPr id="13" name="Image 4">
              <a:extLst>
                <a:ext uri="{FF2B5EF4-FFF2-40B4-BE49-F238E27FC236}">
                  <a16:creationId xmlns:a16="http://schemas.microsoft.com/office/drawing/2014/main" id="{19F8B4DF-A9AC-F676-CB62-A393558EF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8638"/>
            <a:stretch/>
          </p:blipFill>
          <p:spPr>
            <a:xfrm>
              <a:off x="7205107" y="3915547"/>
              <a:ext cx="4777033" cy="263667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4D2773-7F42-3E87-D5A9-3C0077BF0D58}"/>
                </a:ext>
              </a:extLst>
            </p:cNvPr>
            <p:cNvSpPr/>
            <p:nvPr/>
          </p:nvSpPr>
          <p:spPr>
            <a:xfrm>
              <a:off x="460650" y="4464442"/>
              <a:ext cx="6478239" cy="15388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Avenir Next" panose="020B0503020202020204" pitchFamily="34" charset="0"/>
                </a:rPr>
                <a:t>Accelerator Neutrino Neutron Interaction Experiment at FNAL Booster Neutrino Beam </a:t>
              </a:r>
            </a:p>
            <a:p>
              <a:r>
                <a:rPr lang="en-US" dirty="0">
                  <a:latin typeface="Avenir Next" panose="020B0503020202020204" pitchFamily="34" charset="0"/>
                </a:rPr>
                <a:t>26 t Gadolinium loaded water Cherenkov* </a:t>
              </a:r>
            </a:p>
            <a:p>
              <a:r>
                <a:rPr lang="en-US" dirty="0">
                  <a:latin typeface="Avenir Next" panose="020B0503020202020204" pitchFamily="34" charset="0"/>
                </a:rPr>
                <a:t>(measure neutrons), Large Area Picosecond </a:t>
              </a:r>
              <a:r>
                <a:rPr lang="en-US" dirty="0" err="1">
                  <a:latin typeface="Avenir Next" panose="020B0503020202020204" pitchFamily="34" charset="0"/>
                </a:rPr>
                <a:t>PhotoDetectors</a:t>
              </a:r>
              <a:r>
                <a:rPr lang="en-US" dirty="0">
                  <a:latin typeface="Avenir Next" panose="020B0503020202020204" pitchFamily="34" charset="0"/>
                </a:rPr>
                <a:t> </a:t>
              </a:r>
            </a:p>
            <a:p>
              <a:r>
                <a:rPr lang="en-US" dirty="0">
                  <a:latin typeface="Avenir Next" panose="020B0503020202020204" pitchFamily="34" charset="0"/>
                </a:rPr>
                <a:t>20x20 cm</a:t>
              </a:r>
              <a:r>
                <a:rPr lang="en-US" baseline="30000" dirty="0">
                  <a:latin typeface="Avenir Next" panose="020B0503020202020204" pitchFamily="34" charset="0"/>
                </a:rPr>
                <a:t>2</a:t>
              </a:r>
              <a:r>
                <a:rPr lang="en-US" dirty="0">
                  <a:latin typeface="Avenir Next" panose="020B0503020202020204" pitchFamily="34" charset="0"/>
                </a:rPr>
                <a:t>, 60 </a:t>
              </a:r>
              <a:r>
                <a:rPr lang="en-US" dirty="0" err="1">
                  <a:latin typeface="Avenir Next" panose="020B0503020202020204" pitchFamily="34" charset="0"/>
                </a:rPr>
                <a:t>ps</a:t>
              </a:r>
              <a:r>
                <a:rPr lang="en-US" dirty="0">
                  <a:latin typeface="Avenir Next" panose="020B0503020202020204" pitchFamily="34" charset="0"/>
                </a:rPr>
                <a:t>, 1 cm resolutions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35BEAE-E997-B630-F75B-F7DB3ACC561C}"/>
              </a:ext>
            </a:extLst>
          </p:cNvPr>
          <p:cNvSpPr txBox="1"/>
          <p:nvPr/>
        </p:nvSpPr>
        <p:spPr>
          <a:xfrm>
            <a:off x="-3859" y="6534968"/>
            <a:ext cx="6099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</a:rPr>
              <a:t>Gd loaded Liquid Scintillator also used in TAO at (JUNO) and LZ for veto</a:t>
            </a:r>
            <a:endParaRPr lang="en-FR" sz="1400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DFAF-F02A-2104-80BE-030A0642B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921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E7FE0E-8A04-FECE-3000-2700F03B79F2}"/>
              </a:ext>
            </a:extLst>
          </p:cNvPr>
          <p:cNvSpPr txBox="1"/>
          <p:nvPr/>
        </p:nvSpPr>
        <p:spPr>
          <a:xfrm>
            <a:off x="620232" y="782516"/>
            <a:ext cx="10951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Avenir Next" panose="020B0503020202020204" pitchFamily="34" charset="0"/>
              </a:rPr>
              <a:t>Liquide scintillator Neutrino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C09BEA-03F1-99B8-25FB-4739FE87FCA3}"/>
              </a:ext>
            </a:extLst>
          </p:cNvPr>
          <p:cNvSpPr/>
          <p:nvPr/>
        </p:nvSpPr>
        <p:spPr>
          <a:xfrm>
            <a:off x="384559" y="1386504"/>
            <a:ext cx="6283578" cy="12618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Jiangmen Underground Neutrino Observatory </a:t>
            </a:r>
          </a:p>
          <a:p>
            <a:r>
              <a:rPr lang="en-US" sz="2000" dirty="0">
                <a:latin typeface="Avenir Next" panose="020B0503020202020204" pitchFamily="34" charset="0"/>
              </a:rPr>
              <a:t>China (2023)</a:t>
            </a:r>
          </a:p>
          <a:p>
            <a:r>
              <a:rPr lang="en-US" dirty="0">
                <a:latin typeface="Avenir Next" panose="020B0503020202020204" pitchFamily="34" charset="0"/>
              </a:rPr>
              <a:t>53 km from 2 nuclear power plants, 700 m underground</a:t>
            </a:r>
          </a:p>
          <a:p>
            <a:r>
              <a:rPr lang="en-US" dirty="0">
                <a:latin typeface="Avenir Next" panose="020B0503020202020204" pitchFamily="34" charset="0"/>
              </a:rPr>
              <a:t>20 kt of liquid scintillator, 35 m (d) sphere</a:t>
            </a:r>
          </a:p>
        </p:txBody>
      </p:sp>
      <p:grpSp>
        <p:nvGrpSpPr>
          <p:cNvPr id="4" name="Groupe 22">
            <a:extLst>
              <a:ext uri="{FF2B5EF4-FFF2-40B4-BE49-F238E27FC236}">
                <a16:creationId xmlns:a16="http://schemas.microsoft.com/office/drawing/2014/main" id="{B95C2C65-A4DA-4004-E75F-01B0756920FB}"/>
              </a:ext>
            </a:extLst>
          </p:cNvPr>
          <p:cNvGrpSpPr/>
          <p:nvPr/>
        </p:nvGrpSpPr>
        <p:grpSpPr>
          <a:xfrm>
            <a:off x="263383" y="3037631"/>
            <a:ext cx="5642128" cy="2781729"/>
            <a:chOff x="3142568" y="3261540"/>
            <a:chExt cx="5642128" cy="2781729"/>
          </a:xfrm>
        </p:grpSpPr>
        <p:grpSp>
          <p:nvGrpSpPr>
            <p:cNvPr id="5" name="Groupe 21">
              <a:extLst>
                <a:ext uri="{FF2B5EF4-FFF2-40B4-BE49-F238E27FC236}">
                  <a16:creationId xmlns:a16="http://schemas.microsoft.com/office/drawing/2014/main" id="{1B0CA67F-2DCB-588C-FADF-6AF33E843662}"/>
                </a:ext>
              </a:extLst>
            </p:cNvPr>
            <p:cNvGrpSpPr/>
            <p:nvPr/>
          </p:nvGrpSpPr>
          <p:grpSpPr>
            <a:xfrm>
              <a:off x="3142568" y="3261540"/>
              <a:ext cx="5642128" cy="2781729"/>
              <a:chOff x="1570932" y="3261540"/>
              <a:chExt cx="5642128" cy="2781729"/>
            </a:xfrm>
          </p:grpSpPr>
          <p:pic>
            <p:nvPicPr>
              <p:cNvPr id="7" name="Image 1">
                <a:extLst>
                  <a:ext uri="{FF2B5EF4-FFF2-40B4-BE49-F238E27FC236}">
                    <a16:creationId xmlns:a16="http://schemas.microsoft.com/office/drawing/2014/main" id="{8824D2EF-9126-D60C-DB36-F2AA7313F3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674" r="5328"/>
              <a:stretch/>
            </p:blipFill>
            <p:spPr>
              <a:xfrm>
                <a:off x="4455644" y="3322063"/>
                <a:ext cx="2757416" cy="2721206"/>
              </a:xfrm>
              <a:prstGeom prst="rect">
                <a:avLst/>
              </a:prstGeom>
            </p:spPr>
          </p:pic>
          <p:sp>
            <p:nvSpPr>
              <p:cNvPr id="8" name="ZoneTexte 2">
                <a:extLst>
                  <a:ext uri="{FF2B5EF4-FFF2-40B4-BE49-F238E27FC236}">
                    <a16:creationId xmlns:a16="http://schemas.microsoft.com/office/drawing/2014/main" id="{4786057A-5886-F300-D8DF-BD05DCF7ACA7}"/>
                  </a:ext>
                </a:extLst>
              </p:cNvPr>
              <p:cNvSpPr txBox="1"/>
              <p:nvPr/>
            </p:nvSpPr>
            <p:spPr>
              <a:xfrm>
                <a:off x="1570932" y="3808201"/>
                <a:ext cx="27897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400" dirty="0">
                    <a:latin typeface="Avenir Next" panose="020B0503020202020204" pitchFamily="34" charset="0"/>
                  </a:rPr>
                  <a:t>35 kt Water </a:t>
                </a:r>
                <a:r>
                  <a:rPr lang="fr-FR" sz="1400" dirty="0" err="1">
                    <a:latin typeface="Avenir Next" panose="020B0503020202020204" pitchFamily="34" charset="0"/>
                  </a:rPr>
                  <a:t>Cherenkov</a:t>
                </a:r>
                <a:r>
                  <a:rPr lang="fr-FR" sz="1400" dirty="0">
                    <a:latin typeface="Avenir Next" panose="020B0503020202020204" pitchFamily="34" charset="0"/>
                  </a:rPr>
                  <a:t> veto</a:t>
                </a:r>
              </a:p>
              <a:p>
                <a:pPr lvl="1" algn="r"/>
                <a:r>
                  <a:rPr lang="fr-FR" sz="1400" dirty="0">
                    <a:latin typeface="Avenir Next" panose="020B0503020202020204" pitchFamily="34" charset="0"/>
                  </a:rPr>
                  <a:t>5000 PMT </a:t>
                </a:r>
                <a:r>
                  <a:rPr lang="fr-FR" sz="1400" dirty="0" err="1">
                    <a:latin typeface="Avenir Next" panose="020B0503020202020204" pitchFamily="34" charset="0"/>
                  </a:rPr>
                  <a:t>Φ</a:t>
                </a:r>
                <a:r>
                  <a:rPr lang="fr-FR" sz="1400" dirty="0">
                    <a:latin typeface="Avenir Next" panose="020B0503020202020204" pitchFamily="34" charset="0"/>
                  </a:rPr>
                  <a:t> 50 cm</a:t>
                </a:r>
              </a:p>
            </p:txBody>
          </p:sp>
          <p:sp>
            <p:nvSpPr>
              <p:cNvPr id="9" name="ZoneTexte 13">
                <a:extLst>
                  <a:ext uri="{FF2B5EF4-FFF2-40B4-BE49-F238E27FC236}">
                    <a16:creationId xmlns:a16="http://schemas.microsoft.com/office/drawing/2014/main" id="{EB8E2730-15E2-BD00-8F30-BA2AF5F5CB8B}"/>
                  </a:ext>
                </a:extLst>
              </p:cNvPr>
              <p:cNvSpPr txBox="1"/>
              <p:nvPr/>
            </p:nvSpPr>
            <p:spPr>
              <a:xfrm>
                <a:off x="1899856" y="3261540"/>
                <a:ext cx="24608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400" dirty="0" err="1">
                    <a:latin typeface="Avenir Next" panose="020B0503020202020204" pitchFamily="34" charset="0"/>
                  </a:rPr>
                  <a:t>Tracking</a:t>
                </a:r>
                <a:r>
                  <a:rPr lang="fr-FR" sz="1400" dirty="0">
                    <a:latin typeface="Avenir Next" panose="020B0503020202020204" pitchFamily="34" charset="0"/>
                  </a:rPr>
                  <a:t> veto, 3 </a:t>
                </a:r>
                <a:r>
                  <a:rPr lang="fr-FR" sz="1400" dirty="0" err="1">
                    <a:latin typeface="Avenir Next" panose="020B0503020202020204" pitchFamily="34" charset="0"/>
                  </a:rPr>
                  <a:t>layers</a:t>
                </a:r>
                <a:r>
                  <a:rPr lang="fr-FR" sz="1400" dirty="0">
                    <a:latin typeface="Avenir Next" panose="020B0503020202020204" pitchFamily="34" charset="0"/>
                  </a:rPr>
                  <a:t> of plastic </a:t>
                </a:r>
                <a:r>
                  <a:rPr lang="fr-FR" sz="1400" dirty="0" err="1">
                    <a:latin typeface="Avenir Next" panose="020B0503020202020204" pitchFamily="34" charset="0"/>
                  </a:rPr>
                  <a:t>scintillators</a:t>
                </a:r>
                <a:endParaRPr lang="fr-FR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" name="ZoneTexte 4">
                <a:extLst>
                  <a:ext uri="{FF2B5EF4-FFF2-40B4-BE49-F238E27FC236}">
                    <a16:creationId xmlns:a16="http://schemas.microsoft.com/office/drawing/2014/main" id="{56E1D740-5E0E-3C78-3B17-AAC5FEF8D29F}"/>
                  </a:ext>
                </a:extLst>
              </p:cNvPr>
              <p:cNvSpPr txBox="1"/>
              <p:nvPr/>
            </p:nvSpPr>
            <p:spPr>
              <a:xfrm>
                <a:off x="1899856" y="4656442"/>
                <a:ext cx="2460841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400" dirty="0" err="1">
                    <a:latin typeface="Avenir Next" panose="020B0503020202020204" pitchFamily="34" charset="0"/>
                  </a:rPr>
                  <a:t>Liquid</a:t>
                </a:r>
                <a:r>
                  <a:rPr lang="fr-FR" sz="1400" dirty="0">
                    <a:latin typeface="Avenir Next" panose="020B0503020202020204" pitchFamily="34" charset="0"/>
                  </a:rPr>
                  <a:t> </a:t>
                </a:r>
                <a:r>
                  <a:rPr lang="fr-FR" sz="1400" dirty="0" err="1">
                    <a:latin typeface="Avenir Next" panose="020B0503020202020204" pitchFamily="34" charset="0"/>
                  </a:rPr>
                  <a:t>scintillator</a:t>
                </a:r>
                <a:r>
                  <a:rPr lang="fr-FR" sz="1400" dirty="0">
                    <a:latin typeface="Avenir Next" panose="020B0503020202020204" pitchFamily="34" charset="0"/>
                  </a:rPr>
                  <a:t> </a:t>
                </a:r>
              </a:p>
              <a:p>
                <a:pPr algn="r"/>
                <a:r>
                  <a:rPr lang="fr-FR" sz="1400" dirty="0">
                    <a:latin typeface="Avenir Next" panose="020B0503020202020204" pitchFamily="34" charset="0"/>
                  </a:rPr>
                  <a:t>75% </a:t>
                </a:r>
                <a:r>
                  <a:rPr lang="fr-FR" sz="1400" dirty="0" err="1">
                    <a:latin typeface="Avenir Next" panose="020B0503020202020204" pitchFamily="34" charset="0"/>
                  </a:rPr>
                  <a:t>coverage</a:t>
                </a:r>
                <a:endParaRPr lang="fr-FR" sz="1400" dirty="0">
                  <a:latin typeface="Avenir Next" panose="020B0503020202020204" pitchFamily="34" charset="0"/>
                </a:endParaRPr>
              </a:p>
              <a:p>
                <a:pPr marL="285750" indent="-285750" algn="r">
                  <a:buFont typeface="Arial" panose="020B0604020202020204" pitchFamily="34" charset="0"/>
                  <a:buChar char="•"/>
                </a:pPr>
                <a:r>
                  <a:rPr lang="fr-FR" sz="1400" dirty="0">
                    <a:latin typeface="Avenir Next" panose="020B0503020202020204" pitchFamily="34" charset="0"/>
                  </a:rPr>
                  <a:t>15000 PMT </a:t>
                </a:r>
                <a:r>
                  <a:rPr lang="fr-FR" sz="1400" dirty="0" err="1">
                    <a:latin typeface="Avenir Next" panose="020B0503020202020204" pitchFamily="34" charset="0"/>
                  </a:rPr>
                  <a:t>Φ</a:t>
                </a:r>
                <a:r>
                  <a:rPr lang="fr-FR" sz="1400" dirty="0">
                    <a:latin typeface="Avenir Next" panose="020B0503020202020204" pitchFamily="34" charset="0"/>
                  </a:rPr>
                  <a:t> 50 cm</a:t>
                </a:r>
              </a:p>
              <a:p>
                <a:pPr marL="285750" indent="-285750" algn="r">
                  <a:buFont typeface="Arial" panose="020B0604020202020204" pitchFamily="34" charset="0"/>
                  <a:buChar char="•"/>
                </a:pPr>
                <a:r>
                  <a:rPr lang="fr-FR" sz="1400" dirty="0">
                    <a:latin typeface="Avenir Next" panose="020B0503020202020204" pitchFamily="34" charset="0"/>
                  </a:rPr>
                  <a:t>MCP and Dynode</a:t>
                </a:r>
              </a:p>
              <a:p>
                <a:pPr marL="285750" indent="-285750" algn="r">
                  <a:buFont typeface="Arial" panose="020B0604020202020204" pitchFamily="34" charset="0"/>
                  <a:buChar char="•"/>
                </a:pPr>
                <a:r>
                  <a:rPr lang="fr-FR" sz="1400" dirty="0">
                    <a:latin typeface="Avenir Next" panose="020B0503020202020204" pitchFamily="34" charset="0"/>
                  </a:rPr>
                  <a:t>26000 PMT </a:t>
                </a:r>
                <a:r>
                  <a:rPr lang="fr-FR" sz="1400" dirty="0" err="1">
                    <a:latin typeface="Avenir Next" panose="020B0503020202020204" pitchFamily="34" charset="0"/>
                  </a:rPr>
                  <a:t>Φ</a:t>
                </a:r>
                <a:r>
                  <a:rPr lang="fr-FR" sz="1400" dirty="0">
                    <a:latin typeface="Avenir Next" panose="020B0503020202020204" pitchFamily="34" charset="0"/>
                  </a:rPr>
                  <a:t> 7.5 cm</a:t>
                </a:r>
              </a:p>
            </p:txBody>
          </p:sp>
          <p:cxnSp>
            <p:nvCxnSpPr>
              <p:cNvPr id="11" name="Connecteur droit avec flèche 19">
                <a:extLst>
                  <a:ext uri="{FF2B5EF4-FFF2-40B4-BE49-F238E27FC236}">
                    <a16:creationId xmlns:a16="http://schemas.microsoft.com/office/drawing/2014/main" id="{9595BB33-E019-F03A-39C7-641DE1A803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7981" y="4052798"/>
                <a:ext cx="474825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avec flèche 20">
                <a:extLst>
                  <a:ext uri="{FF2B5EF4-FFF2-40B4-BE49-F238E27FC236}">
                    <a16:creationId xmlns:a16="http://schemas.microsoft.com/office/drawing/2014/main" id="{CF0F6FEA-5599-8D7C-C59D-DF576BF3AF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7981" y="4822065"/>
                <a:ext cx="1238755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Connecteur droit avec flèche 8">
              <a:extLst>
                <a:ext uri="{FF2B5EF4-FFF2-40B4-BE49-F238E27FC236}">
                  <a16:creationId xmlns:a16="http://schemas.microsoft.com/office/drawing/2014/main" id="{E4F75A99-9057-A9F4-BD5A-60492841A907}"/>
                </a:ext>
              </a:extLst>
            </p:cNvPr>
            <p:cNvCxnSpPr>
              <a:cxnSpLocks/>
            </p:cNvCxnSpPr>
            <p:nvPr/>
          </p:nvCxnSpPr>
          <p:spPr>
            <a:xfrm>
              <a:off x="5839617" y="3530741"/>
              <a:ext cx="575488" cy="14051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B0139A-127A-8A34-2A28-8B393256A55B}"/>
              </a:ext>
            </a:extLst>
          </p:cNvPr>
          <p:cNvGrpSpPr/>
          <p:nvPr/>
        </p:nvGrpSpPr>
        <p:grpSpPr>
          <a:xfrm>
            <a:off x="7072481" y="3144454"/>
            <a:ext cx="4666384" cy="2686405"/>
            <a:chOff x="7660003" y="3097991"/>
            <a:chExt cx="4666384" cy="268640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0D8262D-A121-A353-A990-F53115AB9563}"/>
                </a:ext>
              </a:extLst>
            </p:cNvPr>
            <p:cNvGrpSpPr/>
            <p:nvPr/>
          </p:nvGrpSpPr>
          <p:grpSpPr>
            <a:xfrm>
              <a:off x="9497109" y="3729989"/>
              <a:ext cx="2829278" cy="1691927"/>
              <a:chOff x="9497109" y="3729989"/>
              <a:chExt cx="2829278" cy="169192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946D568-F901-59AF-ACE9-4BBFCB9409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97109" y="3729989"/>
                <a:ext cx="2829278" cy="1691927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4E2B62E-5734-4907-66F3-E72235117BFE}"/>
                  </a:ext>
                </a:extLst>
              </p:cNvPr>
              <p:cNvSpPr txBox="1"/>
              <p:nvPr/>
            </p:nvSpPr>
            <p:spPr>
              <a:xfrm rot="1301856">
                <a:off x="9884830" y="4363073"/>
                <a:ext cx="202355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DUNE phase-2 FD3 - FD4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6944FF9-D17B-8D8C-2BD5-022C6B1A8C5E}"/>
                  </a:ext>
                </a:extLst>
              </p:cNvPr>
              <p:cNvSpPr/>
              <p:nvPr/>
            </p:nvSpPr>
            <p:spPr>
              <a:xfrm>
                <a:off x="9664864" y="4884521"/>
                <a:ext cx="879676" cy="300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E6EE7F-1685-70B8-F7CE-1931B3816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0003" y="3097991"/>
              <a:ext cx="1992178" cy="2686405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74C2845-3DA2-D16A-2B13-89CF0EAA2E59}"/>
              </a:ext>
            </a:extLst>
          </p:cNvPr>
          <p:cNvSpPr/>
          <p:nvPr/>
        </p:nvSpPr>
        <p:spPr>
          <a:xfrm>
            <a:off x="6668137" y="1394926"/>
            <a:ext cx="5350830" cy="150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DUNE Phase2 new concept Theia </a:t>
            </a:r>
          </a:p>
          <a:p>
            <a:r>
              <a:rPr lang="en-US" dirty="0">
                <a:latin typeface="Avenir Next" panose="020B0503020202020204" pitchFamily="34" charset="0"/>
              </a:rPr>
              <a:t>25kt Water Based Liquid Scintillator</a:t>
            </a:r>
          </a:p>
          <a:p>
            <a:r>
              <a:rPr lang="en-US" dirty="0">
                <a:latin typeface="Avenir Next" panose="020B0503020202020204" pitchFamily="34" charset="0"/>
              </a:rPr>
              <a:t>Scintillation high light yield &amp; Cherenkov ring directionality, </a:t>
            </a:r>
            <a:r>
              <a:rPr lang="en-US" dirty="0" err="1">
                <a:latin typeface="Avenir Next" panose="020B0503020202020204" pitchFamily="34" charset="0"/>
              </a:rPr>
              <a:t>dychroic</a:t>
            </a:r>
            <a:r>
              <a:rPr lang="en-US" dirty="0">
                <a:latin typeface="Avenir Next" panose="020B0503020202020204" pitchFamily="34" charset="0"/>
              </a:rPr>
              <a:t> filters to separate WL on 2 photosensors or waveform sampling with LAPPD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1C65165-DCD6-904F-12CF-C891590C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254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A1D04-B627-D1A3-45F5-546EEF067B10}"/>
              </a:ext>
            </a:extLst>
          </p:cNvPr>
          <p:cNvSpPr txBox="1"/>
          <p:nvPr/>
        </p:nvSpPr>
        <p:spPr>
          <a:xfrm>
            <a:off x="620232" y="443622"/>
            <a:ext cx="109515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Avenir Next" panose="020B0503020202020204" pitchFamily="34" charset="0"/>
              </a:rPr>
              <a:t>R&amp;D Liquid</a:t>
            </a:r>
          </a:p>
          <a:p>
            <a:pPr algn="ctr"/>
            <a:r>
              <a:rPr lang="en-GB" sz="2000" dirty="0">
                <a:effectLst/>
                <a:latin typeface="Avenir Next" panose="020B0503020202020204" pitchFamily="34" charset="0"/>
              </a:rPr>
              <a:t>Increased signal and </a:t>
            </a:r>
            <a:r>
              <a:rPr lang="en-GB" sz="2000" dirty="0">
                <a:latin typeface="Avenir Next" panose="020B0503020202020204" pitchFamily="34" charset="0"/>
              </a:rPr>
              <a:t>reduced</a:t>
            </a:r>
            <a:r>
              <a:rPr lang="en-GB" sz="2000" dirty="0">
                <a:effectLst/>
                <a:latin typeface="Avenir Next" panose="020B0503020202020204" pitchFamily="34" charset="0"/>
              </a:rPr>
              <a:t> 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1C0BC9-2D1E-6ECB-7C05-F744559C54B7}"/>
              </a:ext>
            </a:extLst>
          </p:cNvPr>
          <p:cNvSpPr txBox="1"/>
          <p:nvPr/>
        </p:nvSpPr>
        <p:spPr>
          <a:xfrm>
            <a:off x="643385" y="2094050"/>
            <a:ext cx="10271545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Noble Liquid (TPC)</a:t>
            </a:r>
            <a:endParaRPr lang="en-GB" sz="1600" dirty="0">
              <a:solidFill>
                <a:schemeClr val="accent6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dirty="0">
                <a:latin typeface="Avenir Next" panose="020B0503020202020204" pitchFamily="34" charset="0"/>
              </a:rPr>
              <a:t>Xe doping in </a:t>
            </a:r>
            <a:r>
              <a:rPr lang="en-GB" sz="1600" dirty="0" err="1">
                <a:latin typeface="Avenir Next" panose="020B0503020202020204" pitchFamily="34" charset="0"/>
              </a:rPr>
              <a:t>LAr</a:t>
            </a:r>
            <a:r>
              <a:rPr lang="en-GB" sz="1600" dirty="0">
                <a:latin typeface="Avenir Next" panose="020B0503020202020204" pitchFamily="34" charset="0"/>
              </a:rPr>
              <a:t> to increase electro-luminescence in DP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Liquid Scintillator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600" dirty="0">
                <a:latin typeface="Avenir Next" panose="020B0503020202020204" pitchFamily="34" charset="0"/>
              </a:rPr>
              <a:t>Develop liquid scintillators with luminophore/quantum dots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600" dirty="0">
                <a:latin typeface="Avenir Next" panose="020B0503020202020204" pitchFamily="34" charset="0"/>
              </a:rPr>
              <a:t>Develop water-based LS for both scintillation and Cherenkov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 Next" panose="020B0503020202020204" pitchFamily="34" charset="0"/>
              </a:rPr>
              <a:t>ex. (Theia DUNE Phase-2 module) 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dirty="0">
                <a:latin typeface="Avenir Next" panose="020B0503020202020204" pitchFamily="34" charset="0"/>
              </a:rPr>
              <a:t>Develop opaque liquid scintillator (</a:t>
            </a:r>
            <a:r>
              <a:rPr lang="en-GB" sz="1600" dirty="0" err="1">
                <a:latin typeface="Avenir Next" panose="020B0503020202020204" pitchFamily="34" charset="0"/>
              </a:rPr>
              <a:t>LiquidO</a:t>
            </a:r>
            <a:r>
              <a:rPr lang="en-GB" sz="1600" dirty="0">
                <a:latin typeface="Avenir Next" panose="020B0503020202020204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Improve purity of liquid by O(10) to reduce signal absorption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Improve radiopurity by O(10-1000) all materials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600" dirty="0">
                <a:latin typeface="Avenir Next" panose="020B0503020202020204" pitchFamily="34" charset="0"/>
              </a:rPr>
              <a:t>ex. new concept of crystal/vapor Xe dual phase to eliminate Radon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1AA3E-50A3-FD38-C8A5-FDB363434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23"/>
          <a:stretch/>
        </p:blipFill>
        <p:spPr>
          <a:xfrm>
            <a:off x="8426405" y="1492052"/>
            <a:ext cx="2892368" cy="164242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B6CE196-8FBB-A7CB-A6AD-9EF5EDD60295}"/>
              </a:ext>
            </a:extLst>
          </p:cNvPr>
          <p:cNvGrpSpPr/>
          <p:nvPr/>
        </p:nvGrpSpPr>
        <p:grpSpPr>
          <a:xfrm>
            <a:off x="7929330" y="3340336"/>
            <a:ext cx="4111327" cy="3016503"/>
            <a:chOff x="7514283" y="3391382"/>
            <a:chExt cx="4618299" cy="328955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97AFDEF-2645-2FCD-6E20-CBB5B571C164}"/>
                </a:ext>
              </a:extLst>
            </p:cNvPr>
            <p:cNvGrpSpPr/>
            <p:nvPr/>
          </p:nvGrpSpPr>
          <p:grpSpPr>
            <a:xfrm>
              <a:off x="7514283" y="3391382"/>
              <a:ext cx="4618299" cy="3288343"/>
              <a:chOff x="1828800" y="596900"/>
              <a:chExt cx="7772399" cy="5158468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82AE3BA-6C35-D665-FEFC-DD28B8E3F097}"/>
                  </a:ext>
                </a:extLst>
              </p:cNvPr>
              <p:cNvGrpSpPr/>
              <p:nvPr/>
            </p:nvGrpSpPr>
            <p:grpSpPr>
              <a:xfrm>
                <a:off x="1877375" y="596900"/>
                <a:ext cx="7723824" cy="5158468"/>
                <a:chOff x="1877375" y="596900"/>
                <a:chExt cx="7723824" cy="5158468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2C3B2E11-7709-A4BB-2F90-A2E7D46173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625"/>
                <a:stretch/>
              </p:blipFill>
              <p:spPr>
                <a:xfrm>
                  <a:off x="1877375" y="596902"/>
                  <a:ext cx="7723824" cy="5158466"/>
                </a:xfrm>
                <a:prstGeom prst="rect">
                  <a:avLst/>
                </a:prstGeom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A76B623-0DB3-FCF8-8EE9-B40CA23274A9}"/>
                    </a:ext>
                  </a:extLst>
                </p:cNvPr>
                <p:cNvSpPr/>
                <p:nvPr/>
              </p:nvSpPr>
              <p:spPr>
                <a:xfrm>
                  <a:off x="8490030" y="596900"/>
                  <a:ext cx="1099595" cy="7110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461E522-85C0-657B-50D8-157A5114C2F2}"/>
                  </a:ext>
                </a:extLst>
              </p:cNvPr>
              <p:cNvSpPr/>
              <p:nvPr/>
            </p:nvSpPr>
            <p:spPr>
              <a:xfrm>
                <a:off x="1828800" y="5044328"/>
                <a:ext cx="1099595" cy="7110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DBC5A7-3D7B-A27A-6F6B-01EF449AD4D7}"/>
                </a:ext>
              </a:extLst>
            </p:cNvPr>
            <p:cNvSpPr/>
            <p:nvPr/>
          </p:nvSpPr>
          <p:spPr>
            <a:xfrm>
              <a:off x="9935321" y="6562846"/>
              <a:ext cx="653371" cy="118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F32D732-F393-D394-A6E2-0C468AF62DBC}"/>
              </a:ext>
            </a:extLst>
          </p:cNvPr>
          <p:cNvSpPr txBox="1"/>
          <p:nvPr/>
        </p:nvSpPr>
        <p:spPr>
          <a:xfrm>
            <a:off x="9874637" y="6222388"/>
            <a:ext cx="218761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GB" sz="1600" dirty="0" err="1">
                <a:latin typeface="Avenir Next" panose="020B0503020202020204" pitchFamily="34" charset="0"/>
              </a:rPr>
              <a:t>LiquidO</a:t>
            </a:r>
            <a:r>
              <a:rPr lang="en-GB" sz="1600" dirty="0">
                <a:latin typeface="Avenir Next" panose="020B0503020202020204" pitchFamily="34" charset="0"/>
              </a:rPr>
              <a:t> new concept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35756D-32E4-3B67-25D5-9438AB444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987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A1D04-B627-D1A3-45F5-546EEF067B10}"/>
              </a:ext>
            </a:extLst>
          </p:cNvPr>
          <p:cNvSpPr txBox="1"/>
          <p:nvPr/>
        </p:nvSpPr>
        <p:spPr>
          <a:xfrm>
            <a:off x="620232" y="553040"/>
            <a:ext cx="109515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Avenir Next" panose="020B0503020202020204" pitchFamily="34" charset="0"/>
              </a:rPr>
              <a:t>R&amp;D readout</a:t>
            </a:r>
          </a:p>
          <a:p>
            <a:pPr algn="ctr"/>
            <a:r>
              <a:rPr lang="en-GB" sz="2000" dirty="0">
                <a:latin typeface="Avenir Next" panose="020B0503020202020204" pitchFamily="34" charset="0"/>
              </a:rPr>
              <a:t>Improved photon/ionisation sensitivity and </a:t>
            </a:r>
            <a:r>
              <a:rPr lang="en-GB" sz="2000" dirty="0">
                <a:effectLst/>
                <a:latin typeface="Avenir Next" panose="020B0503020202020204" pitchFamily="34" charset="0"/>
              </a:rPr>
              <a:t>higher granularity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70679E-4C98-741D-AB16-4258176AD7E6}"/>
              </a:ext>
            </a:extLst>
          </p:cNvPr>
          <p:cNvGrpSpPr/>
          <p:nvPr/>
        </p:nvGrpSpPr>
        <p:grpSpPr>
          <a:xfrm>
            <a:off x="9254539" y="1355599"/>
            <a:ext cx="2282503" cy="2087608"/>
            <a:chOff x="8574119" y="1533792"/>
            <a:chExt cx="2503776" cy="2396992"/>
          </a:xfrm>
        </p:grpSpPr>
        <p:pic>
          <p:nvPicPr>
            <p:cNvPr id="10" name="Picture 5" descr="page20image117184144">
              <a:extLst>
                <a:ext uri="{FF2B5EF4-FFF2-40B4-BE49-F238E27FC236}">
                  <a16:creationId xmlns:a16="http://schemas.microsoft.com/office/drawing/2014/main" id="{D7F9DC5D-484D-8387-253A-999783A50F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6" r="31257"/>
            <a:stretch/>
          </p:blipFill>
          <p:spPr bwMode="auto">
            <a:xfrm>
              <a:off x="8678333" y="1533792"/>
              <a:ext cx="1905847" cy="2124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0D5C87-1613-D646-6765-E880452637F6}"/>
                </a:ext>
              </a:extLst>
            </p:cNvPr>
            <p:cNvSpPr txBox="1"/>
            <p:nvPr/>
          </p:nvSpPr>
          <p:spPr>
            <a:xfrm>
              <a:off x="8574119" y="3577394"/>
              <a:ext cx="2503776" cy="353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Avenir Next" panose="020B0503020202020204" pitchFamily="34" charset="0"/>
                </a:rPr>
                <a:t>Dune </a:t>
              </a:r>
              <a:r>
                <a:rPr lang="en-GB" sz="1400" dirty="0" err="1">
                  <a:latin typeface="Avenir Next" panose="020B0503020202020204" pitchFamily="34" charset="0"/>
                </a:rPr>
                <a:t>Arapuca</a:t>
              </a:r>
              <a:r>
                <a:rPr lang="en-GB" sz="1400" dirty="0">
                  <a:latin typeface="Avenir Next" panose="020B0503020202020204" pitchFamily="34" charset="0"/>
                </a:rPr>
                <a:t> </a:t>
              </a:r>
              <a:r>
                <a:rPr lang="en-GB" sz="1400" dirty="0" err="1">
                  <a:latin typeface="Avenir Next" panose="020B0503020202020204" pitchFamily="34" charset="0"/>
                </a:rPr>
                <a:t>SiPM</a:t>
              </a:r>
              <a:endParaRPr lang="en-FR" sz="14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2B4FF1F-7368-4AAE-A22F-4D55B1ED6D47}"/>
              </a:ext>
            </a:extLst>
          </p:cNvPr>
          <p:cNvGrpSpPr/>
          <p:nvPr/>
        </p:nvGrpSpPr>
        <p:grpSpPr>
          <a:xfrm>
            <a:off x="182629" y="3439012"/>
            <a:ext cx="11787776" cy="2754788"/>
            <a:chOff x="147904" y="3842795"/>
            <a:chExt cx="11787776" cy="275478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5A0D9CE-3338-11E0-4D3C-631AB908FA68}"/>
                </a:ext>
              </a:extLst>
            </p:cNvPr>
            <p:cNvGrpSpPr/>
            <p:nvPr/>
          </p:nvGrpSpPr>
          <p:grpSpPr>
            <a:xfrm>
              <a:off x="147904" y="3842795"/>
              <a:ext cx="8715095" cy="2754788"/>
              <a:chOff x="737235" y="1102449"/>
              <a:chExt cx="8567092" cy="277997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1587370-288D-0481-422A-DC0B1BE624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7235" y="1102449"/>
                <a:ext cx="4072567" cy="277997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3598BB5-0444-C34C-7F18-8127903BC9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3269" y="1166763"/>
                <a:ext cx="2076825" cy="2638013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4E1279F-8E6E-E01E-F283-5BDF82F753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7630"/>
              <a:stretch/>
            </p:blipFill>
            <p:spPr>
              <a:xfrm>
                <a:off x="6634314" y="1250005"/>
                <a:ext cx="2670013" cy="2389170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7DDB97-475A-3B3F-F17F-E9BD12C73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6854"/>
            <a:stretch/>
          </p:blipFill>
          <p:spPr>
            <a:xfrm>
              <a:off x="9077174" y="4691533"/>
              <a:ext cx="2858506" cy="155142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590E11-61EA-8A4F-F341-672ECE892B87}"/>
                </a:ext>
              </a:extLst>
            </p:cNvPr>
            <p:cNvSpPr txBox="1"/>
            <p:nvPr/>
          </p:nvSpPr>
          <p:spPr>
            <a:xfrm>
              <a:off x="9077174" y="4087288"/>
              <a:ext cx="285850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FR" sz="1400" dirty="0">
                  <a:latin typeface="Avenir Next" panose="020B0503020202020204" pitchFamily="34" charset="0"/>
                </a:rPr>
                <a:t>CYGNO directional DM 30 m</a:t>
              </a:r>
              <a:r>
                <a:rPr lang="en-FR" sz="1400" baseline="30000" dirty="0">
                  <a:latin typeface="Avenir Next" panose="020B0503020202020204" pitchFamily="34" charset="0"/>
                </a:rPr>
                <a:t>3</a:t>
              </a:r>
              <a:r>
                <a:rPr lang="en-FR" sz="1400" dirty="0">
                  <a:latin typeface="Avenir Next" panose="020B0503020202020204" pitchFamily="34" charset="0"/>
                </a:rPr>
                <a:t> </a:t>
              </a:r>
            </a:p>
            <a:p>
              <a:pPr algn="ctr"/>
              <a:r>
                <a:rPr lang="en-FR" sz="1400" dirty="0">
                  <a:latin typeface="Avenir Next" panose="020B0503020202020204" pitchFamily="34" charset="0"/>
                </a:rPr>
                <a:t>TPC low density HeCF</a:t>
              </a:r>
              <a:r>
                <a:rPr lang="en-FR" sz="1400" baseline="-25000" dirty="0">
                  <a:latin typeface="Avenir Next" panose="020B0503020202020204" pitchFamily="34" charset="0"/>
                </a:rPr>
                <a:t>4</a:t>
              </a:r>
              <a:endParaRPr lang="en-FR" sz="1400" baseline="-2500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C4F1B64-5126-E2DE-48AC-CC588B49B03B}"/>
              </a:ext>
            </a:extLst>
          </p:cNvPr>
          <p:cNvSpPr txBox="1"/>
          <p:nvPr/>
        </p:nvSpPr>
        <p:spPr>
          <a:xfrm>
            <a:off x="782004" y="1604498"/>
            <a:ext cx="808002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Photosensors (PMT, LAPPD, </a:t>
            </a:r>
            <a:r>
              <a:rPr lang="en-GB" dirty="0" err="1">
                <a:latin typeface="Avenir Next" panose="020B0503020202020204" pitchFamily="34" charset="0"/>
              </a:rPr>
              <a:t>SiPM</a:t>
            </a:r>
            <a:r>
              <a:rPr lang="en-GB" dirty="0">
                <a:latin typeface="Avenir Next" panose="020B0503020202020204" pitchFamily="34" charset="0"/>
              </a:rPr>
              <a:t>/SPADs, CCD)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600" dirty="0">
                <a:effectLst/>
                <a:latin typeface="Avenir Next" panose="020B0503020202020204" pitchFamily="34" charset="0"/>
              </a:rPr>
              <a:t>Improve Wave Length </a:t>
            </a:r>
            <a:r>
              <a:rPr lang="en-GB" sz="1600" dirty="0">
                <a:latin typeface="Avenir Next" panose="020B0503020202020204" pitchFamily="34" charset="0"/>
              </a:rPr>
              <a:t>S</a:t>
            </a:r>
            <a:r>
              <a:rPr lang="en-GB" sz="1600" dirty="0">
                <a:effectLst/>
                <a:latin typeface="Avenir Next" panose="020B0503020202020204" pitchFamily="34" charset="0"/>
              </a:rPr>
              <a:t>hifting and/or VUV – NIR Quantum Efficiency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dirty="0">
                <a:latin typeface="Avenir Next" panose="020B0503020202020204" pitchFamily="34" charset="0"/>
              </a:rPr>
              <a:t>Design devices with both ionisation and light sensitivity </a:t>
            </a:r>
            <a:endParaRPr lang="en-GB" sz="1600" dirty="0">
              <a:effectLst/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Readout schemes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600" dirty="0">
                <a:latin typeface="Avenir Next" panose="020B0503020202020204" pitchFamily="34" charset="0"/>
              </a:rPr>
              <a:t>Improved amplification scheme in DP TPC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600" dirty="0">
                <a:latin typeface="Avenir Next" panose="020B0503020202020204" pitchFamily="34" charset="0"/>
              </a:rPr>
              <a:t>Increase granularity ex CCD with </a:t>
            </a:r>
            <a:r>
              <a:rPr lang="en-GB" sz="1600" dirty="0" err="1">
                <a:latin typeface="Avenir Next" panose="020B0503020202020204" pitchFamily="34" charset="0"/>
              </a:rPr>
              <a:t>TimePix</a:t>
            </a:r>
            <a:r>
              <a:rPr lang="en-GB" sz="1600" dirty="0">
                <a:latin typeface="Avenir Next" panose="020B0503020202020204" pitchFamily="34" charset="0"/>
              </a:rPr>
              <a:t> ASIC for spatial NEXT)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C99A9A-2D28-2996-2938-4D0600B5B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554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9A1D04-B627-D1A3-45F5-546EEF067B10}"/>
              </a:ext>
            </a:extLst>
          </p:cNvPr>
          <p:cNvSpPr txBox="1"/>
          <p:nvPr/>
        </p:nvSpPr>
        <p:spPr>
          <a:xfrm>
            <a:off x="533884" y="851547"/>
            <a:ext cx="10951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Avenir Next" panose="020B0503020202020204" pitchFamily="34" charset="0"/>
              </a:rPr>
              <a:t>R&amp;D Electronics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1C0BC9-2D1E-6ECB-7C05-F744559C54B7}"/>
              </a:ext>
            </a:extLst>
          </p:cNvPr>
          <p:cNvSpPr txBox="1"/>
          <p:nvPr/>
        </p:nvSpPr>
        <p:spPr>
          <a:xfrm>
            <a:off x="993341" y="1310760"/>
            <a:ext cx="100326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Electronics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600" dirty="0">
                <a:latin typeface="Avenir Next" panose="020B0503020202020204" pitchFamily="34" charset="0"/>
              </a:rPr>
              <a:t>Waveform sampling to reject background (potentially to separate Cherenkov/Scintillation)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600" dirty="0">
                <a:latin typeface="Avenir Next" panose="020B0503020202020204" pitchFamily="34" charset="0"/>
              </a:rPr>
              <a:t>3D integrated readout operated at cryogenic temperature (including optical transmission)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 Next" panose="020B0503020202020204" pitchFamily="34" charset="0"/>
              </a:rPr>
              <a:t>Other engineering challenges for volume scaling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600" dirty="0">
                <a:latin typeface="Avenir Next" panose="020B0503020202020204" pitchFamily="34" charset="0"/>
              </a:rPr>
              <a:t>Cryostat vessels, cryogeny systems, feedthrough, power supplies, monitoring and calibration</a:t>
            </a:r>
            <a:endParaRPr lang="en-F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B79238-8556-280C-0145-9B23B694F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72" y="2875135"/>
            <a:ext cx="2461619" cy="28752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7B720E4-14D9-9780-70E2-D2050D41D2D4}"/>
              </a:ext>
            </a:extLst>
          </p:cNvPr>
          <p:cNvGrpSpPr/>
          <p:nvPr/>
        </p:nvGrpSpPr>
        <p:grpSpPr>
          <a:xfrm>
            <a:off x="6873322" y="4305087"/>
            <a:ext cx="4826914" cy="1491991"/>
            <a:chOff x="5501939" y="2976066"/>
            <a:chExt cx="4826914" cy="14919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86A4212-F414-22C7-4568-AE47DA494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1790" y="3006858"/>
              <a:ext cx="3227063" cy="1430407"/>
            </a:xfrm>
            <a:prstGeom prst="rect">
              <a:avLst/>
            </a:prstGeom>
          </p:spPr>
        </p:pic>
        <p:grpSp>
          <p:nvGrpSpPr>
            <p:cNvPr id="13" name="Groupe 3">
              <a:extLst>
                <a:ext uri="{FF2B5EF4-FFF2-40B4-BE49-F238E27FC236}">
                  <a16:creationId xmlns:a16="http://schemas.microsoft.com/office/drawing/2014/main" id="{BC491FFE-D60A-55A0-4C88-9C0D2D1571C8}"/>
                </a:ext>
              </a:extLst>
            </p:cNvPr>
            <p:cNvGrpSpPr/>
            <p:nvPr/>
          </p:nvGrpSpPr>
          <p:grpSpPr>
            <a:xfrm>
              <a:off x="5501939" y="2976066"/>
              <a:ext cx="4742597" cy="1491991"/>
              <a:chOff x="5757121" y="4814500"/>
              <a:chExt cx="4742597" cy="1491991"/>
            </a:xfrm>
          </p:grpSpPr>
          <p:pic>
            <p:nvPicPr>
              <p:cNvPr id="17" name="Picture 3" descr="page18image117223312">
                <a:extLst>
                  <a:ext uri="{FF2B5EF4-FFF2-40B4-BE49-F238E27FC236}">
                    <a16:creationId xmlns:a16="http://schemas.microsoft.com/office/drawing/2014/main" id="{38CB622E-A8FA-D636-2F05-88DB136B69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7121" y="4814500"/>
                <a:ext cx="1531043" cy="1491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285D89E-8825-BEF5-30C2-0DD5994EDBFA}"/>
                  </a:ext>
                </a:extLst>
              </p:cNvPr>
              <p:cNvSpPr/>
              <p:nvPr/>
            </p:nvSpPr>
            <p:spPr>
              <a:xfrm>
                <a:off x="7442021" y="4869052"/>
                <a:ext cx="305769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PCB readout (ionization) for DUNE (FD2) </a:t>
                </a:r>
                <a:endParaRPr lang="fr-FR" sz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535236-D494-3FF9-4B69-51645BF94882}"/>
              </a:ext>
            </a:extLst>
          </p:cNvPr>
          <p:cNvGrpSpPr/>
          <p:nvPr/>
        </p:nvGrpSpPr>
        <p:grpSpPr>
          <a:xfrm>
            <a:off x="3104402" y="3348806"/>
            <a:ext cx="3533950" cy="1927937"/>
            <a:chOff x="3096187" y="4195565"/>
            <a:chExt cx="3533950" cy="192793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E653D0-9126-1449-1A1A-D3BCC101E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96187" y="4406687"/>
              <a:ext cx="3442510" cy="171681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CFE3A94-E18C-5BD2-E5C6-86270A26C336}"/>
                </a:ext>
              </a:extLst>
            </p:cNvPr>
            <p:cNvSpPr/>
            <p:nvPr/>
          </p:nvSpPr>
          <p:spPr>
            <a:xfrm>
              <a:off x="3263638" y="4195565"/>
              <a:ext cx="33664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ARGO integrated readout with SPADs </a:t>
              </a:r>
              <a:endParaRPr lang="fr-FR" sz="14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B40B107-624C-774B-0022-175F4129E42A}"/>
              </a:ext>
            </a:extLst>
          </p:cNvPr>
          <p:cNvGrpSpPr/>
          <p:nvPr/>
        </p:nvGrpSpPr>
        <p:grpSpPr>
          <a:xfrm>
            <a:off x="6814279" y="2842030"/>
            <a:ext cx="4959660" cy="1379221"/>
            <a:chOff x="6707952" y="3533165"/>
            <a:chExt cx="4959660" cy="137922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52BFC2D-EB70-8188-64CA-92C52F6849AB}"/>
                </a:ext>
              </a:extLst>
            </p:cNvPr>
            <p:cNvGrpSpPr/>
            <p:nvPr/>
          </p:nvGrpSpPr>
          <p:grpSpPr>
            <a:xfrm>
              <a:off x="6707952" y="3533165"/>
              <a:ext cx="4959660" cy="1379221"/>
              <a:chOff x="6707952" y="3533165"/>
              <a:chExt cx="4959660" cy="1379221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B00051A2-71D1-91C7-7924-943572C1526F}"/>
                  </a:ext>
                </a:extLst>
              </p:cNvPr>
              <p:cNvGrpSpPr/>
              <p:nvPr/>
            </p:nvGrpSpPr>
            <p:grpSpPr>
              <a:xfrm flipH="1">
                <a:off x="6707952" y="3533165"/>
                <a:ext cx="4959660" cy="1379221"/>
                <a:chOff x="2076538" y="2472588"/>
                <a:chExt cx="6027229" cy="1833986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88AE707C-E59F-8AD3-8E8E-6C07DE488A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" t="4773" r="66389" b="14459"/>
                <a:stretch/>
              </p:blipFill>
              <p:spPr>
                <a:xfrm flipV="1">
                  <a:off x="2076538" y="2472589"/>
                  <a:ext cx="2461618" cy="1803876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AC29B232-FB53-1E4F-9A46-B97E7FC224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37840" t="4773" r="42588" b="14459"/>
                <a:stretch/>
              </p:blipFill>
              <p:spPr>
                <a:xfrm flipV="1">
                  <a:off x="4576855" y="2472588"/>
                  <a:ext cx="1811073" cy="1803877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1D3398EA-F0D5-6D23-1D8D-0E446A8586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9598" t="999" b="13865"/>
                <a:stretch/>
              </p:blipFill>
              <p:spPr>
                <a:xfrm flipV="1">
                  <a:off x="6369534" y="2502700"/>
                  <a:ext cx="1734233" cy="1803874"/>
                </a:xfrm>
                <a:prstGeom prst="rect">
                  <a:avLst/>
                </a:prstGeom>
              </p:spPr>
            </p:pic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5C8D4B-9A03-46DF-B7BF-5A2BBCE640C6}"/>
                  </a:ext>
                </a:extLst>
              </p:cNvPr>
              <p:cNvSpPr txBox="1"/>
              <p:nvPr/>
            </p:nvSpPr>
            <p:spPr>
              <a:xfrm>
                <a:off x="6755446" y="3604439"/>
                <a:ext cx="129974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FR" sz="14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L</a:t>
                </a:r>
                <a:r>
                  <a:rPr lang="en-GB" sz="14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A</a:t>
                </a:r>
                <a:r>
                  <a:rPr lang="en-FR" sz="14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rpix ASIC</a:t>
                </a:r>
                <a:endParaRPr lang="en-FR" sz="1400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9CD226-557F-1513-86FA-FF0A785D81A4}"/>
                  </a:ext>
                </a:extLst>
              </p:cNvPr>
              <p:cNvSpPr txBox="1"/>
              <p:nvPr/>
            </p:nvSpPr>
            <p:spPr>
              <a:xfrm>
                <a:off x="6711200" y="4576398"/>
                <a:ext cx="117617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FR" sz="14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DUNE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705B154-B2AE-FC08-9074-E0DCDD8EF475}"/>
                </a:ext>
              </a:extLst>
            </p:cNvPr>
            <p:cNvSpPr txBox="1"/>
            <p:nvPr/>
          </p:nvSpPr>
          <p:spPr>
            <a:xfrm>
              <a:off x="8249853" y="3605759"/>
              <a:ext cx="30861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4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feedthrough             backend board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894AC8-A5F4-CB68-4EE8-AC3DF355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868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A1D04-B627-D1A3-45F5-546EEF067B10}"/>
              </a:ext>
            </a:extLst>
          </p:cNvPr>
          <p:cNvSpPr txBox="1"/>
          <p:nvPr/>
        </p:nvSpPr>
        <p:spPr>
          <a:xfrm>
            <a:off x="350371" y="444583"/>
            <a:ext cx="11710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Avenir Next" panose="020B0503020202020204" pitchFamily="34" charset="0"/>
              </a:rPr>
              <a:t>ECFA roadmap Quantum Sensors and emerging technologies (DRD5)</a:t>
            </a:r>
          </a:p>
          <a:p>
            <a:r>
              <a:rPr lang="en-GB" sz="2000" dirty="0">
                <a:latin typeface="Avenir Next" panose="020B0503020202020204" pitchFamily="34" charset="0"/>
              </a:rPr>
              <a:t>Sensors to measure very small signals with high resolution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6BBF2F-67DA-38B4-DD23-4C069EF291FC}"/>
              </a:ext>
            </a:extLst>
          </p:cNvPr>
          <p:cNvGrpSpPr/>
          <p:nvPr/>
        </p:nvGrpSpPr>
        <p:grpSpPr>
          <a:xfrm>
            <a:off x="2209800" y="1585445"/>
            <a:ext cx="7772400" cy="4776082"/>
            <a:chOff x="3980729" y="1481270"/>
            <a:chExt cx="7772400" cy="477608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3E1349D-9151-F18B-BD7A-9751276B2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0729" y="2456430"/>
              <a:ext cx="7772400" cy="380092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EEEF63-C264-16DE-DA03-7EC85F027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0729" y="1481270"/>
              <a:ext cx="7772400" cy="890454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AF74CE-B704-796F-B6F1-89CFDF75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640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AF16EE-B8D0-104E-A114-2EC58D2D8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FCA0AAC-EFB2-5F1D-F200-6AF2C09A61A6}"/>
              </a:ext>
            </a:extLst>
          </p:cNvPr>
          <p:cNvSpPr/>
          <p:nvPr/>
        </p:nvSpPr>
        <p:spPr>
          <a:xfrm>
            <a:off x="5494103" y="435595"/>
            <a:ext cx="4342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venir Next" panose="020B0503020202020204" pitchFamily="34" charset="0"/>
                <a:sym typeface="Wingdings"/>
              </a:rPr>
              <a:t>Phonon detection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46E0D5-4DC4-9D04-D9F7-4902DB479727}"/>
              </a:ext>
            </a:extLst>
          </p:cNvPr>
          <p:cNvSpPr/>
          <p:nvPr/>
        </p:nvSpPr>
        <p:spPr>
          <a:xfrm>
            <a:off x="4073689" y="1336000"/>
            <a:ext cx="465516" cy="3588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436584-FBD6-605A-2900-1C1265DE4ADE}"/>
              </a:ext>
            </a:extLst>
          </p:cNvPr>
          <p:cNvSpPr/>
          <p:nvPr/>
        </p:nvSpPr>
        <p:spPr>
          <a:xfrm>
            <a:off x="4265592" y="1151294"/>
            <a:ext cx="78134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000" indent="-2700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Transition Edge Sensors loss of superconductivity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D71554D-B804-D516-435B-CB6FDBD85751}"/>
              </a:ext>
            </a:extLst>
          </p:cNvPr>
          <p:cNvGrpSpPr/>
          <p:nvPr/>
        </p:nvGrpSpPr>
        <p:grpSpPr>
          <a:xfrm>
            <a:off x="16287" y="428917"/>
            <a:ext cx="4616838" cy="6151281"/>
            <a:chOff x="-18438" y="637267"/>
            <a:chExt cx="4616838" cy="615128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4DEAB53-BBFF-4F1C-BAC5-17CD9DF825E7}"/>
                </a:ext>
              </a:extLst>
            </p:cNvPr>
            <p:cNvGrpSpPr/>
            <p:nvPr/>
          </p:nvGrpSpPr>
          <p:grpSpPr>
            <a:xfrm>
              <a:off x="-18438" y="637267"/>
              <a:ext cx="4613616" cy="3775523"/>
              <a:chOff x="-102776" y="1062276"/>
              <a:chExt cx="4613616" cy="377552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A4071EC-1A5B-DE11-5D5E-D6595D823D1D}"/>
                  </a:ext>
                </a:extLst>
              </p:cNvPr>
              <p:cNvGrpSpPr/>
              <p:nvPr/>
            </p:nvGrpSpPr>
            <p:grpSpPr>
              <a:xfrm>
                <a:off x="436220" y="1062276"/>
                <a:ext cx="3742244" cy="1605907"/>
                <a:chOff x="285747" y="1062276"/>
                <a:chExt cx="3742244" cy="1605907"/>
              </a:xfrm>
            </p:grpSpPr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083C8F73-A17A-6F84-4033-6071C6112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0453" t="3685" r="1063" b="4801"/>
                <a:stretch/>
              </p:blipFill>
              <p:spPr>
                <a:xfrm>
                  <a:off x="285747" y="1062276"/>
                  <a:ext cx="3681842" cy="1605907"/>
                </a:xfrm>
                <a:prstGeom prst="rect">
                  <a:avLst/>
                </a:prstGeom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A1A0A068-B300-FC05-EAF1-269559B65D3C}"/>
                    </a:ext>
                  </a:extLst>
                </p:cNvPr>
                <p:cNvSpPr/>
                <p:nvPr/>
              </p:nvSpPr>
              <p:spPr>
                <a:xfrm>
                  <a:off x="3562475" y="1322497"/>
                  <a:ext cx="465516" cy="3588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77E04B8-FFC6-EDC2-8913-489998F48352}"/>
                  </a:ext>
                </a:extLst>
              </p:cNvPr>
              <p:cNvGrpSpPr/>
              <p:nvPr/>
            </p:nvGrpSpPr>
            <p:grpSpPr>
              <a:xfrm>
                <a:off x="-102776" y="2805137"/>
                <a:ext cx="2514358" cy="2032662"/>
                <a:chOff x="5835037" y="2735692"/>
                <a:chExt cx="2514358" cy="2032662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918CFA53-166A-FDA0-CDCB-068378F024DB}"/>
                    </a:ext>
                  </a:extLst>
                </p:cNvPr>
                <p:cNvGrpSpPr/>
                <p:nvPr/>
              </p:nvGrpSpPr>
              <p:grpSpPr>
                <a:xfrm>
                  <a:off x="5942693" y="2735692"/>
                  <a:ext cx="2406702" cy="2032662"/>
                  <a:chOff x="4287513" y="2759442"/>
                  <a:chExt cx="2406702" cy="2032662"/>
                </a:xfrm>
              </p:grpSpPr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6D5ED56E-B22E-9D52-3F65-226757D3E2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420483" y="2759442"/>
                    <a:ext cx="2273732" cy="2032662"/>
                  </a:xfrm>
                  <a:prstGeom prst="rect">
                    <a:avLst/>
                  </a:prstGeom>
                </p:spPr>
              </p:pic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1826FF38-94DA-8F79-1CCE-2DDE26CD932A}"/>
                      </a:ext>
                    </a:extLst>
                  </p:cNvPr>
                  <p:cNvSpPr txBox="1"/>
                  <p:nvPr/>
                </p:nvSpPr>
                <p:spPr>
                  <a:xfrm>
                    <a:off x="4287513" y="2887715"/>
                    <a:ext cx="1047177" cy="95410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 algn="r"/>
                    <a:r>
                      <a: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CaWO</a:t>
                    </a:r>
                    <a:r>
                      <a:rPr lang="en-US" sz="1400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4</a:t>
                    </a:r>
                  </a:p>
                  <a:p>
                    <a:pPr algn="r"/>
                    <a:r>
                      <a: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or</a:t>
                    </a:r>
                    <a:r>
                      <a:rPr lang="en-US" sz="1400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 </a:t>
                    </a:r>
                    <a:r>
                      <a: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Al</a:t>
                    </a:r>
                    <a:r>
                      <a:rPr lang="en-US" sz="1400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2</a:t>
                    </a:r>
                    <a:r>
                      <a: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O</a:t>
                    </a:r>
                    <a:r>
                      <a:rPr lang="en-US" sz="1400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3</a:t>
                    </a:r>
                  </a:p>
                  <a:p>
                    <a:pPr algn="r"/>
                    <a:r>
                      <a: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or Ge</a:t>
                    </a:r>
                  </a:p>
                  <a:p>
                    <a:pPr algn="r"/>
                    <a:r>
                      <a: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or Si…</a:t>
                    </a:r>
                    <a:endParaRPr lang="en-FR" sz="1400" dirty="0"/>
                  </a:p>
                </p:txBody>
              </p:sp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58E8BC4-794F-B30B-D75B-CBA750E22AAE}"/>
                    </a:ext>
                  </a:extLst>
                </p:cNvPr>
                <p:cNvSpPr txBox="1"/>
                <p:nvPr/>
              </p:nvSpPr>
              <p:spPr>
                <a:xfrm>
                  <a:off x="5835037" y="3967334"/>
                  <a:ext cx="1148461" cy="7386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TES</a:t>
                  </a:r>
                </a:p>
                <a:p>
                  <a:pPr algn="r"/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W thin film</a:t>
                  </a:r>
                </a:p>
                <a:p>
                  <a:pPr algn="r"/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T</a:t>
                  </a:r>
                  <a:r>
                    <a:rPr lang="en-US" sz="1400" baseline="-25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C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 20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mk</a:t>
                  </a:r>
                  <a:endPara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6B23C23-654D-5E01-7665-7BAA610B6C44}"/>
                  </a:ext>
                </a:extLst>
              </p:cNvPr>
              <p:cNvSpPr txBox="1"/>
              <p:nvPr/>
            </p:nvSpPr>
            <p:spPr>
              <a:xfrm>
                <a:off x="2343386" y="2725545"/>
                <a:ext cx="2167454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Squid </a:t>
                </a:r>
              </a:p>
              <a:p>
                <a:pPr algn="ctr"/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multiplexed</a:t>
                </a:r>
                <a: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 readout</a:t>
                </a:r>
                <a:endParaRPr lang="en-FR" sz="1200" dirty="0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0F29B883-81CA-FC4E-CE95-8BCD880C42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6287" t="11296" r="730" b="3269"/>
              <a:stretch/>
            </p:blipFill>
            <p:spPr>
              <a:xfrm>
                <a:off x="2506150" y="3150206"/>
                <a:ext cx="1582505" cy="1558301"/>
              </a:xfrm>
              <a:prstGeom prst="rect">
                <a:avLst/>
              </a:prstGeom>
            </p:spPr>
          </p:pic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F3552C8-CB9F-1243-D3B1-7ADB0762C1F3}"/>
                </a:ext>
              </a:extLst>
            </p:cNvPr>
            <p:cNvGrpSpPr/>
            <p:nvPr/>
          </p:nvGrpSpPr>
          <p:grpSpPr>
            <a:xfrm>
              <a:off x="189174" y="4722269"/>
              <a:ext cx="4409226" cy="2066279"/>
              <a:chOff x="202944" y="4674971"/>
              <a:chExt cx="4409226" cy="2066279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6DCEC62-932D-C087-A4CC-87DB84A3FF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50548"/>
              <a:stretch/>
            </p:blipFill>
            <p:spPr>
              <a:xfrm>
                <a:off x="202944" y="4692836"/>
                <a:ext cx="2151951" cy="2044028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DD74C6AE-3160-F698-1E36-DEF5B838BA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50011"/>
              <a:stretch/>
            </p:blipFill>
            <p:spPr>
              <a:xfrm>
                <a:off x="2460219" y="4674971"/>
                <a:ext cx="2151951" cy="2066279"/>
              </a:xfrm>
              <a:prstGeom prst="rect">
                <a:avLst/>
              </a:prstGeom>
            </p:spPr>
          </p:pic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629CECF-D2F7-DDF3-8080-456880568AD4}"/>
                </a:ext>
              </a:extLst>
            </p:cNvPr>
            <p:cNvSpPr txBox="1"/>
            <p:nvPr/>
          </p:nvSpPr>
          <p:spPr>
            <a:xfrm>
              <a:off x="370086" y="4459079"/>
              <a:ext cx="40746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Super CDMS DMS 1.39(0.61) kg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2A198A9B-B7C7-0FE0-00B5-891C6A35B111}"/>
              </a:ext>
            </a:extLst>
          </p:cNvPr>
          <p:cNvSpPr txBox="1"/>
          <p:nvPr/>
        </p:nvSpPr>
        <p:spPr>
          <a:xfrm rot="16200000">
            <a:off x="1861268" y="5969256"/>
            <a:ext cx="7766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3.3 cm</a:t>
            </a:r>
            <a:endParaRPr lang="en-FR" sz="12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CB5EEC-458B-2B52-B12F-2C37D24FBE7F}"/>
              </a:ext>
            </a:extLst>
          </p:cNvPr>
          <p:cNvSpPr txBox="1"/>
          <p:nvPr/>
        </p:nvSpPr>
        <p:spPr>
          <a:xfrm>
            <a:off x="996254" y="5650181"/>
            <a:ext cx="7766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10 cm</a:t>
            </a:r>
            <a:endParaRPr lang="en-FR" sz="1200" dirty="0">
              <a:solidFill>
                <a:schemeClr val="bg1"/>
              </a:solidFill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84F4E2D-6865-38C1-A87A-6593A38109C5}"/>
              </a:ext>
            </a:extLst>
          </p:cNvPr>
          <p:cNvGrpSpPr/>
          <p:nvPr/>
        </p:nvGrpSpPr>
        <p:grpSpPr>
          <a:xfrm>
            <a:off x="4573098" y="1526076"/>
            <a:ext cx="7348829" cy="4655261"/>
            <a:chOff x="4573098" y="1526076"/>
            <a:chExt cx="7348829" cy="4655261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2CF8E8E-C6CE-1E61-6EE6-F49CECFC8BE7}"/>
                </a:ext>
              </a:extLst>
            </p:cNvPr>
            <p:cNvGrpSpPr/>
            <p:nvPr/>
          </p:nvGrpSpPr>
          <p:grpSpPr>
            <a:xfrm>
              <a:off x="8303276" y="2971839"/>
              <a:ext cx="3436123" cy="1398708"/>
              <a:chOff x="8303276" y="2971839"/>
              <a:chExt cx="3436123" cy="1398708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1ED32E96-F196-87B1-1912-49AB347B6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59693" y="2981051"/>
                <a:ext cx="1779706" cy="1380284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D8C5318-6845-5341-A4AD-990D5C491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5179" t="21592" r="41520" b="20311"/>
              <a:stretch/>
            </p:blipFill>
            <p:spPr>
              <a:xfrm>
                <a:off x="8303276" y="2971839"/>
                <a:ext cx="1545886" cy="1398708"/>
              </a:xfrm>
              <a:prstGeom prst="rect">
                <a:avLst/>
              </a:prstGeom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8D89084-326D-F2CA-6808-D9C7178DA7D2}"/>
                </a:ext>
              </a:extLst>
            </p:cNvPr>
            <p:cNvGrpSpPr/>
            <p:nvPr/>
          </p:nvGrpSpPr>
          <p:grpSpPr>
            <a:xfrm>
              <a:off x="4898470" y="2696970"/>
              <a:ext cx="3285677" cy="1807130"/>
              <a:chOff x="4632252" y="2604370"/>
              <a:chExt cx="3285677" cy="1807130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320D1232-5218-7C14-36BF-401CA81AAD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36453" t="54204" r="23318"/>
              <a:stretch/>
            </p:blipFill>
            <p:spPr>
              <a:xfrm>
                <a:off x="6227179" y="2901581"/>
                <a:ext cx="1678328" cy="1509919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FF27FECB-23E0-19F8-ABF9-FD1DF1BD7D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r="62460"/>
              <a:stretch/>
            </p:blipFill>
            <p:spPr>
              <a:xfrm>
                <a:off x="4632252" y="2904757"/>
                <a:ext cx="1582505" cy="1481297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962EABE-E83F-7C7D-F69D-DA27C3B6492D}"/>
                  </a:ext>
                </a:extLst>
              </p:cNvPr>
              <p:cNvSpPr txBox="1"/>
              <p:nvPr/>
            </p:nvSpPr>
            <p:spPr>
              <a:xfrm>
                <a:off x="4754479" y="2604370"/>
                <a:ext cx="291748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Single KID 2 cm CRESST 1-10gr </a:t>
                </a:r>
                <a:endParaRPr lang="en-FR" sz="1400" dirty="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D2B5B9A-82DD-6B99-9048-F4E756B8D57F}"/>
                  </a:ext>
                </a:extLst>
              </p:cNvPr>
              <p:cNvSpPr/>
              <p:nvPr/>
            </p:nvSpPr>
            <p:spPr>
              <a:xfrm>
                <a:off x="7131120" y="3741518"/>
                <a:ext cx="786809" cy="4500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229C322-8966-D14B-9D98-8496DDEE777A}"/>
                </a:ext>
              </a:extLst>
            </p:cNvPr>
            <p:cNvSpPr txBox="1"/>
            <p:nvPr/>
          </p:nvSpPr>
          <p:spPr>
            <a:xfrm>
              <a:off x="8198499" y="2637011"/>
              <a:ext cx="313155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Quantum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 Capacitance Detector </a:t>
              </a:r>
              <a:endParaRPr lang="en-FR" sz="160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4315366-771B-52BD-8435-73F8D25E6440}"/>
                </a:ext>
              </a:extLst>
            </p:cNvPr>
            <p:cNvSpPr txBox="1"/>
            <p:nvPr/>
          </p:nvSpPr>
          <p:spPr>
            <a:xfrm>
              <a:off x="4573098" y="1526076"/>
              <a:ext cx="7348829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70000" indent="-27000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Kinetic Inductance Detector transmission in a LC resonator</a:t>
              </a:r>
            </a:p>
            <a:p>
              <a:pPr marL="612000" lvl="1" indent="-2700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Quantum Capacitance Detector shift of resonator frequency with change of capacity in a tunnel junction</a:t>
              </a:r>
              <a:endPara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91AB41F-4292-21B3-1A51-D4C4670E814F}"/>
                </a:ext>
              </a:extLst>
            </p:cNvPr>
            <p:cNvSpPr/>
            <p:nvPr/>
          </p:nvSpPr>
          <p:spPr>
            <a:xfrm>
              <a:off x="4932807" y="4950231"/>
              <a:ext cx="6718702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R&amp;D to reach sub-</a:t>
              </a:r>
              <a:r>
                <a:rPr lang="en-US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ev</a:t>
              </a: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 sensitivity, with larger scale systems</a:t>
              </a:r>
              <a:endParaRPr lang="en-US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endParaRPr>
            </a:p>
            <a:p>
              <a:pPr marL="800100" lvl="1" indent="-342900">
                <a:buFont typeface="Wingdings" pitchFamily="2" charset="2"/>
                <a:buChar char="Ø"/>
              </a:pPr>
              <a:r>
                <a:rPr lang="en-US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Superconducting film material (Al, W, </a:t>
              </a:r>
              <a:r>
                <a:rPr lang="en-US" dirty="0" err="1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TiNx</a:t>
              </a:r>
              <a:r>
                <a:rPr lang="en-US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, Nb)</a:t>
              </a:r>
            </a:p>
            <a:p>
              <a:pPr marL="800100" lvl="1" indent="-342900">
                <a:buFont typeface="Wingdings" pitchFamily="2" charset="2"/>
                <a:buChar char="Ø"/>
              </a:pPr>
              <a:r>
                <a:rPr lang="en-US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Configuration of signal measurement structures</a:t>
              </a:r>
            </a:p>
            <a:p>
              <a:pPr marL="800100" lvl="1" indent="-342900">
                <a:buFont typeface="Wingdings" pitchFamily="2" charset="2"/>
                <a:buChar char="Ø"/>
              </a:pPr>
              <a:r>
                <a:rPr lang="en-US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Production process and readout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651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AF16EE-B8D0-104E-A114-2EC58D2D8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DEF59E-897E-294F-8EE1-82724263E026}"/>
              </a:ext>
            </a:extLst>
          </p:cNvPr>
          <p:cNvSpPr/>
          <p:nvPr/>
        </p:nvSpPr>
        <p:spPr>
          <a:xfrm>
            <a:off x="340607" y="1956986"/>
            <a:ext cx="1151078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Measure resistance variation of nanowires (&lt; 1 </a:t>
            </a:r>
            <a:r>
              <a:rPr lang="en-US" sz="20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μm</a:t>
            </a: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) at 1–4 K</a:t>
            </a:r>
          </a:p>
          <a:p>
            <a:pPr marL="5400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Very high QE 10 nm to 10 µm WL, ultralow DCR &lt; 10</a:t>
            </a:r>
            <a:r>
              <a:rPr lang="en-US" baseline="30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-5</a:t>
            </a: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cps, timing ≃ 3 </a:t>
            </a:r>
            <a:r>
              <a:rPr lang="en-US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ps</a:t>
            </a: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, rate capability O(1) GHz/mm</a:t>
            </a:r>
            <a:r>
              <a:rPr lang="en-US" baseline="30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2</a:t>
            </a:r>
          </a:p>
          <a:p>
            <a:pPr marL="442800" indent="-342900">
              <a:buFont typeface="Wingdings" pitchFamily="2" charset="2"/>
              <a:buChar char="Ø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Configuration for further improved sensitivity for threshold below 70 </a:t>
            </a:r>
            <a:r>
              <a:rPr lang="en-US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meV</a:t>
            </a: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</a:t>
            </a:r>
          </a:p>
          <a:p>
            <a:pPr marL="442800" indent="-342900">
              <a:buFont typeface="Wingdings" pitchFamily="2" charset="2"/>
              <a:buChar char="Ø"/>
            </a:pP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Larger size sensors accompanied by electronics for channel multiplexing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FCA0AAC-EFB2-5F1D-F200-6AF2C09A61A6}"/>
              </a:ext>
            </a:extLst>
          </p:cNvPr>
          <p:cNvSpPr/>
          <p:nvPr/>
        </p:nvSpPr>
        <p:spPr>
          <a:xfrm>
            <a:off x="692400" y="1295912"/>
            <a:ext cx="1111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venir Next" panose="020B0503020202020204" pitchFamily="34" charset="0"/>
                <a:sym typeface="Wingdings"/>
              </a:rPr>
              <a:t>Superconducting Nanowire Single Photon Detector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ECEAE0D-633C-C9B0-3525-89473159CE30}"/>
              </a:ext>
            </a:extLst>
          </p:cNvPr>
          <p:cNvGrpSpPr/>
          <p:nvPr/>
        </p:nvGrpSpPr>
        <p:grpSpPr>
          <a:xfrm>
            <a:off x="469845" y="3395486"/>
            <a:ext cx="11181658" cy="2107460"/>
            <a:chOff x="42161" y="2152022"/>
            <a:chExt cx="11181658" cy="210746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94E55F2-1208-0CBD-AB57-CC72D0A09BC3}"/>
                </a:ext>
              </a:extLst>
            </p:cNvPr>
            <p:cNvGrpSpPr/>
            <p:nvPr/>
          </p:nvGrpSpPr>
          <p:grpSpPr>
            <a:xfrm>
              <a:off x="42161" y="2183530"/>
              <a:ext cx="11181658" cy="2075952"/>
              <a:chOff x="7436" y="1975187"/>
              <a:chExt cx="11181658" cy="2075952"/>
            </a:xfrm>
          </p:grpSpPr>
          <p:pic>
            <p:nvPicPr>
              <p:cNvPr id="10242" name="Picture 2" descr="page18image172607888">
                <a:extLst>
                  <a:ext uri="{FF2B5EF4-FFF2-40B4-BE49-F238E27FC236}">
                    <a16:creationId xmlns:a16="http://schemas.microsoft.com/office/drawing/2014/main" id="{9CEC5D17-4F64-C24B-84E8-42A3A176A4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1898"/>
              <a:stretch/>
            </p:blipFill>
            <p:spPr bwMode="auto">
              <a:xfrm>
                <a:off x="4284518" y="1975188"/>
                <a:ext cx="2046830" cy="20759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F75CDEC-07B7-07AB-E185-6620875B9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36" y="2168567"/>
                <a:ext cx="4165600" cy="1441450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369DEC9-CED9-B9E6-B21C-DADA7E3581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96519" y="1975187"/>
                <a:ext cx="1957893" cy="1951784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B71F2E5-C909-0784-9B6A-B54AABECA852}"/>
                  </a:ext>
                </a:extLst>
              </p:cNvPr>
              <p:cNvSpPr txBox="1"/>
              <p:nvPr/>
            </p:nvSpPr>
            <p:spPr>
              <a:xfrm>
                <a:off x="6589119" y="1977340"/>
                <a:ext cx="205716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32 x 32 (row-columns)</a:t>
                </a:r>
              </a:p>
              <a:p>
                <a:r>
                  <a:rPr lang="en-US" sz="1400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array NIST - JPL  </a:t>
                </a:r>
                <a:endParaRPr lang="en-FR" sz="1400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6C7B03D-C8C4-25D2-1166-5A66EC68F11F}"/>
                  </a:ext>
                </a:extLst>
              </p:cNvPr>
              <p:cNvSpPr txBox="1"/>
              <p:nvPr/>
            </p:nvSpPr>
            <p:spPr>
              <a:xfrm>
                <a:off x="8968598" y="2300882"/>
                <a:ext cx="222049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ex. DM search with GaAs</a:t>
                </a:r>
              </a:p>
            </p:txBody>
          </p: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4F68009-EB27-3D19-F811-D91CA34B2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35347" y="2152022"/>
              <a:ext cx="2368550" cy="196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7396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5178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34E4F0-F853-FC9A-7005-5AED90132E1D}"/>
              </a:ext>
            </a:extLst>
          </p:cNvPr>
          <p:cNvSpPr/>
          <p:nvPr/>
        </p:nvSpPr>
        <p:spPr>
          <a:xfrm>
            <a:off x="8997244" y="3396901"/>
            <a:ext cx="778933" cy="36406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6EA1B-1376-DAFB-00E4-CCB0F418A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633700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A6CB8D-F449-485F-AAD2-9F8BC019A110}"/>
              </a:ext>
            </a:extLst>
          </p:cNvPr>
          <p:cNvSpPr txBox="1"/>
          <p:nvPr/>
        </p:nvSpPr>
        <p:spPr>
          <a:xfrm>
            <a:off x="505900" y="141166"/>
            <a:ext cx="11180201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Avenir Next" panose="020B0503020202020204" pitchFamily="34" charset="0"/>
              </a:rPr>
              <a:t>FCC un des </a:t>
            </a:r>
            <a:r>
              <a:rPr lang="fr-FR" sz="2800" dirty="0">
                <a:solidFill>
                  <a:srgbClr val="00B050"/>
                </a:solidFill>
                <a:latin typeface="Avenir Next" panose="020B0503020202020204" pitchFamily="34" charset="0"/>
              </a:rPr>
              <a:t>3</a:t>
            </a:r>
            <a:r>
              <a:rPr lang="fr-FR" sz="2800" dirty="0">
                <a:latin typeface="Avenir Next" panose="020B0503020202020204" pitchFamily="34" charset="0"/>
              </a:rPr>
              <a:t>(</a:t>
            </a:r>
            <a:r>
              <a:rPr lang="fr-FR" sz="2800" dirty="0">
                <a:solidFill>
                  <a:srgbClr val="00B0F0"/>
                </a:solidFill>
                <a:latin typeface="Avenir Next" panose="020B0503020202020204" pitchFamily="34" charset="0"/>
              </a:rPr>
              <a:t>4-5</a:t>
            </a:r>
            <a:r>
              <a:rPr lang="fr-FR" sz="2800" dirty="0">
                <a:latin typeface="Avenir Next" panose="020B0503020202020204" pitchFamily="34" charset="0"/>
              </a:rPr>
              <a:t>) concepts de collisionneurs </a:t>
            </a:r>
          </a:p>
          <a:p>
            <a:pPr algn="ctr"/>
            <a:r>
              <a:rPr lang="fr-FR" sz="2800" dirty="0">
                <a:latin typeface="Avenir Next" panose="020B0503020202020204" pitchFamily="34" charset="0"/>
              </a:rPr>
              <a:t>proposés en continuité du HL-LHC</a:t>
            </a:r>
            <a:endParaRPr lang="fr-FR" sz="2000" i="1" dirty="0">
              <a:solidFill>
                <a:srgbClr val="FF0000"/>
              </a:solidFill>
              <a:effectLst/>
              <a:latin typeface="Avenir Next" panose="020B05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7A5686-39E2-7959-909E-8A28FA227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67" y="1212352"/>
            <a:ext cx="10469592" cy="511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7A0D3A-B858-CFAF-7E02-0C0FE6035929}"/>
              </a:ext>
            </a:extLst>
          </p:cNvPr>
          <p:cNvSpPr txBox="1"/>
          <p:nvPr/>
        </p:nvSpPr>
        <p:spPr>
          <a:xfrm>
            <a:off x="3047144" y="6354597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latin typeface="Avenir Next" panose="020B0503020202020204" pitchFamily="34" charset="0"/>
              </a:rPr>
              <a:t>Etat de R&amp;D </a:t>
            </a:r>
            <a:r>
              <a:rPr lang="fr-FR" dirty="0">
                <a:solidFill>
                  <a:srgbClr val="00B050"/>
                </a:solidFill>
                <a:latin typeface="Avenir Next" panose="020B0503020202020204" pitchFamily="34" charset="0"/>
              </a:rPr>
              <a:t>très</a:t>
            </a:r>
            <a:r>
              <a:rPr lang="fr-FR" sz="1800" dirty="0">
                <a:solidFill>
                  <a:srgbClr val="00B050"/>
                </a:solidFill>
                <a:latin typeface="Avenir Next" panose="020B0503020202020204" pitchFamily="34" charset="0"/>
              </a:rPr>
              <a:t> avancé</a:t>
            </a:r>
            <a:r>
              <a:rPr lang="fr-FR" sz="1800" dirty="0">
                <a:latin typeface="Avenir Next" panose="020B0503020202020204" pitchFamily="34" charset="0"/>
              </a:rPr>
              <a:t>/</a:t>
            </a:r>
            <a:r>
              <a:rPr lang="fr-FR" sz="1800" dirty="0">
                <a:solidFill>
                  <a:srgbClr val="00B0F0"/>
                </a:solidFill>
                <a:latin typeface="Avenir Next" panose="020B0503020202020204" pitchFamily="34" charset="0"/>
              </a:rPr>
              <a:t>intermédiaire</a:t>
            </a:r>
            <a:r>
              <a:rPr lang="fr-FR" sz="1800" dirty="0">
                <a:latin typeface="Avenir Next" panose="020B0503020202020204" pitchFamily="34" charset="0"/>
              </a:rPr>
              <a:t>/</a:t>
            </a:r>
            <a:r>
              <a:rPr lang="fr-FR" sz="1800" dirty="0">
                <a:solidFill>
                  <a:srgbClr val="FF0000"/>
                </a:solidFill>
                <a:latin typeface="Avenir Next" panose="020B0503020202020204" pitchFamily="34" charset="0"/>
              </a:rPr>
              <a:t>initial</a:t>
            </a:r>
            <a:endParaRPr lang="en-F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895A1E-29BF-4960-810F-E68612C158D9}"/>
              </a:ext>
            </a:extLst>
          </p:cNvPr>
          <p:cNvSpPr txBox="1"/>
          <p:nvPr/>
        </p:nvSpPr>
        <p:spPr>
          <a:xfrm>
            <a:off x="1320785" y="151201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67C812-AF47-844F-0BF3-C77E172BDC27}"/>
              </a:ext>
            </a:extLst>
          </p:cNvPr>
          <p:cNvSpPr txBox="1"/>
          <p:nvPr/>
        </p:nvSpPr>
        <p:spPr>
          <a:xfrm>
            <a:off x="4621658" y="2416818"/>
            <a:ext cx="34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400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1BFF55-42A7-4BA8-F936-1A2209A8753C}"/>
              </a:ext>
            </a:extLst>
          </p:cNvPr>
          <p:cNvSpPr txBox="1"/>
          <p:nvPr/>
        </p:nvSpPr>
        <p:spPr>
          <a:xfrm>
            <a:off x="934442" y="293523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3C51DE-9F9F-E066-F0FB-1BCA2DBCA987}"/>
              </a:ext>
            </a:extLst>
          </p:cNvPr>
          <p:cNvSpPr txBox="1"/>
          <p:nvPr/>
        </p:nvSpPr>
        <p:spPr>
          <a:xfrm>
            <a:off x="8201647" y="187500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857CFD-72A0-EC38-92CE-BBAECD13798A}"/>
              </a:ext>
            </a:extLst>
          </p:cNvPr>
          <p:cNvSpPr txBox="1"/>
          <p:nvPr/>
        </p:nvSpPr>
        <p:spPr>
          <a:xfrm>
            <a:off x="7696501" y="31172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rgbClr val="00B0F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13623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FDA882-0B6A-C9E3-BBD3-DBFE6BE90400}"/>
              </a:ext>
            </a:extLst>
          </p:cNvPr>
          <p:cNvSpPr txBox="1"/>
          <p:nvPr/>
        </p:nvSpPr>
        <p:spPr>
          <a:xfrm>
            <a:off x="669873" y="2631346"/>
            <a:ext cx="10852255" cy="1620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fr-FR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Informations complémentaires FCC-</a:t>
            </a:r>
            <a:r>
              <a:rPr lang="fr-FR" sz="32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ee</a:t>
            </a:r>
            <a:endParaRPr lang="fr-FR" sz="3200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algn="ctr">
              <a:spcAft>
                <a:spcPts val="200"/>
              </a:spcAft>
            </a:pPr>
            <a:r>
              <a:rPr lang="fr-FR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programme de physiques et contraintes détecteurs</a:t>
            </a:r>
          </a:p>
          <a:p>
            <a:pPr algn="ctr">
              <a:spcAft>
                <a:spcPts val="200"/>
              </a:spcAft>
            </a:pPr>
            <a:r>
              <a:rPr lang="fr-FR" sz="3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signaux de références pour études de faisabilités   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E4DFE9-5BD5-4BE1-BFBE-6E8940C1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50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999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BDB9E-A782-8CD1-A5E6-4D0F21442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" t="6881" r="959" b="5585"/>
          <a:stretch/>
        </p:blipFill>
        <p:spPr>
          <a:xfrm>
            <a:off x="250013" y="729925"/>
            <a:ext cx="11691975" cy="58608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4708A85-F3BB-2A6E-CA05-000DA26D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2" y="6474965"/>
            <a:ext cx="1335889" cy="365125"/>
          </a:xfrm>
          <a:noFill/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51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E19A5C-A0D7-E324-167C-03CAAB2BE125}"/>
              </a:ext>
            </a:extLst>
          </p:cNvPr>
          <p:cNvSpPr txBox="1"/>
          <p:nvPr/>
        </p:nvSpPr>
        <p:spPr>
          <a:xfrm>
            <a:off x="337593" y="288000"/>
            <a:ext cx="11503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Résumé du programme de physique au FCC</a:t>
            </a:r>
            <a:endParaRPr lang="fr-FR" sz="2400" dirty="0"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CCDEC7-9420-F14C-E255-DC54B0BEA2AF}"/>
              </a:ext>
            </a:extLst>
          </p:cNvPr>
          <p:cNvSpPr txBox="1"/>
          <p:nvPr/>
        </p:nvSpPr>
        <p:spPr>
          <a:xfrm>
            <a:off x="895569" y="6616609"/>
            <a:ext cx="104008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/>
              </a:rPr>
              <a:t>https://indico.cern.ch/event/1064327/contributions/4893208/attachments/2454038/4214309/20220601-Paris-DetectorConcepts.pdf</a:t>
            </a:r>
            <a:r>
              <a:rPr lang="en-US" sz="1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endParaRPr lang="en-FR" sz="1200" dirty="0"/>
          </a:p>
        </p:txBody>
      </p:sp>
    </p:spTree>
    <p:extLst>
      <p:ext uri="{BB962C8B-B14F-4D97-AF65-F5344CB8AC3E}">
        <p14:creationId xmlns:p14="http://schemas.microsoft.com/office/powerpoint/2010/main" val="1218236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72541DE-0124-DD44-A298-4E6A3B8C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2" y="6474965"/>
            <a:ext cx="1335889" cy="365125"/>
          </a:xfrm>
          <a:solidFill>
            <a:schemeClr val="bg1"/>
          </a:solidFill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52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A49106-0903-F07D-4DC6-B40E6F3458B6}"/>
              </a:ext>
            </a:extLst>
          </p:cNvPr>
          <p:cNvSpPr txBox="1"/>
          <p:nvPr/>
        </p:nvSpPr>
        <p:spPr>
          <a:xfrm>
            <a:off x="143629" y="172907"/>
            <a:ext cx="11904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Résumé des prérequis de performance des détecteurs au FCC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8BED8B-EB25-1943-2344-2BA92AD594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72" b="6092"/>
          <a:stretch/>
        </p:blipFill>
        <p:spPr>
          <a:xfrm>
            <a:off x="228692" y="771189"/>
            <a:ext cx="11819679" cy="57326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32C702-2A57-E52C-DBD9-00E177197E5F}"/>
              </a:ext>
            </a:extLst>
          </p:cNvPr>
          <p:cNvSpPr txBox="1"/>
          <p:nvPr/>
        </p:nvSpPr>
        <p:spPr>
          <a:xfrm>
            <a:off x="600826" y="2769732"/>
            <a:ext cx="394990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new detector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Enhanced tracking precision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Particle 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𝛾-energy resolution</a:t>
            </a:r>
            <a:endParaRPr lang="en-US" sz="1800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D5D748-C1DC-23A9-474B-7181FD6E6D09}"/>
              </a:ext>
            </a:extLst>
          </p:cNvPr>
          <p:cNvSpPr txBox="1"/>
          <p:nvPr/>
        </p:nvSpPr>
        <p:spPr>
          <a:xfrm>
            <a:off x="895569" y="6616609"/>
            <a:ext cx="104008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/>
              </a:rPr>
              <a:t>https://indico.cern.ch/event/1064327/contributions/4893208/attachments/2454038/4214309/20220601-Paris-DetectorConcepts.pdf</a:t>
            </a:r>
            <a:r>
              <a:rPr lang="en-US" sz="1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endParaRPr lang="en-FR" sz="1200" dirty="0"/>
          </a:p>
        </p:txBody>
      </p:sp>
    </p:spTree>
    <p:extLst>
      <p:ext uri="{BB962C8B-B14F-4D97-AF65-F5344CB8AC3E}">
        <p14:creationId xmlns:p14="http://schemas.microsoft.com/office/powerpoint/2010/main" val="924219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56112" y="647496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53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FE3B04-0576-AD42-A1A6-668E0D54DA04}"/>
              </a:ext>
            </a:extLst>
          </p:cNvPr>
          <p:cNvSpPr/>
          <p:nvPr/>
        </p:nvSpPr>
        <p:spPr>
          <a:xfrm>
            <a:off x="382735" y="162000"/>
            <a:ext cx="114265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Avenir Next" panose="020B0503020202020204" pitchFamily="34" charset="0"/>
                <a:sym typeface="Wingdings"/>
              </a:rPr>
              <a:t>Signaux de références pour études de faisabilité </a:t>
            </a:r>
          </a:p>
          <a:p>
            <a:pPr algn="ctr"/>
            <a:r>
              <a:rPr lang="fr-FR" sz="2000" dirty="0">
                <a:latin typeface="Avenir Next" panose="020B0503020202020204" pitchFamily="34" charset="0"/>
                <a:sym typeface="Wingdings"/>
              </a:rPr>
              <a:t>test de la capacité des concepts de détecteur à satisfaire les objectifs de physique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3CC076-E5CF-FCEE-2A30-5B1CCC6EF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34" y="1340677"/>
            <a:ext cx="11426532" cy="511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613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21889" y="44299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62C9039A-EF02-2CB9-3000-75EB0E83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8D843AE-FB75-031D-13E1-7382BFEDEEE2}"/>
              </a:ext>
            </a:extLst>
          </p:cNvPr>
          <p:cNvSpPr/>
          <p:nvPr/>
        </p:nvSpPr>
        <p:spPr>
          <a:xfrm>
            <a:off x="293538" y="565369"/>
            <a:ext cx="11604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Organisation de la collaboration FCC</a:t>
            </a:r>
          </a:p>
          <a:p>
            <a:pPr algn="ctr"/>
            <a:r>
              <a:rPr lang="fr-FR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≃ 120 instituts de ≃ 30 pays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CBEA57-6199-DA37-E297-80354705C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574" y="1672199"/>
            <a:ext cx="9336852" cy="42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09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34E4F0-F853-FC9A-7005-5AED90132E1D}"/>
              </a:ext>
            </a:extLst>
          </p:cNvPr>
          <p:cNvSpPr/>
          <p:nvPr/>
        </p:nvSpPr>
        <p:spPr>
          <a:xfrm>
            <a:off x="8997244" y="3355805"/>
            <a:ext cx="778933" cy="36406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51AAED-A840-9DCC-4105-93E22A7D195D}"/>
              </a:ext>
            </a:extLst>
          </p:cNvPr>
          <p:cNvSpPr/>
          <p:nvPr/>
        </p:nvSpPr>
        <p:spPr>
          <a:xfrm>
            <a:off x="2177595" y="4910066"/>
            <a:ext cx="999461" cy="318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BC10F4-1E13-42AC-9A82-55C6C8C1A1CF}"/>
              </a:ext>
            </a:extLst>
          </p:cNvPr>
          <p:cNvSpPr/>
          <p:nvPr/>
        </p:nvSpPr>
        <p:spPr>
          <a:xfrm>
            <a:off x="2188228" y="5489091"/>
            <a:ext cx="999461" cy="318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8618826-F957-6FCF-3BF4-5DFF69BAF125}"/>
              </a:ext>
            </a:extLst>
          </p:cNvPr>
          <p:cNvSpPr/>
          <p:nvPr/>
        </p:nvSpPr>
        <p:spPr>
          <a:xfrm>
            <a:off x="1100229" y="800384"/>
            <a:ext cx="1414899" cy="321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D087D2F4-1CE6-1BB6-B7E5-C4FDC6CB4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1B48D3-E2FD-A935-24F7-F2A990EB2B49}"/>
              </a:ext>
            </a:extLst>
          </p:cNvPr>
          <p:cNvSpPr txBox="1"/>
          <p:nvPr/>
        </p:nvSpPr>
        <p:spPr>
          <a:xfrm>
            <a:off x="38688" y="411387"/>
            <a:ext cx="121146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Calendriers prévisionnels des projets</a:t>
            </a:r>
          </a:p>
          <a:p>
            <a:pPr algn="ctr"/>
            <a:r>
              <a:rPr lang="fr-FR" sz="2000" dirty="0">
                <a:solidFill>
                  <a:srgbClr val="FFC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préparation</a:t>
            </a:r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- </a:t>
            </a:r>
            <a:r>
              <a:rPr lang="fr-FR" sz="2000" dirty="0">
                <a:solidFill>
                  <a:srgbClr val="FF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construction </a:t>
            </a:r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- </a:t>
            </a:r>
            <a:r>
              <a:rPr lang="fr-FR" sz="2000" dirty="0" err="1">
                <a:solidFill>
                  <a:srgbClr val="00B05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ee</a:t>
            </a:r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</a:t>
            </a:r>
            <a:r>
              <a:rPr lang="fr-FR" sz="2000" dirty="0">
                <a:solidFill>
                  <a:srgbClr val="00B05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70C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hh</a:t>
            </a:r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chemeClr val="accent6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μμ</a:t>
            </a:r>
            <a:r>
              <a:rPr lang="fr-FR" sz="2000" dirty="0">
                <a:solidFill>
                  <a:srgbClr val="0070C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endParaRPr lang="fr-FR" sz="2000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01701C-3AEA-3FBB-5117-A96D7B63C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104" y="1476558"/>
            <a:ext cx="9230496" cy="486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42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128CAFA-E66D-6BA4-1BC1-E2EC6C9E5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3DBA4E0-899D-A30D-C40A-5976A27081F9}"/>
              </a:ext>
            </a:extLst>
          </p:cNvPr>
          <p:cNvGrpSpPr/>
          <p:nvPr/>
        </p:nvGrpSpPr>
        <p:grpSpPr>
          <a:xfrm>
            <a:off x="106875" y="445587"/>
            <a:ext cx="12006407" cy="6044566"/>
            <a:chOff x="106875" y="281203"/>
            <a:chExt cx="12006407" cy="604456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1FEDF06-098E-C155-89E8-2AD3970292A0}"/>
                </a:ext>
              </a:extLst>
            </p:cNvPr>
            <p:cNvGrpSpPr/>
            <p:nvPr/>
          </p:nvGrpSpPr>
          <p:grpSpPr>
            <a:xfrm>
              <a:off x="106875" y="281203"/>
              <a:ext cx="12006407" cy="6044566"/>
              <a:chOff x="106875" y="561096"/>
              <a:chExt cx="12006407" cy="604456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06C9B98-45CA-BB8D-971A-489327C01AF1}"/>
                  </a:ext>
                </a:extLst>
              </p:cNvPr>
              <p:cNvSpPr txBox="1"/>
              <p:nvPr/>
            </p:nvSpPr>
            <p:spPr>
              <a:xfrm>
                <a:off x="198252" y="561096"/>
                <a:ext cx="11641015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8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Projections de luminosité pour les collisionneurs leptons</a:t>
                </a:r>
              </a:p>
              <a:p>
                <a:pPr algn="ctr"/>
                <a:r>
                  <a:rPr lang="fr-FR" sz="1600" dirty="0">
                    <a:latin typeface="Avenir Next" panose="020B0503020202020204" pitchFamily="34" charset="0"/>
                  </a:rPr>
                  <a:t>(</a:t>
                </a:r>
                <a:r>
                  <a:rPr lang="fr-FR" sz="1600" dirty="0" err="1">
                    <a:latin typeface="Avenir Next" panose="020B0503020202020204" pitchFamily="34" charset="0"/>
                  </a:rPr>
                  <a:t>Snowmass</a:t>
                </a:r>
                <a:r>
                  <a:rPr lang="fr-FR" sz="1600" dirty="0">
                    <a:latin typeface="Avenir Next" panose="020B0503020202020204" pitchFamily="34" charset="0"/>
                  </a:rPr>
                  <a:t> </a:t>
                </a:r>
                <a:r>
                  <a:rPr lang="fr-FR" sz="1600" dirty="0">
                    <a:latin typeface="Avenir Next" panose="020B0503020202020204" pitchFamily="34" charset="0"/>
                    <a:hlinkClick r:id="rId3"/>
                  </a:rPr>
                  <a:t>collider implementation task force</a:t>
                </a:r>
                <a:r>
                  <a:rPr lang="fr-FR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9F5FDB-8D73-BC7C-EF19-3767305B6DDE}"/>
                  </a:ext>
                </a:extLst>
              </p:cNvPr>
              <p:cNvSpPr txBox="1"/>
              <p:nvPr/>
            </p:nvSpPr>
            <p:spPr>
              <a:xfrm>
                <a:off x="106875" y="5774665"/>
                <a:ext cx="1200640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2-3 collisionneurs complémentaires en énergie/luminosité pour une couverture complète des domaines de physique</a:t>
                </a:r>
              </a:p>
              <a:p>
                <a:pPr algn="ctr"/>
                <a:r>
                  <a:rPr lang="fr-FR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Collisionneur linéaire e-e usine à Higgs – complété par </a:t>
                </a:r>
                <a:r>
                  <a:rPr lang="fr-FR" sz="1600" dirty="0" err="1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μ-μ</a:t>
                </a:r>
                <a:r>
                  <a:rPr lang="fr-FR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recherche de particules massives</a:t>
                </a:r>
              </a:p>
              <a:p>
                <a:pPr algn="ctr"/>
                <a:r>
                  <a:rPr lang="fr-FR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FCC-</a:t>
                </a:r>
                <a:r>
                  <a:rPr lang="fr-FR" sz="1600" dirty="0" err="1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ee</a:t>
                </a:r>
                <a:r>
                  <a:rPr lang="fr-FR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usine à Z/W (électrofaible, saveurs) et Higgs, complété par </a:t>
                </a:r>
                <a:r>
                  <a:rPr lang="fr-FR" sz="1600" dirty="0" err="1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hh</a:t>
                </a:r>
                <a:r>
                  <a:rPr lang="fr-FR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recherche de particules massives (+ </a:t>
                </a:r>
                <a:r>
                  <a:rPr lang="fr-FR" sz="1600" dirty="0" err="1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e-h</a:t>
                </a:r>
                <a:r>
                  <a:rPr lang="fr-FR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/Pb, Pb-Pb)</a:t>
                </a: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957E9F0-5370-05E2-D70F-EE64F6083100}"/>
                  </a:ext>
                </a:extLst>
              </p:cNvPr>
              <p:cNvGrpSpPr/>
              <p:nvPr/>
            </p:nvGrpSpPr>
            <p:grpSpPr>
              <a:xfrm>
                <a:off x="1295009" y="1378505"/>
                <a:ext cx="9398341" cy="4319116"/>
                <a:chOff x="1295009" y="1147012"/>
                <a:chExt cx="9398341" cy="4319116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A3CF4665-AA8D-B568-0526-46E914B7CF33}"/>
                    </a:ext>
                  </a:extLst>
                </p:cNvPr>
                <p:cNvGrpSpPr/>
                <p:nvPr/>
              </p:nvGrpSpPr>
              <p:grpSpPr>
                <a:xfrm>
                  <a:off x="1704905" y="1147012"/>
                  <a:ext cx="8608137" cy="4319116"/>
                  <a:chOff x="565460" y="973100"/>
                  <a:chExt cx="8916774" cy="4564921"/>
                </a:xfrm>
              </p:grpSpPr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9E764340-A10B-F05E-B2EC-E063089A5F67}"/>
                      </a:ext>
                    </a:extLst>
                  </p:cNvPr>
                  <p:cNvGrpSpPr/>
                  <p:nvPr/>
                </p:nvGrpSpPr>
                <p:grpSpPr>
                  <a:xfrm>
                    <a:off x="565460" y="973100"/>
                    <a:ext cx="8916774" cy="4564921"/>
                    <a:chOff x="565460" y="973100"/>
                    <a:chExt cx="8916774" cy="4564921"/>
                  </a:xfrm>
                </p:grpSpPr>
                <p:grpSp>
                  <p:nvGrpSpPr>
                    <p:cNvPr id="26" name="Group 25">
                      <a:extLst>
                        <a:ext uri="{FF2B5EF4-FFF2-40B4-BE49-F238E27FC236}">
                          <a16:creationId xmlns:a16="http://schemas.microsoft.com/office/drawing/2014/main" id="{3D09B820-84F6-C98E-60E2-DE0B19EE8C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65460" y="973100"/>
                      <a:ext cx="8916774" cy="4564921"/>
                      <a:chOff x="565460" y="973100"/>
                      <a:chExt cx="8916774" cy="4564921"/>
                    </a:xfrm>
                  </p:grpSpPr>
                  <p:grpSp>
                    <p:nvGrpSpPr>
                      <p:cNvPr id="28" name="Group 27">
                        <a:extLst>
                          <a:ext uri="{FF2B5EF4-FFF2-40B4-BE49-F238E27FC236}">
                            <a16:creationId xmlns:a16="http://schemas.microsoft.com/office/drawing/2014/main" id="{24096043-22B0-051B-86A7-A16480707B0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65460" y="973100"/>
                        <a:ext cx="8916774" cy="4564921"/>
                        <a:chOff x="565460" y="1042281"/>
                        <a:chExt cx="8916774" cy="4564921"/>
                      </a:xfrm>
                    </p:grpSpPr>
                    <p:grpSp>
                      <p:nvGrpSpPr>
                        <p:cNvPr id="32" name="Group 31">
                          <a:extLst>
                            <a:ext uri="{FF2B5EF4-FFF2-40B4-BE49-F238E27FC236}">
                              <a16:creationId xmlns:a16="http://schemas.microsoft.com/office/drawing/2014/main" id="{A044BDDD-EC68-66B0-8933-29701832633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65460" y="1042281"/>
                          <a:ext cx="8916774" cy="4564921"/>
                          <a:chOff x="565460" y="1042281"/>
                          <a:chExt cx="8916774" cy="4564921"/>
                        </a:xfrm>
                      </p:grpSpPr>
                      <p:grpSp>
                        <p:nvGrpSpPr>
                          <p:cNvPr id="41" name="Group 40">
                            <a:extLst>
                              <a:ext uri="{FF2B5EF4-FFF2-40B4-BE49-F238E27FC236}">
                                <a16:creationId xmlns:a16="http://schemas.microsoft.com/office/drawing/2014/main" id="{554E76CA-AF85-6E5A-CD32-CF040D54EFD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65460" y="1042281"/>
                            <a:ext cx="8916774" cy="4564921"/>
                            <a:chOff x="554827" y="1052914"/>
                            <a:chExt cx="8916774" cy="4564921"/>
                          </a:xfrm>
                        </p:grpSpPr>
                        <p:grpSp>
                          <p:nvGrpSpPr>
                            <p:cNvPr id="46" name="Group 45">
                              <a:extLst>
                                <a:ext uri="{FF2B5EF4-FFF2-40B4-BE49-F238E27FC236}">
                                  <a16:creationId xmlns:a16="http://schemas.microsoft.com/office/drawing/2014/main" id="{9D9499C6-AF90-EC22-FDCD-A88D5BA1088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554827" y="1052914"/>
                              <a:ext cx="8916774" cy="4564921"/>
                              <a:chOff x="554827" y="1074180"/>
                              <a:chExt cx="8916774" cy="4564921"/>
                            </a:xfrm>
                          </p:grpSpPr>
                          <p:pic>
                            <p:nvPicPr>
                              <p:cNvPr id="73" name="Picture 72">
                                <a:extLst>
                                  <a:ext uri="{FF2B5EF4-FFF2-40B4-BE49-F238E27FC236}">
                                    <a16:creationId xmlns:a16="http://schemas.microsoft.com/office/drawing/2014/main" id="{42A2479D-3A27-58FB-5701-8B76874E01CD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4"/>
                              <a:srcRect l="12585" r="1" b="11935"/>
                              <a:stretch/>
                            </p:blipFill>
                            <p:spPr>
                              <a:xfrm>
                                <a:off x="4900881" y="1101909"/>
                                <a:ext cx="4570720" cy="4138978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72" name="Picture 71">
                                <a:extLst>
                                  <a:ext uri="{FF2B5EF4-FFF2-40B4-BE49-F238E27FC236}">
                                    <a16:creationId xmlns:a16="http://schemas.microsoft.com/office/drawing/2014/main" id="{556FC2FE-6C6C-00F3-86F2-724448A814AA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5"/>
                              <a:srcRect l="-294" r="17012"/>
                              <a:stretch/>
                            </p:blipFill>
                            <p:spPr>
                              <a:xfrm>
                                <a:off x="554827" y="1074180"/>
                                <a:ext cx="4356731" cy="4564921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grpSp>
                        <p:sp>
                          <p:nvSpPr>
                            <p:cNvPr id="48" name="Oval 47">
                              <a:extLst>
                                <a:ext uri="{FF2B5EF4-FFF2-40B4-BE49-F238E27FC236}">
                                  <a16:creationId xmlns:a16="http://schemas.microsoft.com/office/drawing/2014/main" id="{21B2C7C2-3490-CAA1-C528-894F02F0C2F3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1395985" y="2001683"/>
                              <a:ext cx="108000" cy="114300"/>
                            </a:xfrm>
                            <a:prstGeom prst="ellipse">
                              <a:avLst/>
                            </a:prstGeom>
                            <a:solidFill>
                              <a:srgbClr val="FF0000"/>
                            </a:solidFill>
                            <a:ln>
                              <a:noFill/>
                            </a:ln>
                            <a:effectLst/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FR"/>
                            </a:p>
                          </p:txBody>
                        </p:sp>
                        <p:pic>
                          <p:nvPicPr>
                            <p:cNvPr id="50" name="Picture 49">
                              <a:extLst>
                                <a:ext uri="{FF2B5EF4-FFF2-40B4-BE49-F238E27FC236}">
                                  <a16:creationId xmlns:a16="http://schemas.microsoft.com/office/drawing/2014/main" id="{9746A7AB-AEFE-D544-CCBD-746F0A463861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362962" y="2799800"/>
                              <a:ext cx="114300" cy="127000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53" name="Oval 52">
                              <a:extLst>
                                <a:ext uri="{FF2B5EF4-FFF2-40B4-BE49-F238E27FC236}">
                                  <a16:creationId xmlns:a16="http://schemas.microsoft.com/office/drawing/2014/main" id="{4F3D4FA3-1ABE-DC6F-F435-29EDE55D43D3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787795" y="3499909"/>
                              <a:ext cx="108000" cy="114300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noFill/>
                            </a:ln>
                            <a:effectLst/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FR"/>
                            </a:p>
                          </p:txBody>
                        </p:sp>
                        <p:pic>
                          <p:nvPicPr>
                            <p:cNvPr id="54" name="Picture 53">
                              <a:extLst>
                                <a:ext uri="{FF2B5EF4-FFF2-40B4-BE49-F238E27FC236}">
                                  <a16:creationId xmlns:a16="http://schemas.microsoft.com/office/drawing/2014/main" id="{EE1A185C-65D8-3A2A-A594-7CD1AFDFCCAF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781495" y="3116792"/>
                              <a:ext cx="114300" cy="127000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55" name="Picture 54">
                              <a:extLst>
                                <a:ext uri="{FF2B5EF4-FFF2-40B4-BE49-F238E27FC236}">
                                  <a16:creationId xmlns:a16="http://schemas.microsoft.com/office/drawing/2014/main" id="{4748C09C-C3D5-1771-5362-8BE57BB459D4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345375" y="3680672"/>
                              <a:ext cx="114300" cy="127000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56" name="Oval 55">
                              <a:extLst>
                                <a:ext uri="{FF2B5EF4-FFF2-40B4-BE49-F238E27FC236}">
                                  <a16:creationId xmlns:a16="http://schemas.microsoft.com/office/drawing/2014/main" id="{AD3EF978-F2C2-67B5-9F59-76B30A5A73C2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827163" y="3361472"/>
                              <a:ext cx="108000" cy="114300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noFill/>
                            </a:ln>
                            <a:effectLst/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FR" dirty="0"/>
                            </a:p>
                          </p:txBody>
                        </p:sp>
                        <p:sp>
                          <p:nvSpPr>
                            <p:cNvPr id="64" name="Oval 63">
                              <a:extLst>
                                <a:ext uri="{FF2B5EF4-FFF2-40B4-BE49-F238E27FC236}">
                                  <a16:creationId xmlns:a16="http://schemas.microsoft.com/office/drawing/2014/main" id="{86EBA123-539A-B1E0-C07B-1FAD5183B92F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443674" y="3704845"/>
                              <a:ext cx="108000" cy="114300"/>
                            </a:xfrm>
                            <a:prstGeom prst="ellipse">
                              <a:avLst/>
                            </a:prstGeom>
                            <a:solidFill>
                              <a:schemeClr val="tx2"/>
                            </a:solidFill>
                            <a:ln>
                              <a:noFill/>
                            </a:ln>
                            <a:effectLst/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FR" dirty="0"/>
                            </a:p>
                          </p:txBody>
                        </p:sp>
                        <p:sp>
                          <p:nvSpPr>
                            <p:cNvPr id="65" name="Oval 64">
                              <a:extLst>
                                <a:ext uri="{FF2B5EF4-FFF2-40B4-BE49-F238E27FC236}">
                                  <a16:creationId xmlns:a16="http://schemas.microsoft.com/office/drawing/2014/main" id="{2FF4CC67-4C31-41DF-8678-0A49741D1407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5325613" y="3344635"/>
                              <a:ext cx="108000" cy="114299"/>
                            </a:xfrm>
                            <a:prstGeom prst="ellipse">
                              <a:avLst/>
                            </a:prstGeom>
                            <a:solidFill>
                              <a:schemeClr val="tx2"/>
                            </a:solidFill>
                            <a:ln>
                              <a:noFill/>
                            </a:ln>
                            <a:effectLst/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FR" dirty="0"/>
                            </a:p>
                          </p:txBody>
                        </p:sp>
                        <p:sp>
                          <p:nvSpPr>
                            <p:cNvPr id="66" name="Oval 65">
                              <a:extLst>
                                <a:ext uri="{FF2B5EF4-FFF2-40B4-BE49-F238E27FC236}">
                                  <a16:creationId xmlns:a16="http://schemas.microsoft.com/office/drawing/2014/main" id="{4D57358C-9F59-1226-D964-B3BF623107A9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2791323" y="3722591"/>
                              <a:ext cx="108000" cy="114300"/>
                            </a:xfrm>
                            <a:prstGeom prst="ellipse">
                              <a:avLst/>
                            </a:prstGeom>
                            <a:solidFill>
                              <a:srgbClr val="FFC000"/>
                            </a:solidFill>
                            <a:ln>
                              <a:noFill/>
                            </a:ln>
                            <a:effectLst/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FR"/>
                            </a:p>
                          </p:txBody>
                        </p:sp>
                        <p:sp>
                          <p:nvSpPr>
                            <p:cNvPr id="67" name="Oval 66">
                              <a:extLst>
                                <a:ext uri="{FF2B5EF4-FFF2-40B4-BE49-F238E27FC236}">
                                  <a16:creationId xmlns:a16="http://schemas.microsoft.com/office/drawing/2014/main" id="{13B0B962-618E-645B-407D-60DF2AA0B6C7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994307" y="3498067"/>
                              <a:ext cx="108000" cy="114300"/>
                            </a:xfrm>
                            <a:prstGeom prst="ellipse">
                              <a:avLst/>
                            </a:prstGeom>
                            <a:solidFill>
                              <a:srgbClr val="FFC000"/>
                            </a:solidFill>
                            <a:ln>
                              <a:noFill/>
                            </a:ln>
                            <a:effectLst/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FR"/>
                            </a:p>
                          </p:txBody>
                        </p:sp>
                        <p:sp>
                          <p:nvSpPr>
                            <p:cNvPr id="68" name="Oval 67">
                              <a:extLst>
                                <a:ext uri="{FF2B5EF4-FFF2-40B4-BE49-F238E27FC236}">
                                  <a16:creationId xmlns:a16="http://schemas.microsoft.com/office/drawing/2014/main" id="{836EB963-18E6-6EBA-40D6-DC60D8495C38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5712161" y="3288285"/>
                              <a:ext cx="108000" cy="114299"/>
                            </a:xfrm>
                            <a:prstGeom prst="ellipse">
                              <a:avLst/>
                            </a:prstGeom>
                            <a:solidFill>
                              <a:srgbClr val="FFC000"/>
                            </a:solidFill>
                            <a:ln>
                              <a:noFill/>
                            </a:ln>
                            <a:effectLst/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FR"/>
                            </a:p>
                          </p:txBody>
                        </p:sp>
                        <p:sp>
                          <p:nvSpPr>
                            <p:cNvPr id="69" name="Oval 68">
                              <a:extLst>
                                <a:ext uri="{FF2B5EF4-FFF2-40B4-BE49-F238E27FC236}">
                                  <a16:creationId xmlns:a16="http://schemas.microsoft.com/office/drawing/2014/main" id="{5B3ECAC6-1A99-0567-574D-A049FD4CCF2D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6189111" y="3501847"/>
                              <a:ext cx="108000" cy="114299"/>
                            </a:xfrm>
                            <a:prstGeom prst="ellipse">
                              <a:avLst/>
                            </a:prstGeom>
                            <a:solidFill>
                              <a:srgbClr val="FF0000"/>
                            </a:solidFill>
                            <a:ln>
                              <a:noFill/>
                            </a:ln>
                            <a:effectLst/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FR"/>
                            </a:p>
                          </p:txBody>
                        </p:sp>
                        <p:sp>
                          <p:nvSpPr>
                            <p:cNvPr id="70" name="TextBox 69">
                              <a:extLst>
                                <a:ext uri="{FF2B5EF4-FFF2-40B4-BE49-F238E27FC236}">
                                  <a16:creationId xmlns:a16="http://schemas.microsoft.com/office/drawing/2014/main" id="{B4348C00-0175-FF1E-4539-C3D699A37A7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1820908" y="2164389"/>
                              <a:ext cx="312906" cy="30777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FR" sz="1400" dirty="0">
                                  <a:latin typeface="Avenir Next" panose="020B0503020202020204" pitchFamily="34" charset="0"/>
                                </a:rPr>
                                <a:t>H</a:t>
                              </a:r>
                            </a:p>
                          </p:txBody>
                        </p:sp>
                        <p:sp>
                          <p:nvSpPr>
                            <p:cNvPr id="71" name="TextBox 70">
                              <a:extLst>
                                <a:ext uri="{FF2B5EF4-FFF2-40B4-BE49-F238E27FC236}">
                                  <a16:creationId xmlns:a16="http://schemas.microsoft.com/office/drawing/2014/main" id="{E362CD66-074E-B2C3-736F-A3D3FB520490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3651264" y="3116792"/>
                              <a:ext cx="470143" cy="30777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en-FR" sz="1400" dirty="0">
                                  <a:latin typeface="Avenir Next" panose="020B0503020202020204" pitchFamily="34" charset="0"/>
                                </a:rPr>
                                <a:t>ttH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42" name="TextBox 41">
                            <a:extLst>
                              <a:ext uri="{FF2B5EF4-FFF2-40B4-BE49-F238E27FC236}">
                                <a16:creationId xmlns:a16="http://schemas.microsoft.com/office/drawing/2014/main" id="{A7D3AE41-58B8-E86D-0648-AE1A620FE851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529561" y="2893835"/>
                            <a:ext cx="780983" cy="30777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GB" sz="1400" dirty="0">
                                <a:latin typeface="Avenir Next" panose="020B0503020202020204" pitchFamily="34" charset="0"/>
                              </a:rPr>
                              <a:t>𝜈𝜈</a:t>
                            </a:r>
                            <a:r>
                              <a:rPr lang="en-FR" sz="1400" dirty="0">
                                <a:latin typeface="Avenir Next" panose="020B0503020202020204" pitchFamily="34" charset="0"/>
                              </a:rPr>
                              <a:t>HH</a:t>
                            </a:r>
                          </a:p>
                        </p:txBody>
                      </p:sp>
                      <p:sp>
                        <p:nvSpPr>
                          <p:cNvPr id="44" name="Oval 43">
                            <a:extLst>
                              <a:ext uri="{FF2B5EF4-FFF2-40B4-BE49-F238E27FC236}">
                                <a16:creationId xmlns:a16="http://schemas.microsoft.com/office/drawing/2014/main" id="{342ABC3D-0A89-DD10-A47F-929B7FF603FB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4867367" y="3218488"/>
                            <a:ext cx="108000" cy="114300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FR" dirty="0"/>
                          </a:p>
                        </p:txBody>
                      </p:sp>
                    </p:grpSp>
                    <p:sp>
                      <p:nvSpPr>
                        <p:cNvPr id="34" name="TextBox 33">
                          <a:extLst>
                            <a:ext uri="{FF2B5EF4-FFF2-40B4-BE49-F238E27FC236}">
                              <a16:creationId xmlns:a16="http://schemas.microsoft.com/office/drawing/2014/main" id="{93C2F652-E2DC-401F-F483-A97D53DA142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307221" y="1737253"/>
                          <a:ext cx="287258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FR" sz="1400" dirty="0">
                              <a:latin typeface="Avenir Next" panose="020B0503020202020204" pitchFamily="34" charset="0"/>
                            </a:rPr>
                            <a:t>Z</a:t>
                          </a:r>
                        </a:p>
                      </p:txBody>
                    </p:sp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11E11015-3D54-9342-69B6-E38D3A8788D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143230" y="2937205"/>
                          <a:ext cx="534121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FR" sz="1400" dirty="0">
                              <a:latin typeface="Avenir Next" panose="020B0503020202020204" pitchFamily="34" charset="0"/>
                            </a:rPr>
                            <a:t>WW</a:t>
                          </a:r>
                        </a:p>
                      </p:txBody>
                    </p:sp>
                    <p:sp>
                      <p:nvSpPr>
                        <p:cNvPr id="37" name="TextBox 36">
                          <a:extLst>
                            <a:ext uri="{FF2B5EF4-FFF2-40B4-BE49-F238E27FC236}">
                              <a16:creationId xmlns:a16="http://schemas.microsoft.com/office/drawing/2014/main" id="{88CE7E27-7E68-DB55-08F8-3CF29E638C9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630896" y="3218971"/>
                          <a:ext cx="415498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FR" sz="1400" dirty="0">
                              <a:latin typeface="Avenir Next" panose="020B0503020202020204" pitchFamily="34" charset="0"/>
                            </a:rPr>
                            <a:t>ZH</a:t>
                          </a:r>
                        </a:p>
                      </p:txBody>
                    </p:sp>
                    <p:sp>
                      <p:nvSpPr>
                        <p:cNvPr id="39" name="TextBox 38">
                          <a:extLst>
                            <a:ext uri="{FF2B5EF4-FFF2-40B4-BE49-F238E27FC236}">
                              <a16:creationId xmlns:a16="http://schemas.microsoft.com/office/drawing/2014/main" id="{F1EB571D-2676-0D9F-D5D7-0B47A70C248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296304" y="3838288"/>
                          <a:ext cx="297902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FR" sz="1400" dirty="0">
                              <a:latin typeface="Avenir Next" panose="020B0503020202020204" pitchFamily="34" charset="0"/>
                            </a:rPr>
                            <a:t>tt</a:t>
                          </a:r>
                        </a:p>
                      </p:txBody>
                    </p:sp>
                  </p:grpSp>
                  <p:sp>
                    <p:nvSpPr>
                      <p:cNvPr id="29" name="Oval 28">
                        <a:extLst>
                          <a:ext uri="{FF2B5EF4-FFF2-40B4-BE49-F238E27FC236}">
                            <a16:creationId xmlns:a16="http://schemas.microsoft.com/office/drawing/2014/main" id="{154239DF-0B6C-FA5A-B963-BE24F7CA371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187625" y="3109304"/>
                        <a:ext cx="108000" cy="114299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FR" dirty="0"/>
                      </a:p>
                    </p:txBody>
                  </p:sp>
                </p:grpSp>
                <p:pic>
                  <p:nvPicPr>
                    <p:cNvPr id="27" name="Picture 26">
                      <a:extLst>
                        <a:ext uri="{FF2B5EF4-FFF2-40B4-BE49-F238E27FC236}">
                          <a16:creationId xmlns:a16="http://schemas.microsoft.com/office/drawing/2014/main" id="{0078A8E5-87C5-98CD-FD12-1CE97C7A429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1930844" y="2316562"/>
                      <a:ext cx="114300" cy="12700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7AFF5CC1-6F29-AF61-1165-D96B35EC582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676856" y="2671760"/>
                    <a:ext cx="108000" cy="11429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/>
                  </a:p>
                </p:txBody>
              </p:sp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E3D9159-FBAA-DF1E-D75F-F12BF7725DF8}"/>
                    </a:ext>
                  </a:extLst>
                </p:cNvPr>
                <p:cNvSpPr txBox="1"/>
                <p:nvPr/>
              </p:nvSpPr>
              <p:spPr>
                <a:xfrm rot="16200000">
                  <a:off x="233272" y="2955513"/>
                  <a:ext cx="249280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800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per </a:t>
                  </a:r>
                  <a:r>
                    <a:rPr lang="en-US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interaction point</a:t>
                  </a:r>
                  <a:endParaRPr lang="en-FR" dirty="0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5D54ABD-81CA-CB07-9C40-9D2B552F113D}"/>
                    </a:ext>
                  </a:extLst>
                </p:cNvPr>
                <p:cNvSpPr txBox="1"/>
                <p:nvPr/>
              </p:nvSpPr>
              <p:spPr>
                <a:xfrm rot="5400000">
                  <a:off x="9262281" y="2955513"/>
                  <a:ext cx="249280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800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10</a:t>
                  </a:r>
                  <a:r>
                    <a:rPr lang="en-US" sz="1800" baseline="30000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7</a:t>
                  </a:r>
                  <a:r>
                    <a:rPr lang="en-US" sz="1800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s / year</a:t>
                  </a:r>
                  <a:endParaRPr lang="en-FR" dirty="0"/>
                </a:p>
              </p:txBody>
            </p:sp>
          </p:grp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5AF8DD7-AB99-1EAD-5EA2-A2888735E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585" t="87157" r="1"/>
            <a:stretch/>
          </p:blipFill>
          <p:spPr>
            <a:xfrm>
              <a:off x="5900529" y="4879199"/>
              <a:ext cx="4412513" cy="571092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F8A7F4C-3418-F374-8A62-3829080ED641}"/>
              </a:ext>
            </a:extLst>
          </p:cNvPr>
          <p:cNvSpPr txBox="1"/>
          <p:nvPr/>
        </p:nvSpPr>
        <p:spPr>
          <a:xfrm>
            <a:off x="5656852" y="5112872"/>
            <a:ext cx="38985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sz="1200" dirty="0">
                <a:latin typeface="Avenir Next" panose="020B0503020202020204" pitchFamily="34" charset="0"/>
              </a:rPr>
              <a:t>   1</a:t>
            </a:r>
          </a:p>
        </p:txBody>
      </p:sp>
    </p:spTree>
    <p:extLst>
      <p:ext uri="{BB962C8B-B14F-4D97-AF65-F5344CB8AC3E}">
        <p14:creationId xmlns:p14="http://schemas.microsoft.com/office/powerpoint/2010/main" val="929867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21889" y="44299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62C9039A-EF02-2CB9-3000-75EB0E83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8D843AE-FB75-031D-13E1-7382BFEDEEE2}"/>
              </a:ext>
            </a:extLst>
          </p:cNvPr>
          <p:cNvSpPr/>
          <p:nvPr/>
        </p:nvSpPr>
        <p:spPr>
          <a:xfrm>
            <a:off x="293537" y="273769"/>
            <a:ext cx="11604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Potentiel de physique du FCC (</a:t>
            </a:r>
            <a:r>
              <a:rPr lang="fr-FR" sz="24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ee</a:t>
            </a:r>
            <a:r>
              <a:rPr lang="fr-FR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eh, </a:t>
            </a:r>
            <a:r>
              <a:rPr lang="fr-FR" sz="24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hh</a:t>
            </a:r>
            <a:r>
              <a:rPr lang="fr-FR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 </a:t>
            </a:r>
          </a:p>
          <a:p>
            <a:pPr algn="ctr"/>
            <a:r>
              <a:rPr lang="fr-FR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Une vision intégrée de la recherche de nouvelles physique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2B86A-EB1B-E407-95CA-9D14CE615F34}"/>
              </a:ext>
            </a:extLst>
          </p:cNvPr>
          <p:cNvGrpSpPr/>
          <p:nvPr/>
        </p:nvGrpSpPr>
        <p:grpSpPr>
          <a:xfrm>
            <a:off x="2083370" y="1210397"/>
            <a:ext cx="8025260" cy="5373834"/>
            <a:chOff x="2083370" y="1210397"/>
            <a:chExt cx="8025260" cy="537383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413DB04-2E28-3046-6D49-2BBC06C3A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3370" y="1210397"/>
              <a:ext cx="8025260" cy="537383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970356-D229-E6EE-FBD5-A0E6DDBE4F78}"/>
                </a:ext>
              </a:extLst>
            </p:cNvPr>
            <p:cNvSpPr txBox="1"/>
            <p:nvPr/>
          </p:nvSpPr>
          <p:spPr>
            <a:xfrm>
              <a:off x="3019843" y="4473037"/>
              <a:ext cx="114438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  <a:hlinkClick r:id="rId4"/>
                </a:rPr>
                <a:t>F. Gianotti </a:t>
              </a:r>
              <a:endParaRPr lang="fr-FR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648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A6CB8D-F449-485F-AAD2-9F8BC019A110}"/>
              </a:ext>
            </a:extLst>
          </p:cNvPr>
          <p:cNvSpPr txBox="1"/>
          <p:nvPr/>
        </p:nvSpPr>
        <p:spPr>
          <a:xfrm>
            <a:off x="560080" y="595217"/>
            <a:ext cx="1107184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Avenir Next" panose="020B0503020202020204" pitchFamily="34" charset="0"/>
              </a:rPr>
              <a:t>Bénéfices sociétaux et impact environnemental</a:t>
            </a:r>
          </a:p>
          <a:p>
            <a:pPr algn="ctr"/>
            <a:r>
              <a:rPr lang="fr-FR" sz="2800" dirty="0">
                <a:latin typeface="Avenir Next" panose="020B0503020202020204" pitchFamily="34" charset="0"/>
              </a:rPr>
              <a:t>sont des considérations importantes de viabilité des projets </a:t>
            </a:r>
          </a:p>
          <a:p>
            <a:pPr algn="ctr"/>
            <a:r>
              <a:rPr lang="fr-FR" sz="2000" dirty="0">
                <a:latin typeface="Avenir Next" panose="020B0503020202020204" pitchFamily="34" charset="0"/>
              </a:rPr>
              <a:t>en particulier la consommation d’électricité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34E4F0-F853-FC9A-7005-5AED90132E1D}"/>
              </a:ext>
            </a:extLst>
          </p:cNvPr>
          <p:cNvSpPr/>
          <p:nvPr/>
        </p:nvSpPr>
        <p:spPr>
          <a:xfrm>
            <a:off x="8997244" y="3355805"/>
            <a:ext cx="778933" cy="36406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425F30-605B-F24A-7CD0-DA98824DF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F68C04-408A-E39F-0C74-2DBB93D279C3}"/>
              </a:ext>
            </a:extLst>
          </p:cNvPr>
          <p:cNvGrpSpPr/>
          <p:nvPr/>
        </p:nvGrpSpPr>
        <p:grpSpPr>
          <a:xfrm>
            <a:off x="753767" y="2029141"/>
            <a:ext cx="10661994" cy="3891014"/>
            <a:chOff x="920019" y="1711048"/>
            <a:chExt cx="10661994" cy="389101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9384FCA-E42A-4DC4-0FF5-E06F957F2BB6}"/>
                </a:ext>
              </a:extLst>
            </p:cNvPr>
            <p:cNvGrpSpPr/>
            <p:nvPr/>
          </p:nvGrpSpPr>
          <p:grpSpPr>
            <a:xfrm>
              <a:off x="920019" y="1711048"/>
              <a:ext cx="10661994" cy="3891014"/>
              <a:chOff x="920019" y="1568544"/>
              <a:chExt cx="10661994" cy="389101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8640408-B76A-20BE-526F-E4A291C33C16}"/>
                  </a:ext>
                </a:extLst>
              </p:cNvPr>
              <p:cNvGrpSpPr/>
              <p:nvPr/>
            </p:nvGrpSpPr>
            <p:grpSpPr>
              <a:xfrm>
                <a:off x="1539847" y="1963750"/>
                <a:ext cx="10042166" cy="3495808"/>
                <a:chOff x="1539847" y="1697530"/>
                <a:chExt cx="10042166" cy="3495808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3BB76597-3418-492E-6C9C-685AE6FAD7CC}"/>
                    </a:ext>
                  </a:extLst>
                </p:cNvPr>
                <p:cNvGrpSpPr/>
                <p:nvPr/>
              </p:nvGrpSpPr>
              <p:grpSpPr>
                <a:xfrm>
                  <a:off x="1539847" y="1697530"/>
                  <a:ext cx="10042166" cy="3495808"/>
                  <a:chOff x="1539847" y="1430850"/>
                  <a:chExt cx="10042166" cy="3495808"/>
                </a:xfrm>
              </p:grpSpPr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7F1C0EC2-B49F-A18B-2ECA-9F7824AFCA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t="1353"/>
                  <a:stretch/>
                </p:blipFill>
                <p:spPr>
                  <a:xfrm>
                    <a:off x="1539847" y="1430850"/>
                    <a:ext cx="5124472" cy="3495808"/>
                  </a:xfrm>
                  <a:prstGeom prst="rect">
                    <a:avLst/>
                  </a:prstGeom>
                </p:spPr>
              </p:pic>
              <p:pic>
                <p:nvPicPr>
                  <p:cNvPr id="19" name="Picture 18">
                    <a:extLst>
                      <a:ext uri="{FF2B5EF4-FFF2-40B4-BE49-F238E27FC236}">
                        <a16:creationId xmlns:a16="http://schemas.microsoft.com/office/drawing/2014/main" id="{3D551EB2-80AB-3E0F-659C-DABF8778713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54031"/>
                  <a:stretch/>
                </p:blipFill>
                <p:spPr>
                  <a:xfrm>
                    <a:off x="7156876" y="2301894"/>
                    <a:ext cx="4170197" cy="1964645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TextBox 19">
                        <a:extLst>
                          <a:ext uri="{FF2B5EF4-FFF2-40B4-BE49-F238E27FC236}">
                            <a16:creationId xmlns:a16="http://schemas.microsoft.com/office/drawing/2014/main" id="{6D7A0980-672E-15CD-E4DF-1D9B86FE2F9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136395" y="1891074"/>
                        <a:ext cx="4445618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 defTabSz="914400" hangingPunct="1"/>
                        <a:r>
                          <a:rPr lang="en-US" sz="1400" kern="1200" dirty="0">
                            <a:solidFill>
                              <a:schemeClr val="tx1"/>
                            </a:solidFill>
                            <a:latin typeface="Avenir Next" panose="020B0503020202020204" pitchFamily="34" charset="0"/>
                          </a:rPr>
                          <a:t>France &amp; Switzerland ≃</a:t>
                        </a:r>
                        <a14:m>
                          <m:oMath xmlns:m="http://schemas.openxmlformats.org/officeDocument/2006/math">
                            <m:r>
                              <a:rPr lang="en-US" sz="1400" b="0" i="1" kern="120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oMath>
                        </a14:m>
                        <a:r>
                          <a:rPr lang="en-US" sz="1400" kern="1200" dirty="0">
                            <a:solidFill>
                              <a:schemeClr val="tx1"/>
                            </a:solidFill>
                            <a:latin typeface="Avenir Next" panose="020B0503020202020204" pitchFamily="34" charset="0"/>
                            <a:hlinkClick r:id="rId5"/>
                          </a:rPr>
                          <a:t>lowest electricity C conten</a:t>
                        </a:r>
                        <a:r>
                          <a:rPr lang="en-US" sz="1400" dirty="0">
                            <a:latin typeface="Avenir Next" panose="020B0503020202020204" pitchFamily="34" charset="0"/>
                            <a:hlinkClick r:id="rId5"/>
                          </a:rPr>
                          <a:t>t</a:t>
                        </a:r>
                        <a:endParaRPr lang="en-US" sz="1400" kern="120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0" name="TextBox 19">
                        <a:extLst>
                          <a:ext uri="{FF2B5EF4-FFF2-40B4-BE49-F238E27FC236}">
                            <a16:creationId xmlns:a16="http://schemas.microsoft.com/office/drawing/2014/main" id="{6D7A0980-672E-15CD-E4DF-1D9B86FE2F9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136395" y="1891074"/>
                        <a:ext cx="4445618" cy="307777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t="-4000" b="-200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F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B195DE1-068F-A30C-6839-8CBD9E7FF7DF}"/>
                    </a:ext>
                  </a:extLst>
                </p:cNvPr>
                <p:cNvSpPr txBox="1"/>
                <p:nvPr/>
              </p:nvSpPr>
              <p:spPr>
                <a:xfrm>
                  <a:off x="3389451" y="1774689"/>
                  <a:ext cx="264481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sz="1400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bands reflect uncertainties </a:t>
                  </a:r>
                  <a:endParaRPr lang="en-FR" sz="1400" dirty="0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637D9D-568A-3FE5-6B16-A34C7AE0B46E}"/>
                  </a:ext>
                </a:extLst>
              </p:cNvPr>
              <p:cNvSpPr txBox="1"/>
              <p:nvPr/>
            </p:nvSpPr>
            <p:spPr>
              <a:xfrm>
                <a:off x="920019" y="1568544"/>
                <a:ext cx="58680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300"/>
                  </a:spcAft>
                </a:pPr>
                <a:r>
                  <a:rPr lang="en-GB" sz="1800" dirty="0">
                    <a:latin typeface="Avenir Next" panose="020B0503020202020204" pitchFamily="34" charset="0"/>
                    <a:hlinkClick r:id="rId7"/>
                  </a:rPr>
                  <a:t>luminosity per electrical power </a:t>
                </a:r>
                <a:r>
                  <a:rPr lang="en-GB" sz="1800" dirty="0">
                    <a:latin typeface="Avenir Next" panose="020B0503020202020204" pitchFamily="34" charset="0"/>
                  </a:rPr>
                  <a:t>is one figure of merit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F65A56-B632-3A53-4871-ACADB3CDA3B5}"/>
                </a:ext>
              </a:extLst>
            </p:cNvPr>
            <p:cNvSpPr txBox="1"/>
            <p:nvPr/>
          </p:nvSpPr>
          <p:spPr>
            <a:xfrm rot="16200000">
              <a:off x="55714" y="3489084"/>
              <a:ext cx="24928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per interaction point</a:t>
              </a:r>
              <a:endParaRPr lang="en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13091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451119</TotalTime>
  <Words>3781</Words>
  <Application>Microsoft Macintosh PowerPoint</Application>
  <PresentationFormat>Widescreen</PresentationFormat>
  <Paragraphs>636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Avenir Next</vt:lpstr>
      <vt:lpstr>Calibri</vt:lpstr>
      <vt:lpstr>Cambria Math</vt:lpstr>
      <vt:lpstr>Courier New</vt:lpstr>
      <vt:lpstr>Lucida Grande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</dc:creator>
  <cp:lastModifiedBy>Microsoft Office User</cp:lastModifiedBy>
  <cp:revision>17335</cp:revision>
  <cp:lastPrinted>2023-01-12T07:06:58Z</cp:lastPrinted>
  <dcterms:created xsi:type="dcterms:W3CDTF">2015-10-09T13:44:56Z</dcterms:created>
  <dcterms:modified xsi:type="dcterms:W3CDTF">2023-04-07T06:23:22Z</dcterms:modified>
</cp:coreProperties>
</file>