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479" r:id="rId2"/>
    <p:sldId id="453" r:id="rId3"/>
    <p:sldId id="485" r:id="rId4"/>
    <p:sldId id="486" r:id="rId5"/>
    <p:sldId id="487" r:id="rId6"/>
    <p:sldId id="488" r:id="rId7"/>
    <p:sldId id="489" r:id="rId8"/>
    <p:sldId id="490" r:id="rId9"/>
    <p:sldId id="491" r:id="rId10"/>
    <p:sldId id="492" r:id="rId11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70" autoAdjust="0"/>
    <p:restoredTop sz="94672"/>
  </p:normalViewPr>
  <p:slideViewPr>
    <p:cSldViewPr snapToObjects="1">
      <p:cViewPr>
        <p:scale>
          <a:sx n="115" d="100"/>
          <a:sy n="115" d="100"/>
        </p:scale>
        <p:origin x="736" y="-4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6BB96-99CE-1244-A74A-510FBCDF5F9D}" type="datetime1">
              <a:rPr lang="fr-FR" smtClean="0"/>
              <a:pPr/>
              <a:t>04/04/2023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218254-6786-3A49-9CF2-2337F2C8EA89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466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08381D-A9A7-DB4B-BE9D-85522DD7A961}" type="datetime1">
              <a:rPr lang="fr-FR" smtClean="0"/>
              <a:pPr/>
              <a:t>04/04/2023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E36783-B1E4-0C43-983F-A0818480F7B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79825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C5052-C561-4A45-B043-5D22338741CD}" type="datetime1">
              <a:rPr lang="fr-FR" smtClean="0"/>
              <a:pPr/>
              <a:t>04/04/2023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Jean-Marc Simon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E5278-1087-3B49-A4A3-97BDF0ABFD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753AB-6EFB-134D-A989-E54DE073A895}" type="datetime1">
              <a:rPr lang="fr-FR" smtClean="0"/>
              <a:pPr/>
              <a:t>04/04/2023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Jean-Marc Simon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E5278-1087-3B49-A4A3-97BDF0ABFD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ECFD-D2DA-6248-94D3-6EC09E3A3DFF}" type="datetime1">
              <a:rPr lang="fr-FR" smtClean="0"/>
              <a:pPr/>
              <a:t>04/04/2023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Jean-Marc Simon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E5278-1087-3B49-A4A3-97BDF0ABFD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35A51-1432-2F46-8725-2A63E5E9EA51}" type="datetime1">
              <a:rPr lang="fr-FR" smtClean="0"/>
              <a:pPr/>
              <a:t>04/04/2023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Jean-Marc Simon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E5278-1087-3B49-A4A3-97BDF0ABFD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D84B4-BBB5-384F-A47F-2F820350AFE7}" type="datetime1">
              <a:rPr lang="fr-FR" smtClean="0"/>
              <a:pPr/>
              <a:t>04/04/2023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Jean-Marc Simon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E5278-1087-3B49-A4A3-97BDF0ABFD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45E16-72D4-9D42-991D-DF2D7D44AFB3}" type="datetime1">
              <a:rPr lang="fr-FR" smtClean="0"/>
              <a:pPr/>
              <a:t>04/04/2023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Jean-Marc Simon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E5278-1087-3B49-A4A3-97BDF0ABFD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72826-B5CC-9949-9675-8BDAA1D46BAA}" type="datetime1">
              <a:rPr lang="fr-FR" smtClean="0"/>
              <a:pPr/>
              <a:t>04/04/2023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Jean-Marc Simon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E5278-1087-3B49-A4A3-97BDF0ABFD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16CFE-682E-3246-8251-E9ED38FEC04A}" type="datetime1">
              <a:rPr lang="fr-FR" smtClean="0"/>
              <a:pPr/>
              <a:t>04/04/2023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Jean-Marc Simon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E5278-1087-3B49-A4A3-97BDF0ABFD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0565-D5E9-684E-9AFC-6A9584A59C0E}" type="datetime1">
              <a:rPr lang="fr-FR" smtClean="0"/>
              <a:pPr/>
              <a:t>04/04/2023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Jean-Marc Simon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E5278-1087-3B49-A4A3-97BDF0ABFD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2784-2530-B446-9598-8FF005BD9822}" type="datetime1">
              <a:rPr lang="fr-FR" smtClean="0"/>
              <a:pPr/>
              <a:t>04/04/2023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Jean-Marc Simon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E5278-1087-3B49-A4A3-97BDF0ABFD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A16F1-BC2B-F543-8CB6-C0AFF202B277}" type="datetime1">
              <a:rPr lang="fr-FR" smtClean="0"/>
              <a:pPr/>
              <a:t>04/04/2023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Jean-Marc Simon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E5278-1087-3B49-A4A3-97BDF0ABFD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5540C-DA25-1145-932E-03CDD1CA6293}" type="datetime1">
              <a:rPr lang="fr-FR" smtClean="0"/>
              <a:pPr/>
              <a:t>04/04/2023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Jean-Marc Simon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E5278-1087-3B49-A4A3-97BDF0ABFD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s://www.google.com/url?sa=i&amp;url=https%3A%2F%2Fexecutive-education.minesparis.psl.eu%2Fnouveau-nom-nouveau-logo-pour-mines-paristech-qui-devient-mines-paris-psl%2F&amp;psig=AOvVaw1d-vxAXzcEWF0tT0N5TEjA&amp;ust=1680724566845000&amp;source=images&amp;cd=vfe&amp;ved=0CAwQjRxqFwoTCMjG-YeBkf4CFQAAAAAdAAAAABAE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0400" y="1391813"/>
            <a:ext cx="7694240" cy="2667000"/>
          </a:xfrm>
        </p:spPr>
        <p:txBody>
          <a:bodyPr>
            <a:normAutofit/>
          </a:bodyPr>
          <a:lstStyle/>
          <a:p>
            <a:r>
              <a:rPr lang="en-GB" sz="3200" b="1" dirty="0"/>
              <a:t>Building  the  Xe-</a:t>
            </a:r>
            <a:r>
              <a:rPr lang="en-GB" sz="3200" b="1" dirty="0" err="1"/>
              <a:t>Ar</a:t>
            </a:r>
            <a:r>
              <a:rPr lang="en-GB" sz="3200" b="1" dirty="0"/>
              <a:t> phase diagram from Molecular Simulation</a:t>
            </a:r>
            <a:endParaRPr lang="fr-FR" sz="3200" dirty="0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268288" y="-381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6392" name="Rectangle 20"/>
          <p:cNvSpPr>
            <a:spLocks noChangeArrowheads="1"/>
          </p:cNvSpPr>
          <p:nvPr/>
        </p:nvSpPr>
        <p:spPr bwMode="auto">
          <a:xfrm>
            <a:off x="1736725" y="730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6393" name="Picture 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101600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 descr="CNRSfilaire-Mono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5725" y="1524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77F49184-7C92-2441-781F-C4331959741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28600" y="4724400"/>
            <a:ext cx="8763000" cy="17526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1900" b="1" dirty="0"/>
              <a:t>Céline Houriez</a:t>
            </a:r>
            <a:r>
              <a:rPr lang="en-US" sz="1900" b="1" baseline="30000" dirty="0"/>
              <a:t>1</a:t>
            </a:r>
            <a:r>
              <a:rPr lang="en-US" sz="1900" b="1" dirty="0"/>
              <a:t> and Jean-Marc Simon</a:t>
            </a:r>
            <a:r>
              <a:rPr lang="en-US" sz="1900" b="1" baseline="30000" dirty="0"/>
              <a:t>2 </a:t>
            </a:r>
            <a:r>
              <a:rPr lang="en-US" sz="1900" b="1" dirty="0"/>
              <a:t>+ XXX the PhD student</a:t>
            </a:r>
            <a:r>
              <a:rPr lang="en-US" sz="1900" b="1" baseline="30000" dirty="0"/>
              <a:t>1,2</a:t>
            </a:r>
            <a:endParaRPr lang="en-US" sz="1900" baseline="30000" dirty="0"/>
          </a:p>
          <a:p>
            <a:r>
              <a:rPr lang="en-US" sz="1900" dirty="0">
                <a:ea typeface="FZYaoTi" pitchFamily="2" charset="-122"/>
                <a:cs typeface="FZYaoTi" pitchFamily="2" charset="-122"/>
              </a:rPr>
              <a:t> </a:t>
            </a:r>
          </a:p>
          <a:p>
            <a:r>
              <a:rPr lang="en-US" sz="1900" dirty="0">
                <a:ea typeface="FZYaoTi" pitchFamily="2" charset="-122"/>
              </a:rPr>
              <a:t>1-Centre </a:t>
            </a:r>
            <a:r>
              <a:rPr lang="en-US" sz="1900" dirty="0" err="1">
                <a:ea typeface="FZYaoTi" pitchFamily="2" charset="-122"/>
              </a:rPr>
              <a:t>Thermodynamique</a:t>
            </a:r>
            <a:r>
              <a:rPr lang="en-US" sz="1900" dirty="0">
                <a:ea typeface="FZYaoTi" pitchFamily="2" charset="-122"/>
              </a:rPr>
              <a:t> des </a:t>
            </a:r>
            <a:r>
              <a:rPr lang="en-US" sz="1900" dirty="0" err="1">
                <a:ea typeface="FZYaoTi" pitchFamily="2" charset="-122"/>
              </a:rPr>
              <a:t>Procédés</a:t>
            </a:r>
            <a:r>
              <a:rPr lang="en-US" sz="1900" dirty="0">
                <a:ea typeface="FZYaoTi" pitchFamily="2" charset="-122"/>
              </a:rPr>
              <a:t> Fontainebleau, Ecole des Mines de Paris</a:t>
            </a:r>
            <a:endParaRPr lang="en-US" sz="1900" dirty="0"/>
          </a:p>
          <a:p>
            <a:pPr eaLnBrk="1" hangingPunct="1"/>
            <a:r>
              <a:rPr lang="en-US" sz="1900" dirty="0">
                <a:ea typeface="FZYaoTi" pitchFamily="2" charset="-122"/>
                <a:cs typeface="FZYaoTi" pitchFamily="2" charset="-122"/>
              </a:rPr>
              <a:t>2-Laboratoire </a:t>
            </a:r>
            <a:r>
              <a:rPr lang="en-US" sz="1900" dirty="0" err="1">
                <a:ea typeface="FZYaoTi" pitchFamily="2" charset="-122"/>
                <a:cs typeface="FZYaoTi" pitchFamily="2" charset="-122"/>
              </a:rPr>
              <a:t>Interdisciplinaire</a:t>
            </a:r>
            <a:r>
              <a:rPr lang="en-US" sz="1900" dirty="0">
                <a:ea typeface="FZYaoTi" pitchFamily="2" charset="-122"/>
                <a:cs typeface="FZYaoTi" pitchFamily="2" charset="-122"/>
              </a:rPr>
              <a:t> Carnot de Bourgogne (LICB) </a:t>
            </a:r>
          </a:p>
          <a:p>
            <a:pPr eaLnBrk="1" hangingPunct="1"/>
            <a:r>
              <a:rPr lang="en-US" sz="1900" dirty="0">
                <a:ea typeface="FZYaoTi" pitchFamily="2" charset="-122"/>
                <a:cs typeface="FZYaoTi" pitchFamily="2" charset="-122"/>
              </a:rPr>
              <a:t>UMR 6303 CNRS-Université de Bourgogne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90419FA-7EA3-A622-6FDB-1BE3043C7575}"/>
              </a:ext>
            </a:extLst>
          </p:cNvPr>
          <p:cNvSpPr txBox="1"/>
          <p:nvPr/>
        </p:nvSpPr>
        <p:spPr>
          <a:xfrm>
            <a:off x="3670479" y="914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3FD57BE-24D9-FDE7-945F-6CF2750BC30F}"/>
              </a:ext>
            </a:extLst>
          </p:cNvPr>
          <p:cNvSpPr txBox="1"/>
          <p:nvPr/>
        </p:nvSpPr>
        <p:spPr>
          <a:xfrm>
            <a:off x="3657600" y="7598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617474" name="Picture 2" descr="Nouveau nom, nouveau logo pour Mines ParisTech qui devient ...">
            <a:hlinkClick r:id="rId4"/>
            <a:extLst>
              <a:ext uri="{FF2B5EF4-FFF2-40B4-BE49-F238E27FC236}">
                <a16:creationId xmlns:a16="http://schemas.microsoft.com/office/drawing/2014/main" id="{4EB1CFA9-A0B6-F594-61ED-D953BF670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895" y="-294694"/>
            <a:ext cx="4689817" cy="241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417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8134B0-1B47-854C-9873-35F8EF92E819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9DCFD73-35A7-2597-7487-CA33F01043A4}"/>
              </a:ext>
            </a:extLst>
          </p:cNvPr>
          <p:cNvSpPr txBox="1"/>
          <p:nvPr/>
        </p:nvSpPr>
        <p:spPr>
          <a:xfrm>
            <a:off x="3482406" y="557561"/>
            <a:ext cx="3326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Activity </a:t>
            </a:r>
            <a:r>
              <a:rPr lang="fr-FR" b="1" dirty="0" err="1"/>
              <a:t>from</a:t>
            </a:r>
            <a:r>
              <a:rPr lang="fr-FR" b="1" dirty="0"/>
              <a:t> </a:t>
            </a:r>
            <a:r>
              <a:rPr lang="fr-FR" b="1" dirty="0" err="1"/>
              <a:t>Margule’s</a:t>
            </a:r>
            <a:r>
              <a:rPr lang="fr-FR" b="1" dirty="0"/>
              <a:t> </a:t>
            </a:r>
            <a:r>
              <a:rPr lang="fr-FR" b="1" dirty="0" err="1"/>
              <a:t>equation</a:t>
            </a:r>
            <a:endParaRPr lang="fr-FR" b="1" dirty="0"/>
          </a:p>
        </p:txBody>
      </p:sp>
      <p:pic>
        <p:nvPicPr>
          <p:cNvPr id="3" name="Image 2" descr="Une image contenant graphique&#10;&#10;Description générée automatiquement">
            <a:extLst>
              <a:ext uri="{FF2B5EF4-FFF2-40B4-BE49-F238E27FC236}">
                <a16:creationId xmlns:a16="http://schemas.microsoft.com/office/drawing/2014/main" id="{252478C1-EA09-03CE-2A8F-A8DFD08DB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052736"/>
            <a:ext cx="6732860" cy="3126913"/>
          </a:xfrm>
          <a:prstGeom prst="rect">
            <a:avLst/>
          </a:prstGeom>
        </p:spPr>
      </p:pic>
      <p:pic>
        <p:nvPicPr>
          <p:cNvPr id="4" name="Image 3" descr="Une image contenant graphique, table&#10;&#10;Description générée automatiquement">
            <a:extLst>
              <a:ext uri="{FF2B5EF4-FFF2-40B4-BE49-F238E27FC236}">
                <a16:creationId xmlns:a16="http://schemas.microsoft.com/office/drawing/2014/main" id="{6CA6A01D-F361-2EB3-B1C6-015A05DB0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3985083"/>
            <a:ext cx="3732220" cy="2371267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52C2E7DB-EF27-A600-6903-C289C28AF67A}"/>
              </a:ext>
            </a:extLst>
          </p:cNvPr>
          <p:cNvSpPr txBox="1"/>
          <p:nvPr/>
        </p:nvSpPr>
        <p:spPr>
          <a:xfrm flipH="1">
            <a:off x="8446251" y="4898668"/>
            <a:ext cx="220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x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3F81D90-0883-369A-8613-00CE8014BD58}"/>
              </a:ext>
            </a:extLst>
          </p:cNvPr>
          <p:cNvSpPr txBox="1"/>
          <p:nvPr/>
        </p:nvSpPr>
        <p:spPr>
          <a:xfrm flipH="1">
            <a:off x="8316416" y="4797152"/>
            <a:ext cx="220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x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9526BCF-763A-70C3-A3EE-E29D6FAE73D7}"/>
              </a:ext>
            </a:extLst>
          </p:cNvPr>
          <p:cNvSpPr txBox="1"/>
          <p:nvPr/>
        </p:nvSpPr>
        <p:spPr>
          <a:xfrm flipH="1">
            <a:off x="7740352" y="4715852"/>
            <a:ext cx="220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x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DA31FFC-A4FC-0D6B-DA46-61CD3B8953EF}"/>
              </a:ext>
            </a:extLst>
          </p:cNvPr>
          <p:cNvSpPr txBox="1"/>
          <p:nvPr/>
        </p:nvSpPr>
        <p:spPr>
          <a:xfrm>
            <a:off x="5943513" y="471400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1966D01-B936-E79F-7E64-A92424A8B403}"/>
              </a:ext>
            </a:extLst>
          </p:cNvPr>
          <p:cNvSpPr txBox="1"/>
          <p:nvPr/>
        </p:nvSpPr>
        <p:spPr>
          <a:xfrm>
            <a:off x="5936925" y="479715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179E601-7D93-99ED-0F59-28021C906CBE}"/>
              </a:ext>
            </a:extLst>
          </p:cNvPr>
          <p:cNvSpPr txBox="1"/>
          <p:nvPr/>
        </p:nvSpPr>
        <p:spPr>
          <a:xfrm>
            <a:off x="5934003" y="489866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A164BF7-A9A9-FC34-6151-3F2E7B11723C}"/>
              </a:ext>
            </a:extLst>
          </p:cNvPr>
          <p:cNvSpPr txBox="1"/>
          <p:nvPr/>
        </p:nvSpPr>
        <p:spPr>
          <a:xfrm>
            <a:off x="1188781" y="4575501"/>
            <a:ext cx="27306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From</a:t>
            </a:r>
            <a:r>
              <a:rPr lang="fr-FR" dirty="0"/>
              <a:t> Partial </a:t>
            </a:r>
            <a:r>
              <a:rPr lang="fr-FR" dirty="0" err="1"/>
              <a:t>molar</a:t>
            </a:r>
            <a:r>
              <a:rPr lang="fr-FR" dirty="0"/>
              <a:t> volume </a:t>
            </a:r>
          </a:p>
          <a:p>
            <a:r>
              <a:rPr lang="fr-FR" dirty="0"/>
              <a:t>=&gt; </a:t>
            </a:r>
            <a:r>
              <a:rPr lang="fr-FR" dirty="0" err="1"/>
              <a:t>x</a:t>
            </a:r>
            <a:r>
              <a:rPr lang="fr-FR" baseline="-25000" dirty="0" err="1"/>
              <a:t>Ar</a:t>
            </a:r>
            <a:r>
              <a:rPr lang="fr-FR" dirty="0"/>
              <a:t>=0.06 (</a:t>
            </a:r>
            <a:r>
              <a:rPr lang="fr-FR" dirty="0">
                <a:solidFill>
                  <a:srgbClr val="00B050"/>
                </a:solidFill>
              </a:rPr>
              <a:t>*</a:t>
            </a:r>
            <a:r>
              <a:rPr lang="fr-FR" dirty="0"/>
              <a:t>)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48CE9A3-2915-76EF-1026-136DA6EDE5F3}"/>
              </a:ext>
            </a:extLst>
          </p:cNvPr>
          <p:cNvSpPr txBox="1"/>
          <p:nvPr/>
        </p:nvSpPr>
        <p:spPr>
          <a:xfrm>
            <a:off x="5814994" y="47730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B050"/>
                </a:solidFill>
              </a:rPr>
              <a:t>*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5258F1F6-7571-6614-D715-4978B5B6B4C9}"/>
              </a:ext>
            </a:extLst>
          </p:cNvPr>
          <p:cNvSpPr txBox="1"/>
          <p:nvPr/>
        </p:nvSpPr>
        <p:spPr>
          <a:xfrm>
            <a:off x="5812072" y="486822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B050"/>
                </a:solidFill>
              </a:rPr>
              <a:t>*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8BB5994-951E-D047-65C5-4B76638ECD1B}"/>
              </a:ext>
            </a:extLst>
          </p:cNvPr>
          <p:cNvSpPr txBox="1"/>
          <p:nvPr/>
        </p:nvSpPr>
        <p:spPr>
          <a:xfrm>
            <a:off x="5797525" y="496974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B050"/>
                </a:solidFill>
              </a:rPr>
              <a:t>*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DAEBC19E-036F-9EFF-6A99-3DB3C71D094C}"/>
              </a:ext>
            </a:extLst>
          </p:cNvPr>
          <p:cNvSpPr txBox="1"/>
          <p:nvPr/>
        </p:nvSpPr>
        <p:spPr>
          <a:xfrm>
            <a:off x="223456" y="5746977"/>
            <a:ext cx="5094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/>
              <a:t>Accuracy</a:t>
            </a:r>
            <a:r>
              <a:rPr lang="fr-FR" b="1" dirty="0"/>
              <a:t> of the </a:t>
            </a:r>
            <a:r>
              <a:rPr lang="fr-FR" b="1" dirty="0" err="1"/>
              <a:t>results</a:t>
            </a:r>
            <a:r>
              <a:rPr lang="fr-FR" b="1" dirty="0"/>
              <a:t> and of the </a:t>
            </a:r>
            <a:r>
              <a:rPr lang="fr-FR" b="1" dirty="0" err="1"/>
              <a:t>equation</a:t>
            </a:r>
            <a:r>
              <a:rPr lang="fr-FR" b="1" dirty="0"/>
              <a:t> of state </a:t>
            </a:r>
          </a:p>
        </p:txBody>
      </p:sp>
    </p:spTree>
    <p:extLst>
      <p:ext uri="{BB962C8B-B14F-4D97-AF65-F5344CB8AC3E}">
        <p14:creationId xmlns:p14="http://schemas.microsoft.com/office/powerpoint/2010/main" val="2341183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8134B0-1B47-854C-9873-35F8EF92E819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457200" y="533400"/>
            <a:ext cx="7772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Objectives :</a:t>
            </a:r>
          </a:p>
          <a:p>
            <a:endParaRPr lang="en-GB" b="1" dirty="0"/>
          </a:p>
          <a:p>
            <a:r>
              <a:rPr lang="en-GB" i="1" dirty="0"/>
              <a:t>To use classical molecular simulation (Molecular dynamics and Monte-Carlo):</a:t>
            </a:r>
          </a:p>
          <a:p>
            <a:endParaRPr lang="en-GB" dirty="0"/>
          </a:p>
          <a:p>
            <a:r>
              <a:rPr lang="en-GB" b="1" dirty="0"/>
              <a:t>I-  To build the Xe/</a:t>
            </a:r>
            <a:r>
              <a:rPr lang="en-GB" b="1" dirty="0" err="1"/>
              <a:t>Ar</a:t>
            </a:r>
            <a:r>
              <a:rPr lang="en-GB" b="1" dirty="0"/>
              <a:t> phase diagram </a:t>
            </a:r>
          </a:p>
          <a:p>
            <a:endParaRPr lang="en-GB" b="1" dirty="0"/>
          </a:p>
          <a:p>
            <a:r>
              <a:rPr lang="en-GB" b="1" dirty="0"/>
              <a:t>II- </a:t>
            </a:r>
            <a:r>
              <a:rPr lang="fr-FR" b="1" dirty="0"/>
              <a:t>to </a:t>
            </a:r>
            <a:r>
              <a:rPr lang="fr-FR" b="1" dirty="0" err="1"/>
              <a:t>calculate</a:t>
            </a:r>
            <a:r>
              <a:rPr lang="fr-FR" b="1" dirty="0"/>
              <a:t> the </a:t>
            </a:r>
            <a:r>
              <a:rPr lang="fr-FR" b="1" dirty="0" err="1"/>
              <a:t>thermodynamic</a:t>
            </a:r>
            <a:r>
              <a:rPr lang="fr-FR" b="1" dirty="0"/>
              <a:t>, </a:t>
            </a:r>
            <a:r>
              <a:rPr lang="fr-FR" b="1" dirty="0" err="1"/>
              <a:t>dynamic</a:t>
            </a:r>
            <a:r>
              <a:rPr lang="fr-FR" b="1" dirty="0"/>
              <a:t> and structural </a:t>
            </a:r>
            <a:r>
              <a:rPr lang="fr-FR" b="1" dirty="0" err="1"/>
              <a:t>properties</a:t>
            </a:r>
            <a:endParaRPr lang="fr-FR" b="1" dirty="0"/>
          </a:p>
          <a:p>
            <a:endParaRPr lang="fr-FR" b="1" dirty="0"/>
          </a:p>
          <a:p>
            <a:r>
              <a:rPr lang="fr-FR" b="1" dirty="0"/>
              <a:t>III-to </a:t>
            </a:r>
            <a:r>
              <a:rPr lang="fr-FR" b="1" dirty="0" err="1"/>
              <a:t>investigate</a:t>
            </a:r>
            <a:r>
              <a:rPr lang="fr-FR" b="1" dirty="0"/>
              <a:t> the </a:t>
            </a:r>
            <a:r>
              <a:rPr lang="fr-FR" b="1" dirty="0" err="1"/>
              <a:t>thermodynamic</a:t>
            </a:r>
            <a:r>
              <a:rPr lang="fr-FR" b="1" dirty="0"/>
              <a:t> and </a:t>
            </a:r>
            <a:r>
              <a:rPr lang="fr-FR" b="1" dirty="0" err="1"/>
              <a:t>kinetic</a:t>
            </a:r>
            <a:r>
              <a:rPr lang="fr-FR" b="1" dirty="0"/>
              <a:t> aspects of the </a:t>
            </a:r>
            <a:r>
              <a:rPr lang="fr-FR" b="1" dirty="0" err="1"/>
              <a:t>mechanism</a:t>
            </a:r>
            <a:r>
              <a:rPr lang="fr-FR" b="1" dirty="0"/>
              <a:t> of </a:t>
            </a:r>
            <a:r>
              <a:rPr lang="fr-FR" b="1" dirty="0" err="1"/>
              <a:t>solid</a:t>
            </a:r>
            <a:r>
              <a:rPr lang="fr-FR" b="1" dirty="0"/>
              <a:t> formation, </a:t>
            </a:r>
            <a:r>
              <a:rPr lang="fr-FR" b="1" dirty="0" err="1"/>
              <a:t>liquefaction</a:t>
            </a:r>
            <a:r>
              <a:rPr lang="fr-FR" b="1" dirty="0"/>
              <a:t>, </a:t>
            </a:r>
            <a:r>
              <a:rPr lang="fr-FR" b="1" dirty="0" err="1"/>
              <a:t>stability</a:t>
            </a:r>
            <a:r>
              <a:rPr lang="fr-FR" b="1" dirty="0"/>
              <a:t> of phase, …</a:t>
            </a:r>
          </a:p>
          <a:p>
            <a:endParaRPr lang="fr-FR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2" name="Google Shape;84;p15">
            <a:extLst>
              <a:ext uri="{FF2B5EF4-FFF2-40B4-BE49-F238E27FC236}">
                <a16:creationId xmlns:a16="http://schemas.microsoft.com/office/drawing/2014/main" id="{390E9B04-E320-9F0B-CB69-07C1E4F7BBF8}"/>
              </a:ext>
            </a:extLst>
          </p:cNvPr>
          <p:cNvSpPr txBox="1"/>
          <p:nvPr/>
        </p:nvSpPr>
        <p:spPr>
          <a:xfrm>
            <a:off x="278805" y="4012762"/>
            <a:ext cx="4838400" cy="18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00" b="1" dirty="0">
                <a:solidFill>
                  <a:srgbClr val="EA4532"/>
                </a:solidFill>
              </a:rPr>
              <a:t>WPA: Xe-Ar </a:t>
            </a:r>
            <a:r>
              <a:rPr lang="fr-FR" sz="1500" b="1" dirty="0" err="1">
                <a:solidFill>
                  <a:srgbClr val="EA4532"/>
                </a:solidFill>
              </a:rPr>
              <a:t>thermodynamics</a:t>
            </a:r>
            <a:endParaRPr sz="1500" b="1" dirty="0">
              <a:solidFill>
                <a:srgbClr val="EA453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00" b="1" dirty="0"/>
              <a:t>WPA-1</a:t>
            </a:r>
            <a:r>
              <a:rPr lang="fr-FR" sz="1500" dirty="0"/>
              <a:t>: </a:t>
            </a:r>
            <a:r>
              <a:rPr lang="fr-FR" sz="1500" dirty="0" err="1"/>
              <a:t>Bibliographic</a:t>
            </a:r>
            <a:r>
              <a:rPr lang="fr-FR" sz="1500" dirty="0"/>
              <a:t> </a:t>
            </a:r>
            <a:r>
              <a:rPr lang="fr-FR" sz="1500" dirty="0" err="1"/>
              <a:t>research</a:t>
            </a:r>
            <a:endParaRPr sz="15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00" b="1" dirty="0"/>
              <a:t>WPA-2</a:t>
            </a:r>
            <a:r>
              <a:rPr lang="fr-FR" sz="1500" dirty="0"/>
              <a:t>: </a:t>
            </a:r>
            <a:r>
              <a:rPr lang="fr-FR" sz="1500" dirty="0" err="1"/>
              <a:t>Experimental</a:t>
            </a:r>
            <a:r>
              <a:rPr lang="fr-FR" sz="1500" dirty="0"/>
              <a:t> </a:t>
            </a:r>
            <a:r>
              <a:rPr lang="fr-FR" sz="1500" dirty="0" err="1"/>
              <a:t>study</a:t>
            </a:r>
            <a:r>
              <a:rPr lang="fr-FR" sz="1500" dirty="0"/>
              <a:t> of Xe-Ar phase </a:t>
            </a:r>
            <a:r>
              <a:rPr lang="fr-FR" sz="1500" dirty="0" err="1"/>
              <a:t>diagram</a:t>
            </a:r>
            <a:endParaRPr sz="15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00" b="1" dirty="0">
                <a:solidFill>
                  <a:schemeClr val="accent1"/>
                </a:solidFill>
              </a:rPr>
              <a:t>WPA-3</a:t>
            </a:r>
            <a:r>
              <a:rPr lang="fr-FR" sz="1500" dirty="0">
                <a:solidFill>
                  <a:schemeClr val="accent1"/>
                </a:solidFill>
              </a:rPr>
              <a:t>: </a:t>
            </a:r>
            <a:r>
              <a:rPr lang="fr-FR" sz="1500" dirty="0" err="1">
                <a:solidFill>
                  <a:schemeClr val="accent1"/>
                </a:solidFill>
              </a:rPr>
              <a:t>Molecular</a:t>
            </a:r>
            <a:r>
              <a:rPr lang="fr-FR" sz="1500" dirty="0">
                <a:solidFill>
                  <a:schemeClr val="accent1"/>
                </a:solidFill>
              </a:rPr>
              <a:t> simulation</a:t>
            </a:r>
            <a:endParaRPr sz="1500" dirty="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00" b="1" dirty="0">
                <a:solidFill>
                  <a:schemeClr val="accent1"/>
                </a:solidFill>
              </a:rPr>
              <a:t>WPA-4</a:t>
            </a:r>
            <a:r>
              <a:rPr lang="fr-FR" sz="1500" dirty="0">
                <a:solidFill>
                  <a:schemeClr val="accent1"/>
                </a:solidFill>
              </a:rPr>
              <a:t>: </a:t>
            </a:r>
            <a:r>
              <a:rPr lang="fr-FR" sz="1500" dirty="0" err="1">
                <a:solidFill>
                  <a:schemeClr val="accent1"/>
                </a:solidFill>
              </a:rPr>
              <a:t>Development</a:t>
            </a:r>
            <a:r>
              <a:rPr lang="fr-FR" sz="1500" dirty="0">
                <a:solidFill>
                  <a:schemeClr val="accent1"/>
                </a:solidFill>
              </a:rPr>
              <a:t> of the Equation of State (</a:t>
            </a:r>
            <a:r>
              <a:rPr lang="fr-FR" sz="1500" dirty="0" err="1">
                <a:solidFill>
                  <a:schemeClr val="accent1"/>
                </a:solidFill>
              </a:rPr>
              <a:t>EoS</a:t>
            </a:r>
            <a:r>
              <a:rPr lang="fr-FR" sz="1500" dirty="0">
                <a:solidFill>
                  <a:schemeClr val="accent1"/>
                </a:solidFill>
              </a:rPr>
              <a:t>)</a:t>
            </a:r>
            <a:endParaRPr sz="1500" dirty="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00" dirty="0"/>
              <a:t> </a:t>
            </a:r>
            <a:endParaRPr sz="1500" dirty="0"/>
          </a:p>
        </p:txBody>
      </p:sp>
      <p:pic>
        <p:nvPicPr>
          <p:cNvPr id="6" name="Image 5" descr="Une image contenant graphique, table&#10;&#10;Description générée automatiquement">
            <a:extLst>
              <a:ext uri="{FF2B5EF4-FFF2-40B4-BE49-F238E27FC236}">
                <a16:creationId xmlns:a16="http://schemas.microsoft.com/office/drawing/2014/main" id="{6941B312-B7D7-CDA5-F9B5-1475E3F90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205" y="3322254"/>
            <a:ext cx="3732220" cy="237126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17B85C11-A413-41F3-FC77-62862401D166}"/>
              </a:ext>
            </a:extLst>
          </p:cNvPr>
          <p:cNvSpPr txBox="1"/>
          <p:nvPr/>
        </p:nvSpPr>
        <p:spPr>
          <a:xfrm>
            <a:off x="6084168" y="5628996"/>
            <a:ext cx="2387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Xe </a:t>
            </a:r>
            <a:r>
              <a:rPr lang="fr-FR" dirty="0" err="1"/>
              <a:t>solubility</a:t>
            </a:r>
            <a:r>
              <a:rPr lang="fr-FR" dirty="0"/>
              <a:t> in </a:t>
            </a:r>
            <a:r>
              <a:rPr lang="fr-FR" dirty="0" err="1"/>
              <a:t>liquid</a:t>
            </a:r>
            <a:r>
              <a:rPr lang="fr-FR" dirty="0"/>
              <a:t> Ar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8134B0-1B47-854C-9873-35F8EF92E819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457200" y="533400"/>
            <a:ext cx="77724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Objectives :</a:t>
            </a:r>
          </a:p>
          <a:p>
            <a:endParaRPr lang="en-GB" b="1" dirty="0"/>
          </a:p>
          <a:p>
            <a:r>
              <a:rPr lang="en-GB" i="1" dirty="0"/>
              <a:t>To use classical molecular simulation (Molecular dynamics and Monte-Carlo):</a:t>
            </a:r>
          </a:p>
          <a:p>
            <a:endParaRPr lang="en-GB" dirty="0"/>
          </a:p>
          <a:p>
            <a:r>
              <a:rPr lang="en-GB" b="1" dirty="0"/>
              <a:t>I-  To test accurate potential force field (dispersion repulsion forces, Van der Waals), </a:t>
            </a:r>
            <a:r>
              <a:rPr lang="en-GB" b="1" dirty="0">
                <a:solidFill>
                  <a:schemeClr val="accent1"/>
                </a:solidFill>
              </a:rPr>
              <a:t>polarisation ?</a:t>
            </a:r>
          </a:p>
          <a:p>
            <a:endParaRPr lang="en-GB" b="1" dirty="0"/>
          </a:p>
          <a:p>
            <a:r>
              <a:rPr lang="en-GB" b="1" dirty="0"/>
              <a:t>II- </a:t>
            </a:r>
            <a:r>
              <a:rPr lang="fr-FR" b="1" dirty="0"/>
              <a:t>to compare the </a:t>
            </a:r>
            <a:r>
              <a:rPr lang="fr-FR" b="1" dirty="0" err="1"/>
              <a:t>results</a:t>
            </a:r>
            <a:r>
              <a:rPr lang="fr-FR" b="1" dirty="0"/>
              <a:t> </a:t>
            </a:r>
            <a:r>
              <a:rPr lang="fr-FR" b="1" dirty="0" err="1"/>
              <a:t>with</a:t>
            </a:r>
            <a:r>
              <a:rPr lang="fr-FR" b="1" dirty="0"/>
              <a:t> </a:t>
            </a:r>
            <a:r>
              <a:rPr lang="fr-FR" b="1" dirty="0" err="1"/>
              <a:t>experiments</a:t>
            </a:r>
            <a:r>
              <a:rPr lang="fr-FR" b="1" dirty="0"/>
              <a:t> </a:t>
            </a:r>
          </a:p>
          <a:p>
            <a:endParaRPr lang="fr-FR" b="1" dirty="0"/>
          </a:p>
          <a:p>
            <a:r>
              <a:rPr lang="fr-FR" b="1" dirty="0"/>
              <a:t>III-to </a:t>
            </a:r>
            <a:r>
              <a:rPr lang="fr-FR" b="1" dirty="0" err="1"/>
              <a:t>build</a:t>
            </a:r>
            <a:r>
              <a:rPr lang="fr-FR" b="1" dirty="0"/>
              <a:t> an </a:t>
            </a:r>
            <a:r>
              <a:rPr lang="fr-FR" b="1" dirty="0" err="1"/>
              <a:t>accurate</a:t>
            </a:r>
            <a:r>
              <a:rPr lang="fr-FR" b="1" dirty="0"/>
              <a:t> </a:t>
            </a:r>
            <a:r>
              <a:rPr lang="fr-FR" b="1" dirty="0" err="1"/>
              <a:t>equation</a:t>
            </a:r>
            <a:r>
              <a:rPr lang="fr-FR" b="1" dirty="0"/>
              <a:t> of state (</a:t>
            </a:r>
            <a:r>
              <a:rPr lang="fr-FR" b="1" dirty="0" err="1"/>
              <a:t>EoS</a:t>
            </a:r>
            <a:r>
              <a:rPr lang="fr-FR" b="1" dirty="0"/>
              <a:t>)</a:t>
            </a:r>
            <a:endParaRPr lang="fr-FR" dirty="0"/>
          </a:p>
          <a:p>
            <a:endParaRPr lang="en-GB" dirty="0"/>
          </a:p>
          <a:p>
            <a:r>
              <a:rPr lang="en-GB" dirty="0"/>
              <a:t>Monte Carlo =&gt; thermodynamics and structural properties </a:t>
            </a:r>
          </a:p>
          <a:p>
            <a:r>
              <a:rPr lang="en-GB" dirty="0"/>
              <a:t>Advantage : statistically very efficient, direct access to phase equilibrium (Gibbs ensemble) DL Monte, …</a:t>
            </a:r>
          </a:p>
          <a:p>
            <a:endParaRPr lang="en-GB" dirty="0"/>
          </a:p>
          <a:p>
            <a:r>
              <a:rPr lang="en-GB" dirty="0"/>
              <a:t>Molecular dynamics =&gt; thermodynamics, structural properties and dynamics </a:t>
            </a:r>
          </a:p>
          <a:p>
            <a:r>
              <a:rPr lang="en-GB" dirty="0"/>
              <a:t>Advantage : get access to dynamic processes </a:t>
            </a:r>
            <a:r>
              <a:rPr lang="en-GB" dirty="0" err="1"/>
              <a:t>Lammps</a:t>
            </a:r>
            <a:r>
              <a:rPr lang="en-GB" dirty="0"/>
              <a:t>, </a:t>
            </a:r>
            <a:r>
              <a:rPr lang="en-GB" dirty="0" err="1"/>
              <a:t>Gromacs</a:t>
            </a:r>
            <a:r>
              <a:rPr lang="en-GB" dirty="0"/>
              <a:t>, …</a:t>
            </a:r>
          </a:p>
          <a:p>
            <a:endParaRPr lang="en-GB" dirty="0"/>
          </a:p>
          <a:p>
            <a:r>
              <a:rPr lang="en-GB" dirty="0"/>
              <a:t>Simulation of 100 to 100000 atoms (few nm) </a:t>
            </a:r>
          </a:p>
        </p:txBody>
      </p:sp>
    </p:spTree>
    <p:extLst>
      <p:ext uri="{BB962C8B-B14F-4D97-AF65-F5344CB8AC3E}">
        <p14:creationId xmlns:p14="http://schemas.microsoft.com/office/powerpoint/2010/main" val="2906129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8134B0-1B47-854C-9873-35F8EF92E819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7A03E14-860C-46AB-AA76-FBE43A4B6379}"/>
              </a:ext>
            </a:extLst>
          </p:cNvPr>
          <p:cNvSpPr txBox="1"/>
          <p:nvPr/>
        </p:nvSpPr>
        <p:spPr>
          <a:xfrm>
            <a:off x="935596" y="1484784"/>
            <a:ext cx="727280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Extension of Kirkwood–</a:t>
            </a:r>
            <a:r>
              <a:rPr lang="fr-FR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Buff</a:t>
            </a:r>
            <a:r>
              <a:rPr lang="fr-FR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r-FR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theory</a:t>
            </a:r>
            <a:r>
              <a:rPr lang="fr-FR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to </a:t>
            </a:r>
            <a:r>
              <a:rPr lang="fr-FR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solids</a:t>
            </a:r>
            <a:r>
              <a:rPr lang="fr-FR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and </a:t>
            </a:r>
            <a:r>
              <a:rPr lang="fr-FR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its</a:t>
            </a:r>
            <a:r>
              <a:rPr lang="fr-FR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application to the </a:t>
            </a:r>
            <a:r>
              <a:rPr lang="fr-FR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compressibility</a:t>
            </a:r>
            <a:r>
              <a:rPr lang="fr-FR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of </a:t>
            </a:r>
            <a:r>
              <a:rPr lang="fr-FR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fcc</a:t>
            </a:r>
            <a:r>
              <a:rPr lang="fr-FR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argon</a:t>
            </a:r>
            <a:r>
              <a:rPr lang="fr-FR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M. </a:t>
            </a:r>
            <a:r>
              <a:rPr lang="fr-FR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Miyaji</a:t>
            </a:r>
            <a:r>
              <a:rPr lang="fr-FR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B. </a:t>
            </a:r>
            <a:r>
              <a:rPr lang="fr-FR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Radola</a:t>
            </a:r>
            <a:r>
              <a:rPr lang="fr-FR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J.-M. Simon, P. Krüger </a:t>
            </a:r>
            <a:r>
              <a:rPr lang="fr-FR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154</a:t>
            </a:r>
            <a:r>
              <a:rPr lang="fr-FR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164506, J. </a:t>
            </a:r>
            <a:r>
              <a:rPr lang="fr-FR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Chem</a:t>
            </a:r>
            <a:r>
              <a:rPr lang="fr-FR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Phys. (2021)</a:t>
            </a:r>
            <a:endParaRPr lang="fr-FR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endParaRPr lang="fr-FR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fr-FR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Thermodynamic</a:t>
            </a:r>
            <a:r>
              <a:rPr lang="fr-FR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r-FR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Analysis</a:t>
            </a:r>
            <a:r>
              <a:rPr lang="fr-FR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of Ar</a:t>
            </a:r>
            <a:r>
              <a:rPr lang="fr-FR" i="1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x</a:t>
            </a:r>
            <a:r>
              <a:rPr lang="fr-FR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Xe</a:t>
            </a:r>
            <a:r>
              <a:rPr lang="fr-FR" i="1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1-x</a:t>
            </a:r>
            <a:r>
              <a:rPr lang="fr-FR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Solid Solutions </a:t>
            </a:r>
            <a:r>
              <a:rPr lang="fr-FR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Based</a:t>
            </a:r>
            <a:r>
              <a:rPr lang="fr-FR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on Kirkwood–</a:t>
            </a:r>
            <a:r>
              <a:rPr lang="fr-FR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Buff</a:t>
            </a:r>
            <a:r>
              <a:rPr lang="fr-FR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Theory,</a:t>
            </a:r>
            <a:r>
              <a:rPr lang="fr-FR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M. </a:t>
            </a:r>
            <a:r>
              <a:rPr lang="fr-FR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Miyaji</a:t>
            </a:r>
            <a:r>
              <a:rPr lang="fr-FR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J.-M. Simon, P. Krüger, </a:t>
            </a:r>
            <a:r>
              <a:rPr lang="fr-FR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Physchem</a:t>
            </a:r>
            <a:r>
              <a:rPr lang="fr-FR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r-FR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 </a:t>
            </a:r>
            <a:r>
              <a:rPr lang="fr-FR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191 (2022)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A6C0CD4-DBF8-6D60-368E-DFD60AC0126B}"/>
              </a:ext>
            </a:extLst>
          </p:cNvPr>
          <p:cNvSpPr txBox="1"/>
          <p:nvPr/>
        </p:nvSpPr>
        <p:spPr>
          <a:xfrm>
            <a:off x="911641" y="836712"/>
            <a:ext cx="6123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First simulations </a:t>
            </a:r>
            <a:r>
              <a:rPr lang="fr-FR" dirty="0" err="1"/>
              <a:t>with</a:t>
            </a:r>
            <a:r>
              <a:rPr lang="fr-FR" dirty="0"/>
              <a:t> Prof. P. Krüger </a:t>
            </a:r>
            <a:r>
              <a:rPr lang="fr-FR" dirty="0" err="1"/>
              <a:t>University</a:t>
            </a:r>
            <a:r>
              <a:rPr lang="fr-FR" dirty="0"/>
              <a:t> of Chiba in Japan</a:t>
            </a:r>
          </a:p>
        </p:txBody>
      </p:sp>
    </p:spTree>
    <p:extLst>
      <p:ext uri="{BB962C8B-B14F-4D97-AF65-F5344CB8AC3E}">
        <p14:creationId xmlns:p14="http://schemas.microsoft.com/office/powerpoint/2010/main" val="2251159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8134B0-1B47-854C-9873-35F8EF92E819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5A4BBF5-DE02-17F5-F880-A977E2CE364A}"/>
              </a:ext>
            </a:extLst>
          </p:cNvPr>
          <p:cNvSpPr txBox="1"/>
          <p:nvPr/>
        </p:nvSpPr>
        <p:spPr>
          <a:xfrm>
            <a:off x="924415" y="1412776"/>
            <a:ext cx="5691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- Use of DL Monte code, </a:t>
            </a:r>
            <a:r>
              <a:rPr lang="fr-FR" dirty="0" err="1"/>
              <a:t>with</a:t>
            </a:r>
            <a:r>
              <a:rPr lang="fr-FR" dirty="0"/>
              <a:t> interaction </a:t>
            </a:r>
            <a:r>
              <a:rPr lang="fr-FR" dirty="0" err="1"/>
              <a:t>potential</a:t>
            </a:r>
            <a:r>
              <a:rPr lang="fr-FR" dirty="0"/>
              <a:t> of Mie</a:t>
            </a:r>
            <a:r>
              <a:rPr lang="fr-FR" baseline="30000" dirty="0"/>
              <a:t>*</a:t>
            </a:r>
            <a:r>
              <a:rPr lang="fr-FR" dirty="0"/>
              <a:t>:</a:t>
            </a:r>
            <a:endParaRPr lang="fr-FR" baseline="300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E64F32F-F5FD-C165-279E-37A2F6789396}"/>
              </a:ext>
            </a:extLst>
          </p:cNvPr>
          <p:cNvSpPr txBox="1"/>
          <p:nvPr/>
        </p:nvSpPr>
        <p:spPr>
          <a:xfrm>
            <a:off x="683464" y="6259810"/>
            <a:ext cx="7615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effectLst/>
                <a:latin typeface="URWPalladioL"/>
              </a:rPr>
              <a:t>*Mick, J.R.; </a:t>
            </a:r>
            <a:r>
              <a:rPr lang="fr-FR" sz="1200" dirty="0" err="1">
                <a:effectLst/>
                <a:latin typeface="URWPalladioL"/>
              </a:rPr>
              <a:t>Soroush</a:t>
            </a:r>
            <a:r>
              <a:rPr lang="fr-FR" sz="1200" dirty="0">
                <a:effectLst/>
                <a:latin typeface="URWPalladioL"/>
              </a:rPr>
              <a:t> </a:t>
            </a:r>
            <a:r>
              <a:rPr lang="fr-FR" sz="1200" dirty="0" err="1">
                <a:effectLst/>
                <a:latin typeface="URWPalladioL"/>
              </a:rPr>
              <a:t>Barhaghi</a:t>
            </a:r>
            <a:r>
              <a:rPr lang="fr-FR" sz="1200" dirty="0">
                <a:effectLst/>
                <a:latin typeface="URWPalladioL"/>
              </a:rPr>
              <a:t>, M.; </a:t>
            </a:r>
            <a:r>
              <a:rPr lang="fr-FR" sz="1200" dirty="0" err="1">
                <a:effectLst/>
                <a:latin typeface="URWPalladioL"/>
              </a:rPr>
              <a:t>Jackman</a:t>
            </a:r>
            <a:r>
              <a:rPr lang="fr-FR" sz="1200" dirty="0">
                <a:effectLst/>
                <a:latin typeface="URWPalladioL"/>
              </a:rPr>
              <a:t>, B.; </a:t>
            </a:r>
            <a:r>
              <a:rPr lang="fr-FR" sz="1200" dirty="0" err="1">
                <a:effectLst/>
                <a:latin typeface="URWPalladioL"/>
              </a:rPr>
              <a:t>Rushaidat</a:t>
            </a:r>
            <a:r>
              <a:rPr lang="fr-FR" sz="1200" dirty="0">
                <a:effectLst/>
                <a:latin typeface="URWPalladioL"/>
              </a:rPr>
              <a:t>, K.; </a:t>
            </a:r>
            <a:r>
              <a:rPr lang="fr-FR" sz="1200" dirty="0" err="1">
                <a:effectLst/>
                <a:latin typeface="URWPalladioL"/>
              </a:rPr>
              <a:t>Schwiebert</a:t>
            </a:r>
            <a:r>
              <a:rPr lang="fr-FR" sz="1200" dirty="0">
                <a:effectLst/>
                <a:latin typeface="URWPalladioL"/>
              </a:rPr>
              <a:t>, L.; </a:t>
            </a:r>
            <a:r>
              <a:rPr lang="fr-FR" sz="1200" dirty="0" err="1">
                <a:effectLst/>
                <a:latin typeface="URWPalladioL"/>
              </a:rPr>
              <a:t>Potoff</a:t>
            </a:r>
            <a:r>
              <a:rPr lang="fr-FR" sz="1200" dirty="0">
                <a:effectLst/>
                <a:latin typeface="URWPalladioL"/>
              </a:rPr>
              <a:t>, J.J. </a:t>
            </a:r>
            <a:r>
              <a:rPr lang="fr-FR" sz="1200" dirty="0" err="1">
                <a:effectLst/>
                <a:latin typeface="URWPalladioL"/>
              </a:rPr>
              <a:t>Optimized</a:t>
            </a:r>
            <a:r>
              <a:rPr lang="fr-FR" sz="1200" dirty="0">
                <a:effectLst/>
                <a:latin typeface="URWPalladioL"/>
              </a:rPr>
              <a:t> Mie </a:t>
            </a:r>
            <a:r>
              <a:rPr lang="fr-FR" sz="1200" dirty="0" err="1">
                <a:effectLst/>
                <a:latin typeface="URWPalladioL"/>
              </a:rPr>
              <a:t>potentials</a:t>
            </a:r>
            <a:r>
              <a:rPr lang="fr-FR" sz="1200" dirty="0">
                <a:effectLst/>
                <a:latin typeface="URWPalladioL"/>
              </a:rPr>
              <a:t> for phase </a:t>
            </a:r>
            <a:r>
              <a:rPr lang="fr-FR" sz="1200" dirty="0">
                <a:effectLst/>
                <a:latin typeface="SFSS0500"/>
              </a:rPr>
              <a:t>300 </a:t>
            </a:r>
            <a:r>
              <a:rPr lang="fr-FR" sz="1200" dirty="0" err="1">
                <a:effectLst/>
                <a:latin typeface="URWPalladioL"/>
              </a:rPr>
              <a:t>equilibria</a:t>
            </a:r>
            <a:r>
              <a:rPr lang="fr-FR" sz="1200" dirty="0">
                <a:effectLst/>
                <a:latin typeface="URWPalladioL"/>
              </a:rPr>
              <a:t>: Application to noble </a:t>
            </a:r>
            <a:r>
              <a:rPr lang="fr-FR" sz="1200" dirty="0" err="1">
                <a:effectLst/>
                <a:latin typeface="URWPalladioL"/>
              </a:rPr>
              <a:t>gases</a:t>
            </a:r>
            <a:r>
              <a:rPr lang="fr-FR" sz="1200" dirty="0">
                <a:effectLst/>
                <a:latin typeface="URWPalladioL"/>
              </a:rPr>
              <a:t> and </a:t>
            </a:r>
            <a:r>
              <a:rPr lang="fr-FR" sz="1200" dirty="0" err="1">
                <a:effectLst/>
                <a:latin typeface="URWPalladioL"/>
              </a:rPr>
              <a:t>their</a:t>
            </a:r>
            <a:r>
              <a:rPr lang="fr-FR" sz="1200" dirty="0">
                <a:effectLst/>
                <a:latin typeface="URWPalladioL"/>
              </a:rPr>
              <a:t> mixtures </a:t>
            </a:r>
            <a:r>
              <a:rPr lang="fr-FR" sz="1200" dirty="0" err="1">
                <a:effectLst/>
                <a:latin typeface="URWPalladioL"/>
              </a:rPr>
              <a:t>with</a:t>
            </a:r>
            <a:r>
              <a:rPr lang="fr-FR" sz="1200" dirty="0">
                <a:effectLst/>
                <a:latin typeface="URWPalladioL"/>
              </a:rPr>
              <a:t> n-</a:t>
            </a:r>
            <a:r>
              <a:rPr lang="fr-FR" sz="1200" dirty="0" err="1">
                <a:effectLst/>
                <a:latin typeface="URWPalladioL"/>
              </a:rPr>
              <a:t>alkanes</a:t>
            </a:r>
            <a:r>
              <a:rPr lang="fr-FR" sz="1200" dirty="0">
                <a:effectLst/>
                <a:latin typeface="URWPalladioL"/>
              </a:rPr>
              <a:t>. </a:t>
            </a:r>
            <a:r>
              <a:rPr lang="fr-FR" sz="1200" i="1" dirty="0">
                <a:effectLst/>
                <a:latin typeface="URWPalladioL"/>
              </a:rPr>
              <a:t>J. </a:t>
            </a:r>
            <a:r>
              <a:rPr lang="fr-FR" sz="1200" i="1" dirty="0" err="1">
                <a:effectLst/>
                <a:latin typeface="URWPalladioL"/>
              </a:rPr>
              <a:t>Chem</a:t>
            </a:r>
            <a:r>
              <a:rPr lang="fr-FR" sz="1200" i="1" dirty="0">
                <a:effectLst/>
                <a:latin typeface="URWPalladioL"/>
              </a:rPr>
              <a:t>. Phys. </a:t>
            </a:r>
            <a:r>
              <a:rPr lang="fr-FR" sz="1200" b="1" dirty="0">
                <a:effectLst/>
                <a:latin typeface="URWPalladioL"/>
              </a:rPr>
              <a:t>2015</a:t>
            </a:r>
            <a:r>
              <a:rPr lang="fr-FR" sz="1200" dirty="0">
                <a:effectLst/>
                <a:latin typeface="URWPalladioL"/>
              </a:rPr>
              <a:t>, </a:t>
            </a:r>
            <a:r>
              <a:rPr lang="fr-FR" sz="1200" i="1" dirty="0">
                <a:effectLst/>
                <a:latin typeface="URWPalladioL"/>
              </a:rPr>
              <a:t>143</a:t>
            </a:r>
            <a:r>
              <a:rPr lang="fr-FR" sz="1200" dirty="0">
                <a:effectLst/>
                <a:latin typeface="URWPalladioL"/>
              </a:rPr>
              <a:t>, 114504.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9DCFD73-35A7-2597-7487-CA33F01043A4}"/>
              </a:ext>
            </a:extLst>
          </p:cNvPr>
          <p:cNvSpPr txBox="1"/>
          <p:nvPr/>
        </p:nvSpPr>
        <p:spPr>
          <a:xfrm>
            <a:off x="3757961" y="557561"/>
            <a:ext cx="1570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SIMULATIONS </a:t>
            </a:r>
          </a:p>
        </p:txBody>
      </p:sp>
      <p:pic>
        <p:nvPicPr>
          <p:cNvPr id="10" name="Image 9" descr="Une image contenant diagramme&#10;&#10;Description générée automatiquement">
            <a:extLst>
              <a:ext uri="{FF2B5EF4-FFF2-40B4-BE49-F238E27FC236}">
                <a16:creationId xmlns:a16="http://schemas.microsoft.com/office/drawing/2014/main" id="{8D976B5E-EE2D-47DA-C33E-CEF96F784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2051964"/>
            <a:ext cx="3860800" cy="774700"/>
          </a:xfrm>
          <a:prstGeom prst="rect">
            <a:avLst/>
          </a:prstGeom>
        </p:spPr>
      </p:pic>
      <p:pic>
        <p:nvPicPr>
          <p:cNvPr id="12" name="Image 11" descr="Une image contenant table&#10;&#10;Description générée automatiquement">
            <a:extLst>
              <a:ext uri="{FF2B5EF4-FFF2-40B4-BE49-F238E27FC236}">
                <a16:creationId xmlns:a16="http://schemas.microsoft.com/office/drawing/2014/main" id="{3F80D502-45A4-A230-F8E1-536E0F9482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050" y="2908300"/>
            <a:ext cx="7772400" cy="1000528"/>
          </a:xfrm>
          <a:prstGeom prst="rect">
            <a:avLst/>
          </a:prstGeom>
        </p:spPr>
      </p:pic>
      <p:pic>
        <p:nvPicPr>
          <p:cNvPr id="14" name="Image 13" descr="Une image contenant diagramme&#10;&#10;Description générée automatiquement">
            <a:extLst>
              <a:ext uri="{FF2B5EF4-FFF2-40B4-BE49-F238E27FC236}">
                <a16:creationId xmlns:a16="http://schemas.microsoft.com/office/drawing/2014/main" id="{8AB77BE9-F774-E3DB-40A6-D6E6C31B65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050" y="4302224"/>
            <a:ext cx="4826000" cy="1143000"/>
          </a:xfrm>
          <a:prstGeom prst="rect">
            <a:avLst/>
          </a:prstGeom>
        </p:spPr>
      </p:pic>
      <p:pic>
        <p:nvPicPr>
          <p:cNvPr id="16" name="Image 15" descr="Une image contenant calendrier&#10;&#10;Description générée automatiquement">
            <a:extLst>
              <a:ext uri="{FF2B5EF4-FFF2-40B4-BE49-F238E27FC236}">
                <a16:creationId xmlns:a16="http://schemas.microsoft.com/office/drawing/2014/main" id="{7F9F7C13-CE55-C96E-4CAA-4CED4F8ECB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6588" y="4457652"/>
            <a:ext cx="1524000" cy="9652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575FBE50-CE64-E3CF-EFA9-7643DB917373}"/>
              </a:ext>
            </a:extLst>
          </p:cNvPr>
          <p:cNvSpPr txBox="1"/>
          <p:nvPr/>
        </p:nvSpPr>
        <p:spPr>
          <a:xfrm>
            <a:off x="5940152" y="3987918"/>
            <a:ext cx="3028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Lorentz-Berthelot </a:t>
            </a:r>
            <a:r>
              <a:rPr lang="fr-FR" dirty="0" err="1"/>
              <a:t>mixing</a:t>
            </a:r>
            <a:r>
              <a:rPr lang="fr-FR" dirty="0"/>
              <a:t> </a:t>
            </a:r>
            <a:r>
              <a:rPr lang="fr-FR" dirty="0" err="1"/>
              <a:t>rules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3891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8134B0-1B47-854C-9873-35F8EF92E819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5A4BBF5-DE02-17F5-F880-A977E2CE364A}"/>
              </a:ext>
            </a:extLst>
          </p:cNvPr>
          <p:cNvSpPr txBox="1"/>
          <p:nvPr/>
        </p:nvSpPr>
        <p:spPr>
          <a:xfrm>
            <a:off x="924415" y="1412776"/>
            <a:ext cx="5628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- Use of DL Monte code,  </a:t>
            </a:r>
            <a:r>
              <a:rPr lang="fr-FR" dirty="0" err="1"/>
              <a:t>T</a:t>
            </a:r>
            <a:r>
              <a:rPr lang="fr-FR" dirty="0"/>
              <a:t> = 84-86 K,  0=&lt;</a:t>
            </a:r>
            <a:r>
              <a:rPr lang="fr-FR" dirty="0" err="1"/>
              <a:t>X</a:t>
            </a:r>
            <a:r>
              <a:rPr lang="fr-FR" baseline="-25000" dirty="0" err="1"/>
              <a:t>ar</a:t>
            </a:r>
            <a:r>
              <a:rPr lang="fr-FR" dirty="0"/>
              <a:t>&lt;=0.1, P=1bar</a:t>
            </a:r>
            <a:endParaRPr lang="fr-FR" baseline="300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9DCFD73-35A7-2597-7487-CA33F01043A4}"/>
              </a:ext>
            </a:extLst>
          </p:cNvPr>
          <p:cNvSpPr txBox="1"/>
          <p:nvPr/>
        </p:nvSpPr>
        <p:spPr>
          <a:xfrm>
            <a:off x="3757961" y="557561"/>
            <a:ext cx="1570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SIMULATIONS </a:t>
            </a:r>
          </a:p>
        </p:txBody>
      </p:sp>
      <p:pic>
        <p:nvPicPr>
          <p:cNvPr id="3" name="Image 2" descr="Une image contenant graphique, table&#10;&#10;Description générée automatiquement">
            <a:extLst>
              <a:ext uri="{FF2B5EF4-FFF2-40B4-BE49-F238E27FC236}">
                <a16:creationId xmlns:a16="http://schemas.microsoft.com/office/drawing/2014/main" id="{3B8D8594-5AD7-0A3B-60C7-E4955F7F4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2996952"/>
            <a:ext cx="3732220" cy="237126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48694A1-2DCE-8533-0E37-0D8535B148A8}"/>
              </a:ext>
            </a:extLst>
          </p:cNvPr>
          <p:cNvSpPr/>
          <p:nvPr/>
        </p:nvSpPr>
        <p:spPr>
          <a:xfrm>
            <a:off x="5940152" y="2996952"/>
            <a:ext cx="2940132" cy="2232248"/>
          </a:xfrm>
          <a:prstGeom prst="rect">
            <a:avLst/>
          </a:prstGeom>
          <a:solidFill>
            <a:schemeClr val="accent1">
              <a:alpha val="8986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Une image contenant texte, léger, trafic&#10;&#10;Description générée automatiquement">
            <a:extLst>
              <a:ext uri="{FF2B5EF4-FFF2-40B4-BE49-F238E27FC236}">
                <a16:creationId xmlns:a16="http://schemas.microsoft.com/office/drawing/2014/main" id="{025C2B86-AD6A-1D44-59CA-EA9062EC11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930936"/>
            <a:ext cx="4370300" cy="237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058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8134B0-1B47-854C-9873-35F8EF92E819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9DCFD73-35A7-2597-7487-CA33F01043A4}"/>
              </a:ext>
            </a:extLst>
          </p:cNvPr>
          <p:cNvSpPr txBox="1"/>
          <p:nvPr/>
        </p:nvSpPr>
        <p:spPr>
          <a:xfrm>
            <a:off x="3482406" y="557561"/>
            <a:ext cx="231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SIMULATION RESULTS </a:t>
            </a:r>
          </a:p>
        </p:txBody>
      </p:sp>
      <p:pic>
        <p:nvPicPr>
          <p:cNvPr id="7" name="Image 6" descr="Une image contenant graphique&#10;&#10;Description générée automatiquement">
            <a:extLst>
              <a:ext uri="{FF2B5EF4-FFF2-40B4-BE49-F238E27FC236}">
                <a16:creationId xmlns:a16="http://schemas.microsoft.com/office/drawing/2014/main" id="{0994A506-1A92-E89F-C90A-F0F0745FE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932809"/>
            <a:ext cx="7051141" cy="2992382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EAA03A71-7D4C-EC98-F3C4-67025E6A9A12}"/>
              </a:ext>
            </a:extLst>
          </p:cNvPr>
          <p:cNvSpPr txBox="1"/>
          <p:nvPr/>
        </p:nvSpPr>
        <p:spPr>
          <a:xfrm>
            <a:off x="3503759" y="5561775"/>
            <a:ext cx="2651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Partial </a:t>
            </a:r>
            <a:r>
              <a:rPr lang="fr-FR" dirty="0" err="1"/>
              <a:t>molar</a:t>
            </a:r>
            <a:r>
              <a:rPr lang="fr-FR" dirty="0"/>
              <a:t> volume </a:t>
            </a:r>
            <a:r>
              <a:rPr lang="fr-FR" dirty="0">
                <a:solidFill>
                  <a:srgbClr val="FF0000"/>
                </a:solidFill>
              </a:rPr>
              <a:t>0.06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5174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8134B0-1B47-854C-9873-35F8EF92E819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9DCFD73-35A7-2597-7487-CA33F01043A4}"/>
              </a:ext>
            </a:extLst>
          </p:cNvPr>
          <p:cNvSpPr txBox="1"/>
          <p:nvPr/>
        </p:nvSpPr>
        <p:spPr>
          <a:xfrm>
            <a:off x="3482406" y="557561"/>
            <a:ext cx="231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SIMULATION RESULTS </a:t>
            </a:r>
          </a:p>
        </p:txBody>
      </p:sp>
      <p:pic>
        <p:nvPicPr>
          <p:cNvPr id="3" name="Image 2" descr="Une image contenant graphique&#10;&#10;Description générée automatiquement">
            <a:extLst>
              <a:ext uri="{FF2B5EF4-FFF2-40B4-BE49-F238E27FC236}">
                <a16:creationId xmlns:a16="http://schemas.microsoft.com/office/drawing/2014/main" id="{A7D5E5CA-36F0-34E4-1B54-1B5ABD9BA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301" y="1038365"/>
            <a:ext cx="5582893" cy="3097771"/>
          </a:xfrm>
          <a:prstGeom prst="rect">
            <a:avLst/>
          </a:prstGeom>
        </p:spPr>
      </p:pic>
      <p:pic>
        <p:nvPicPr>
          <p:cNvPr id="5" name="Image 4" descr="Une image contenant graphique&#10;&#10;Description générée automatiquement">
            <a:extLst>
              <a:ext uri="{FF2B5EF4-FFF2-40B4-BE49-F238E27FC236}">
                <a16:creationId xmlns:a16="http://schemas.microsoft.com/office/drawing/2014/main" id="{19CE7561-80F0-C811-FB10-F48BC9456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7" y="4392408"/>
            <a:ext cx="5972200" cy="232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604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8134B0-1B47-854C-9873-35F8EF92E819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9DCFD73-35A7-2597-7487-CA33F01043A4}"/>
              </a:ext>
            </a:extLst>
          </p:cNvPr>
          <p:cNvSpPr txBox="1"/>
          <p:nvPr/>
        </p:nvSpPr>
        <p:spPr>
          <a:xfrm>
            <a:off x="3482406" y="557561"/>
            <a:ext cx="2031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/>
              <a:t>Margule’s</a:t>
            </a:r>
            <a:r>
              <a:rPr lang="fr-FR" b="1" dirty="0"/>
              <a:t> </a:t>
            </a:r>
            <a:r>
              <a:rPr lang="fr-FR" b="1" dirty="0" err="1"/>
              <a:t>equation</a:t>
            </a:r>
            <a:endParaRPr lang="fr-FR" b="1" dirty="0"/>
          </a:p>
        </p:txBody>
      </p:sp>
      <p:pic>
        <p:nvPicPr>
          <p:cNvPr id="5" name="Image 4" descr="Une image contenant graphique&#10;&#10;Description générée automatiquement">
            <a:extLst>
              <a:ext uri="{FF2B5EF4-FFF2-40B4-BE49-F238E27FC236}">
                <a16:creationId xmlns:a16="http://schemas.microsoft.com/office/drawing/2014/main" id="{19CE7561-80F0-C811-FB10-F48BC9456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7" y="4392408"/>
            <a:ext cx="5972200" cy="2329067"/>
          </a:xfrm>
          <a:prstGeom prst="rect">
            <a:avLst/>
          </a:prstGeom>
        </p:spPr>
      </p:pic>
      <p:pic>
        <p:nvPicPr>
          <p:cNvPr id="11" name="Image 10" descr="Une image contenant table&#10;&#10;Description générée automatiquement">
            <a:extLst>
              <a:ext uri="{FF2B5EF4-FFF2-40B4-BE49-F238E27FC236}">
                <a16:creationId xmlns:a16="http://schemas.microsoft.com/office/drawing/2014/main" id="{D5AB2729-3A6D-FDDB-5BF7-76F7762144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123" y="1772816"/>
            <a:ext cx="6385247" cy="190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03039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8184</TotalTime>
  <Words>482</Words>
  <Application>Microsoft Macintosh PowerPoint</Application>
  <PresentationFormat>Affichage à l'écran (4:3)</PresentationFormat>
  <Paragraphs>77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Arial</vt:lpstr>
      <vt:lpstr>Calibri</vt:lpstr>
      <vt:lpstr>SFSS0500</vt:lpstr>
      <vt:lpstr>Times New Roman</vt:lpstr>
      <vt:lpstr>URWPalladioL</vt:lpstr>
      <vt:lpstr>Thème Office</vt:lpstr>
      <vt:lpstr>Building  the  Xe-Ar phase diagram from Molecular Simulation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ICB, Université de Bourgogne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Adsorption dans Des systèmes poreux Par dynamique moléculaire   </dc:title>
  <dc:creator>Jean-Marc Simon</dc:creator>
  <cp:lastModifiedBy>Jean-Marc Simon</cp:lastModifiedBy>
  <cp:revision>818</cp:revision>
  <dcterms:created xsi:type="dcterms:W3CDTF">2015-04-03T11:09:26Z</dcterms:created>
  <dcterms:modified xsi:type="dcterms:W3CDTF">2023-04-05T07:09:15Z</dcterms:modified>
</cp:coreProperties>
</file>