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306" r:id="rId3"/>
    <p:sldId id="3275" r:id="rId4"/>
    <p:sldId id="3296" r:id="rId5"/>
    <p:sldId id="3304" r:id="rId6"/>
    <p:sldId id="1413" r:id="rId7"/>
    <p:sldId id="1361" r:id="rId8"/>
    <p:sldId id="3305" r:id="rId9"/>
    <p:sldId id="1365" r:id="rId10"/>
    <p:sldId id="1357" r:id="rId11"/>
    <p:sldId id="3302" r:id="rId12"/>
    <p:sldId id="1390" r:id="rId13"/>
    <p:sldId id="1439" r:id="rId14"/>
    <p:sldId id="1455" r:id="rId15"/>
    <p:sldId id="261" r:id="rId16"/>
    <p:sldId id="3287" r:id="rId17"/>
    <p:sldId id="3300" r:id="rId18"/>
    <p:sldId id="330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>
        <p:scale>
          <a:sx n="110" d="100"/>
          <a:sy n="110" d="100"/>
        </p:scale>
        <p:origin x="1176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950995-386B-8F4F-1825-2357B1B47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9CF732-1D3D-3C27-1147-6EC903B5D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E60660-8571-480D-220A-EA9ACD6B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8C5285-DA36-0E6B-D951-01E5990B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3B7473-EE1E-E2A5-89C7-075976B28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CC5F3-A1E0-C142-5408-27D97403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B094F3-CD6E-498C-A85A-715285795C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E232E-3F17-39C8-7A59-F2252593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D2D2EA-1EF6-B7C5-0F5F-DADAD74FC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599EC8-656D-3AE5-E4E1-4845791A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5D1E3A-0D9F-6CB3-38CF-392A7357B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0FFA33-A085-071A-797A-DCBCDE029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644F89-BE71-6F7B-9AA4-3119387D2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E78A7-0130-72DD-A6D3-C293E893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D8A66B-CAAC-93A7-F490-7DB87C31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06DFE4-E700-2401-2E77-E3F712BA0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60E686-023E-9CB8-7284-7D33EE517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A61175-610A-F23F-EA3D-2FC390D9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5E6A0C-D623-07BC-8E20-185C38777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B318D-ECC9-110A-14C3-C81824C1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991781-E60D-73E7-13C6-AA04D847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39FA7D-1F5E-8F3E-769D-A5B66B709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E2A51-1FE9-89D8-0415-87E09162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0D9BDD-B365-E8BB-911B-9D222C52E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D2B1FB-8E82-B922-280E-5694AED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9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5CDCDF-B1F7-AC99-C979-2EC2FE4A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280E30-E007-E87F-BEC2-6BE110A3F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3C849A3-DED1-B18A-2519-FEA4CD9E6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C9E529-855E-5DD0-DB9E-FD90C481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750787-F2F2-FEDD-B736-5D8589A7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FE73C9-2537-0EFA-B45E-3EFDE7645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5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6B7B64-D99F-C29D-0274-D4E78152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381F70-1A87-3E5A-EE45-4532C64DC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A8CA40-DA7C-5157-ED93-5E654064F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7128788-B31D-E452-01FD-073D70499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DD241A-13C2-530A-F584-D300BBA0A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D66C00-42B8-8E96-49CF-538A2A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E5E0CDC-4AA2-6B13-B7A0-3D8D3964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109326-8BAB-77A3-C02A-CFE33DF57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8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CEFAFA-573D-B0CB-CE7C-EFED1458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A3D38CE-D90F-8378-B865-BE104CD27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0B06386-E980-81C2-378D-C0624126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C4AF1F-71AD-61CA-E395-ADC067F3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E0391FC-07FF-A440-35D3-EACE6DA90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0A00601-E68A-9F06-9514-BB72A675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B0692A-A156-8572-C33A-3A0E52F74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E3EDC-C3E0-9ED5-C336-B3D81E080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D9A83-63FD-57F3-E1A8-3F42BB0D3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E4CB7B-112E-C585-EE5C-0DFE85949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3D6326-9B83-A512-6A83-406CD2167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E76B93-E6BF-0492-7381-654EB76B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BBC0C0-5BBD-20A0-2130-5C3E1C06A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5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B26AA-7CBC-B8B4-C0A3-7259F710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1F2FA1-6007-7226-D79F-45E756FB8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9D370B-1F66-4B8F-2D34-72758AF53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5141C81-D08B-2166-6B66-3A850196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C43548A-35DD-A8D7-A8D8-EB902E26C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B835A-8D6C-955B-C69D-AD2499852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21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2B6D30-B6AC-4D74-534E-55E32F482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C43909-0910-1AEE-4375-20C56B9AE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F8E07B-38BE-C263-0CE3-CCD7C38B9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3F8BF-1923-6744-B118-09CA3B7E0440}" type="datetimeFigureOut">
              <a:rPr lang="en-US" smtClean="0"/>
              <a:t>7/9/23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470558-562B-4D1B-0135-FAE230446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F67F2A-C8C8-CA24-CC2B-684FC0545F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70E2-1547-CB44-8761-7A97122F05E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1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F089C0-F397-27E9-C230-685730EFBC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DRD1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E36AC3-2E88-AA43-9890-46E3B62DA5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I. </a:t>
            </a:r>
            <a:r>
              <a:rPr lang="en-US" dirty="0" err="1"/>
              <a:t>Laktineh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724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p13">
            <a:extLst>
              <a:ext uri="{FF2B5EF4-FFF2-40B4-BE49-F238E27FC236}">
                <a16:creationId xmlns:a16="http://schemas.microsoft.com/office/drawing/2014/main" id="{7B0F2BAC-C7DA-A92E-4502-4F457902973F}"/>
              </a:ext>
            </a:extLst>
          </p:cNvPr>
          <p:cNvSpPr/>
          <p:nvPr/>
        </p:nvSpPr>
        <p:spPr>
          <a:xfrm>
            <a:off x="3013971" y="1"/>
            <a:ext cx="6160097" cy="604397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r>
              <a:rPr lang="en-GB" sz="2438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Strategic R&amp;D = Work Package  </a:t>
            </a:r>
            <a:endParaRPr lang="en-IT" sz="2600" b="1" dirty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4D7341-6855-1B05-7F51-CF0784E6C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F71B2E15-AFE7-8EE9-0BA5-31F42C205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971" y="840074"/>
            <a:ext cx="9906000" cy="401835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Strategic R&amp;Ds </a:t>
            </a:r>
            <a:r>
              <a:rPr lang="en-GB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(according to ECFA Detector R&amp;D Roadmap) </a:t>
            </a:r>
            <a:r>
              <a:rPr lang="en-GB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 in Work Packages</a:t>
            </a:r>
          </a:p>
          <a:p>
            <a:pPr marL="483247" lvl="1"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activities of the Institutes with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research interests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a focus on a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task(s)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devoted to a specific DRDT challenge, typically related to specific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Technologies </a:t>
            </a: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to the development of </a:t>
            </a:r>
            <a:r>
              <a:rPr lang="en-GB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tool or infrastructure</a:t>
            </a:r>
          </a:p>
          <a:p>
            <a:pPr>
              <a:lnSpc>
                <a:spcPct val="150000"/>
              </a:lnSpc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21D6663-CB4A-4520-21DC-A8FF1098A0E1}"/>
              </a:ext>
            </a:extLst>
          </p:cNvPr>
          <p:cNvSpPr/>
          <p:nvPr/>
        </p:nvSpPr>
        <p:spPr>
          <a:xfrm>
            <a:off x="2432715" y="2730220"/>
            <a:ext cx="1971488" cy="337216"/>
          </a:xfrm>
          <a:prstGeom prst="roundRect">
            <a:avLst/>
          </a:prstGeom>
          <a:solidFill>
            <a:srgbClr val="1D59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17" dirty="0">
                <a:latin typeface="Calibri" panose="020F0502020204030204" pitchFamily="34" charset="0"/>
                <a:cs typeface="Calibri" panose="020F0502020204030204" pitchFamily="34" charset="0"/>
              </a:rPr>
              <a:t>Application</a:t>
            </a:r>
            <a:endParaRPr lang="en-GB" sz="16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359D75F-26D2-E7CD-DDA7-479549F50009}"/>
              </a:ext>
            </a:extLst>
          </p:cNvPr>
          <p:cNvSpPr/>
          <p:nvPr/>
        </p:nvSpPr>
        <p:spPr>
          <a:xfrm>
            <a:off x="3583895" y="3227662"/>
            <a:ext cx="2457076" cy="874397"/>
          </a:xfrm>
          <a:prstGeom prst="roundRect">
            <a:avLst/>
          </a:prstGeom>
          <a:solidFill>
            <a:srgbClr val="1D59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17" dirty="0">
                <a:latin typeface="Calibri" panose="020F0502020204030204" pitchFamily="34" charset="0"/>
                <a:cs typeface="Calibri" panose="020F0502020204030204" pitchFamily="34" charset="0"/>
              </a:rPr>
              <a:t>Tasks</a:t>
            </a:r>
            <a:endParaRPr lang="en-GB" sz="1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sz="4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92" dirty="0">
                <a:latin typeface="Calibri" panose="020F0502020204030204" pitchFamily="34" charset="0"/>
                <a:cs typeface="Calibri" panose="020F0502020204030204" pitchFamily="34" charset="0"/>
              </a:rPr>
              <a:t>focusing on challenges related to performance (precise timing, high rates performances, longevity …)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C1D35-7140-A52B-2510-C9EE8AE8BADF}"/>
              </a:ext>
            </a:extLst>
          </p:cNvPr>
          <p:cNvSpPr txBox="1"/>
          <p:nvPr/>
        </p:nvSpPr>
        <p:spPr>
          <a:xfrm>
            <a:off x="4551320" y="2748787"/>
            <a:ext cx="3699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⇽ </a:t>
            </a:r>
            <a:r>
              <a:rPr lang="en-GB" sz="2000" i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defined by ECFA R&amp;D Roadmap</a:t>
            </a:r>
            <a:endParaRPr lang="en-DE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A62AB0A-E2D5-3B30-0BE2-4B62B198D512}"/>
              </a:ext>
            </a:extLst>
          </p:cNvPr>
          <p:cNvSpPr/>
          <p:nvPr/>
        </p:nvSpPr>
        <p:spPr>
          <a:xfrm>
            <a:off x="5220665" y="4262284"/>
            <a:ext cx="2457076" cy="542932"/>
          </a:xfrm>
          <a:prstGeom prst="roundRect">
            <a:avLst/>
          </a:prstGeom>
          <a:solidFill>
            <a:srgbClr val="1D59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17" dirty="0">
                <a:latin typeface="Calibri" panose="020F0502020204030204" pitchFamily="34" charset="0"/>
                <a:cs typeface="Calibri" panose="020F0502020204030204" pitchFamily="34" charset="0"/>
              </a:rPr>
              <a:t>Technological areas: </a:t>
            </a:r>
          </a:p>
          <a:p>
            <a:endParaRPr lang="en-GB" sz="43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GB" sz="1192" dirty="0">
                <a:latin typeface="Calibri" panose="020F0502020204030204" pitchFamily="34" charset="0"/>
                <a:cs typeface="Calibri" panose="020F0502020204030204" pitchFamily="34" charset="0"/>
              </a:rPr>
              <a:t>MPGD, RPC, Wire, LDC, TPC, …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0582B6-4A6B-9A17-2723-9970A456234F}"/>
              </a:ext>
            </a:extLst>
          </p:cNvPr>
          <p:cNvSpPr/>
          <p:nvPr/>
        </p:nvSpPr>
        <p:spPr>
          <a:xfrm>
            <a:off x="6857434" y="4965440"/>
            <a:ext cx="3001046" cy="1163824"/>
          </a:xfrm>
          <a:prstGeom prst="roundRect">
            <a:avLst/>
          </a:prstGeom>
          <a:solidFill>
            <a:srgbClr val="1D59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6305" indent="-96305" algn="just">
              <a:spcBef>
                <a:spcPts val="119"/>
              </a:spcBef>
              <a:buFont typeface="Arial" panose="020B0604020202020204" pitchFamily="34" charset="0"/>
              <a:buChar char="•"/>
            </a:pPr>
            <a:r>
              <a:rPr lang="en-GB" sz="1192" dirty="0">
                <a:latin typeface="Helvetica" pitchFamily="2" charset="0"/>
              </a:rPr>
              <a:t>R&amp;D on Sensors, Electronics, Software Tools, Gas Properties studies;</a:t>
            </a:r>
          </a:p>
          <a:p>
            <a:pPr marL="96305" indent="-96305" algn="just">
              <a:spcBef>
                <a:spcPts val="119"/>
              </a:spcBef>
              <a:buFont typeface="Arial" panose="020B0604020202020204" pitchFamily="34" charset="0"/>
              <a:buChar char="•"/>
            </a:pPr>
            <a:r>
              <a:rPr lang="en-GB" sz="1192" dirty="0">
                <a:latin typeface="Helvetica" pitchFamily="2" charset="0"/>
              </a:rPr>
              <a:t>Development of infrastructure and production techniques</a:t>
            </a:r>
          </a:p>
          <a:p>
            <a:pPr marL="96305" indent="-96305" algn="just">
              <a:spcBef>
                <a:spcPts val="119"/>
              </a:spcBef>
              <a:buFont typeface="Arial" panose="020B0604020202020204" pitchFamily="34" charset="0"/>
              <a:buChar char="•"/>
            </a:pPr>
            <a:r>
              <a:rPr lang="en-GB" sz="1192" dirty="0">
                <a:latin typeface="Helvetica" pitchFamily="2" charset="0"/>
              </a:rPr>
              <a:t>Training </a:t>
            </a:r>
          </a:p>
        </p:txBody>
      </p:sp>
      <p:sp>
        <p:nvSpPr>
          <p:cNvPr id="14" name="Bent Arrow 13">
            <a:extLst>
              <a:ext uri="{FF2B5EF4-FFF2-40B4-BE49-F238E27FC236}">
                <a16:creationId xmlns:a16="http://schemas.microsoft.com/office/drawing/2014/main" id="{F0E21DFD-1D13-3FBD-A321-8108136C1EC5}"/>
              </a:ext>
            </a:extLst>
          </p:cNvPr>
          <p:cNvSpPr>
            <a:spLocks/>
          </p:cNvSpPr>
          <p:nvPr/>
        </p:nvSpPr>
        <p:spPr>
          <a:xfrm rot="10800000" flipH="1">
            <a:off x="2673058" y="3227661"/>
            <a:ext cx="745401" cy="602038"/>
          </a:xfrm>
          <a:prstGeom prst="bentArrow">
            <a:avLst/>
          </a:prstGeom>
          <a:solidFill>
            <a:schemeClr val="bg1"/>
          </a:solidFill>
          <a:ln>
            <a:solidFill>
              <a:srgbClr val="1D59A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600">
              <a:solidFill>
                <a:schemeClr val="tx1"/>
              </a:solidFill>
            </a:endParaRPr>
          </a:p>
        </p:txBody>
      </p:sp>
      <p:sp>
        <p:nvSpPr>
          <p:cNvPr id="16" name="Bent Arrow 15">
            <a:extLst>
              <a:ext uri="{FF2B5EF4-FFF2-40B4-BE49-F238E27FC236}">
                <a16:creationId xmlns:a16="http://schemas.microsoft.com/office/drawing/2014/main" id="{14F8B40E-1D77-3427-2E11-08E904B31CB9}"/>
              </a:ext>
            </a:extLst>
          </p:cNvPr>
          <p:cNvSpPr>
            <a:spLocks/>
          </p:cNvSpPr>
          <p:nvPr/>
        </p:nvSpPr>
        <p:spPr>
          <a:xfrm rot="10800000" flipH="1">
            <a:off x="4404203" y="4187952"/>
            <a:ext cx="745401" cy="602038"/>
          </a:xfrm>
          <a:prstGeom prst="bentArrow">
            <a:avLst/>
          </a:prstGeom>
          <a:solidFill>
            <a:schemeClr val="bg1"/>
          </a:solidFill>
          <a:ln>
            <a:solidFill>
              <a:srgbClr val="1D59A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600">
              <a:solidFill>
                <a:schemeClr val="tx1"/>
              </a:solidFill>
            </a:endParaRP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E90B928B-0607-0D2C-5D11-1E2C407BBE68}"/>
              </a:ext>
            </a:extLst>
          </p:cNvPr>
          <p:cNvSpPr>
            <a:spLocks/>
          </p:cNvSpPr>
          <p:nvPr/>
        </p:nvSpPr>
        <p:spPr>
          <a:xfrm rot="10800000" flipH="1">
            <a:off x="6040972" y="4911643"/>
            <a:ext cx="745401" cy="602038"/>
          </a:xfrm>
          <a:prstGeom prst="bentArrow">
            <a:avLst/>
          </a:prstGeom>
          <a:solidFill>
            <a:schemeClr val="bg1"/>
          </a:solidFill>
          <a:ln>
            <a:solidFill>
              <a:srgbClr val="1D59A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6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99F688-9F5B-3ED4-29A8-47FCD31F5288}"/>
              </a:ext>
            </a:extLst>
          </p:cNvPr>
          <p:cNvSpPr txBox="1"/>
          <p:nvPr/>
        </p:nvSpPr>
        <p:spPr>
          <a:xfrm>
            <a:off x="6206410" y="3514818"/>
            <a:ext cx="3195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⇽ connection to ECFA DRDTs</a:t>
            </a:r>
            <a:endParaRPr lang="en-DE" sz="2000" i="1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D914C6-0FCA-FD4D-E442-386BA61374FD}"/>
              </a:ext>
            </a:extLst>
          </p:cNvPr>
          <p:cNvSpPr/>
          <p:nvPr/>
        </p:nvSpPr>
        <p:spPr>
          <a:xfrm>
            <a:off x="2006924" y="2534857"/>
            <a:ext cx="8418972" cy="3863749"/>
          </a:xfrm>
          <a:prstGeom prst="rect">
            <a:avLst/>
          </a:prstGeom>
          <a:noFill/>
          <a:ln>
            <a:solidFill>
              <a:srgbClr val="1D59AE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26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5B1517-F0F8-1E79-C117-FB2DB68E1C57}"/>
              </a:ext>
            </a:extLst>
          </p:cNvPr>
          <p:cNvSpPr txBox="1"/>
          <p:nvPr/>
        </p:nvSpPr>
        <p:spPr>
          <a:xfrm>
            <a:off x="2364734" y="5840534"/>
            <a:ext cx="21291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600" b="1" dirty="0">
                <a:solidFill>
                  <a:srgbClr val="1D59AE"/>
                </a:solidFill>
              </a:rPr>
              <a:t>Work Package</a:t>
            </a:r>
          </a:p>
        </p:txBody>
      </p:sp>
    </p:spTree>
    <p:extLst>
      <p:ext uri="{BB962C8B-B14F-4D97-AF65-F5344CB8AC3E}">
        <p14:creationId xmlns:p14="http://schemas.microsoft.com/office/powerpoint/2010/main" val="226530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93901">
              <a:spcBef>
                <a:spcPts val="33"/>
              </a:spcBef>
            </a:pPr>
            <a:fld id="{17918391-D411-FE40-AAD7-861AE5233E0E}" type="slidenum">
              <a:rPr lang="en-US" smtClean="0"/>
              <a:pPr marL="93901">
                <a:spcBef>
                  <a:spcPts val="33"/>
                </a:spcBef>
              </a:pPr>
              <a:t>11</a:t>
            </a:fld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306725" y="586410"/>
            <a:ext cx="9578543" cy="5198979"/>
          </a:xfrm>
          <a:prstGeom prst="rect">
            <a:avLst/>
          </a:prstGeom>
        </p:spPr>
        <p:txBody>
          <a:bodyPr vert="horz" wrap="square" lIns="0" tIns="7739" rIns="0" bIns="0" rtlCol="0">
            <a:spAutoFit/>
          </a:bodyPr>
          <a:lstStyle/>
          <a:p>
            <a:pPr algn="just">
              <a:spcBef>
                <a:spcPts val="12"/>
              </a:spcBef>
            </a:pP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algn="just"/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WPs</a:t>
            </a:r>
            <a:r>
              <a:rPr b="1" spc="-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coordinated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r>
              <a:rPr lang="en-US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319" algn="just"/>
            <a:endParaRPr lang="en-US" b="1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algn="just"/>
            <a:r>
              <a:rPr lang="en-GB" b="1" dirty="0">
                <a:solidFill>
                  <a:srgbClr val="002060"/>
                </a:solidFill>
                <a:latin typeface="Arial"/>
                <a:cs typeface="Arial"/>
              </a:rPr>
              <a:t>   </a:t>
            </a:r>
            <a:r>
              <a:rPr lang="en-D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DE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DE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be a member of DRD1 to contribute to a WP</a:t>
            </a:r>
          </a:p>
          <a:p>
            <a:pPr marL="10319" algn="just"/>
            <a:endParaRPr lang="en-GB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5678" marR="30956" lvl="1" indent="-148590" algn="just">
              <a:spcBef>
                <a:spcPts val="393"/>
              </a:spcBef>
              <a:buSzPct val="85000"/>
              <a:buFont typeface="Wingdings"/>
              <a:buChar char=""/>
              <a:tabLst>
                <a:tab pos="346193" algn="l"/>
              </a:tabLst>
            </a:pP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should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pursue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implementation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of</a:t>
            </a:r>
            <a:r>
              <a:rPr lang="en-GB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en-GB" spc="-2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milestones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and</a:t>
            </a:r>
            <a:r>
              <a:rPr lang="en-GB" spc="-2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deliverables</a:t>
            </a:r>
            <a:r>
              <a:rPr lang="en-GB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and</a:t>
            </a:r>
            <a:r>
              <a:rPr lang="en-GB" spc="-2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execute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en-GB" spc="-16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pc="-8" dirty="0">
                <a:solidFill>
                  <a:srgbClr val="002060"/>
                </a:solidFill>
                <a:latin typeface="Arial"/>
                <a:cs typeface="Arial"/>
              </a:rPr>
              <a:t>workplan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outlined</a:t>
            </a:r>
            <a:r>
              <a:rPr lang="en-GB" spc="-3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in</a:t>
            </a:r>
            <a:r>
              <a:rPr lang="en-GB" spc="-2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the</a:t>
            </a:r>
            <a:r>
              <a:rPr lang="en-GB" spc="-28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approved</a:t>
            </a:r>
            <a:r>
              <a:rPr lang="en-GB" spc="-4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scientific</a:t>
            </a:r>
            <a:r>
              <a:rPr lang="en-GB" spc="-37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/>
                <a:cs typeface="Arial"/>
              </a:rPr>
              <a:t>proposal</a:t>
            </a:r>
          </a:p>
          <a:p>
            <a:pPr marL="197088" marR="30956" lvl="1" algn="just">
              <a:spcBef>
                <a:spcPts val="393"/>
              </a:spcBef>
              <a:buSzPct val="85000"/>
              <a:tabLst>
                <a:tab pos="346193" algn="l"/>
              </a:tabLst>
            </a:pPr>
            <a:endParaRPr lang="en-GB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5678" marR="30956" lvl="1" indent="-148590" algn="just">
              <a:spcBef>
                <a:spcPts val="393"/>
              </a:spcBef>
              <a:buSzPct val="85000"/>
              <a:buFont typeface="Wingdings"/>
              <a:buChar char=""/>
              <a:tabLst>
                <a:tab pos="346193" algn="l"/>
              </a:tabLst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en-GB" spc="-2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en-GB"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operated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Institutes.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802878" marR="30956" lvl="2" indent="-148590" algn="just">
              <a:spcBef>
                <a:spcPts val="393"/>
              </a:spcBef>
              <a:buSzPct val="85000"/>
              <a:buFont typeface="Wingdings"/>
              <a:buChar char=""/>
              <a:tabLst>
                <a:tab pos="346193" algn="l"/>
              </a:tabLst>
            </a:pP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GB"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Institutes,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management,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(CERN) is being sorted out by CERN management </a:t>
            </a:r>
          </a:p>
          <a:p>
            <a:pPr marL="10319" marR="377150" algn="just">
              <a:spcBef>
                <a:spcPts val="4"/>
              </a:spcBef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marR="98028" algn="just"/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GB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</a:t>
            </a:r>
            <a:r>
              <a:rPr lang="en-GB"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r>
              <a:rPr lang="en-GB"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en-GB"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program,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environment,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infrastructure,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R&amp;D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tools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(electronics,</a:t>
            </a:r>
            <a:r>
              <a:rPr lang="en-GB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software).</a:t>
            </a:r>
          </a:p>
          <a:p>
            <a:pPr marL="10319" marR="98028" algn="just"/>
            <a:endParaRPr lang="en-GB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marR="98028" algn="just"/>
            <a:r>
              <a:rPr lang="en-DE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can be created at any time in the future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marR="98028" algn="just"/>
            <a:endParaRPr lang="en-GB" spc="-8" dirty="0">
              <a:latin typeface="Arial"/>
              <a:cs typeface="Arial"/>
            </a:endParaRPr>
          </a:p>
          <a:p>
            <a:pPr marL="10319" algn="just"/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	  The</a:t>
            </a:r>
            <a:r>
              <a:rPr lang="en-GB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strategic</a:t>
            </a:r>
            <a:r>
              <a:rPr lang="en-GB" b="1" spc="-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R&amp;D</a:t>
            </a:r>
            <a:r>
              <a:rPr lang="en-GB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lang="en-GB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lang="en-GB" b="1" spc="-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in</a:t>
            </a:r>
            <a:r>
              <a:rPr lang="en-GB" b="1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en-GB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focus</a:t>
            </a:r>
            <a:r>
              <a:rPr lang="en-GB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lang="en-GB" b="1" spc="-2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the</a:t>
            </a:r>
            <a:r>
              <a:rPr lang="en-GB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DRDC*</a:t>
            </a:r>
            <a:r>
              <a:rPr lang="en-GB" b="1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GB" b="1" spc="-8" dirty="0">
                <a:solidFill>
                  <a:srgbClr val="FF0000"/>
                </a:solidFill>
                <a:latin typeface="Arial"/>
                <a:cs typeface="Arial"/>
              </a:rPr>
              <a:t>reviews.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FC270567-F9C3-1D32-75E9-8BDE446A92E0}"/>
              </a:ext>
            </a:extLst>
          </p:cNvPr>
          <p:cNvSpPr/>
          <p:nvPr/>
        </p:nvSpPr>
        <p:spPr>
          <a:xfrm>
            <a:off x="2048202" y="39849"/>
            <a:ext cx="8149347" cy="54656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3599F2-991A-C08B-AA9F-1D838B6F7D4D}"/>
              </a:ext>
            </a:extLst>
          </p:cNvPr>
          <p:cNvSpPr txBox="1"/>
          <p:nvPr/>
        </p:nvSpPr>
        <p:spPr>
          <a:xfrm>
            <a:off x="2452227" y="0"/>
            <a:ext cx="7287541" cy="84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40" b="1" dirty="0">
                <a:solidFill>
                  <a:srgbClr val="002060"/>
                </a:solidFill>
                <a:latin typeface="Arial"/>
                <a:cs typeface="Arial"/>
              </a:rPr>
              <a:t>Work Packages </a:t>
            </a:r>
            <a:endParaRPr lang="en-GB" sz="2440" b="1" spc="-2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n-IT" sz="2438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C94DFC-D9ED-6ED9-B78A-A6212F575B7F}"/>
              </a:ext>
            </a:extLst>
          </p:cNvPr>
          <p:cNvSpPr txBox="1"/>
          <p:nvPr/>
        </p:nvSpPr>
        <p:spPr>
          <a:xfrm>
            <a:off x="1764811" y="5625261"/>
            <a:ext cx="786243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319" algn="just"/>
            <a:endParaRPr lang="en-US" b="1" u="sng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algn="just"/>
            <a:r>
              <a:rPr lang="en-US" b="1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DE" b="1" u="sng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not required to be involved in a WP to be a member of DRD1</a:t>
            </a:r>
          </a:p>
        </p:txBody>
      </p:sp>
    </p:spTree>
    <p:extLst>
      <p:ext uri="{BB962C8B-B14F-4D97-AF65-F5344CB8AC3E}">
        <p14:creationId xmlns:p14="http://schemas.microsoft.com/office/powerpoint/2010/main" val="321082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713B-D0A4-BD86-A2EA-EA146966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Work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8803-63E2-1E34-85B1-3E5880474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42" y="1408500"/>
            <a:ext cx="10531517" cy="49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01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2713B-D0A4-BD86-A2EA-EA146966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Work Packages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8803-63E2-1E34-85B1-3E588047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841"/>
          <a:stretch/>
        </p:blipFill>
        <p:spPr>
          <a:xfrm>
            <a:off x="830241" y="1408500"/>
            <a:ext cx="4755912" cy="49584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3C82E7-F8EE-F97D-88F5-24E80177BF69}"/>
              </a:ext>
            </a:extLst>
          </p:cNvPr>
          <p:cNvSpPr txBox="1"/>
          <p:nvPr/>
        </p:nvSpPr>
        <p:spPr>
          <a:xfrm>
            <a:off x="5586154" y="2294314"/>
            <a:ext cx="637168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WP2</a:t>
            </a:r>
            <a:r>
              <a:rPr lang="en-DE" sz="1467" dirty="0">
                <a:solidFill>
                  <a:srgbClr val="00B050"/>
                </a:solidFill>
              </a:rPr>
              <a:t>: Drift Chambers, </a:t>
            </a:r>
            <a:r>
              <a:rPr lang="en-DE" sz="1467" b="1" dirty="0">
                <a:solidFill>
                  <a:srgbClr val="00B050"/>
                </a:solidFill>
              </a:rPr>
              <a:t>WP3</a:t>
            </a:r>
            <a:r>
              <a:rPr lang="en-DE" sz="1467" dirty="0">
                <a:solidFill>
                  <a:srgbClr val="00B050"/>
                </a:solidFill>
              </a:rPr>
              <a:t>: Straw Chambers, </a:t>
            </a:r>
            <a:r>
              <a:rPr lang="en-DE" sz="1467" b="1" dirty="0">
                <a:solidFill>
                  <a:srgbClr val="00B050"/>
                </a:solidFill>
              </a:rPr>
              <a:t>WP4</a:t>
            </a:r>
            <a:r>
              <a:rPr lang="en-DE" sz="1467" dirty="0">
                <a:solidFill>
                  <a:srgbClr val="00B050"/>
                </a:solidFill>
              </a:rPr>
              <a:t>: (Large Volume) Tracking TPCs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D6E009-4D21-8C68-6770-68C803667700}"/>
              </a:ext>
            </a:extLst>
          </p:cNvPr>
          <p:cNvSpPr txBox="1"/>
          <p:nvPr/>
        </p:nvSpPr>
        <p:spPr>
          <a:xfrm>
            <a:off x="5586154" y="2890012"/>
            <a:ext cx="54854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WP6</a:t>
            </a:r>
            <a:endParaRPr lang="en-DE" sz="1467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ACBA2-66B9-CC9B-119B-9AEFCCB3308D}"/>
              </a:ext>
            </a:extLst>
          </p:cNvPr>
          <p:cNvSpPr txBox="1"/>
          <p:nvPr/>
        </p:nvSpPr>
        <p:spPr>
          <a:xfrm>
            <a:off x="5586154" y="3354534"/>
            <a:ext cx="54854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WP7</a:t>
            </a:r>
            <a:endParaRPr lang="en-DE" sz="1467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5E8BE-37A2-E7E6-CE2A-50679FD1BF1E}"/>
              </a:ext>
            </a:extLst>
          </p:cNvPr>
          <p:cNvSpPr txBox="1"/>
          <p:nvPr/>
        </p:nvSpPr>
        <p:spPr>
          <a:xfrm>
            <a:off x="5586154" y="4099824"/>
            <a:ext cx="54854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WP1</a:t>
            </a:r>
            <a:endParaRPr lang="en-DE" sz="1467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397FD1-8FC8-BE51-2DE7-DEC7CC4A9B49}"/>
              </a:ext>
            </a:extLst>
          </p:cNvPr>
          <p:cNvSpPr txBox="1"/>
          <p:nvPr/>
        </p:nvSpPr>
        <p:spPr>
          <a:xfrm>
            <a:off x="5586154" y="4869930"/>
            <a:ext cx="54854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WP5</a:t>
            </a:r>
            <a:endParaRPr lang="en-DE" sz="1467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73780E-DE88-7968-B078-75146D519129}"/>
              </a:ext>
            </a:extLst>
          </p:cNvPr>
          <p:cNvSpPr txBox="1"/>
          <p:nvPr/>
        </p:nvSpPr>
        <p:spPr>
          <a:xfrm>
            <a:off x="5586154" y="5640035"/>
            <a:ext cx="54854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467" b="1" dirty="0">
                <a:solidFill>
                  <a:srgbClr val="00B050"/>
                </a:solidFill>
              </a:rPr>
              <a:t>WP8</a:t>
            </a:r>
            <a:endParaRPr lang="en-DE" sz="146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184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3AEB-C3EB-9276-53DA-28F2172D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42" y="-119796"/>
            <a:ext cx="10515600" cy="1325563"/>
          </a:xfrm>
        </p:spPr>
        <p:txBody>
          <a:bodyPr/>
          <a:lstStyle/>
          <a:p>
            <a:r>
              <a:rPr lang="en-DE" dirty="0"/>
              <a:t>WP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6CCE-9DFA-01B4-92FF-0D181366E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358" y="888283"/>
            <a:ext cx="10972800" cy="55361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DE" sz="1600" dirty="0">
                <a:latin typeface="Calibri" panose="020F0502020204030204" pitchFamily="34" charset="0"/>
                <a:cs typeface="Calibri" panose="020F0502020204030204" pitchFamily="34" charset="0"/>
              </a:rPr>
              <a:t>For the finalization of the DRD1 proposal, (incl. WP proposals) WP Coordinators have been established to initialize discussion within the community and organization of the first WPs</a:t>
            </a:r>
          </a:p>
          <a:p>
            <a:pPr>
              <a:lnSpc>
                <a:spcPct val="150000"/>
              </a:lnSpc>
            </a:pPr>
            <a:r>
              <a:rPr lang="en-DE" sz="1600" dirty="0">
                <a:latin typeface="Calibri" panose="020F0502020204030204" pitchFamily="34" charset="0"/>
                <a:cs typeface="Calibri" panose="020F0502020204030204" pitchFamily="34" charset="0"/>
              </a:rPr>
              <a:t>The list is not fixed, can be updated at any time. (Self-)nominations welcome</a:t>
            </a:r>
          </a:p>
          <a:p>
            <a:pPr>
              <a:lnSpc>
                <a:spcPct val="150000"/>
              </a:lnSpc>
            </a:pPr>
            <a:r>
              <a:rPr lang="en-DE" sz="1600" dirty="0">
                <a:latin typeface="Calibri" panose="020F0502020204030204" pitchFamily="34" charset="0"/>
                <a:cs typeface="Calibri" panose="020F0502020204030204" pitchFamily="34" charset="0"/>
              </a:rPr>
              <a:t>WP Coordinators should be involved in WP activities, eventually</a:t>
            </a:r>
          </a:p>
          <a:p>
            <a:pPr>
              <a:lnSpc>
                <a:spcPct val="150000"/>
              </a:lnSpc>
            </a:pPr>
            <a:endParaRPr lang="en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53B24-ED91-AC39-E0E4-945D05FCE5A9}"/>
              </a:ext>
            </a:extLst>
          </p:cNvPr>
          <p:cNvSpPr txBox="1"/>
          <p:nvPr/>
        </p:nvSpPr>
        <p:spPr>
          <a:xfrm>
            <a:off x="1429553" y="2761737"/>
            <a:ext cx="2914996" cy="36627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WP1 </a:t>
            </a:r>
            <a:b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(Trackers)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Atsuhiko</a:t>
            </a: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Ochi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Gabriella Pugliese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Giulio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Aielli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Mauro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Iodice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Riccardo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Farinelli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67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WP2</a:t>
            </a: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(Drift chambers)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Francesco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Grancagnolo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67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WP3</a:t>
            </a: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(Straw tubes)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Wintz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67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C9C06-3D4C-EE05-082A-840353951D77}"/>
              </a:ext>
            </a:extLst>
          </p:cNvPr>
          <p:cNvSpPr txBox="1"/>
          <p:nvPr/>
        </p:nvSpPr>
        <p:spPr>
          <a:xfrm>
            <a:off x="4880492" y="2725830"/>
            <a:ext cx="2914996" cy="3857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WP4</a:t>
            </a:r>
            <a:b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(Tracking TPCs)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Diego Gonzalez Diaz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Ferrer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Ribas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Ignacio Garcia Fuentes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Jochen Kaminski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Piotr Gasik</a:t>
            </a:r>
          </a:p>
          <a:p>
            <a:endParaRPr lang="en-GB" sz="1467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WP5</a:t>
            </a: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(Calorimeters)</a:t>
            </a:r>
            <a:endParaRPr lang="en-GB" sz="1467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Imad </a:t>
            </a:r>
            <a:r>
              <a:rPr lang="en-GB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Laktineh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WP6</a:t>
            </a: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(Photodetectors)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Fulvio</a:t>
            </a: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Tessarotto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Florian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Brunbauer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Piotr Gasik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FE34E5-EDAC-942D-37A6-B054C122CB67}"/>
              </a:ext>
            </a:extLst>
          </p:cNvPr>
          <p:cNvSpPr txBox="1"/>
          <p:nvPr/>
        </p:nvSpPr>
        <p:spPr>
          <a:xfrm>
            <a:off x="8231446" y="2725830"/>
            <a:ext cx="2914996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WP7</a:t>
            </a:r>
            <a:b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(Timing)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Diego Gonzalez Diaz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Florian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Brunbauer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Imad </a:t>
            </a:r>
            <a:r>
              <a:rPr lang="en-GB" sz="14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Laktineh</a:t>
            </a:r>
            <a:endParaRPr lang="en-GB" sz="1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Ingo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Deppner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WP8</a:t>
            </a:r>
            <a:br>
              <a:rPr lang="en-GB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(Reaction/Decay TPCs)</a:t>
            </a:r>
            <a:endParaRPr lang="en-GB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Diego Gonzalez Diaz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Esther Ferrer </a:t>
            </a:r>
            <a:r>
              <a:rPr lang="en-GB" sz="1400" dirty="0" err="1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Ribas</a:t>
            </a: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Francisco Ignacio Garcia Fuentes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Jochen Kaminski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Piotr Gasik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  <a:t>(WP9)</a:t>
            </a:r>
            <a:br>
              <a:rPr lang="en-GB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(Beyond HEP) under discussion</a:t>
            </a:r>
          </a:p>
          <a:p>
            <a:endParaRPr lang="en-GB" sz="1400" dirty="0">
              <a:solidFill>
                <a:srgbClr val="77777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00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F81A-0F27-1277-7DD9-A3EEE1589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8" y="0"/>
            <a:ext cx="12068503" cy="1325563"/>
          </a:xfrm>
        </p:spPr>
        <p:txBody>
          <a:bodyPr>
            <a:normAutofit/>
          </a:bodyPr>
          <a:lstStyle/>
          <a:p>
            <a:r>
              <a:rPr lang="en-GB" sz="3200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DRD collaborations interplay and overlapping areas</a:t>
            </a:r>
            <a:br>
              <a:rPr lang="en-GB" sz="3200" dirty="0"/>
            </a:br>
            <a:endParaRPr lang="en-IT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D56C4-A5AF-8508-9E05-72810F6AA921}"/>
              </a:ext>
            </a:extLst>
          </p:cNvPr>
          <p:cNvSpPr txBox="1"/>
          <p:nvPr/>
        </p:nvSpPr>
        <p:spPr>
          <a:xfrm>
            <a:off x="1208690" y="2237967"/>
            <a:ext cx="708397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DRD2 - liquid detectors </a:t>
            </a:r>
            <a:r>
              <a:rPr lang="en-GB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Gonzales Diaz</a:t>
            </a:r>
          </a:p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RD4 - photon and PID </a:t>
            </a:r>
            <a:r>
              <a:rPr lang="en-GB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Fulvio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Tessarotto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DRD5 - quantum technologies-  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Florian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Brunbauer</a:t>
            </a:r>
            <a:endParaRPr lang="en-GB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DRD6 - calorimetry - </a:t>
            </a:r>
            <a:r>
              <a:rPr lang="en-GB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Imad </a:t>
            </a:r>
            <a:r>
              <a:rPr lang="en-GB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Laktineh</a:t>
            </a:r>
            <a:endParaRPr lang="en-GB" b="0" i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DRD7 - electronics </a:t>
            </a:r>
            <a:r>
              <a:rPr lang="en-GB" b="0" i="0" dirty="0">
                <a:solidFill>
                  <a:srgbClr val="77777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Sorin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Martoiu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Marco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Bregant</a:t>
            </a:r>
            <a:endParaRPr lang="en-GB" b="0" i="0" dirty="0">
              <a:solidFill>
                <a:srgbClr val="77777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9BCD6-0332-8683-EE3E-67FCE8F772D1}"/>
              </a:ext>
            </a:extLst>
          </p:cNvPr>
          <p:cNvSpPr txBox="1"/>
          <p:nvPr/>
        </p:nvSpPr>
        <p:spPr>
          <a:xfrm>
            <a:off x="493986" y="1325563"/>
            <a:ext cx="795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Following </a:t>
            </a:r>
            <a:r>
              <a:rPr lang="en-IT">
                <a:latin typeface="Arial" panose="020B0604020202020204" pitchFamily="34" charset="0"/>
                <a:cs typeface="Arial" panose="020B0604020202020204" pitchFamily="34" charset="0"/>
              </a:rPr>
              <a:t>people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chosen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IT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IT" dirty="0">
                <a:latin typeface="Arial" panose="020B0604020202020204" pitchFamily="34" charset="0"/>
                <a:cs typeface="Arial" panose="020B0604020202020204" pitchFamily="34" charset="0"/>
              </a:rPr>
              <a:t>as DRD1 link person in other DRD area</a:t>
            </a:r>
          </a:p>
        </p:txBody>
      </p:sp>
    </p:spTree>
    <p:extLst>
      <p:ext uri="{BB962C8B-B14F-4D97-AF65-F5344CB8AC3E}">
        <p14:creationId xmlns:p14="http://schemas.microsoft.com/office/powerpoint/2010/main" val="83683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949856-A3AB-0BA5-16DA-A32031CB9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914" y="825487"/>
            <a:ext cx="3169061" cy="2993887"/>
          </a:xfrm>
          <a:prstGeom prst="rect">
            <a:avLst/>
          </a:prstGeom>
        </p:spPr>
      </p:pic>
      <p:sp>
        <p:nvSpPr>
          <p:cNvPr id="23" name="Google Shape;92;p13">
            <a:extLst>
              <a:ext uri="{FF2B5EF4-FFF2-40B4-BE49-F238E27FC236}">
                <a16:creationId xmlns:a16="http://schemas.microsoft.com/office/drawing/2014/main" id="{26516252-8E57-7B82-1CE9-AC4EE0E03296}"/>
              </a:ext>
            </a:extLst>
          </p:cNvPr>
          <p:cNvSpPr/>
          <p:nvPr/>
        </p:nvSpPr>
        <p:spPr>
          <a:xfrm>
            <a:off x="2185307" y="29620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A5B35-DC0A-8E97-5918-7FCDA852CC47}"/>
              </a:ext>
            </a:extLst>
          </p:cNvPr>
          <p:cNvSpPr txBox="1"/>
          <p:nvPr/>
        </p:nvSpPr>
        <p:spPr>
          <a:xfrm>
            <a:off x="2651183" y="-11508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DRD1 Proposal </a:t>
            </a:r>
            <a:endParaRPr lang="en-IT" sz="2438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F86F2-71EF-F5CD-9E4F-FE1990CA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16</a:t>
            </a:fld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4C465-580B-FA2E-1CE2-8F01724BDDF3}"/>
              </a:ext>
            </a:extLst>
          </p:cNvPr>
          <p:cNvSpPr/>
          <p:nvPr/>
        </p:nvSpPr>
        <p:spPr>
          <a:xfrm>
            <a:off x="7697049" y="2989567"/>
            <a:ext cx="352540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AD35D6-F8A3-838A-B1EC-720AEB11C1D5}"/>
              </a:ext>
            </a:extLst>
          </p:cNvPr>
          <p:cNvSpPr/>
          <p:nvPr/>
        </p:nvSpPr>
        <p:spPr>
          <a:xfrm>
            <a:off x="7596483" y="444869"/>
            <a:ext cx="27305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0000"/>
              </a:solidFill>
              <a:sym typeface="Helvetica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A1A2A3-9519-7076-B69C-237F9F19A471}"/>
              </a:ext>
            </a:extLst>
          </p:cNvPr>
          <p:cNvSpPr/>
          <p:nvPr/>
        </p:nvSpPr>
        <p:spPr>
          <a:xfrm>
            <a:off x="7870015" y="2090312"/>
            <a:ext cx="3211384" cy="471924"/>
          </a:xfrm>
          <a:prstGeom prst="rect">
            <a:avLst/>
          </a:prstGeom>
          <a:noFill/>
          <a:ln w="12700" cap="flat">
            <a:solidFill>
              <a:srgbClr val="00B05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BD7B7-9E5B-DF77-76CE-B53E020C2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279" y="1736627"/>
            <a:ext cx="3147046" cy="13329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30BB6E-D3BE-F58D-EA49-9079A3073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38" y="3698692"/>
            <a:ext cx="3313452" cy="2568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2FBA1D-DE72-26F7-26B2-9E019F050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511" y="4468278"/>
            <a:ext cx="3572205" cy="15248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FDE38C-3104-AFAC-C2E9-1CA1AD49CBA9}"/>
              </a:ext>
            </a:extLst>
          </p:cNvPr>
          <p:cNvSpPr/>
          <p:nvPr/>
        </p:nvSpPr>
        <p:spPr>
          <a:xfrm>
            <a:off x="4721012" y="3225291"/>
            <a:ext cx="3034412" cy="471924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920AFF6-DB40-69D8-3BB4-56F57809C8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592" y="483022"/>
            <a:ext cx="2772071" cy="3434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6FB4BF-80A6-9BAE-3509-C886E0C87B32}"/>
              </a:ext>
            </a:extLst>
          </p:cNvPr>
          <p:cNvSpPr txBox="1"/>
          <p:nvPr/>
        </p:nvSpPr>
        <p:spPr>
          <a:xfrm>
            <a:off x="4645428" y="429107"/>
            <a:ext cx="5040774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Research topics and Work plan </a:t>
            </a:r>
            <a:endParaRPr lang="en-IT" sz="1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76F1F-6872-7978-BE14-F119437C7E08}"/>
              </a:ext>
            </a:extLst>
          </p:cNvPr>
          <p:cNvSpPr txBox="1"/>
          <p:nvPr/>
        </p:nvSpPr>
        <p:spPr>
          <a:xfrm>
            <a:off x="7596483" y="838536"/>
            <a:ext cx="3484916" cy="7848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/>
            <a:endParaRPr lang="en-IT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organization </a:t>
            </a:r>
          </a:p>
          <a:p>
            <a:pPr marL="285750" indent="-285750">
              <a:buFontTx/>
              <a:buChar char="-"/>
            </a:pPr>
            <a:r>
              <a:rPr lang="en-IT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and infrastructures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2BBEB-A08F-2B81-B205-98601239608F}"/>
              </a:ext>
            </a:extLst>
          </p:cNvPr>
          <p:cNvSpPr txBox="1"/>
          <p:nvPr/>
        </p:nvSpPr>
        <p:spPr>
          <a:xfrm>
            <a:off x="1200468" y="4183072"/>
            <a:ext cx="3052316" cy="3231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5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summary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E2E2E-49FC-20EF-0938-D1D01D205B8E}"/>
              </a:ext>
            </a:extLst>
          </p:cNvPr>
          <p:cNvSpPr txBox="1"/>
          <p:nvPr/>
        </p:nvSpPr>
        <p:spPr>
          <a:xfrm>
            <a:off x="1159242" y="4996733"/>
            <a:ext cx="3538621" cy="27699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IT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organization of DRD1 Collaboration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09E3F5-A958-847F-BEA0-8B23BB5555CA}"/>
              </a:ext>
            </a:extLst>
          </p:cNvPr>
          <p:cNvSpPr/>
          <p:nvPr/>
        </p:nvSpPr>
        <p:spPr>
          <a:xfrm>
            <a:off x="1342965" y="4511515"/>
            <a:ext cx="3310766" cy="471924"/>
          </a:xfrm>
          <a:prstGeom prst="rect">
            <a:avLst/>
          </a:prstGeom>
          <a:noFill/>
          <a:ln w="12700" cap="flat">
            <a:solidFill>
              <a:srgbClr val="0432FF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6A2CE19-B6B7-6899-B55B-2D644E791EBE}"/>
              </a:ext>
            </a:extLst>
          </p:cNvPr>
          <p:cNvSpPr/>
          <p:nvPr/>
        </p:nvSpPr>
        <p:spPr>
          <a:xfrm>
            <a:off x="1259078" y="5431595"/>
            <a:ext cx="3386350" cy="471924"/>
          </a:xfrm>
          <a:prstGeom prst="rect">
            <a:avLst/>
          </a:prstGeom>
          <a:noFill/>
          <a:ln w="12700" cap="flat">
            <a:solidFill>
              <a:schemeClr val="accent6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31802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0236E7-80C3-5856-7F59-195CCBE67D97}"/>
              </a:ext>
            </a:extLst>
          </p:cNvPr>
          <p:cNvSpPr txBox="1"/>
          <p:nvPr/>
        </p:nvSpPr>
        <p:spPr>
          <a:xfrm>
            <a:off x="1510373" y="1784187"/>
            <a:ext cx="9171254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4.1 WG1 -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Technologies: </a:t>
            </a:r>
            <a:r>
              <a:rPr lang="fr-FR" sz="1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P.Colas</a:t>
            </a:r>
            <a:r>
              <a:rPr lang="fr-FR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F.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Resnati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P.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Wintz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I.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Deppner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Tytgat</a:t>
            </a:r>
            <a:r>
              <a:rPr lang="fr-FR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fr-FR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Moleri</a:t>
            </a:r>
            <a:endParaRPr lang="fr-FR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4.2 WG2 - Applications: 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F. Garcia, P.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Gasik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F.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Grancagnolo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D. Gonzalez Diaz, G.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Aielli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		  G.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Pugliese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R. Farinelli, </a:t>
            </a:r>
            <a:r>
              <a:rPr lang="fr-FR" sz="1600" dirty="0">
                <a:solidFill>
                  <a:srgbClr val="FF0000"/>
                </a:solidFill>
                <a:latin typeface="ArialMT"/>
              </a:rPr>
              <a:t>I. </a:t>
            </a:r>
            <a:r>
              <a:rPr lang="fr-FR" sz="1600" dirty="0" err="1">
                <a:solidFill>
                  <a:srgbClr val="FF0000"/>
                </a:solidFill>
                <a:latin typeface="ArialMT"/>
              </a:rPr>
              <a:t>Laktineh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A764ED-12BD-E955-DD36-B92BA49385D2}"/>
              </a:ext>
            </a:extLst>
          </p:cNvPr>
          <p:cNvSpPr txBox="1"/>
          <p:nvPr/>
        </p:nvSpPr>
        <p:spPr>
          <a:xfrm>
            <a:off x="1490269" y="2648694"/>
            <a:ext cx="9884751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4.3 WG3 - Gas and material studies</a:t>
            </a:r>
            <a:r>
              <a:rPr lang="fr-FR" sz="1600" dirty="0">
                <a:solidFill>
                  <a:srgbClr val="002060"/>
                </a:solidFill>
                <a:latin typeface="ArialMT"/>
                <a:cs typeface="Arial" panose="020B0604020202020204" pitchFamily="34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B.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Mandelli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G. Morello, F.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Renga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K.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Dehmelt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S. Roth,</a:t>
            </a:r>
          </a:p>
          <a:p>
            <a:pPr algn="just">
              <a:spcAft>
                <a:spcPts val="650"/>
              </a:spcAft>
            </a:pPr>
            <a:r>
              <a:rPr lang="fr-FR" sz="1600" dirty="0">
                <a:solidFill>
                  <a:srgbClr val="002060"/>
                </a:solidFill>
                <a:latin typeface="ArialMT"/>
              </a:rPr>
              <a:t>		   D. Piccolo, A.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Pastore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B. A. Gonzalez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4.4  WG4 - Detector physics, simulations, and software tools: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M.Abbrescia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M.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Borysova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</a:t>
            </a:r>
          </a:p>
          <a:p>
            <a:pPr algn="just">
              <a:spcAft>
                <a:spcPts val="650"/>
              </a:spcAft>
            </a:pPr>
            <a:r>
              <a:rPr lang="fr-FR" sz="1600" dirty="0">
                <a:solidFill>
                  <a:srgbClr val="002060"/>
                </a:solidFill>
                <a:latin typeface="ArialMT"/>
              </a:rPr>
              <a:t>		    P. Fonte, O. Sahin, P.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Verwilligen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R.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Veenhof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50"/>
              </a:spcAft>
            </a:pPr>
            <a:endParaRPr lang="en-IT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49828-93BC-9E85-AEAD-E67189E7FF2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753600" y="644629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Google Shape;92;p13">
            <a:extLst>
              <a:ext uri="{FF2B5EF4-FFF2-40B4-BE49-F238E27FC236}">
                <a16:creationId xmlns:a16="http://schemas.microsoft.com/office/drawing/2014/main" id="{2BDC3518-CB4A-8500-AEB1-C54A9B32778E}"/>
              </a:ext>
            </a:extLst>
          </p:cNvPr>
          <p:cNvSpPr/>
          <p:nvPr/>
        </p:nvSpPr>
        <p:spPr>
          <a:xfrm>
            <a:off x="2281521" y="46586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122E6-5317-F5C8-78AF-A119B81E0400}"/>
              </a:ext>
            </a:extLst>
          </p:cNvPr>
          <p:cNvSpPr txBox="1"/>
          <p:nvPr/>
        </p:nvSpPr>
        <p:spPr>
          <a:xfrm>
            <a:off x="2344000" y="0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List of editors</a:t>
            </a:r>
            <a:endParaRPr lang="en-IT" sz="243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136EB5-869A-35A6-817C-22E92532D508}"/>
              </a:ext>
            </a:extLst>
          </p:cNvPr>
          <p:cNvSpPr txBox="1"/>
          <p:nvPr/>
        </p:nvSpPr>
        <p:spPr>
          <a:xfrm>
            <a:off x="1510373" y="3912858"/>
            <a:ext cx="9319680" cy="920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4.5 WG5 - Electronics for gaseous detectors 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H. Muller, J. Kaminski, </a:t>
            </a:r>
            <a:r>
              <a:rPr lang="fr-FR" sz="1600" dirty="0">
                <a:solidFill>
                  <a:srgbClr val="FF0000"/>
                </a:solidFill>
                <a:latin typeface="ArialMT"/>
              </a:rPr>
              <a:t>M. </a:t>
            </a:r>
            <a:r>
              <a:rPr lang="fr-FR" sz="1600" dirty="0" err="1">
                <a:solidFill>
                  <a:srgbClr val="FF0000"/>
                </a:solidFill>
                <a:latin typeface="ArialMT"/>
              </a:rPr>
              <a:t>Gouzevitch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R. 			  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Cardarelli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</a:t>
            </a:r>
            <a:r>
              <a:rPr lang="en-GB" sz="1600" dirty="0">
                <a:solidFill>
                  <a:srgbClr val="002060"/>
                </a:solidFill>
                <a:latin typeface="Helvetica" pitchFamily="2" charset="0"/>
              </a:rPr>
              <a:t>Sorin </a:t>
            </a:r>
            <a:r>
              <a:rPr lang="en-GB" sz="1600" dirty="0" err="1">
                <a:solidFill>
                  <a:srgbClr val="002060"/>
                </a:solidFill>
                <a:latin typeface="Helvetica" pitchFamily="2" charset="0"/>
              </a:rPr>
              <a:t>Martoiu</a:t>
            </a:r>
            <a:r>
              <a:rPr lang="en-GB" sz="1600" dirty="0">
                <a:solidFill>
                  <a:srgbClr val="002060"/>
                </a:solidFill>
                <a:latin typeface="Helvetica" pitchFamily="2" charset="0"/>
              </a:rPr>
              <a:t>, Marco </a:t>
            </a:r>
            <a:r>
              <a:rPr lang="en-GB" sz="1600" dirty="0" err="1">
                <a:solidFill>
                  <a:srgbClr val="002060"/>
                </a:solidFill>
                <a:latin typeface="Helvetica" pitchFamily="2" charset="0"/>
              </a:rPr>
              <a:t>Bregant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</a:t>
            </a:r>
            <a:r>
              <a:rPr lang="en-GB" sz="1600" dirty="0">
                <a:solidFill>
                  <a:srgbClr val="002060"/>
                </a:solidFill>
                <a:latin typeface="Helvetica" pitchFamily="2" charset="0"/>
              </a:rPr>
              <a:t>Michael Lupberger</a:t>
            </a:r>
          </a:p>
          <a:p>
            <a:pPr algn="just">
              <a:spcAft>
                <a:spcPts val="650"/>
              </a:spcAft>
            </a:pPr>
            <a:endParaRPr lang="fr-FR" sz="1600" dirty="0">
              <a:solidFill>
                <a:srgbClr val="002060"/>
              </a:solidFill>
              <a:latin typeface="ArialM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2AF098-8AEE-19B2-1769-50AE496BEED2}"/>
              </a:ext>
            </a:extLst>
          </p:cNvPr>
          <p:cNvSpPr txBox="1"/>
          <p:nvPr/>
        </p:nvSpPr>
        <p:spPr>
          <a:xfrm>
            <a:off x="1536653" y="4492536"/>
            <a:ext cx="8902237" cy="674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4.6 WG6 - Detector production</a:t>
            </a:r>
            <a:r>
              <a:rPr lang="fr-FR" sz="1600" dirty="0">
                <a:solidFill>
                  <a:srgbClr val="002060"/>
                </a:solidFill>
                <a:latin typeface="ArialMT"/>
                <a:cs typeface="Arial" panose="020B0604020202020204" pitchFamily="34" charset="0"/>
              </a:rPr>
              <a:t>: 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R. De Oliveira, </a:t>
            </a:r>
            <a:r>
              <a:rPr lang="fr-FR" sz="1600" dirty="0">
                <a:solidFill>
                  <a:srgbClr val="FF0000"/>
                </a:solidFill>
                <a:latin typeface="ArialMT"/>
              </a:rPr>
              <a:t>F. Jeanneau, A. </a:t>
            </a:r>
            <a:r>
              <a:rPr lang="fr-FR" sz="1600" dirty="0" err="1">
                <a:solidFill>
                  <a:srgbClr val="FF0000"/>
                </a:solidFill>
                <a:latin typeface="ArialMT"/>
              </a:rPr>
              <a:t>Delbar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t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G.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Iaselli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</a:t>
            </a:r>
          </a:p>
          <a:p>
            <a:pPr>
              <a:spcAft>
                <a:spcPts val="650"/>
              </a:spcAft>
            </a:pPr>
            <a:r>
              <a:rPr lang="fr-FR" sz="1600" dirty="0">
                <a:solidFill>
                  <a:srgbClr val="002060"/>
                </a:solidFill>
                <a:latin typeface="ArialMT"/>
              </a:rPr>
              <a:t>		  </a:t>
            </a:r>
            <a:r>
              <a:rPr lang="fr-FR" sz="1600" dirty="0">
                <a:solidFill>
                  <a:srgbClr val="FF0000"/>
                </a:solidFill>
                <a:latin typeface="ArialMT"/>
              </a:rPr>
              <a:t>I. </a:t>
            </a:r>
            <a:r>
              <a:rPr lang="fr-FR" sz="1600" dirty="0" err="1">
                <a:solidFill>
                  <a:srgbClr val="FF0000"/>
                </a:solidFill>
                <a:latin typeface="ArialMT"/>
              </a:rPr>
              <a:t>Laktineh</a:t>
            </a:r>
            <a:r>
              <a:rPr lang="fr-FR" sz="1600" dirty="0">
                <a:solidFill>
                  <a:srgbClr val="FF0000"/>
                </a:solidFill>
                <a:latin typeface="ArialMT"/>
              </a:rPr>
              <a:t>, G. Charles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660EC-58B2-302F-349F-DE86E0993FFE}"/>
              </a:ext>
            </a:extLst>
          </p:cNvPr>
          <p:cNvSpPr txBox="1"/>
          <p:nvPr/>
        </p:nvSpPr>
        <p:spPr>
          <a:xfrm>
            <a:off x="1490269" y="5787861"/>
            <a:ext cx="9536542" cy="1010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50"/>
              </a:spcAft>
            </a:pPr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4.8 WG8:Training and dissemination: </a:t>
            </a:r>
            <a:r>
              <a:rPr lang="it-IT" sz="1600" dirty="0" err="1">
                <a:solidFill>
                  <a:srgbClr val="002060"/>
                </a:solidFill>
                <a:latin typeface="ArialMT"/>
              </a:rPr>
              <a:t>F</a:t>
            </a:r>
            <a:r>
              <a:rPr lang="it-IT" sz="1600" dirty="0">
                <a:solidFill>
                  <a:srgbClr val="002060"/>
                </a:solidFill>
                <a:latin typeface="ArialMT"/>
              </a:rPr>
              <a:t>. </a:t>
            </a:r>
            <a:r>
              <a:rPr lang="it-IT" sz="1600" dirty="0" err="1">
                <a:solidFill>
                  <a:srgbClr val="002060"/>
                </a:solidFill>
                <a:latin typeface="ArialMT"/>
              </a:rPr>
              <a:t>Brunbauer</a:t>
            </a:r>
            <a:r>
              <a:rPr lang="it-IT" sz="1600" dirty="0">
                <a:solidFill>
                  <a:srgbClr val="002060"/>
                </a:solidFill>
                <a:latin typeface="ArialMT"/>
              </a:rPr>
              <a:t>, M. Iodice, E. Baracchini, B. Liberti, </a:t>
            </a:r>
          </a:p>
          <a:p>
            <a:pPr>
              <a:spcAft>
                <a:spcPts val="650"/>
              </a:spcAft>
            </a:pPr>
            <a:r>
              <a:rPr lang="it-IT" sz="1600" dirty="0">
                <a:solidFill>
                  <a:srgbClr val="002060"/>
                </a:solidFill>
                <a:latin typeface="ArialMT"/>
              </a:rPr>
              <a:t>		   A. Paoloni</a:t>
            </a: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50"/>
              </a:spcAft>
            </a:pPr>
            <a:endParaRPr lang="en-GB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B2F95-D141-C05C-6427-D2BF56C0DA11}"/>
              </a:ext>
            </a:extLst>
          </p:cNvPr>
          <p:cNvSpPr txBox="1"/>
          <p:nvPr/>
        </p:nvSpPr>
        <p:spPr>
          <a:xfrm>
            <a:off x="1536652" y="5213214"/>
            <a:ext cx="88290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4.7 WG7: Common test facilities: 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Y.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Tsipolitis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E.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Oliveri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R. Guida, G.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Iaselli</a:t>
            </a:r>
            <a:r>
              <a:rPr lang="fr-FR" sz="1600" dirty="0">
                <a:solidFill>
                  <a:srgbClr val="002060"/>
                </a:solidFill>
                <a:latin typeface="ArialMT"/>
              </a:rPr>
              <a:t>, </a:t>
            </a:r>
          </a:p>
          <a:p>
            <a:r>
              <a:rPr lang="fr-FR" sz="1600" dirty="0">
                <a:solidFill>
                  <a:srgbClr val="002060"/>
                </a:solidFill>
                <a:latin typeface="ArialMT"/>
              </a:rPr>
              <a:t>		   A. </a:t>
            </a:r>
            <a:r>
              <a:rPr lang="fr-FR" sz="1600" dirty="0" err="1">
                <a:solidFill>
                  <a:srgbClr val="002060"/>
                </a:solidFill>
                <a:latin typeface="ArialMT"/>
              </a:rPr>
              <a:t>Ferretti</a:t>
            </a:r>
            <a:endParaRPr lang="fr-FR" sz="1600" dirty="0">
              <a:solidFill>
                <a:srgbClr val="002060"/>
              </a:solidFill>
              <a:latin typeface="ArialM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1B93B-3528-B993-81BD-B16E1B702938}"/>
              </a:ext>
            </a:extLst>
          </p:cNvPr>
          <p:cNvSpPr txBox="1"/>
          <p:nvPr/>
        </p:nvSpPr>
        <p:spPr>
          <a:xfrm>
            <a:off x="1143000" y="855158"/>
            <a:ext cx="8167172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n-IT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Organization and collaborative aspects</a:t>
            </a:r>
            <a:r>
              <a:rPr lang="en-IT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: </a:t>
            </a:r>
            <a:r>
              <a:rPr lang="en-IT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A. Colaleo, E. Oliveri, L. Ropelewski, M. Titov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080026-C221-AC3D-393D-21B3F8755885}"/>
              </a:ext>
            </a:extLst>
          </p:cNvPr>
          <p:cNvSpPr txBox="1"/>
          <p:nvPr/>
        </p:nvSpPr>
        <p:spPr>
          <a:xfrm>
            <a:off x="1143000" y="1323368"/>
            <a:ext cx="5690152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topics and Work plan </a:t>
            </a:r>
            <a:endParaRPr lang="en-IT" sz="1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150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F37055-5564-7181-EB32-13650B8379A0}"/>
              </a:ext>
            </a:extLst>
          </p:cNvPr>
          <p:cNvSpPr txBox="1"/>
          <p:nvPr/>
        </p:nvSpPr>
        <p:spPr>
          <a:xfrm>
            <a:off x="2847372" y="717630"/>
            <a:ext cx="6319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8FB80B-B80A-9EB1-02A0-639653723750}"/>
              </a:ext>
            </a:extLst>
          </p:cNvPr>
          <p:cNvSpPr txBox="1"/>
          <p:nvPr/>
        </p:nvSpPr>
        <p:spPr>
          <a:xfrm>
            <a:off x="1435261" y="1875099"/>
            <a:ext cx="96648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DRD1 intends to put together the big community of gaseous detectors . For the time being it seems to succeed.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Working groups forming the future collaboration are established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 Common project will require a small participation of each group to have a common funds with a common projects in mind ( beam tests..</a:t>
            </a:r>
            <a:r>
              <a:rPr lang="en-US" dirty="0" err="1"/>
              <a:t>etc</a:t>
            </a:r>
            <a:r>
              <a:rPr lang="en-US" dirty="0"/>
              <a:t>) but also to allow a  few ideas to be initiated.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Working packages are proposed and their contents are being discussed with the different groups to establish a list of milestones and deliverables fulfilling the ECFA road map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/>
              <a:t>A full proposal is being finalized and will  hopefully be ready by the end of July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1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5EA234D-57B1-52ED-FC2B-92749E86A44F}"/>
              </a:ext>
            </a:extLst>
          </p:cNvPr>
          <p:cNvSpPr txBox="1"/>
          <p:nvPr/>
        </p:nvSpPr>
        <p:spPr>
          <a:xfrm>
            <a:off x="949124" y="1296365"/>
            <a:ext cx="997737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To start with :</a:t>
            </a:r>
          </a:p>
          <a:p>
            <a:endParaRPr lang="en-US" dirty="0"/>
          </a:p>
          <a:p>
            <a:r>
              <a:rPr lang="en-US" dirty="0"/>
              <a:t>This presentation is a selection of a few slides shown during the DRD1 preparation meetings.</a:t>
            </a:r>
          </a:p>
          <a:p>
            <a:r>
              <a:rPr lang="en-US" dirty="0"/>
              <a:t>They were produced essentially by Anna </a:t>
            </a:r>
            <a:r>
              <a:rPr lang="en-US" dirty="0" err="1"/>
              <a:t>Colaleo</a:t>
            </a:r>
            <a:r>
              <a:rPr lang="en-US" dirty="0"/>
              <a:t>, Leszek </a:t>
            </a:r>
            <a:r>
              <a:rPr lang="en-US" dirty="0" err="1"/>
              <a:t>Ropelewski</a:t>
            </a:r>
            <a:r>
              <a:rPr lang="en-US" dirty="0"/>
              <a:t> and Piotr </a:t>
            </a:r>
            <a:r>
              <a:rPr lang="en-US" dirty="0" err="1"/>
              <a:t>Gasik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Meetings are taking place almost on a weekly basis. Many exchanges and fruitful discussions.</a:t>
            </a:r>
          </a:p>
          <a:p>
            <a:endParaRPr lang="en-US" dirty="0"/>
          </a:p>
          <a:p>
            <a:r>
              <a:rPr lang="en-US" dirty="0"/>
              <a:t>DRD1 benefits largely from the very good experience </a:t>
            </a:r>
            <a:r>
              <a:rPr lang="en-US"/>
              <a:t>of RD51 on MPGD.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94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2;p13">
            <a:extLst>
              <a:ext uri="{FF2B5EF4-FFF2-40B4-BE49-F238E27FC236}">
                <a16:creationId xmlns:a16="http://schemas.microsoft.com/office/drawing/2014/main" id="{26516252-8E57-7B82-1CE9-AC4EE0E03296}"/>
              </a:ext>
            </a:extLst>
          </p:cNvPr>
          <p:cNvSpPr/>
          <p:nvPr/>
        </p:nvSpPr>
        <p:spPr>
          <a:xfrm>
            <a:off x="2185307" y="29620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A5B35-DC0A-8E97-5918-7FCDA852CC47}"/>
              </a:ext>
            </a:extLst>
          </p:cNvPr>
          <p:cNvSpPr txBox="1"/>
          <p:nvPr/>
        </p:nvSpPr>
        <p:spPr>
          <a:xfrm>
            <a:off x="2651183" y="-11508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DRD1 Proposal: country maps </a:t>
            </a:r>
            <a:endParaRPr lang="en-IT" sz="2438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F86F2-71EF-F5CD-9E4F-FE1990CA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3</a:t>
            </a:fld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14C465-580B-FA2E-1CE2-8F01724BDDF3}"/>
              </a:ext>
            </a:extLst>
          </p:cNvPr>
          <p:cNvSpPr/>
          <p:nvPr/>
        </p:nvSpPr>
        <p:spPr>
          <a:xfrm>
            <a:off x="8086358" y="3040639"/>
            <a:ext cx="3525404" cy="471924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74EEC-C578-9152-3568-83C139D26A33}"/>
              </a:ext>
            </a:extLst>
          </p:cNvPr>
          <p:cNvSpPr txBox="1"/>
          <p:nvPr/>
        </p:nvSpPr>
        <p:spPr>
          <a:xfrm>
            <a:off x="1594768" y="764673"/>
            <a:ext cx="900246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r>
              <a:rPr lang="en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rPr>
              <a:t>108 institutions in 4 continents expressed interest to join the DRD1 Collaboration</a:t>
            </a:r>
          </a:p>
        </p:txBody>
      </p:sp>
      <p:pic>
        <p:nvPicPr>
          <p:cNvPr id="3074" name="Picture 2" descr="DRD1 Collaboration">
            <a:extLst>
              <a:ext uri="{FF2B5EF4-FFF2-40B4-BE49-F238E27FC236}">
                <a16:creationId xmlns:a16="http://schemas.microsoft.com/office/drawing/2014/main" id="{D6EA8926-E031-8D79-BDF6-496625273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887" y="1425317"/>
            <a:ext cx="8527774" cy="449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25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3">
            <a:extLst>
              <a:ext uri="{FF2B5EF4-FFF2-40B4-BE49-F238E27FC236}">
                <a16:creationId xmlns:a16="http://schemas.microsoft.com/office/drawing/2014/main" id="{3DB08829-4A48-422F-9E30-AAF10A7A9167}"/>
              </a:ext>
            </a:extLst>
          </p:cNvPr>
          <p:cNvSpPr/>
          <p:nvPr/>
        </p:nvSpPr>
        <p:spPr>
          <a:xfrm>
            <a:off x="2247156" y="16105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EFAD-2691-DD70-DB60-C7179AD6B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24A31-636E-1F5A-CA26-0FFB910F7F1A}"/>
              </a:ext>
            </a:extLst>
          </p:cNvPr>
          <p:cNvSpPr txBox="1"/>
          <p:nvPr/>
        </p:nvSpPr>
        <p:spPr>
          <a:xfrm>
            <a:off x="1430418" y="518256"/>
            <a:ext cx="9184574" cy="5586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DRD1 Collaboration aims to promote the development, diffusion, and applications of gaseous detectors, following the General Strategic Recommendations</a:t>
            </a:r>
            <a:r>
              <a:rPr lang="en-GB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(GSR) outlined in the ECFA Detector R&amp;D Roadmap Document. </a:t>
            </a:r>
          </a:p>
          <a:p>
            <a:pPr algn="just"/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pillars form the foundation of this Collaboration:</a:t>
            </a:r>
          </a:p>
          <a:p>
            <a:pPr algn="just"/>
            <a:endParaRPr lang="en-GB" sz="17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Community-Driven Collaboration: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is driven by the community, providing a vital forum for exchanging ideas and establishing synergies to minimize duplicated efforts.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Recognition and Support for Young R&amp;D Experts: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will promote proper recognition and support for the careers of instrumentation R&amp;D experts. This support will be facilitated through the member institutes and their interface with the scientific community and institutions.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and Open R&amp;D Environment: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will strive to create and maintain an up-to-date, dynamic, and open R&amp;D environment. This environment will support the development of necessary tools such as simulation and electronics, as well as the infrastructure required to undertake R&amp;D on novel detectors and to validate their performances against the demanding specifications of future facilities and applications.</a:t>
            </a:r>
          </a:p>
          <a:p>
            <a:pPr algn="l"/>
            <a:endParaRPr lang="en-GB" sz="17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A2844-6C57-31A0-A7EF-0100F06F5D98}"/>
              </a:ext>
            </a:extLst>
          </p:cNvPr>
          <p:cNvSpPr txBox="1"/>
          <p:nvPr/>
        </p:nvSpPr>
        <p:spPr>
          <a:xfrm>
            <a:off x="2452230" y="16104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Scientific organization of DRD1: the pillars</a:t>
            </a:r>
            <a:endParaRPr lang="en-IT" sz="2438" dirty="0"/>
          </a:p>
        </p:txBody>
      </p:sp>
    </p:spTree>
    <p:extLst>
      <p:ext uri="{BB962C8B-B14F-4D97-AF65-F5344CB8AC3E}">
        <p14:creationId xmlns:p14="http://schemas.microsoft.com/office/powerpoint/2010/main" val="355346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92;p13">
            <a:extLst>
              <a:ext uri="{FF2B5EF4-FFF2-40B4-BE49-F238E27FC236}">
                <a16:creationId xmlns:a16="http://schemas.microsoft.com/office/drawing/2014/main" id="{3DB08829-4A48-422F-9E30-AAF10A7A9167}"/>
              </a:ext>
            </a:extLst>
          </p:cNvPr>
          <p:cNvSpPr/>
          <p:nvPr/>
        </p:nvSpPr>
        <p:spPr>
          <a:xfrm>
            <a:off x="2247156" y="16105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0EFAD-2691-DD70-DB60-C7179AD6B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324A31-636E-1F5A-CA26-0FFB910F7F1A}"/>
              </a:ext>
            </a:extLst>
          </p:cNvPr>
          <p:cNvSpPr txBox="1"/>
          <p:nvPr/>
        </p:nvSpPr>
        <p:spPr>
          <a:xfrm>
            <a:off x="1430418" y="518256"/>
            <a:ext cx="9184574" cy="6370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DRD1 Collaboration aims to promote the development, diffusion, and applications of gaseous detectors, following the General Strategic Recommendations</a:t>
            </a:r>
            <a:r>
              <a:rPr lang="en-GB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(GSR) outlined in the ECFA Detector R&amp;D Roadmap Document. </a:t>
            </a:r>
          </a:p>
          <a:p>
            <a:pPr algn="just"/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1700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pillars form the foundation of this Collaboration:</a:t>
            </a:r>
          </a:p>
          <a:p>
            <a:pPr algn="just"/>
            <a:endParaRPr lang="en-GB" sz="17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and Access to Facilities: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Leveraging its worldwide international network, the DRD1 Collaboration will facilitate access to testing facilities and advanced engineering support, available at DRD1 research laboratories and institutes.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for "Blue-Sky" R&amp;D: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will actively support "Blue-sky” R&amp;D, which can lead to breakthroughs driven by technology. Common resources will be allocated, leveraging the aforementioned R&amp;D environment.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Resource Pooling: 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Collaboration aims for the most efficient pooling of resources through joint projects that will undergo international review. It will promote and support research plans that attract long-term funding, enabling the community to effectively address future technical challenges. These efforts will also help to build strong relationships between institutes and industrial partners.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Increasing Research Potential</a:t>
            </a: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By adding critical mass to the needs of individual institutes, the Collaboration aims to reduce research costs and enhance potential and results.</a:t>
            </a:r>
          </a:p>
          <a:p>
            <a:pPr algn="l"/>
            <a:endParaRPr lang="en-GB" sz="1700" dirty="0">
              <a:solidFill>
                <a:srgbClr val="374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2A2844-6C57-31A0-A7EF-0100F06F5D98}"/>
              </a:ext>
            </a:extLst>
          </p:cNvPr>
          <p:cNvSpPr txBox="1"/>
          <p:nvPr/>
        </p:nvSpPr>
        <p:spPr>
          <a:xfrm>
            <a:off x="2452230" y="16104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Scientific organization of DRD1: the pillars</a:t>
            </a:r>
            <a:endParaRPr lang="en-IT" sz="2438" dirty="0"/>
          </a:p>
        </p:txBody>
      </p:sp>
    </p:spTree>
    <p:extLst>
      <p:ext uri="{BB962C8B-B14F-4D97-AF65-F5344CB8AC3E}">
        <p14:creationId xmlns:p14="http://schemas.microsoft.com/office/powerpoint/2010/main" val="285693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2;p13">
            <a:extLst>
              <a:ext uri="{FF2B5EF4-FFF2-40B4-BE49-F238E27FC236}">
                <a16:creationId xmlns:a16="http://schemas.microsoft.com/office/drawing/2014/main" id="{26516252-8E57-7B82-1CE9-AC4EE0E03296}"/>
              </a:ext>
            </a:extLst>
          </p:cNvPr>
          <p:cNvSpPr/>
          <p:nvPr/>
        </p:nvSpPr>
        <p:spPr>
          <a:xfrm>
            <a:off x="2247156" y="16105"/>
            <a:ext cx="8095593" cy="412275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 dirty="0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5A5B35-DC0A-8E97-5918-7FCDA852CC47}"/>
              </a:ext>
            </a:extLst>
          </p:cNvPr>
          <p:cNvSpPr txBox="1"/>
          <p:nvPr/>
        </p:nvSpPr>
        <p:spPr>
          <a:xfrm>
            <a:off x="2651183" y="-11508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DRD1 Scientific organization: Working groups</a:t>
            </a:r>
            <a:endParaRPr lang="en-IT" sz="2438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DF86F2-71EF-F5CD-9E4F-FE1990CA5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fld id="{17918391-D411-FE40-AAD7-861AE5233E0E}" type="slidenum">
              <a:rPr lang="en-US" smtClean="0"/>
              <a:pPr/>
              <a:t>6</a:t>
            </a:fld>
            <a:endParaRPr lang="en-GB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A9B2452-CC13-5131-A89A-665838508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624" y="666578"/>
            <a:ext cx="9632885" cy="4424937"/>
          </a:xfrm>
        </p:spPr>
        <p:txBody>
          <a:bodyPr/>
          <a:lstStyle/>
          <a:p>
            <a:r>
              <a:rPr lang="en-GB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in Working Groups, forum for scientific discussions, coordinated by conveners:</a:t>
            </a:r>
          </a:p>
          <a:p>
            <a:pPr marL="483247" lvl="1">
              <a:lnSpc>
                <a:spcPct val="150000"/>
              </a:lnSpc>
            </a:pPr>
            <a:r>
              <a:rPr lang="en-GB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aligned with the scientific program of the ECFA roadmap through the applications related to future facilities challenges, outlined by R&amp;D Themes (DRDTs*), but also to the GSRs</a:t>
            </a:r>
          </a:p>
          <a:p>
            <a:pPr>
              <a:lnSpc>
                <a:spcPct val="150000"/>
              </a:lnSpc>
            </a:pPr>
            <a:endParaRPr lang="en-DE" sz="1517" dirty="0"/>
          </a:p>
        </p:txBody>
      </p:sp>
      <p:pic>
        <p:nvPicPr>
          <p:cNvPr id="17" name="Picture 16" descr="A picture containing text, screenshot, font, parallel&#10;&#10;Description automatically generated">
            <a:extLst>
              <a:ext uri="{FF2B5EF4-FFF2-40B4-BE49-F238E27FC236}">
                <a16:creationId xmlns:a16="http://schemas.microsoft.com/office/drawing/2014/main" id="{7CB9DACD-1977-BA73-C414-CDA897BB7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67" y="2129877"/>
            <a:ext cx="8095593" cy="40251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49D3876-A442-E075-4750-6765C5B8EED2}"/>
              </a:ext>
            </a:extLst>
          </p:cNvPr>
          <p:cNvSpPr txBox="1"/>
          <p:nvPr/>
        </p:nvSpPr>
        <p:spPr>
          <a:xfrm>
            <a:off x="2392046" y="6155059"/>
            <a:ext cx="783258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b="1" spc="-4" dirty="0">
                <a:solidFill>
                  <a:srgbClr val="002060"/>
                </a:solidFill>
              </a:rPr>
              <a:t>Note: Applications Beyond HEP recently added  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11759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93901">
              <a:spcBef>
                <a:spcPts val="33"/>
              </a:spcBef>
            </a:pPr>
            <a:fld id="{17918391-D411-FE40-AAD7-861AE5233E0E}" type="slidenum">
              <a:rPr lang="en-US" smtClean="0"/>
              <a:pPr marL="93901">
                <a:spcBef>
                  <a:spcPts val="33"/>
                </a:spcBef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372819" y="727725"/>
            <a:ext cx="9446362" cy="5576046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algn="just">
              <a:spcBef>
                <a:spcPts val="81"/>
              </a:spcBef>
            </a:pP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b="1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Groups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core of the scientific collaboration</a:t>
            </a:r>
          </a:p>
          <a:p>
            <a:pPr marL="10319" algn="just">
              <a:spcBef>
                <a:spcPts val="81"/>
              </a:spcBef>
            </a:pP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069" indent="-285750" algn="just">
              <a:spcBef>
                <a:spcPts val="81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development of novel technologies and the consolidation of existing ones.</a:t>
            </a:r>
          </a:p>
          <a:p>
            <a:pPr marL="10319" marR="4128" algn="just">
              <a:tabLst>
                <a:tab pos="241975" algn="l"/>
                <a:tab pos="242491" algn="l"/>
              </a:tabLst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975" marR="4128" indent="-231656" algn="just">
              <a:buFont typeface="Arial"/>
              <a:buChar char="•"/>
              <a:tabLst>
                <a:tab pos="241975" algn="l"/>
                <a:tab pos="242491" algn="l"/>
              </a:tabLst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the exchange of ideas and foster synergies between institutes</a:t>
            </a:r>
          </a:p>
          <a:p>
            <a:pPr marL="10319" marR="4128" algn="just">
              <a:tabLst>
                <a:tab pos="241975" algn="l"/>
                <a:tab pos="242491" algn="l"/>
              </a:tabLst>
            </a:pP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a crucial role in identifying, guiding, and supporting strategic detector R&amp;D directions, facilitating the establishment of joint projects between institutes</a:t>
            </a:r>
          </a:p>
          <a:p>
            <a:pPr algn="just"/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975" indent="-231656" algn="just">
              <a:lnSpc>
                <a:spcPct val="150000"/>
              </a:lnSpc>
              <a:spcBef>
                <a:spcPts val="4"/>
              </a:spcBef>
              <a:buFont typeface="Arial"/>
              <a:buChar char="•"/>
              <a:tabLst>
                <a:tab pos="241975" algn="l"/>
                <a:tab pos="242491" algn="l"/>
              </a:tabLst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as a knowledge and technology hub for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technologies: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lvl="1" indent="-285750">
              <a:buFont typeface="Wingdings" pitchFamily="2" charset="2"/>
              <a:buChar char="Ø"/>
            </a:pPr>
            <a:r>
              <a:rPr lang="en-GB" sz="1700" dirty="0">
                <a:solidFill>
                  <a:srgbClr val="002060"/>
                </a:solidFill>
                <a:latin typeface="Helvetica" pitchFamily="2" charset="0"/>
              </a:rPr>
              <a:t>Technological Aspects and Developments of New Detector Structures, Common 	Characterization and Physics Issue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en-US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sz="17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  <a:r>
              <a:rPr sz="17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studies,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sz="17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1700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17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novel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technologies</a:t>
            </a:r>
            <a:r>
              <a:rPr lang="fr-FR"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700" dirty="0">
                <a:solidFill>
                  <a:srgbClr val="002060"/>
                </a:solidFill>
                <a:latin typeface="Helvetica" pitchFamily="2" charset="0"/>
              </a:rPr>
              <a:t>Detector Physics, Modelling and Simulation frameworks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</a:t>
            </a:r>
            <a:r>
              <a:rPr sz="1700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gaseous</a:t>
            </a:r>
            <a:r>
              <a:rPr sz="1700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fr-FR"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en-GB" sz="1700" dirty="0">
                <a:solidFill>
                  <a:srgbClr val="002060"/>
                </a:solidFill>
                <a:latin typeface="Helvetica" pitchFamily="2" charset="0"/>
              </a:rPr>
              <a:t>Production and Technology Transfer 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lang="en-GB" sz="1700" dirty="0">
                <a:solidFill>
                  <a:srgbClr val="002060"/>
                </a:solidFill>
                <a:latin typeface="Helvetica" pitchFamily="2" charset="0"/>
              </a:rPr>
              <a:t>Common Test Facilities and Infrastructures</a:t>
            </a:r>
          </a:p>
          <a:p>
            <a:pPr marL="741363" lvl="1" indent="-285750">
              <a:buFont typeface="Wingdings" pitchFamily="2" charset="2"/>
              <a:buChar char="Ø"/>
            </a:pP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  <a:r>
              <a:rPr sz="17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1700"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700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dissemination</a:t>
            </a:r>
            <a:endParaRPr lang="en-US" sz="1700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3269" lvl="1" algn="just">
              <a:tabLst>
                <a:tab pos="840978" algn="l"/>
              </a:tabLst>
            </a:pP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92;p13">
            <a:extLst>
              <a:ext uri="{FF2B5EF4-FFF2-40B4-BE49-F238E27FC236}">
                <a16:creationId xmlns:a16="http://schemas.microsoft.com/office/drawing/2014/main" id="{39742DFA-D065-EA85-12A9-E87F74A27EF2}"/>
              </a:ext>
            </a:extLst>
          </p:cNvPr>
          <p:cNvSpPr/>
          <p:nvPr/>
        </p:nvSpPr>
        <p:spPr>
          <a:xfrm>
            <a:off x="1918253" y="44621"/>
            <a:ext cx="8358808" cy="591484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C25CCB-036B-47E1-D6C2-334506B3F58A}"/>
              </a:ext>
            </a:extLst>
          </p:cNvPr>
          <p:cNvSpPr txBox="1"/>
          <p:nvPr/>
        </p:nvSpPr>
        <p:spPr>
          <a:xfrm>
            <a:off x="2559492" y="34681"/>
            <a:ext cx="7073016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DRD1 scientific organization: Working  groups</a:t>
            </a:r>
            <a:endParaRPr lang="en-IT" sz="2438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AD2980-76F4-C055-A4A7-78E3B2F64792}"/>
              </a:ext>
            </a:extLst>
          </p:cNvPr>
          <p:cNvSpPr txBox="1"/>
          <p:nvPr/>
        </p:nvSpPr>
        <p:spPr>
          <a:xfrm>
            <a:off x="2406434" y="6132817"/>
            <a:ext cx="785988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Helvetica" pitchFamily="2" charset="0"/>
              </a:rPr>
              <a:t>WG will be recognized as a scientific reference for the community.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724B49A-CA0F-59CD-3C01-070B4203E71B}"/>
              </a:ext>
            </a:extLst>
          </p:cNvPr>
          <p:cNvSpPr/>
          <p:nvPr/>
        </p:nvSpPr>
        <p:spPr>
          <a:xfrm>
            <a:off x="1806021" y="5888292"/>
            <a:ext cx="419364" cy="937458"/>
          </a:xfrm>
          <a:prstGeom prst="rightArrow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latinLnBrk="1" hangingPunct="0"/>
            <a:endParaRPr lang="en-IT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sym typeface="Helvetica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rminator 5">
            <a:extLst>
              <a:ext uri="{FF2B5EF4-FFF2-40B4-BE49-F238E27FC236}">
                <a16:creationId xmlns:a16="http://schemas.microsoft.com/office/drawing/2014/main" id="{97F2981A-D8FC-910C-3FFA-F5DAFF61C660}"/>
              </a:ext>
            </a:extLst>
          </p:cNvPr>
          <p:cNvSpPr/>
          <p:nvPr/>
        </p:nvSpPr>
        <p:spPr>
          <a:xfrm>
            <a:off x="1212357" y="3203303"/>
            <a:ext cx="5049078" cy="2936660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T" sz="488" b="1" dirty="0">
              <a:solidFill>
                <a:srgbClr val="FF0000"/>
              </a:solidFill>
            </a:endParaRPr>
          </a:p>
          <a:p>
            <a:pPr algn="ctr"/>
            <a:r>
              <a:rPr lang="en-IT" sz="19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projects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For low-TRL (blue</a:t>
            </a:r>
            <a:r>
              <a:rPr lang="en-GB" sz="2000" b="1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sky) R&amp;D,</a:t>
            </a:r>
            <a:r>
              <a:rPr lang="en-GB" sz="2000" b="1" spc="-8" dirty="0">
                <a:latin typeface="Arial" panose="020B0604020202020204" pitchFamily="34" charset="0"/>
                <a:cs typeface="Arial" panose="020B0604020202020204" pitchFamily="34" charset="0"/>
              </a:rPr>
              <a:t> or other short term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en-GB" sz="2000" b="1" spc="-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GB" sz="2000" b="1" spc="-12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n-GB" sz="2000" b="1" spc="-12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T" sz="1950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method:</a:t>
            </a:r>
          </a:p>
          <a:p>
            <a:pPr marL="278606" indent="-278606" algn="ctr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Metabolism of each group</a:t>
            </a:r>
          </a:p>
          <a:p>
            <a:pPr marL="278606" indent="-278606" algn="ctr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EU, National projects</a:t>
            </a:r>
          </a:p>
          <a:p>
            <a:pPr marL="278606" indent="-278606" algn="ctr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DRD1 common fund  </a:t>
            </a:r>
            <a:endParaRPr lang="en-IT" sz="1950" dirty="0">
              <a:solidFill>
                <a:schemeClr val="accent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92;p13">
            <a:extLst>
              <a:ext uri="{FF2B5EF4-FFF2-40B4-BE49-F238E27FC236}">
                <a16:creationId xmlns:a16="http://schemas.microsoft.com/office/drawing/2014/main" id="{EFA03B0B-54FB-D0DB-FCE2-29FD155E3794}"/>
              </a:ext>
            </a:extLst>
          </p:cNvPr>
          <p:cNvSpPr/>
          <p:nvPr/>
        </p:nvSpPr>
        <p:spPr>
          <a:xfrm>
            <a:off x="2550203" y="280009"/>
            <a:ext cx="6787655" cy="609120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0B03ECD6-BE65-AA03-83ED-291C76BFDCE5}"/>
              </a:ext>
            </a:extLst>
          </p:cNvPr>
          <p:cNvSpPr txBox="1"/>
          <p:nvPr/>
        </p:nvSpPr>
        <p:spPr>
          <a:xfrm>
            <a:off x="2368258" y="385454"/>
            <a:ext cx="6969600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Organization of the collaboration activities </a:t>
            </a:r>
            <a:endParaRPr lang="en-IT" sz="2438" dirty="0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85C7EF8A-C3C8-EE74-A73E-7751F98C2278}"/>
              </a:ext>
            </a:extLst>
          </p:cNvPr>
          <p:cNvSpPr txBox="1"/>
          <p:nvPr/>
        </p:nvSpPr>
        <p:spPr>
          <a:xfrm>
            <a:off x="1032627" y="994574"/>
            <a:ext cx="9822806" cy="21184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T" b="1" dirty="0">
                <a:solidFill>
                  <a:srgbClr val="002060"/>
                </a:solidFill>
              </a:rPr>
              <a:t>Following the indication of ECFA Detector Panel (*) two areas of Detector R&amp;D 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dirty="0">
                <a:solidFill>
                  <a:srgbClr val="002060"/>
                </a:solidFill>
              </a:rPr>
              <a:t>”Blue-sky”  R&amp;D  (competitive,  short-term responsive grants, nationally organised)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T" dirty="0">
                <a:solidFill>
                  <a:srgbClr val="002060"/>
                </a:solidFill>
              </a:rPr>
              <a:t>Strategic R&amp;D via DRD Collaborations (</a:t>
            </a:r>
            <a:r>
              <a:rPr lang="en-IT">
                <a:solidFill>
                  <a:srgbClr val="002060"/>
                </a:solidFill>
              </a:rPr>
              <a:t>long-term strategic </a:t>
            </a:r>
            <a:r>
              <a:rPr lang="en-IT" dirty="0">
                <a:solidFill>
                  <a:srgbClr val="002060"/>
                </a:solidFill>
              </a:rPr>
              <a:t>R&amp;</a:t>
            </a:r>
            <a:r>
              <a:rPr lang="en-IT">
                <a:solidFill>
                  <a:srgbClr val="002060"/>
                </a:solidFill>
              </a:rPr>
              <a:t>D lines</a:t>
            </a:r>
            <a:r>
              <a:rPr lang="fr-FR" dirty="0">
                <a:solidFill>
                  <a:srgbClr val="002060"/>
                </a:solidFill>
              </a:rPr>
              <a:t>, </a:t>
            </a:r>
            <a:r>
              <a:rPr lang="en-IT">
                <a:solidFill>
                  <a:srgbClr val="002060"/>
                </a:solidFill>
              </a:rPr>
              <a:t>address </a:t>
            </a:r>
            <a:r>
              <a:rPr lang="en-IT" dirty="0">
                <a:solidFill>
                  <a:srgbClr val="002060"/>
                </a:solidFill>
              </a:rPr>
              <a:t>the high-priority items defined in the Roadmap via the DRDTs)</a:t>
            </a:r>
          </a:p>
          <a:p>
            <a:pPr>
              <a:lnSpc>
                <a:spcPct val="150000"/>
              </a:lnSpc>
            </a:pPr>
            <a:endParaRPr lang="en-IT" dirty="0">
              <a:solidFill>
                <a:srgbClr val="002060"/>
              </a:solidFill>
            </a:endParaRPr>
          </a:p>
        </p:txBody>
      </p:sp>
      <p:sp>
        <p:nvSpPr>
          <p:cNvPr id="8" name="Terminator 6">
            <a:extLst>
              <a:ext uri="{FF2B5EF4-FFF2-40B4-BE49-F238E27FC236}">
                <a16:creationId xmlns:a16="http://schemas.microsoft.com/office/drawing/2014/main" id="{832ADEC4-354B-C9B9-8C74-DEB4C8B59514}"/>
              </a:ext>
            </a:extLst>
          </p:cNvPr>
          <p:cNvSpPr/>
          <p:nvPr/>
        </p:nvSpPr>
        <p:spPr>
          <a:xfrm>
            <a:off x="6261435" y="3203304"/>
            <a:ext cx="4687957" cy="2936659"/>
          </a:xfrm>
          <a:prstGeom prst="flowChartTerminator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Packages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Strategic R&amp;D targeting the priority programmes outlined in the updated European Strategy for Particle Physics. </a:t>
            </a:r>
            <a:endParaRPr lang="en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IT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IT" sz="2000" b="1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method:</a:t>
            </a:r>
          </a:p>
          <a:p>
            <a:pPr algn="ctr"/>
            <a:r>
              <a:rPr lang="en-GB" sz="200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IT" sz="2000" dirty="0">
                <a:solidFill>
                  <a:schemeClr val="accent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institute asks its funding agency and controls the funds</a:t>
            </a:r>
          </a:p>
        </p:txBody>
      </p:sp>
    </p:spTree>
    <p:extLst>
      <p:ext uri="{BB962C8B-B14F-4D97-AF65-F5344CB8AC3E}">
        <p14:creationId xmlns:p14="http://schemas.microsoft.com/office/powerpoint/2010/main" val="1508422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"/>
          </p:nvPr>
        </p:nvSpPr>
        <p:spPr>
          <a:xfrm>
            <a:off x="9057173" y="6535110"/>
            <a:ext cx="543209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r" defTabSz="912813" rtl="0" fontAlgn="base">
              <a:spcBef>
                <a:spcPct val="0"/>
              </a:spcBef>
              <a:spcAft>
                <a:spcPct val="0"/>
              </a:spcAft>
              <a:defRPr sz="975" kern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4556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912813" indent="1588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3684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1825625" indent="3175" algn="l" defTabSz="91281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93901">
              <a:spcBef>
                <a:spcPts val="33"/>
              </a:spcBef>
            </a:pPr>
            <a:fld id="{17918391-D411-FE40-AAD7-861AE5233E0E}" type="slidenum">
              <a:rPr lang="en-US" smtClean="0"/>
              <a:pPr marL="93901">
                <a:spcBef>
                  <a:spcPts val="33"/>
                </a:spcBef>
              </a:pPr>
              <a:t>9</a:t>
            </a:fld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1340819" y="595373"/>
            <a:ext cx="9510359" cy="5286223"/>
          </a:xfrm>
          <a:prstGeom prst="rect">
            <a:avLst/>
          </a:prstGeom>
        </p:spPr>
        <p:txBody>
          <a:bodyPr vert="horz" wrap="square" lIns="0" tIns="10319" rIns="0" bIns="0" rtlCol="0">
            <a:spAutoFit/>
          </a:bodyPr>
          <a:lstStyle/>
          <a:p>
            <a:pPr marL="10319" algn="just">
              <a:spcBef>
                <a:spcPts val="81"/>
              </a:spcBef>
            </a:pP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(CP)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TRL (blue-sky) R&amp;D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considered of interest by the collaboration,</a:t>
            </a:r>
            <a:r>
              <a:rPr lang="en-GB"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(not related to experiments)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vital</a:t>
            </a:r>
            <a:r>
              <a:rPr b="1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b="1"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b="1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b="1"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backing</a:t>
            </a:r>
            <a:r>
              <a:rPr lang="en-US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0319" algn="just">
              <a:spcBef>
                <a:spcPts val="81"/>
              </a:spcBef>
            </a:pP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1363" lvl="1" indent="-285750" algn="just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060"/>
                </a:solidFill>
              </a:rPr>
              <a:t>Technology R&amp;D projects towards developments of novel techniques, improvements of existing technologies, characterization methods and dedicated tools;</a:t>
            </a:r>
          </a:p>
          <a:p>
            <a:pPr marL="741363" lvl="1" indent="-285750" algn="just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060"/>
                </a:solidFill>
              </a:rPr>
              <a:t>Development and optimization for novel applications; </a:t>
            </a:r>
          </a:p>
          <a:p>
            <a:pPr marL="741363" lvl="1" indent="-285750" algn="just"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2060"/>
                </a:solidFill>
              </a:rPr>
              <a:t>Improvement of the technology transfer to industry.</a:t>
            </a: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3"/>
              </a:spcBef>
            </a:pP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33"/>
              </a:spcBef>
            </a:pPr>
            <a:r>
              <a:rPr lang="en-GB" b="1" dirty="0">
                <a:solidFill>
                  <a:srgbClr val="002060"/>
                </a:solidFill>
              </a:rPr>
              <a:t>This is a well-defined path (RD51 experience)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pc="-2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dirty="0">
                <a:solidFill>
                  <a:srgbClr val="002060"/>
                </a:solidFill>
                <a:latin typeface="Helvetica" pitchFamily="2" charset="0"/>
              </a:rPr>
              <a:t>details will be clearly defined in the MoU) 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Institutes.</a:t>
            </a: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069" indent="-285750" algn="just">
              <a:spcBef>
                <a:spcPts val="4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</a:t>
            </a:r>
            <a:r>
              <a:rPr spc="-1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collaborative</a:t>
            </a:r>
            <a:r>
              <a:rPr spc="-4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effort</a:t>
            </a:r>
            <a:r>
              <a:rPr lang="en-US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between groups.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069" indent="-285750" algn="just">
              <a:spcBef>
                <a:spcPts val="4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pc="-12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6069" indent="-285750" algn="just">
              <a:spcBef>
                <a:spcPts val="4"/>
              </a:spcBef>
              <a:buFont typeface="Arial" panose="020B0604020202020204" pitchFamily="34" charset="0"/>
              <a:buChar char="•"/>
            </a:pPr>
            <a:r>
              <a:rPr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support from the collaboration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</a:t>
            </a:r>
            <a:r>
              <a:rPr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20-30k/y)</a:t>
            </a:r>
            <a:r>
              <a:rPr lang="en-US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96069" indent="-285750" algn="just">
              <a:spcBef>
                <a:spcPts val="4"/>
              </a:spcBef>
              <a:buFont typeface="Arial" panose="020B0604020202020204" pitchFamily="34" charset="0"/>
              <a:buChar char="•"/>
            </a:pPr>
            <a:endParaRPr lang="en-US" spc="-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9" algn="just">
              <a:spcBef>
                <a:spcPts val="4"/>
              </a:spcBef>
            </a:pPr>
            <a:r>
              <a:rPr lang="en-US" spc="-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IT" dirty="0">
                <a:solidFill>
                  <a:srgbClr val="002060"/>
                </a:solidFill>
              </a:rPr>
              <a:t>large number of groups in DRD1 ensures strong R&amp;D</a:t>
            </a:r>
            <a:endParaRPr lang="en-US" b="1" spc="-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45F7BE41-7EBF-E740-D48F-C447386F0764}"/>
              </a:ext>
            </a:extLst>
          </p:cNvPr>
          <p:cNvSpPr/>
          <p:nvPr/>
        </p:nvSpPr>
        <p:spPr>
          <a:xfrm>
            <a:off x="2038550" y="-34556"/>
            <a:ext cx="8114901" cy="547389"/>
          </a:xfrm>
          <a:prstGeom prst="rect">
            <a:avLst/>
          </a:prstGeom>
          <a:solidFill>
            <a:srgbClr val="D8E2F3"/>
          </a:solidFill>
          <a:ln>
            <a:noFill/>
          </a:ln>
        </p:spPr>
        <p:txBody>
          <a:bodyPr spcFirstLastPara="1" wrap="square" lIns="74283" tIns="37131" rIns="74283" bIns="37131" anchor="ctr" anchorCtr="0">
            <a:noAutofit/>
          </a:bodyPr>
          <a:lstStyle/>
          <a:p>
            <a:pPr algn="ctr"/>
            <a:endParaRPr lang="en-IT" sz="1463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6EC234-EC58-E79E-E82E-CB094A660BC2}"/>
              </a:ext>
            </a:extLst>
          </p:cNvPr>
          <p:cNvSpPr txBox="1"/>
          <p:nvPr/>
        </p:nvSpPr>
        <p:spPr>
          <a:xfrm>
            <a:off x="2452229" y="16752"/>
            <a:ext cx="7287541" cy="467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38" b="1" spc="-4" dirty="0">
                <a:solidFill>
                  <a:srgbClr val="002060"/>
                </a:solidFill>
              </a:rPr>
              <a:t>Common projects </a:t>
            </a:r>
            <a:endParaRPr lang="en-IT" sz="2438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259CCC-25B4-37C7-CA55-4D68C4604B97}"/>
              </a:ext>
            </a:extLst>
          </p:cNvPr>
          <p:cNvSpPr txBox="1"/>
          <p:nvPr/>
        </p:nvSpPr>
        <p:spPr>
          <a:xfrm>
            <a:off x="3646026" y="6029344"/>
            <a:ext cx="60043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10319" algn="just">
              <a:spcBef>
                <a:spcPts val="4"/>
              </a:spcBef>
            </a:pPr>
            <a:r>
              <a:rPr lang="en-IT" b="1" spc="-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Reviewed by the DRD1 Collaboration</a:t>
            </a:r>
            <a:endParaRPr lang="en-US" b="1" spc="-8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1999</Words>
  <Application>Microsoft Macintosh PowerPoint</Application>
  <PresentationFormat>Grand écran</PresentationFormat>
  <Paragraphs>234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ArialMT</vt:lpstr>
      <vt:lpstr>Calibri</vt:lpstr>
      <vt:lpstr>Calibri Light</vt:lpstr>
      <vt:lpstr>Helvetica</vt:lpstr>
      <vt:lpstr>Roboto</vt:lpstr>
      <vt:lpstr>Wingdings</vt:lpstr>
      <vt:lpstr>Thème Office</vt:lpstr>
      <vt:lpstr>DRD1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Work Packages</vt:lpstr>
      <vt:lpstr>Work Packages</vt:lpstr>
      <vt:lpstr>WP Coordinators</vt:lpstr>
      <vt:lpstr>DRD collaborations interplay and overlapping areas 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laktineh imad</dc:creator>
  <cp:lastModifiedBy>laktineh imad</cp:lastModifiedBy>
  <cp:revision>5</cp:revision>
  <dcterms:created xsi:type="dcterms:W3CDTF">2023-07-09T15:59:57Z</dcterms:created>
  <dcterms:modified xsi:type="dcterms:W3CDTF">2023-07-10T10:42:49Z</dcterms:modified>
</cp:coreProperties>
</file>