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0" r:id="rId2"/>
    <p:sldId id="288" r:id="rId3"/>
    <p:sldId id="256" r:id="rId4"/>
    <p:sldId id="261" r:id="rId5"/>
    <p:sldId id="257" r:id="rId6"/>
    <p:sldId id="260" r:id="rId7"/>
    <p:sldId id="258" r:id="rId8"/>
    <p:sldId id="259" r:id="rId9"/>
    <p:sldId id="262" r:id="rId10"/>
    <p:sldId id="264" r:id="rId11"/>
    <p:sldId id="289" r:id="rId12"/>
    <p:sldId id="272" r:id="rId13"/>
    <p:sldId id="265" r:id="rId14"/>
    <p:sldId id="266" r:id="rId15"/>
    <p:sldId id="267" r:id="rId16"/>
    <p:sldId id="268" r:id="rId17"/>
    <p:sldId id="273" r:id="rId18"/>
    <p:sldId id="306" r:id="rId19"/>
    <p:sldId id="269" r:id="rId20"/>
    <p:sldId id="271" r:id="rId21"/>
    <p:sldId id="290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304" r:id="rId35"/>
    <p:sldId id="291" r:id="rId36"/>
    <p:sldId id="292" r:id="rId37"/>
    <p:sldId id="303" r:id="rId38"/>
    <p:sldId id="293" r:id="rId39"/>
    <p:sldId id="285" r:id="rId40"/>
    <p:sldId id="287" r:id="rId41"/>
    <p:sldId id="294" r:id="rId42"/>
    <p:sldId id="296" r:id="rId43"/>
    <p:sldId id="297" r:id="rId44"/>
    <p:sldId id="298" r:id="rId45"/>
    <p:sldId id="299" r:id="rId46"/>
    <p:sldId id="305" r:id="rId47"/>
    <p:sldId id="300" r:id="rId48"/>
    <p:sldId id="308" r:id="rId49"/>
    <p:sldId id="301" r:id="rId50"/>
    <p:sldId id="307" r:id="rId51"/>
    <p:sldId id="302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96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F1970-1AD7-431F-A064-5F24FEC6BA86}" type="datetimeFigureOut">
              <a:rPr lang="fr-FR" smtClean="0"/>
              <a:t>08/07/2023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E9D47-B1A4-47EE-9DB0-AE93EF1EED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97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4879B74-BBF4-4409-B6CD-E1E312F41690}" type="slidenum">
              <a:t>43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55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5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90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03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 txBox="1">
            <a:spLocks noGrp="1"/>
          </p:cNvSpPr>
          <p:nvPr>
            <p:ph type="title"/>
          </p:nvPr>
        </p:nvSpPr>
        <p:spPr>
          <a:xfrm>
            <a:off x="1523903" y="1122469"/>
            <a:ext cx="9142994" cy="2387343"/>
          </a:xfrm>
        </p:spPr>
        <p:txBody>
          <a:bodyPr/>
          <a:lstStyle>
            <a:lvl1pPr>
              <a:defRPr sz="1806" b="0" spc="-1">
                <a:solidFill>
                  <a:srgbClr val="000000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" name="PlaceHolder 2"/>
          <p:cNvSpPr txBox="1">
            <a:spLocks noGrp="1"/>
          </p:cNvSpPr>
          <p:nvPr>
            <p:ph type="subTitle" idx="4294967295"/>
          </p:nvPr>
        </p:nvSpPr>
        <p:spPr>
          <a:xfrm>
            <a:off x="609560" y="1604512"/>
            <a:ext cx="10971688" cy="3977478"/>
          </a:xfrm>
        </p:spPr>
        <p:txBody>
          <a:bodyPr lIns="0" tIns="0" rIns="0" bIns="0" anchor="ctr" anchorCtr="1"/>
          <a:lstStyle>
            <a:lvl1pPr algn="ctr">
              <a:defRPr sz="2903" spc="-1">
                <a:latin typeface="Arial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88176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80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0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98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93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29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84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67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27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DCAC4-0065-483C-A2B9-CB8338DCC9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8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nima.2019.16332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16/j.nima.2022.16791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321673" y="984548"/>
            <a:ext cx="9548654" cy="2157609"/>
          </a:xfrm>
          <a:prstGeom prst="rect">
            <a:avLst/>
          </a:prstGeom>
          <a:noFill/>
          <a:ln cap="flat">
            <a:noFill/>
          </a:ln>
        </p:spPr>
        <p:txBody>
          <a:bodyPr lIns="67510" tIns="33750" rIns="67510" bIns="33750" anchorCtr="1"/>
          <a:lstStyle/>
          <a:p>
            <a:pPr algn="ctr"/>
            <a:r>
              <a:rPr lang="fr-FR" sz="2800" dirty="0" smtClean="0">
                <a:solidFill>
                  <a:srgbClr val="C00000"/>
                </a:solidFill>
              </a:rPr>
              <a:t>Optical </a:t>
            </a:r>
            <a:r>
              <a:rPr lang="fr-FR" sz="2800" dirty="0" err="1" smtClean="0">
                <a:solidFill>
                  <a:srgbClr val="C00000"/>
                </a:solidFill>
              </a:rPr>
              <a:t>readout</a:t>
            </a:r>
            <a:r>
              <a:rPr lang="fr-FR" sz="2800" dirty="0" smtClean="0">
                <a:solidFill>
                  <a:srgbClr val="C00000"/>
                </a:solidFill>
              </a:rPr>
              <a:t> for </a:t>
            </a:r>
            <a:r>
              <a:rPr lang="fr-FR" sz="2800" dirty="0" err="1" smtClean="0">
                <a:solidFill>
                  <a:srgbClr val="C00000"/>
                </a:solidFill>
              </a:rPr>
              <a:t>gazeous</a:t>
            </a:r>
            <a:r>
              <a:rPr lang="fr-FR" sz="2800" dirty="0" smtClean="0">
                <a:solidFill>
                  <a:srgbClr val="C00000"/>
                </a:solidFill>
              </a:rPr>
              <a:t> detectors</a:t>
            </a:r>
            <a:endParaRPr lang="fr-FR" sz="2800" dirty="0">
              <a:solidFill>
                <a:srgbClr val="C00000"/>
              </a:solidFill>
            </a:endParaRPr>
          </a:p>
          <a:p>
            <a:pPr algn="ctr"/>
            <a:endParaRPr lang="fr-FR" dirty="0" smtClean="0"/>
          </a:p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Antoine Cools</a:t>
            </a:r>
            <a:endParaRPr lang="fr-FR" sz="3600" dirty="0" smtClean="0">
              <a:solidFill>
                <a:srgbClr val="00206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6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383" y="57599"/>
            <a:ext cx="931168" cy="93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9533" r="24872" b="8134"/>
          <a:stretch/>
        </p:blipFill>
        <p:spPr>
          <a:xfrm>
            <a:off x="5062739" y="2682241"/>
            <a:ext cx="3468240" cy="307412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2080" y="2781895"/>
            <a:ext cx="4803814" cy="27699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</a:rPr>
              <a:t>Outline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rgbClr val="002060"/>
                </a:solidFill>
              </a:rPr>
              <a:t>Scintillation </a:t>
            </a:r>
            <a:r>
              <a:rPr lang="fr-FR" sz="2000" dirty="0" err="1" smtClean="0">
                <a:solidFill>
                  <a:srgbClr val="002060"/>
                </a:solidFill>
              </a:rPr>
              <a:t>study</a:t>
            </a:r>
            <a:r>
              <a:rPr lang="fr-FR" sz="2000" dirty="0" smtClean="0">
                <a:solidFill>
                  <a:srgbClr val="002060"/>
                </a:solidFill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</a:rPr>
              <a:t>optical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readout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rgbClr val="002060"/>
                </a:solidFill>
              </a:rPr>
              <a:t>Applications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rgbClr val="002060"/>
                </a:solidFill>
              </a:rPr>
              <a:t>Glass Micromegas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" y="169854"/>
            <a:ext cx="2806951" cy="704241"/>
          </a:xfrm>
          <a:prstGeom prst="rect">
            <a:avLst/>
          </a:prstGeom>
        </p:spPr>
      </p:pic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pic>
        <p:nvPicPr>
          <p:cNvPr id="13" name="Picture 4" descr="Figure_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11191" r="25114" b="8713"/>
          <a:stretch>
            <a:fillRect/>
          </a:stretch>
        </p:blipFill>
        <p:spPr bwMode="auto">
          <a:xfrm>
            <a:off x="8676960" y="2736825"/>
            <a:ext cx="3016276" cy="300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/>
          <p:nvPr/>
        </p:nvSpPr>
        <p:spPr>
          <a:xfrm>
            <a:off x="7111936" y="337842"/>
            <a:ext cx="3534942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u="sng" kern="0" dirty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Hamamatsu CMOS camera</a:t>
            </a:r>
            <a:endParaRPr lang="en-GB" sz="24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pic>
        <p:nvPicPr>
          <p:cNvPr id="16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0585" r="58781" b="35339"/>
          <a:stretch>
            <a:fillRect/>
          </a:stretch>
        </p:blipFill>
        <p:spPr bwMode="auto">
          <a:xfrm>
            <a:off x="6477837" y="1627325"/>
            <a:ext cx="18700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24445" r="58215" b="9892"/>
          <a:stretch>
            <a:fillRect/>
          </a:stretch>
        </p:blipFill>
        <p:spPr bwMode="auto">
          <a:xfrm>
            <a:off x="8879407" y="1239362"/>
            <a:ext cx="1453313" cy="115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1"/>
          <p:cNvSpPr/>
          <p:nvPr/>
        </p:nvSpPr>
        <p:spPr>
          <a:xfrm>
            <a:off x="1632848" y="1481903"/>
            <a:ext cx="1556836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Readout noise</a:t>
            </a:r>
          </a:p>
        </p:txBody>
      </p:sp>
      <p:pic>
        <p:nvPicPr>
          <p:cNvPr id="19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0" r="61835" b="2795"/>
          <a:stretch>
            <a:fillRect/>
          </a:stretch>
        </p:blipFill>
        <p:spPr bwMode="auto">
          <a:xfrm>
            <a:off x="598233" y="1935666"/>
            <a:ext cx="1813033" cy="46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3" t="37021" b="4786"/>
          <a:stretch/>
        </p:blipFill>
        <p:spPr bwMode="auto">
          <a:xfrm>
            <a:off x="2395497" y="1935666"/>
            <a:ext cx="1764920" cy="46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7"/>
          <p:cNvSpPr/>
          <p:nvPr/>
        </p:nvSpPr>
        <p:spPr>
          <a:xfrm>
            <a:off x="1523831" y="5203196"/>
            <a:ext cx="1391728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Dark current</a:t>
            </a:r>
            <a:endParaRPr lang="en-GB" b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2" name="ZoneTexte 29"/>
          <p:cNvSpPr txBox="1">
            <a:spLocks noChangeArrowheads="1"/>
          </p:cNvSpPr>
          <p:nvPr/>
        </p:nvSpPr>
        <p:spPr bwMode="auto">
          <a:xfrm>
            <a:off x="189952" y="5621407"/>
            <a:ext cx="5409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600" b="1" dirty="0" err="1">
                <a:solidFill>
                  <a:srgbClr val="000000"/>
                </a:solidFill>
              </a:rPr>
              <a:t>Cooling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b="1" dirty="0" err="1">
                <a:solidFill>
                  <a:srgbClr val="000000"/>
                </a:solidFill>
              </a:rPr>
              <a:t>Sensor</a:t>
            </a:r>
            <a:r>
              <a:rPr lang="fr-FR" altLang="fr-FR" sz="1600" b="1" dirty="0">
                <a:solidFill>
                  <a:srgbClr val="000000"/>
                </a:solidFill>
              </a:rPr>
              <a:t> </a:t>
            </a:r>
            <a:r>
              <a:rPr lang="fr-FR" altLang="fr-FR" sz="1600" b="1" dirty="0" err="1">
                <a:solidFill>
                  <a:srgbClr val="000000"/>
                </a:solidFill>
              </a:rPr>
              <a:t>temperature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b="1" dirty="0" err="1">
                <a:solidFill>
                  <a:srgbClr val="000000"/>
                </a:solidFill>
              </a:rPr>
              <a:t>Dark</a:t>
            </a:r>
            <a:r>
              <a:rPr lang="fr-FR" altLang="fr-FR" sz="1600" b="1" dirty="0">
                <a:solidFill>
                  <a:srgbClr val="000000"/>
                </a:solidFill>
              </a:rPr>
              <a:t> </a:t>
            </a:r>
            <a:r>
              <a:rPr lang="fr-FR" altLang="fr-FR" sz="1600" b="1" dirty="0" err="1">
                <a:solidFill>
                  <a:srgbClr val="000000"/>
                </a:solidFill>
              </a:rPr>
              <a:t>current</a:t>
            </a:r>
            <a:endParaRPr lang="fr-FR" altLang="fr-FR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Air	- 20 °C		0.016 e</a:t>
            </a:r>
            <a:r>
              <a:rPr lang="fr-FR" altLang="fr-FR" sz="1600" baseline="30000" dirty="0">
                <a:solidFill>
                  <a:srgbClr val="000000"/>
                </a:solidFill>
              </a:rPr>
              <a:t>- </a:t>
            </a:r>
            <a:r>
              <a:rPr lang="fr-FR" altLang="fr-FR" sz="1600" dirty="0">
                <a:solidFill>
                  <a:srgbClr val="000000"/>
                </a:solidFill>
              </a:rPr>
              <a:t>/</a:t>
            </a:r>
            <a:r>
              <a:rPr lang="fr-FR" altLang="fr-FR" sz="1600" dirty="0" smtClean="0">
                <a:solidFill>
                  <a:srgbClr val="000000"/>
                </a:solidFill>
              </a:rPr>
              <a:t>pixels/s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23" name="Rectangle 33"/>
          <p:cNvSpPr/>
          <p:nvPr/>
        </p:nvSpPr>
        <p:spPr>
          <a:xfrm>
            <a:off x="1950811" y="2699474"/>
            <a:ext cx="732893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Pixels</a:t>
            </a:r>
            <a:endParaRPr lang="en-GB" sz="1400" b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4" name="ZoneTexte 34"/>
          <p:cNvSpPr txBox="1">
            <a:spLocks noChangeArrowheads="1"/>
          </p:cNvSpPr>
          <p:nvPr/>
        </p:nvSpPr>
        <p:spPr bwMode="auto">
          <a:xfrm>
            <a:off x="651894" y="3047185"/>
            <a:ext cx="3732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1600" b="1" dirty="0" err="1" smtClean="0">
                <a:solidFill>
                  <a:srgbClr val="000000"/>
                </a:solidFill>
              </a:rPr>
              <a:t>Number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b="1" dirty="0" smtClean="0">
                <a:solidFill>
                  <a:srgbClr val="000000"/>
                </a:solidFill>
              </a:rPr>
              <a:t>	Size</a:t>
            </a:r>
            <a:endParaRPr lang="fr-FR" altLang="fr-FR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4096 x </a:t>
            </a:r>
            <a:r>
              <a:rPr lang="fr-FR" altLang="fr-FR" sz="1600" dirty="0" smtClean="0">
                <a:solidFill>
                  <a:srgbClr val="000000"/>
                </a:solidFill>
              </a:rPr>
              <a:t>2304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dirty="0" smtClean="0">
                <a:solidFill>
                  <a:srgbClr val="000000"/>
                </a:solidFill>
              </a:rPr>
              <a:t>4.6 </a:t>
            </a:r>
            <a:r>
              <a:rPr lang="fr-FR" altLang="fr-FR" sz="1600" dirty="0">
                <a:solidFill>
                  <a:srgbClr val="000000"/>
                </a:solidFill>
              </a:rPr>
              <a:t>µm x 4.6 µm</a:t>
            </a:r>
          </a:p>
        </p:txBody>
      </p:sp>
      <p:sp>
        <p:nvSpPr>
          <p:cNvPr id="25" name="Rectangle 30"/>
          <p:cNvSpPr/>
          <p:nvPr/>
        </p:nvSpPr>
        <p:spPr>
          <a:xfrm>
            <a:off x="993338" y="3958203"/>
            <a:ext cx="2545890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Minimum exposure time</a:t>
            </a:r>
            <a:endParaRPr lang="en-GB" sz="1400" b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6" name="ZoneTexte 31"/>
          <p:cNvSpPr txBox="1">
            <a:spLocks noChangeArrowheads="1"/>
          </p:cNvSpPr>
          <p:nvPr/>
        </p:nvSpPr>
        <p:spPr bwMode="auto">
          <a:xfrm>
            <a:off x="739708" y="4292840"/>
            <a:ext cx="3762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600" b="1" dirty="0" smtClean="0">
                <a:solidFill>
                  <a:srgbClr val="000000"/>
                </a:solidFill>
              </a:rPr>
              <a:t>Mode	</a:t>
            </a:r>
            <a:r>
              <a:rPr lang="fr-FR" altLang="fr-FR" sz="1600" b="1" dirty="0">
                <a:solidFill>
                  <a:srgbClr val="000000"/>
                </a:solidFill>
              </a:rPr>
              <a:t>	Rate</a:t>
            </a: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Standard	</a:t>
            </a:r>
            <a:r>
              <a:rPr lang="fr-FR" altLang="fr-FR" sz="1600" dirty="0" smtClean="0">
                <a:solidFill>
                  <a:srgbClr val="000000"/>
                </a:solidFill>
              </a:rPr>
              <a:t>	1 µs/frame</a:t>
            </a:r>
            <a:endParaRPr lang="fr-FR" altLang="fr-FR" sz="16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Ultra </a:t>
            </a:r>
            <a:r>
              <a:rPr lang="fr-FR" altLang="fr-FR" sz="1600" dirty="0" smtClean="0">
                <a:solidFill>
                  <a:srgbClr val="000000"/>
                </a:solidFill>
              </a:rPr>
              <a:t>quiet	</a:t>
            </a:r>
            <a:r>
              <a:rPr lang="fr-FR" altLang="fr-FR" sz="1600" dirty="0">
                <a:solidFill>
                  <a:srgbClr val="000000"/>
                </a:solidFill>
              </a:rPr>
              <a:t>	</a:t>
            </a:r>
            <a:r>
              <a:rPr lang="fr-FR" altLang="fr-FR" sz="1600" dirty="0" smtClean="0">
                <a:solidFill>
                  <a:srgbClr val="000000"/>
                </a:solidFill>
              </a:rPr>
              <a:t>200 ms/frame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8233" y="3076372"/>
            <a:ext cx="3438050" cy="5555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04851" y="1922310"/>
            <a:ext cx="3555566" cy="4828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603782" y="4323388"/>
            <a:ext cx="3438050" cy="8094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/>
          <a:srcRect l="56484" t="11838" r="3187" b="19957"/>
          <a:stretch/>
        </p:blipFill>
        <p:spPr>
          <a:xfrm>
            <a:off x="4993655" y="2679751"/>
            <a:ext cx="7098385" cy="3858659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>
          <a:xfrm flipH="1">
            <a:off x="8441086" y="2788568"/>
            <a:ext cx="4020" cy="343983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u numéro de diapositive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10</a:t>
            </a:fld>
            <a:endParaRPr lang="fr-FR"/>
          </a:p>
        </p:txBody>
      </p:sp>
      <p:sp>
        <p:nvSpPr>
          <p:cNvPr id="49" name="Espace réservé de la date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94526" y="210435"/>
            <a:ext cx="1872757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err="1" smtClean="0">
                <a:solidFill>
                  <a:srgbClr val="C00000"/>
                </a:solidFill>
              </a:rPr>
              <a:t>Readout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8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18692" y="541176"/>
            <a:ext cx="8106851" cy="39087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002060"/>
                </a:solidFill>
              </a:rPr>
              <a:t>Outline</a:t>
            </a:r>
            <a:endParaRPr lang="fr-FR" sz="2800" b="1" dirty="0" smtClean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Scintillation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study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optical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readout</a:t>
            </a:r>
            <a:endParaRPr lang="fr-FR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rgbClr val="002060"/>
                </a:solidFill>
              </a:rPr>
              <a:t>Applications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 err="1" smtClean="0">
                <a:solidFill>
                  <a:srgbClr val="002060"/>
                </a:solidFill>
              </a:rPr>
              <a:t>Timeline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 smtClean="0">
                <a:solidFill>
                  <a:srgbClr val="002060"/>
                </a:solidFill>
              </a:rPr>
              <a:t>Optical </a:t>
            </a:r>
            <a:r>
              <a:rPr lang="fr-FR" sz="2000" dirty="0" err="1" smtClean="0">
                <a:solidFill>
                  <a:srgbClr val="002060"/>
                </a:solidFill>
              </a:rPr>
              <a:t>GEMs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 smtClean="0">
                <a:solidFill>
                  <a:srgbClr val="002060"/>
                </a:solidFill>
              </a:rPr>
              <a:t>Optical </a:t>
            </a:r>
            <a:r>
              <a:rPr lang="fr-FR" sz="2000" dirty="0" err="1" smtClean="0">
                <a:solidFill>
                  <a:srgbClr val="002060"/>
                </a:solidFill>
              </a:rPr>
              <a:t>TPCs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Glass Micromegas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9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12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1530233" y="2940971"/>
            <a:ext cx="1080000" cy="1080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1990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4420321" y="2921994"/>
            <a:ext cx="1080000" cy="108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2000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310409" y="2921994"/>
            <a:ext cx="1080000" cy="108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2010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10200497" y="2916318"/>
            <a:ext cx="1080000" cy="10800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2020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0" name="Connecteur droit 19"/>
          <p:cNvCxnSpPr>
            <a:stCxn id="15" idx="6"/>
            <a:endCxn id="16" idx="2"/>
          </p:cNvCxnSpPr>
          <p:nvPr/>
        </p:nvCxnSpPr>
        <p:spPr>
          <a:xfrm flipV="1">
            <a:off x="2610233" y="3461994"/>
            <a:ext cx="1810088" cy="189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stCxn id="16" idx="6"/>
            <a:endCxn id="17" idx="2"/>
          </p:cNvCxnSpPr>
          <p:nvPr/>
        </p:nvCxnSpPr>
        <p:spPr>
          <a:xfrm>
            <a:off x="5500321" y="3461994"/>
            <a:ext cx="18100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17" idx="6"/>
            <a:endCxn id="18" idx="2"/>
          </p:cNvCxnSpPr>
          <p:nvPr/>
        </p:nvCxnSpPr>
        <p:spPr>
          <a:xfrm flipV="1">
            <a:off x="8390409" y="3456318"/>
            <a:ext cx="1810088" cy="567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080512" y="1650434"/>
            <a:ext cx="1752689" cy="512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GEM 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scintillation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with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CF4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095452" y="4140786"/>
            <a:ext cx="1588516" cy="5691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MICROMEGAS invention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8200" y="1906574"/>
            <a:ext cx="2182607" cy="842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Light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emission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with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TEA and TMEA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0448" y="4525585"/>
            <a:ext cx="1974279" cy="53871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Pressure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and gain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effect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on ligh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t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yield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47728" y="2510709"/>
            <a:ext cx="1436240" cy="4056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GEM invention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18865" y="4164437"/>
            <a:ext cx="1796230" cy="7816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Neutron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imaging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(He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converter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,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low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pressure)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77565" y="2379319"/>
            <a:ext cx="1380582" cy="4759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Optical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TPCs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94855" y="1937234"/>
            <a:ext cx="1698582" cy="7816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Dose imager for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radiotherapy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26566" y="4199438"/>
            <a:ext cx="1796230" cy="7816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Dark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matter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experiment</a:t>
            </a:r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 </a:t>
            </a:r>
            <a:r>
              <a:rPr lang="fr-FR" sz="1400" b="1" dirty="0" err="1" smtClean="0">
                <a:solidFill>
                  <a:srgbClr val="002060"/>
                </a:solidFill>
                <a:latin typeface="NexusSans"/>
              </a:rPr>
              <a:t>OTPCs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45851" y="2208471"/>
            <a:ext cx="1389291" cy="57037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2060"/>
                </a:solidFill>
                <a:latin typeface="NexusSans"/>
              </a:rPr>
              <a:t>Glass Micromegas</a:t>
            </a:r>
            <a:endParaRPr lang="fr-FR" sz="1400" b="1" dirty="0">
              <a:solidFill>
                <a:srgbClr val="002060"/>
              </a:solidFill>
              <a:latin typeface="NexusSan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526" y="210435"/>
            <a:ext cx="1898277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err="1" smtClean="0">
                <a:solidFill>
                  <a:srgbClr val="C00000"/>
                </a:solidFill>
              </a:rPr>
              <a:t>Timeline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9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72" y="2032767"/>
            <a:ext cx="8853825" cy="4113194"/>
          </a:xfrm>
          <a:prstGeom prst="rect">
            <a:avLst/>
          </a:prstGeom>
        </p:spPr>
      </p:pic>
      <p:sp>
        <p:nvSpPr>
          <p:cNvPr id="9" name="ZoneTexte 5"/>
          <p:cNvSpPr txBox="1"/>
          <p:nvPr/>
        </p:nvSpPr>
        <p:spPr>
          <a:xfrm>
            <a:off x="136932" y="1066203"/>
            <a:ext cx="4231868" cy="25459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u="sng" kern="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History of imaging with MPGDs</a:t>
            </a:r>
            <a:endParaRPr lang="en-GB" sz="2200" u="sng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dirty="0">
              <a:solidFill>
                <a:srgbClr val="00206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spc="-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190" y="2727064"/>
            <a:ext cx="2383904" cy="32874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421416" y="1858239"/>
            <a:ext cx="2303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Glass Micromegas, Optical readout, deconvolution</a:t>
            </a:r>
            <a:endParaRPr lang="fr-FR" sz="1600" dirty="0">
              <a:ea typeface="Times New Roman" panose="02020603050405020304" pitchFamily="18" charset="0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13</a:t>
            </a:fld>
            <a:endParaRPr lang="fr-FR"/>
          </a:p>
        </p:txBody>
      </p:sp>
      <p:sp>
        <p:nvSpPr>
          <p:cNvPr id="22" name="Espace réservé de la date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94526" y="210435"/>
            <a:ext cx="2732223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err="1" smtClean="0">
                <a:solidFill>
                  <a:srgbClr val="C00000"/>
                </a:solidFill>
              </a:rPr>
              <a:t>Radiography</a:t>
            </a:r>
            <a:r>
              <a:rPr lang="fr-FR" sz="2800" dirty="0" smtClean="0">
                <a:solidFill>
                  <a:srgbClr val="C00000"/>
                </a:solidFill>
              </a:rPr>
              <a:t> X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472612" y="6356350"/>
            <a:ext cx="3100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2E2E2E"/>
                </a:solidFill>
                <a:latin typeface="NexusSans"/>
                <a:hlinkClick r:id="rId4" tooltip="Persistent link using digital object identifier"/>
              </a:rPr>
              <a:t>https://doi.org/10.1016/j.nima.2019.163320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92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66" y="2785079"/>
            <a:ext cx="3858227" cy="3466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9893" y="5842270"/>
            <a:ext cx="23034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400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F. Takeshi</a:t>
            </a:r>
            <a:endParaRPr lang="fr-FR" sz="1400" i="1" dirty="0">
              <a:ea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91" y="874386"/>
            <a:ext cx="10561576" cy="1805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15186" y="2846751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E2E2E"/>
                </a:solidFill>
                <a:latin typeface="NexusSans"/>
              </a:rPr>
              <a:t>F.M. </a:t>
            </a:r>
            <a:r>
              <a:rPr lang="fr-FR" sz="1100" dirty="0" err="1">
                <a:solidFill>
                  <a:srgbClr val="2E2E2E"/>
                </a:solidFill>
                <a:latin typeface="NexusSans"/>
              </a:rPr>
              <a:t>Brunbauer</a:t>
            </a:r>
            <a:endParaRPr lang="fr-FR" sz="1100" dirty="0"/>
          </a:p>
        </p:txBody>
      </p:sp>
      <p:sp>
        <p:nvSpPr>
          <p:cNvPr id="8" name="Rectangle 7"/>
          <p:cNvSpPr/>
          <p:nvPr/>
        </p:nvSpPr>
        <p:spPr>
          <a:xfrm>
            <a:off x="8123250" y="2852632"/>
            <a:ext cx="209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</a:rPr>
              <a:t>σ</a:t>
            </a:r>
            <a:r>
              <a:rPr lang="fr-FR" sz="1600" dirty="0" smtClean="0">
                <a:solidFill>
                  <a:srgbClr val="C00000"/>
                </a:solidFill>
              </a:rPr>
              <a:t> = 351</a:t>
            </a:r>
            <a:r>
              <a:rPr lang="fr-FR" sz="1600" dirty="0" smtClean="0">
                <a:solidFill>
                  <a:srgbClr val="C00000"/>
                </a:solidFill>
                <a:cs typeface="Calibri" panose="020F0502020204030204" pitchFamily="34" charset="0"/>
              </a:rPr>
              <a:t>± 20 µm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14</a:t>
            </a:fld>
            <a:endParaRPr lang="fr-FR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4526" y="210435"/>
            <a:ext cx="4967065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Optical GEM - </a:t>
            </a:r>
            <a:r>
              <a:rPr lang="fr-FR" sz="2800" dirty="0" err="1" smtClean="0">
                <a:solidFill>
                  <a:srgbClr val="C00000"/>
                </a:solidFill>
              </a:rPr>
              <a:t>Radiography</a:t>
            </a:r>
            <a:r>
              <a:rPr lang="fr-FR" sz="2800" dirty="0" smtClean="0">
                <a:solidFill>
                  <a:srgbClr val="C00000"/>
                </a:solidFill>
              </a:rPr>
              <a:t> X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46664" y="1005810"/>
            <a:ext cx="209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10 Hz</a:t>
            </a:r>
            <a:endParaRPr lang="fr-FR" sz="16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587282" y="3105584"/>
            <a:ext cx="2091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2018</a:t>
            </a:r>
            <a:endParaRPr lang="fr-FR" sz="1200" dirty="0"/>
          </a:p>
        </p:txBody>
      </p:sp>
      <p:sp>
        <p:nvSpPr>
          <p:cNvPr id="15" name="Rectangle 14"/>
          <p:cNvSpPr/>
          <p:nvPr/>
        </p:nvSpPr>
        <p:spPr>
          <a:xfrm>
            <a:off x="4619617" y="6114699"/>
            <a:ext cx="2091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2019</a:t>
            </a:r>
            <a:endParaRPr lang="fr-FR" sz="1200" dirty="0"/>
          </a:p>
        </p:txBody>
      </p:sp>
      <p:sp>
        <p:nvSpPr>
          <p:cNvPr id="16" name="Rectangle 15"/>
          <p:cNvSpPr/>
          <p:nvPr/>
        </p:nvSpPr>
        <p:spPr>
          <a:xfrm>
            <a:off x="4465650" y="4990850"/>
            <a:ext cx="209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</a:rPr>
              <a:t>σ</a:t>
            </a:r>
            <a:r>
              <a:rPr lang="fr-FR" sz="1600" dirty="0" smtClean="0">
                <a:solidFill>
                  <a:srgbClr val="C00000"/>
                </a:solidFill>
              </a:rPr>
              <a:t> = </a:t>
            </a:r>
            <a:r>
              <a:rPr lang="fr-FR" sz="1600" dirty="0" smtClean="0">
                <a:solidFill>
                  <a:srgbClr val="C00000"/>
                </a:solidFill>
              </a:rPr>
              <a:t>280</a:t>
            </a:r>
            <a:r>
              <a:rPr lang="fr-FR" sz="1600" dirty="0" smtClean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fr-FR" sz="1600" dirty="0" smtClean="0">
                <a:solidFill>
                  <a:srgbClr val="C00000"/>
                </a:solidFill>
                <a:cs typeface="Calibri" panose="020F0502020204030204" pitchFamily="34" charset="0"/>
              </a:rPr>
              <a:t>µm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5433" y="5318911"/>
            <a:ext cx="23034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400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F. Takeshi</a:t>
            </a:r>
            <a:endParaRPr lang="fr-FR" sz="1400" i="1" dirty="0"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51206" y="4404359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E2E2E"/>
                </a:solidFill>
                <a:latin typeface="NexusSans"/>
              </a:rPr>
              <a:t>F.M. </a:t>
            </a:r>
            <a:r>
              <a:rPr lang="fr-FR" sz="1100" dirty="0" err="1">
                <a:solidFill>
                  <a:srgbClr val="2E2E2E"/>
                </a:solidFill>
                <a:latin typeface="NexusSans"/>
              </a:rPr>
              <a:t>Brunbauer</a:t>
            </a:r>
            <a:endParaRPr lang="fr-FR" sz="11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44" y="1664888"/>
            <a:ext cx="5590756" cy="27394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33" y="1664888"/>
            <a:ext cx="6351611" cy="3578545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15</a:t>
            </a:fld>
            <a:endParaRPr lang="fr-FR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94526" y="210435"/>
            <a:ext cx="4806893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>
                <a:solidFill>
                  <a:srgbClr val="C00000"/>
                </a:solidFill>
              </a:rPr>
              <a:t>Optical GEM </a:t>
            </a:r>
            <a:r>
              <a:rPr lang="fr-FR" sz="2800" dirty="0" smtClean="0">
                <a:solidFill>
                  <a:srgbClr val="C00000"/>
                </a:solidFill>
              </a:rPr>
              <a:t>- </a:t>
            </a:r>
            <a:r>
              <a:rPr lang="fr-FR" sz="2800" dirty="0" err="1" smtClean="0">
                <a:solidFill>
                  <a:srgbClr val="C00000"/>
                </a:solidFill>
              </a:rPr>
              <a:t>Tomography</a:t>
            </a:r>
            <a:r>
              <a:rPr lang="fr-FR" sz="2800" dirty="0" smtClean="0">
                <a:solidFill>
                  <a:srgbClr val="C00000"/>
                </a:solidFill>
              </a:rPr>
              <a:t> X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619617" y="6114699"/>
            <a:ext cx="2091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2019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801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77086" y="5853187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>
                <a:solidFill>
                  <a:srgbClr val="2E2E2E"/>
                </a:solidFill>
                <a:latin typeface="NexusSans"/>
              </a:rPr>
              <a:t>J. </a:t>
            </a:r>
            <a:r>
              <a:rPr lang="fr-FR" sz="1100" dirty="0" err="1" smtClean="0">
                <a:solidFill>
                  <a:srgbClr val="2E2E2E"/>
                </a:solidFill>
                <a:latin typeface="NexusSans"/>
              </a:rPr>
              <a:t>Borteldt</a:t>
            </a:r>
            <a:endParaRPr lang="fr-FR" sz="11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45" y="1849373"/>
            <a:ext cx="3017699" cy="43421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3510"/>
          <a:stretch/>
        </p:blipFill>
        <p:spPr>
          <a:xfrm>
            <a:off x="7018019" y="1985817"/>
            <a:ext cx="3839111" cy="3750297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16</a:t>
            </a:fld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4526" y="210435"/>
            <a:ext cx="4920193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Dose imager for </a:t>
            </a:r>
            <a:r>
              <a:rPr lang="fr-FR" sz="2800" dirty="0" err="1" smtClean="0">
                <a:solidFill>
                  <a:srgbClr val="C00000"/>
                </a:solidFill>
              </a:rPr>
              <a:t>radiotherapy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36701" y="210435"/>
            <a:ext cx="4241867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Proton </a:t>
            </a:r>
            <a:r>
              <a:rPr lang="fr-FR" sz="2800" dirty="0" err="1" smtClean="0">
                <a:solidFill>
                  <a:srgbClr val="C00000"/>
                </a:solidFill>
              </a:rPr>
              <a:t>beam</a:t>
            </a:r>
            <a:r>
              <a:rPr lang="fr-FR" sz="2800" dirty="0" smtClean="0">
                <a:solidFill>
                  <a:srgbClr val="C00000"/>
                </a:solidFill>
              </a:rPr>
              <a:t> monitoring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5479" y="5990086"/>
            <a:ext cx="23034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100" i="1" dirty="0" smtClean="0">
                <a:solidFill>
                  <a:srgbClr val="000000"/>
                </a:solidFill>
                <a:latin typeface="NexusSans"/>
                <a:ea typeface="Times New Roman" panose="02020603050405020304" pitchFamily="18" charset="0"/>
              </a:rPr>
              <a:t>F. Takeshi</a:t>
            </a:r>
            <a:endParaRPr lang="fr-FR" sz="1100" i="1" dirty="0">
              <a:latin typeface="NexusSans"/>
              <a:ea typeface="Times New Roman" panose="02020603050405020304" pitchFamily="18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968751" y="6191506"/>
            <a:ext cx="2091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2019</a:t>
            </a:r>
            <a:endParaRPr lang="fr-FR" sz="1200" dirty="0"/>
          </a:p>
        </p:txBody>
      </p:sp>
      <p:sp>
        <p:nvSpPr>
          <p:cNvPr id="20" name="Rectangle 19"/>
          <p:cNvSpPr/>
          <p:nvPr/>
        </p:nvSpPr>
        <p:spPr>
          <a:xfrm>
            <a:off x="10493944" y="6114797"/>
            <a:ext cx="2091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2020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229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308" y="3094462"/>
            <a:ext cx="3969783" cy="344445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17</a:t>
            </a:fld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4526" y="210435"/>
            <a:ext cx="91965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>
                <a:solidFill>
                  <a:srgbClr val="C00000"/>
                </a:solidFill>
              </a:rPr>
              <a:t>Optical </a:t>
            </a:r>
            <a:r>
              <a:rPr lang="fr-FR" sz="2800" dirty="0" smtClean="0">
                <a:solidFill>
                  <a:srgbClr val="C00000"/>
                </a:solidFill>
              </a:rPr>
              <a:t>TPC </a:t>
            </a:r>
            <a:r>
              <a:rPr lang="fr-FR" sz="2800" dirty="0">
                <a:solidFill>
                  <a:srgbClr val="C00000"/>
                </a:solidFill>
              </a:rPr>
              <a:t>- </a:t>
            </a:r>
            <a:r>
              <a:rPr lang="fr-FR" sz="2800" dirty="0" smtClean="0">
                <a:solidFill>
                  <a:srgbClr val="C00000"/>
                </a:solidFill>
              </a:rPr>
              <a:t>2D scintillation detector for thermal neutrons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0522545" y="284750"/>
            <a:ext cx="1455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>
                <a:solidFill>
                  <a:srgbClr val="2E2E2E"/>
                </a:solidFill>
                <a:latin typeface="NexusSans"/>
              </a:rPr>
              <a:t>F.M.F </a:t>
            </a:r>
            <a:r>
              <a:rPr lang="fr-FR" sz="1100" dirty="0" smtClean="0">
                <a:solidFill>
                  <a:srgbClr val="2E2E2E"/>
                </a:solidFill>
                <a:latin typeface="NexusSans"/>
              </a:rPr>
              <a:t>Fraga</a:t>
            </a:r>
          </a:p>
          <a:p>
            <a:r>
              <a:rPr lang="fr-FR" sz="1100" dirty="0" smtClean="0">
                <a:solidFill>
                  <a:srgbClr val="2E2E2E"/>
                </a:solidFill>
                <a:latin typeface="NexusSans"/>
              </a:rPr>
              <a:t>2002</a:t>
            </a:r>
            <a:endParaRPr lang="fr-FR" sz="11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617"/>
            <a:ext cx="7525074" cy="242972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/>
          <a:srcRect l="6221" t="69299" r="29767" b="10377"/>
          <a:stretch/>
        </p:blipFill>
        <p:spPr>
          <a:xfrm>
            <a:off x="8312727" y="2164080"/>
            <a:ext cx="2946400" cy="3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01" y="777978"/>
            <a:ext cx="5784800" cy="345729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18</a:t>
            </a:fld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4526" y="210435"/>
            <a:ext cx="91965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>
                <a:solidFill>
                  <a:srgbClr val="C00000"/>
                </a:solidFill>
              </a:rPr>
              <a:t>Optical TPC - </a:t>
            </a:r>
            <a:r>
              <a:rPr lang="fr-FR" sz="2800" dirty="0" smtClean="0">
                <a:solidFill>
                  <a:srgbClr val="C00000"/>
                </a:solidFill>
              </a:rPr>
              <a:t>2D scintillation detector for thermal neutrons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9982200" y="6492602"/>
            <a:ext cx="14559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>
                <a:solidFill>
                  <a:srgbClr val="2E2E2E"/>
                </a:solidFill>
                <a:latin typeface="NexusSans"/>
              </a:rPr>
              <a:t>2009</a:t>
            </a:r>
            <a:endParaRPr lang="fr-FR" sz="11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668" y="3003360"/>
            <a:ext cx="4450135" cy="32369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4872" y="2297171"/>
            <a:ext cx="14559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/>
              <a:t>20 cm</a:t>
            </a:r>
            <a:endParaRPr lang="fr-FR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636" y="3722253"/>
            <a:ext cx="1424238" cy="2415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40865" y="6356350"/>
            <a:ext cx="117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/>
              <a:t>Roccaro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l="6221" t="69299" r="29767" b="10377"/>
          <a:stretch/>
        </p:blipFill>
        <p:spPr>
          <a:xfrm>
            <a:off x="8312727" y="2164080"/>
            <a:ext cx="2946400" cy="3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1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8953" y="790477"/>
            <a:ext cx="2303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000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CYGNO </a:t>
            </a:r>
            <a:r>
              <a:rPr lang="fr-FR" sz="2000" i="1" dirty="0" err="1" smtClean="0">
                <a:solidFill>
                  <a:srgbClr val="C00000"/>
                </a:solidFill>
                <a:ea typeface="Times New Roman" panose="02020603050405020304" pitchFamily="18" charset="0"/>
              </a:rPr>
              <a:t>experiment</a:t>
            </a:r>
            <a:endParaRPr lang="fr-FR" sz="2000" i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b="7958"/>
          <a:stretch/>
        </p:blipFill>
        <p:spPr>
          <a:xfrm>
            <a:off x="393335" y="1273179"/>
            <a:ext cx="6598920" cy="22625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483" y="3370918"/>
            <a:ext cx="3124716" cy="316799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35" y="4296592"/>
            <a:ext cx="3544506" cy="1864705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19</a:t>
            </a:fld>
            <a:endParaRPr lang="fr-FR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316" y="196328"/>
            <a:ext cx="4964684" cy="28580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010" y="2792766"/>
            <a:ext cx="1516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200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PMT</a:t>
            </a:r>
            <a:endParaRPr lang="fr-FR" sz="1200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3450" y="1969806"/>
            <a:ext cx="1516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200" i="1" dirty="0">
                <a:solidFill>
                  <a:srgbClr val="002060"/>
                </a:solidFill>
                <a:ea typeface="Times New Roman" panose="02020603050405020304" pitchFamily="18" charset="0"/>
              </a:rPr>
              <a:t>C</a:t>
            </a:r>
            <a:r>
              <a:rPr lang="fr-FR" sz="1200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amera</a:t>
            </a:r>
            <a:endParaRPr lang="fr-FR" sz="1200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6330" y="3494708"/>
            <a:ext cx="1516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200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Drift gap</a:t>
            </a:r>
            <a:endParaRPr lang="fr-FR" sz="1200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448" y="4468762"/>
            <a:ext cx="3046434" cy="140628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774146" y="6536809"/>
            <a:ext cx="1134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F. Petrucci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526" y="210435"/>
            <a:ext cx="2308902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Optical TPC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GDR DI2I - </a:t>
            </a:r>
            <a:r>
              <a:rPr lang="fr-FR" dirty="0" err="1" smtClean="0"/>
              <a:t>Subatech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9982200" y="6578455"/>
            <a:ext cx="1668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MPGD </a:t>
            </a:r>
            <a:r>
              <a:rPr lang="fr-FR" sz="1200" dirty="0" err="1" smtClean="0"/>
              <a:t>conference</a:t>
            </a:r>
            <a:r>
              <a:rPr lang="fr-FR" sz="1200" dirty="0" smtClean="0"/>
              <a:t> 2022</a:t>
            </a:r>
            <a:endParaRPr lang="fr-FR" sz="1200" dirty="0"/>
          </a:p>
        </p:txBody>
      </p:sp>
      <p:sp>
        <p:nvSpPr>
          <p:cNvPr id="27" name="Rectangle 26"/>
          <p:cNvSpPr/>
          <p:nvPr/>
        </p:nvSpPr>
        <p:spPr>
          <a:xfrm>
            <a:off x="6369554" y="3802791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He + CF</a:t>
            </a:r>
            <a:r>
              <a:rPr lang="fr-FR" baseline="-25000" dirty="0" smtClean="0"/>
              <a:t>4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19239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18692" y="541176"/>
            <a:ext cx="8106851" cy="39087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002060"/>
                </a:solidFill>
              </a:rPr>
              <a:t>Outline</a:t>
            </a:r>
            <a:endParaRPr lang="fr-FR" sz="2400" b="1" dirty="0" smtClean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rgbClr val="002060"/>
                </a:solidFill>
              </a:rPr>
              <a:t>Scintillation </a:t>
            </a:r>
            <a:r>
              <a:rPr lang="fr-FR" sz="2000" dirty="0" err="1" smtClean="0">
                <a:solidFill>
                  <a:srgbClr val="002060"/>
                </a:solidFill>
              </a:rPr>
              <a:t>study</a:t>
            </a:r>
            <a:r>
              <a:rPr lang="fr-FR" sz="2000" dirty="0" smtClean="0">
                <a:solidFill>
                  <a:srgbClr val="002060"/>
                </a:solidFill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</a:rPr>
              <a:t>optical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readout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 smtClean="0">
                <a:solidFill>
                  <a:srgbClr val="002060"/>
                </a:solidFill>
              </a:rPr>
              <a:t>Optical </a:t>
            </a:r>
            <a:r>
              <a:rPr lang="fr-FR" sz="2000" dirty="0" err="1" smtClean="0">
                <a:solidFill>
                  <a:srgbClr val="002060"/>
                </a:solidFill>
              </a:rPr>
              <a:t>readout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overview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 smtClean="0">
                <a:solidFill>
                  <a:srgbClr val="002060"/>
                </a:solidFill>
              </a:rPr>
              <a:t>Argon/CF4 scintillation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 err="1" smtClean="0">
                <a:solidFill>
                  <a:srgbClr val="002060"/>
                </a:solidFill>
              </a:rPr>
              <a:t>Readout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Applications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Glass Micromegas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3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0629"/>
            <a:ext cx="9634075" cy="4516410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20</a:t>
            </a:fld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14" y="90430"/>
            <a:ext cx="3296412" cy="19009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7335" y="6398412"/>
            <a:ext cx="2130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E. Tilly, MPGD </a:t>
            </a:r>
            <a:r>
              <a:rPr lang="fr-FR" sz="1200" dirty="0" err="1" smtClean="0"/>
              <a:t>conference</a:t>
            </a:r>
            <a:r>
              <a:rPr lang="fr-FR" sz="1200" dirty="0" smtClean="0"/>
              <a:t> 2022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687" y="90430"/>
            <a:ext cx="2557925" cy="34838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8953" y="790477"/>
            <a:ext cx="2303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000" i="1" dirty="0" err="1" smtClean="0">
                <a:solidFill>
                  <a:srgbClr val="C00000"/>
                </a:solidFill>
                <a:ea typeface="Times New Roman" panose="02020603050405020304" pitchFamily="18" charset="0"/>
              </a:rPr>
              <a:t>Migdal</a:t>
            </a:r>
            <a:r>
              <a:rPr lang="fr-FR" sz="2000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fr-FR" sz="2000" i="1" dirty="0" err="1" smtClean="0">
                <a:solidFill>
                  <a:srgbClr val="C00000"/>
                </a:solidFill>
                <a:ea typeface="Times New Roman" panose="02020603050405020304" pitchFamily="18" charset="0"/>
              </a:rPr>
              <a:t>experiment</a:t>
            </a:r>
            <a:endParaRPr lang="fr-FR" sz="2000" i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26" y="210435"/>
            <a:ext cx="2308902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Optical TPC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766619" y="4140207"/>
            <a:ext cx="133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Ar</a:t>
            </a:r>
            <a:r>
              <a:rPr lang="fr-FR" dirty="0" smtClean="0"/>
              <a:t> + CF</a:t>
            </a:r>
            <a:r>
              <a:rPr lang="fr-FR" baseline="-25000" dirty="0" smtClean="0"/>
              <a:t>4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17024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21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18692" y="541176"/>
            <a:ext cx="8106851" cy="40010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</a:rPr>
              <a:t>Outline</a:t>
            </a:r>
            <a:endParaRPr lang="fr-FR" sz="2400" b="1" dirty="0" smtClean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Scintillation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study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optical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readout</a:t>
            </a:r>
            <a:endParaRPr lang="fr-FR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Applications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rgbClr val="002060"/>
                </a:solidFill>
              </a:rPr>
              <a:t>Glass Micromegas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lphaLcPeriod"/>
            </a:pPr>
            <a:r>
              <a:rPr lang="fr-FR" sz="2000" dirty="0" smtClean="0">
                <a:solidFill>
                  <a:srgbClr val="002060"/>
                </a:solidFill>
              </a:rPr>
              <a:t>X-ray </a:t>
            </a:r>
            <a:r>
              <a:rPr lang="fr-FR" sz="2000" dirty="0" err="1" smtClean="0">
                <a:solidFill>
                  <a:srgbClr val="002060"/>
                </a:solidFill>
              </a:rPr>
              <a:t>characterization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>
                <a:solidFill>
                  <a:srgbClr val="002060"/>
                </a:solidFill>
              </a:rPr>
              <a:t>Activity </a:t>
            </a:r>
            <a:r>
              <a:rPr lang="fr-FR" sz="2000" dirty="0" err="1">
                <a:solidFill>
                  <a:srgbClr val="002060"/>
                </a:solidFill>
              </a:rPr>
              <a:t>measurement</a:t>
            </a:r>
            <a:r>
              <a:rPr lang="fr-FR" sz="2000" dirty="0">
                <a:solidFill>
                  <a:srgbClr val="002060"/>
                </a:solidFill>
              </a:rPr>
              <a:t> on tritiated </a:t>
            </a:r>
            <a:r>
              <a:rPr lang="fr-FR" sz="2000" dirty="0" err="1">
                <a:solidFill>
                  <a:srgbClr val="002060"/>
                </a:solidFill>
              </a:rPr>
              <a:t>cells</a:t>
            </a:r>
            <a:endParaRPr lang="fr-FR" sz="2000" dirty="0">
              <a:solidFill>
                <a:srgbClr val="002060"/>
              </a:solidFill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eriod"/>
            </a:pPr>
            <a:r>
              <a:rPr lang="fr-FR" sz="2000" dirty="0">
                <a:solidFill>
                  <a:srgbClr val="002060"/>
                </a:solidFill>
              </a:rPr>
              <a:t>Neutron </a:t>
            </a:r>
            <a:r>
              <a:rPr lang="fr-FR" sz="2000" dirty="0" err="1" smtClean="0">
                <a:solidFill>
                  <a:srgbClr val="002060"/>
                </a:solidFill>
              </a:rPr>
              <a:t>imaging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5"/>
          <p:cNvSpPr txBox="1"/>
          <p:nvPr/>
        </p:nvSpPr>
        <p:spPr>
          <a:xfrm>
            <a:off x="41498" y="1385596"/>
            <a:ext cx="4746754" cy="1519232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smtClean="0">
                <a:solidFill>
                  <a:srgbClr val="002060"/>
                </a:solidFill>
                <a:latin typeface="Calibri"/>
              </a:rPr>
              <a:t>Performance of Micromegas on glass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Charge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readout test in 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Argon+5%Iso: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- gain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 above </a:t>
            </a:r>
            <a:r>
              <a:rPr lang="en-GB" b="1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10</a:t>
            </a:r>
            <a:r>
              <a:rPr lang="en-GB" b="1" kern="0" spc="-1" baseline="30000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4</a:t>
            </a:r>
            <a:r>
              <a:rPr lang="en-GB" kern="0" spc="-1" baseline="30000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 </a:t>
            </a:r>
            <a:endParaRPr lang="en-GB" kern="0" spc="-1" dirty="0">
              <a:solidFill>
                <a:srgbClr val="006699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- energy resolution 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(FWHM) reaches </a:t>
            </a:r>
            <a:r>
              <a:rPr lang="en-GB" b="1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16%</a:t>
            </a:r>
            <a:endParaRPr lang="en-GB" kern="0" dirty="0">
              <a:solidFill>
                <a:srgbClr val="49957A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pic>
        <p:nvPicPr>
          <p:cNvPr id="68" name="Picture 2" descr="https://attachment.outlook.live.net/owa/MSA%3Aantcools%40hotmail.fr/service.svc/s/GetAttachmentThumbnail?id=AQMkADAwATZiZmYAZC1hMDg1LTUzYzEtMDACLTAwCgBGAAAD3TF%2BLkup0E%2BOANv6QOpqfgcACgtQuBf4xkWok0NYmhDiEwAAAgEMAAAACgtQuBf4xkWok0NYmhDiEwAFYVUs0AAAAAESABAAX4h1F6md5UWtfO1Yr0Acxg%3D%3D&amp;thumbnailType=2&amp;isc=1&amp;token=eyJhbGciOiJSUzI1NiIsImtpZCI6IkZBRDY1NDI2MkM2QUYyOTYxQUExRThDQUI3OEZGMUIyNzBFNzA3RTkiLCJ0eXAiOiJKV1QiLCJ4NXQiOiItdFpVSml4cThwWWFvZWpLdDRfeHNuRG5CLWsifQ.eyJvcmlnaW4iOiJodHRwczovL291dGxvb2subGl2ZS5jb20iLCJ1YyI6Ijg2MzVjZDg3NDA3MjQwNzBhZTMyYWVhMzJmZmY2ZDIyIiwidmVyIjoiRXhjaGFuZ2UuQ2FsbGJhY2suVjEiLCJhcHBjdHhzZW5kZXIiOiJPd2FEb3dubG9hZEA4NGRmOWU3Zi1lOWY2LTQwYWYtYjQzNS1hYWFhYWFhYWFhYWEiLCJpc3NyaW5nIjoiV1ciLCJhcHBjdHgiOiJ7XCJtc2V4Y2hwcm90XCI6XCJvd2FcIixcInB1aWRcIjpcIjE4OTk5NDU5MDA5ODczMjlcIixcInNjb3BlXCI6XCJPd2FEb3dubG9hZFwiLFwib2lkXCI6XCIwMDA2YmZmZC1hMDg1LTUzYzEtMDAwMC0wMDAwMDAwMDAwMDBcIixcInByaW1hcnlzaWRcIjpcIlMtMS0yODI3LTQ0MjM2NS0yNjkzMDkyMjg5XCJ9IiwibmJmIjoxNjUzOTEzMjQzLCJleHAiOjE2NTM5MTM4NDMsImlzcyI6IjAwMDAwMDAyLTAwMDAtMGZmMS1jZTAwLTAwMDAwMDAwMDAwMEA4NGRmOWU3Zi1lOWY2LTQwYWYtYjQzNS1hYWFhYWFhYWFhYWEiLCJhdWQiOiIwMDAwMDAwMi0wMDAwLTBmZjEtY2UwMC0wMDAwMDAwMDAwMDAvYXR0YWNobWVudC5vdXRsb29rLmxpdmUubmV0QDg0ZGY5ZTdmLWU5ZjYtNDBhZi1iNDM1LWFhYWFhYWFhYWFhYSIsImhhcHAiOiJvd2EifQ.JoHwYOhVr_idiJthtdxJY9JDOAzF-1RsfTWPbu7Vdnp6Lmt6iteAVylfQLjyAUgxaCxIS9PX2cISwkU5ylxBVn_frn7xqk_R1lsJLLcB-nd16BRwKyRoMmkTat0-FhSrFmoAnwt8A14K6FrGwdqc_2z7dB5uv1m9wUu40FL4q8Isaqt9oZr7UbvcOtmf9zKuJuMk_dcfpiYbMAVlSiJi4dKsZIX96h4Idt4-rih2RkuLFePRkDHyarG4Ek6nm5AJeUCkBXY7mM-oqfiS47s3syJOYD9PGVZGyJwhVyFMnMSbHhnzWVFDQhcCpfCrdUZY-zvaypGxX03xPJ3lDLOAhw&amp;X-OWA-CANARY=TiZl-sBR90ufOTAOf8Od75ALL-U2QtoYSyfTHjpNdFUjbqSn0UwJAgz2YVBPIJagso4vgc5tUmA.&amp;owa=outlook.live.com&amp;scriptVer=20220408004.16&amp;animation=tru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72" y="3971627"/>
            <a:ext cx="3188711" cy="239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ZoneTexte 11"/>
          <p:cNvSpPr txBox="1"/>
          <p:nvPr/>
        </p:nvSpPr>
        <p:spPr>
          <a:xfrm>
            <a:off x="3135065" y="6009617"/>
            <a:ext cx="373856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Glass Micromegas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70" name="ZoneTexte 11"/>
          <p:cNvSpPr txBox="1"/>
          <p:nvPr/>
        </p:nvSpPr>
        <p:spPr>
          <a:xfrm>
            <a:off x="498460" y="3738265"/>
            <a:ext cx="373856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900" kern="0" spc="-1" dirty="0">
                <a:solidFill>
                  <a:srgbClr val="000000"/>
                </a:solidFill>
                <a:latin typeface="Times New Roman"/>
              </a:rPr>
              <a:t>S. Aune, T. Benoit, M. </a:t>
            </a:r>
            <a:r>
              <a:rPr lang="fr-FR" sz="900" kern="0" spc="-1" dirty="0" err="1">
                <a:solidFill>
                  <a:srgbClr val="000000"/>
                </a:solidFill>
                <a:latin typeface="Times New Roman"/>
              </a:rPr>
              <a:t>Kebbiri</a:t>
            </a:r>
            <a:endParaRPr lang="en-GB" sz="9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3"/>
          <a:srcRect l="6249" t="19332" r="9584" b="5408"/>
          <a:stretch/>
        </p:blipFill>
        <p:spPr>
          <a:xfrm>
            <a:off x="5718988" y="1875276"/>
            <a:ext cx="6207717" cy="3122297"/>
          </a:xfrm>
          <a:prstGeom prst="rect">
            <a:avLst/>
          </a:prstGeom>
        </p:spPr>
      </p:pic>
      <p:sp>
        <p:nvSpPr>
          <p:cNvPr id="74" name="ZoneTexte 5"/>
          <p:cNvSpPr txBox="1"/>
          <p:nvPr/>
        </p:nvSpPr>
        <p:spPr>
          <a:xfrm>
            <a:off x="36736" y="2925802"/>
            <a:ext cx="5774438" cy="1647103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kern="0" dirty="0">
              <a:solidFill>
                <a:srgbClr val="49957A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6699"/>
                </a:solidFill>
                <a:ea typeface="Noto Sans CJK SC" pitchFamily="2"/>
                <a:cs typeface="Lohit Devanagari" pitchFamily="2"/>
              </a:rPr>
              <a:t>Coated </a:t>
            </a:r>
            <a:r>
              <a:rPr lang="en-GB" kern="0" spc="-1" dirty="0">
                <a:solidFill>
                  <a:srgbClr val="006699"/>
                </a:solidFill>
                <a:ea typeface="Noto Sans CJK SC" pitchFamily="2"/>
                <a:cs typeface="Lohit Devanagari" pitchFamily="2"/>
              </a:rPr>
              <a:t>glass 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with 150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nm of ITO 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(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Indium Thin Oxide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)</a:t>
            </a:r>
            <a:endParaRPr lang="en-GB" kern="0" spc="-1" dirty="0">
              <a:solidFill>
                <a:srgbClr val="006699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cxnSp>
        <p:nvCxnSpPr>
          <p:cNvPr id="78" name="Connecteur droit avec flèche 77"/>
          <p:cNvCxnSpPr/>
          <p:nvPr/>
        </p:nvCxnSpPr>
        <p:spPr>
          <a:xfrm>
            <a:off x="3401060" y="5478780"/>
            <a:ext cx="12700" cy="193040"/>
          </a:xfrm>
          <a:prstGeom prst="straightConnector1">
            <a:avLst/>
          </a:prstGeom>
          <a:ln w="6350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3347720" y="5638209"/>
            <a:ext cx="449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6 mm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186674" y="1385596"/>
            <a:ext cx="4320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55</a:t>
            </a:r>
            <a:r>
              <a:rPr lang="fr-FR" dirty="0" smtClean="0"/>
              <a:t>Fe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spectrum</a:t>
            </a:r>
            <a:r>
              <a:rPr lang="fr-FR" dirty="0" smtClean="0"/>
              <a:t> – 5.9 </a:t>
            </a:r>
            <a:r>
              <a:rPr lang="fr-FR" dirty="0" err="1" smtClean="0"/>
              <a:t>keV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94526" y="210435"/>
            <a:ext cx="3808158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X-ray </a:t>
            </a:r>
            <a:r>
              <a:rPr lang="fr-FR" sz="2800" dirty="0" err="1" smtClean="0">
                <a:solidFill>
                  <a:srgbClr val="C00000"/>
                </a:solidFill>
              </a:rPr>
              <a:t>characterization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ADCAC4-0065-483C-A2B9-CB8338DCC949}" type="slidenum">
              <a:rPr lang="fr-FR" smtClean="0"/>
              <a:t>22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367741" y="650629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>
                <a:solidFill>
                  <a:srgbClr val="007398"/>
                </a:solidFill>
                <a:latin typeface="NexusSans"/>
                <a:hlinkClick r:id="rId4" tooltip="Persistent link using digital object identifier"/>
              </a:rPr>
              <a:t>https://doi.org/10.1016/j.nima.2022.167910</a:t>
            </a:r>
            <a:r>
              <a:rPr lang="fr-FR" sz="1200" dirty="0"/>
              <a:t/>
            </a:r>
            <a:br>
              <a:rPr lang="fr-FR" sz="1200" dirty="0"/>
            </a:b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488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Connecteur droit avec flèche 77"/>
          <p:cNvCxnSpPr/>
          <p:nvPr/>
        </p:nvCxnSpPr>
        <p:spPr>
          <a:xfrm>
            <a:off x="3401060" y="5478780"/>
            <a:ext cx="12700" cy="193040"/>
          </a:xfrm>
          <a:prstGeom prst="straightConnector1">
            <a:avLst/>
          </a:prstGeom>
          <a:ln w="6350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3347720" y="5638209"/>
            <a:ext cx="449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6 mm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/>
          <a:srcRect l="74780" t="20042" r="1483" b="16026"/>
          <a:stretch/>
        </p:blipFill>
        <p:spPr>
          <a:xfrm>
            <a:off x="6466680" y="1527077"/>
            <a:ext cx="5199540" cy="4501452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7161990" y="6028529"/>
            <a:ext cx="3738563" cy="29368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60 </a:t>
            </a:r>
            <a:r>
              <a:rPr lang="en-GB" sz="14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s </a:t>
            </a:r>
            <a:r>
              <a:rPr lang="en-GB" sz="14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full detector image with simple background suppression.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50202" y="5907089"/>
            <a:ext cx="4193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60 </a:t>
            </a:r>
            <a:r>
              <a:rPr lang="en-US" sz="1400" i="1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s </a:t>
            </a:r>
            <a:r>
              <a:rPr lang="en-US" sz="14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ex</a:t>
            </a:r>
            <a:r>
              <a:rPr lang="en-US" sz="1400" i="1" dirty="0">
                <a:latin typeface="+mn-lt"/>
                <a:ea typeface="Times New Roman" panose="02020603050405020304" pitchFamily="18" charset="0"/>
              </a:rPr>
              <a:t>posure time bat radiography with simple background suppression and beam profile correction. </a:t>
            </a:r>
            <a:endParaRPr lang="fr-FR" sz="1400" i="1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35" name="Picture 2" descr="https://attachment.outlook.live.net/owa/MSA%3Aantcools%40hotmail.fr/service.svc/s/GetAttachmentThumbnail?id=AQMkADAwATZiZmYAZC1hMDg1LTUzYzEtMDACLTAwCgBGAAAD3TF%2BLkup0E%2BOANv6QOpqfgcACgtQuBf4xkWok0NYmhDiEwAAAgEMAAAACgtQuBf4xkWok0NYmhDiEwAF0yaUswAAAAESABAADNBEGZJcH0GWCFRpGeSdIQ%3D%3D&amp;thumbnailType=2&amp;isc=1&amp;token=eyJhbGciOiJSUzI1NiIsImtpZCI6IkQ4OThGN0RDMjk2ODQ1MDk1RUUwREZGQ0MzODBBOTM5NjUwNDNFNjQiLCJ0eXAiOiJKV1QiLCJ4NXQiOiIySmozM0Nsb1JRbGU0Tl84dzRDcE9XVUVQbVEifQ.eyJvcmlnaW4iOiJodHRwczovL291dGxvb2subGl2ZS5jb20iLCJ1YyI6ImM5NGVkY2Q4Y2JhYTQ3YTdiMjliYWVkODQyOTYzOTA5IiwidmVyIjoiRXhjaGFuZ2UuQ2FsbGJhY2suVjEiLCJhcHBjdHhzZW5kZXIiOiJPd2FEb3dubG9hZEA4NGRmOWU3Zi1lOWY2LTQwYWYtYjQzNS1hYWFhYWFhYWFhYWEiLCJpc3NyaW5nIjoiV1ciLCJhcHBjdHgiOiJ7XCJtc2V4Y2hwcm90XCI6XCJvd2FcIixcInB1aWRcIjpcIjE4OTk5NDU5MDA5ODczMjlcIixcInNjb3BlXCI6XCJPd2FEb3dubG9hZFwiLFwib2lkXCI6XCIwMDA2YmZmZC1hMDg1LTUzYzEtMDAwMC0wMDAwMDAwMDAwMDBcIixcInByaW1hcnlzaWRcIjpcIlMtMS0yODI3LTQ0MjM2NS0yNjkzMDkyMjg5XCJ9IiwibmJmIjoxNjY4NzgyMjM4LCJleHAiOjE2Njg3ODI4MzgsImlzcyI6IjAwMDAwMDAyLTAwMDAtMGZmMS1jZTAwLTAwMDAwMDAwMDAwMEA4NGRmOWU3Zi1lOWY2LTQwYWYtYjQzNS1hYWFhYWFhYWFhYWEiLCJhdWQiOiIwMDAwMDAwMi0wMDAwLTBmZjEtY2UwMC0wMDAwMDAwMDAwMDAvYXR0YWNobWVudC5vdXRsb29rLmxpdmUubmV0QDg0ZGY5ZTdmLWU5ZjYtNDBhZi1iNDM1LWFhYWFhYWFhYWFhYSIsImhhcHAiOiJvd2EifQ.K2HUPbCITR95Hm8mO81UmcaktagXR36ogFQZtVcmL1fG1h_IMueg6ZNPmHApjlsLsybjnXwxj0rL58QiegpxpIKzzXSSDiv9anii_dQXgL3oTdow2Xo2KDke4VT58bBNTuMrJDdHVy29b35RFSmbBaHaSsYisw4vt5I31D3Qagz9A8Z4g99S_RU35FiM6-XcOSYUaVkQ-R9GFW8nG-koQerg3UVZpkSdlThi_HohjluwuCCQ2ZOJ-b7Co2Np-QRGPdQJcEG3XuHjCHSiGdGq7IUzhJ0nExlQmyEB-J7f0LFruk-00D4kByrga3JWQuVfLHIJbczv3WkJhJTuZ57eEw&amp;X-OWA-CANARY=0IersVI3vEScXLwAvmssbTDIjmlyydoYJLuZojF3hIwf6TdWPV22gqMso-bfm5H25TG9aahdxpQ.&amp;owa=outlook.live.com&amp;scriptVer=20221104009.06&amp;animation=tr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4" r="16064" b="34461"/>
          <a:stretch/>
        </p:blipFill>
        <p:spPr bwMode="auto">
          <a:xfrm flipH="1">
            <a:off x="48212" y="2750619"/>
            <a:ext cx="1742431" cy="175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4"/>
          <a:srcRect l="51930" t="4778" r="27707" b="34556"/>
          <a:stretch/>
        </p:blipFill>
        <p:spPr>
          <a:xfrm>
            <a:off x="1864132" y="1808636"/>
            <a:ext cx="4280029" cy="4098453"/>
          </a:xfrm>
          <a:prstGeom prst="rect">
            <a:avLst/>
          </a:prstGeom>
        </p:spPr>
      </p:pic>
      <p:sp>
        <p:nvSpPr>
          <p:cNvPr id="39" name="ZoneTexte 5"/>
          <p:cNvSpPr txBox="1"/>
          <p:nvPr/>
        </p:nvSpPr>
        <p:spPr>
          <a:xfrm>
            <a:off x="136932" y="913803"/>
            <a:ext cx="6699250" cy="4500562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u="sng" kern="0" dirty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X-ray </a:t>
            </a:r>
            <a:r>
              <a:rPr lang="en-GB" sz="2200" u="sng" kern="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radiography (20 kV) – </a:t>
            </a:r>
            <a:r>
              <a:rPr lang="en-GB" sz="2200" u="sng" kern="0" dirty="0" err="1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Ar</a:t>
            </a:r>
            <a:r>
              <a:rPr lang="en-GB" sz="2200" u="sng" kern="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/CF</a:t>
            </a:r>
            <a:r>
              <a:rPr lang="en-GB" sz="2200" kern="0" baseline="-2500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4</a:t>
            </a:r>
            <a:r>
              <a:rPr lang="en-GB" sz="2200" u="sng" kern="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(20%), CERN GDD</a:t>
            </a:r>
            <a:endParaRPr lang="en-GB" sz="2200" u="sng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>
                <a:solidFill>
                  <a:srgbClr val="C00000"/>
                </a:solidFill>
                <a:latin typeface="Calibri"/>
              </a:rPr>
              <a:t>High </a:t>
            </a: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gain: </a:t>
            </a:r>
            <a:r>
              <a:rPr lang="en-GB" kern="0" spc="-1" dirty="0">
                <a:solidFill>
                  <a:srgbClr val="C00000"/>
                </a:solidFill>
                <a:latin typeface="Calibri"/>
              </a:rPr>
              <a:t>1 min exposure time gives </a:t>
            </a:r>
            <a:r>
              <a:rPr lang="en-GB" kern="0" dirty="0">
                <a:solidFill>
                  <a:srgbClr val="C00000"/>
                </a:solidFill>
                <a:latin typeface="Calibri"/>
              </a:rPr>
              <a:t>images with good contrast</a:t>
            </a:r>
            <a:endParaRPr lang="en-GB" kern="0" spc="-1" dirty="0">
              <a:solidFill>
                <a:srgbClr val="006699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dirty="0">
              <a:solidFill>
                <a:srgbClr val="00206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spc="-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ADCAC4-0065-483C-A2B9-CB8338DCC949}" type="slidenum">
              <a:rPr lang="fr-FR" smtClean="0"/>
              <a:t>23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94526" y="210435"/>
            <a:ext cx="3808158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X-ray </a:t>
            </a:r>
            <a:r>
              <a:rPr lang="fr-FR" sz="2800" dirty="0" err="1" smtClean="0">
                <a:solidFill>
                  <a:srgbClr val="C00000"/>
                </a:solidFill>
              </a:rPr>
              <a:t>characterization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9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45768" t="15528" r="2950" b="5840"/>
          <a:stretch/>
        </p:blipFill>
        <p:spPr>
          <a:xfrm>
            <a:off x="7772179" y="0"/>
            <a:ext cx="4308061" cy="3715703"/>
          </a:xfrm>
          <a:prstGeom prst="rect">
            <a:avLst/>
          </a:prstGeom>
        </p:spPr>
      </p:pic>
      <p:sp>
        <p:nvSpPr>
          <p:cNvPr id="11" name="ZoneTexte 22"/>
          <p:cNvSpPr txBox="1"/>
          <p:nvPr/>
        </p:nvSpPr>
        <p:spPr>
          <a:xfrm>
            <a:off x="137248" y="1061550"/>
            <a:ext cx="5992862" cy="430688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kern="0" dirty="0" smtClean="0">
                <a:solidFill>
                  <a:srgbClr val="C00000"/>
                </a:solidFill>
                <a:latin typeface="Calibri"/>
              </a:rPr>
              <a:t>Goals         </a:t>
            </a:r>
            <a:endParaRPr lang="en-GB" sz="2400" kern="0" spc="-1" dirty="0" smtClean="0">
              <a:solidFill>
                <a:srgbClr val="002060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 err="1" smtClean="0">
                <a:solidFill>
                  <a:srgbClr val="002060"/>
                </a:solidFill>
              </a:rPr>
              <a:t>Measurement</a:t>
            </a:r>
            <a:r>
              <a:rPr lang="fr-FR" sz="2000" dirty="0" smtClean="0">
                <a:solidFill>
                  <a:srgbClr val="002060"/>
                </a:solidFill>
              </a:rPr>
              <a:t> of Point Spread </a:t>
            </a:r>
            <a:r>
              <a:rPr lang="fr-FR" sz="2000" dirty="0" err="1" smtClean="0">
                <a:solidFill>
                  <a:srgbClr val="002060"/>
                </a:solidFill>
              </a:rPr>
              <a:t>Function</a:t>
            </a:r>
            <a:r>
              <a:rPr lang="fr-FR" sz="2000" dirty="0" smtClean="0">
                <a:solidFill>
                  <a:srgbClr val="002060"/>
                </a:solidFill>
              </a:rPr>
              <a:t> (PSF)</a:t>
            </a:r>
            <a:endParaRPr lang="fr-FR" sz="20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 err="1" smtClean="0">
                <a:solidFill>
                  <a:srgbClr val="002060"/>
                </a:solidFill>
              </a:rPr>
              <a:t>Spreading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origins</a:t>
            </a:r>
            <a:r>
              <a:rPr lang="fr-FR" sz="2000" dirty="0" smtClean="0">
                <a:solidFill>
                  <a:srgbClr val="002060"/>
                </a:solidFill>
              </a:rPr>
              <a:t> : diffusion and </a:t>
            </a:r>
            <a:r>
              <a:rPr lang="fr-FR" sz="2000" dirty="0" err="1" smtClean="0">
                <a:solidFill>
                  <a:srgbClr val="002060"/>
                </a:solidFill>
              </a:rPr>
              <a:t>optics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3" name="ZoneTexte 8"/>
          <p:cNvSpPr txBox="1"/>
          <p:nvPr/>
        </p:nvSpPr>
        <p:spPr>
          <a:xfrm>
            <a:off x="5592012" y="5715549"/>
            <a:ext cx="3738562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30 x 30 µm beam</a:t>
            </a:r>
            <a:r>
              <a:rPr lang="en-GB" sz="1200" i="1" kern="0" dirty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, </a:t>
            </a:r>
            <a:r>
              <a:rPr lang="en-GB" sz="1200" i="1" kern="0" dirty="0" smtClean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Amplification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i="1" kern="0" dirty="0" smtClean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(</a:t>
            </a:r>
            <a:r>
              <a:rPr lang="en-GB" sz="1200" i="1" kern="0" dirty="0" err="1" smtClean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Va</a:t>
            </a:r>
            <a:r>
              <a:rPr lang="en-GB" sz="1200" i="1" kern="0" dirty="0" smtClean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=400 V</a:t>
            </a:r>
            <a:r>
              <a:rPr lang="en-GB" sz="1200" i="1" kern="0" dirty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, </a:t>
            </a:r>
            <a:r>
              <a:rPr lang="en-GB" sz="1200" i="1" kern="0" dirty="0" err="1" smtClean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Vd</a:t>
            </a:r>
            <a:r>
              <a:rPr lang="en-GB" sz="1200" i="1" kern="0" dirty="0" smtClean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=210 V</a:t>
            </a:r>
            <a:r>
              <a:rPr lang="en-GB" sz="1200" i="1" kern="0" dirty="0">
                <a:solidFill>
                  <a:srgbClr val="000000"/>
                </a:solidFill>
                <a:ea typeface="Noto Sans CJK SC" pitchFamily="2"/>
                <a:cs typeface="Lohit Devanagari" pitchFamily="2"/>
              </a:rPr>
              <a:t>)</a:t>
            </a:r>
            <a:endParaRPr lang="en-GB" sz="12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7" y="2887933"/>
            <a:ext cx="5588259" cy="34308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14" y="3661328"/>
            <a:ext cx="2452758" cy="20349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71649" y="3716380"/>
            <a:ext cx="2896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https://doi.org/10.48550/arXiv.2303.17444</a:t>
            </a:r>
          </a:p>
        </p:txBody>
      </p:sp>
      <p:sp>
        <p:nvSpPr>
          <p:cNvPr id="25" name="ZoneTexte 5"/>
          <p:cNvSpPr txBox="1"/>
          <p:nvPr/>
        </p:nvSpPr>
        <p:spPr>
          <a:xfrm>
            <a:off x="1526400" y="1024020"/>
            <a:ext cx="6606768" cy="51856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u="sng" kern="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X-ray beam - 6keV - 50x50 µm </a:t>
            </a:r>
            <a:endParaRPr lang="en-GB" sz="2200" u="sng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dirty="0">
              <a:solidFill>
                <a:srgbClr val="00206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spc="-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526" y="210435"/>
            <a:ext cx="325884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Soleil synchrotron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ADCAC4-0065-483C-A2B9-CB8338DCC949}" type="slidenum">
              <a:rPr lang="fr-FR" smtClean="0"/>
              <a:t>24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3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538"/>
            <a:ext cx="5878133" cy="34957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57" y="2565700"/>
            <a:ext cx="6214944" cy="37445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14827" y="266445"/>
            <a:ext cx="137890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kern="0" dirty="0" smtClean="0">
                <a:solidFill>
                  <a:srgbClr val="002060"/>
                </a:solidFill>
              </a:rPr>
              <a:t>Diffusion </a:t>
            </a:r>
            <a:endParaRPr lang="en-GB" sz="2400" kern="0" spc="-1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791" y="-7063"/>
            <a:ext cx="5131892" cy="2538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0560" y="4958080"/>
            <a:ext cx="243840" cy="9347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3138" y="1469312"/>
            <a:ext cx="3696702" cy="1062370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 smtClean="0">
                <a:solidFill>
                  <a:srgbClr val="002060"/>
                </a:solidFill>
              </a:rPr>
              <a:t>Signal </a:t>
            </a:r>
            <a:r>
              <a:rPr lang="fr-FR" sz="2000" dirty="0" err="1" smtClean="0">
                <a:solidFill>
                  <a:srgbClr val="002060"/>
                </a:solidFill>
              </a:rPr>
              <a:t>spreading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dependence</a:t>
            </a:r>
            <a:r>
              <a:rPr lang="fr-FR" sz="2000" dirty="0" smtClean="0">
                <a:solidFill>
                  <a:srgbClr val="002060"/>
                </a:solidFill>
              </a:rPr>
              <a:t> on </a:t>
            </a:r>
            <a:r>
              <a:rPr lang="fr-FR" sz="2000" dirty="0" err="1" smtClean="0">
                <a:solidFill>
                  <a:srgbClr val="002060"/>
                </a:solidFill>
              </a:rPr>
              <a:t>electric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fields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" name="Flèche vers le bas 1"/>
          <p:cNvSpPr/>
          <p:nvPr/>
        </p:nvSpPr>
        <p:spPr>
          <a:xfrm>
            <a:off x="10027920" y="5190258"/>
            <a:ext cx="220980" cy="4703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94526" y="210435"/>
            <a:ext cx="325884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Soleil synchrotron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6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25</a:t>
            </a:fld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GDR DI2I -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46654" y="3136650"/>
            <a:ext cx="209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</a:rPr>
              <a:t>σ</a:t>
            </a:r>
            <a:r>
              <a:rPr lang="fr-FR" sz="1600" dirty="0" smtClean="0">
                <a:solidFill>
                  <a:srgbClr val="C00000"/>
                </a:solidFill>
              </a:rPr>
              <a:t> = </a:t>
            </a:r>
            <a:r>
              <a:rPr lang="fr-FR" sz="1600" dirty="0" smtClean="0">
                <a:solidFill>
                  <a:srgbClr val="C00000"/>
                </a:solidFill>
              </a:rPr>
              <a:t>280</a:t>
            </a:r>
            <a:r>
              <a:rPr lang="fr-FR" sz="1600" dirty="0" smtClean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fr-FR" sz="1600" dirty="0" smtClean="0">
                <a:solidFill>
                  <a:srgbClr val="C00000"/>
                </a:solidFill>
                <a:cs typeface="Calibri" panose="020F0502020204030204" pitchFamily="34" charset="0"/>
              </a:rPr>
              <a:t>µm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64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93" y="255851"/>
            <a:ext cx="8413307" cy="6309980"/>
          </a:xfrm>
          <a:prstGeom prst="rect">
            <a:avLst/>
          </a:prstGeom>
        </p:spPr>
      </p:pic>
      <p:sp>
        <p:nvSpPr>
          <p:cNvPr id="26" name="ZoneTexte 22"/>
          <p:cNvSpPr txBox="1"/>
          <p:nvPr/>
        </p:nvSpPr>
        <p:spPr>
          <a:xfrm>
            <a:off x="137248" y="1061550"/>
            <a:ext cx="5992862" cy="430688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kern="0" dirty="0" smtClean="0">
                <a:solidFill>
                  <a:srgbClr val="C00000"/>
                </a:solidFill>
                <a:latin typeface="Calibri"/>
              </a:rPr>
              <a:t>Goals    </a:t>
            </a:r>
            <a:endParaRPr lang="en-GB" sz="2400" kern="0" spc="-1" dirty="0" smtClean="0">
              <a:solidFill>
                <a:srgbClr val="002060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 smtClean="0">
                <a:solidFill>
                  <a:srgbClr val="002060"/>
                </a:solidFill>
              </a:rPr>
              <a:t>Micromegas </a:t>
            </a:r>
            <a:r>
              <a:rPr lang="fr-FR" sz="2000" dirty="0" err="1" smtClean="0">
                <a:solidFill>
                  <a:srgbClr val="002060"/>
                </a:solidFill>
              </a:rPr>
              <a:t>mesh</a:t>
            </a:r>
            <a:r>
              <a:rPr lang="fr-FR" sz="2000" dirty="0" smtClean="0">
                <a:solidFill>
                  <a:srgbClr val="002060"/>
                </a:solidFill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</a:rPr>
              <a:t>pillar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study</a:t>
            </a:r>
            <a:endParaRPr lang="en-GB" sz="800" kern="0" dirty="0">
              <a:solidFill>
                <a:srgbClr val="00206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32411" y="6225506"/>
            <a:ext cx="2927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400" i="1" dirty="0" smtClean="0">
                <a:ea typeface="Times New Roman" panose="02020603050405020304" pitchFamily="18" charset="0"/>
              </a:rPr>
              <a:t>Glass Micromegas hexagonal </a:t>
            </a:r>
            <a:r>
              <a:rPr lang="fr-FR" sz="1400" i="1" dirty="0" err="1" smtClean="0">
                <a:ea typeface="Times New Roman" panose="02020603050405020304" pitchFamily="18" charset="0"/>
              </a:rPr>
              <a:t>mesh</a:t>
            </a:r>
            <a:r>
              <a:rPr lang="fr-FR" sz="1400" i="1" dirty="0">
                <a:ea typeface="Times New Roman" panose="02020603050405020304" pitchFamily="18" charset="0"/>
              </a:rPr>
              <a:t> </a:t>
            </a:r>
            <a:r>
              <a:rPr lang="fr-FR" sz="1400" i="1" dirty="0" smtClean="0">
                <a:ea typeface="Times New Roman" panose="02020603050405020304" pitchFamily="18" charset="0"/>
              </a:rPr>
              <a:t>(50x50 µm x-ray </a:t>
            </a:r>
            <a:r>
              <a:rPr lang="fr-FR" sz="1400" i="1" dirty="0" err="1" smtClean="0">
                <a:ea typeface="Times New Roman" panose="02020603050405020304" pitchFamily="18" charset="0"/>
              </a:rPr>
              <a:t>beam</a:t>
            </a:r>
            <a:r>
              <a:rPr lang="fr-FR" sz="1400" i="1" dirty="0" smtClean="0"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44" y="2980985"/>
            <a:ext cx="2162023" cy="310898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24940" y="6225506"/>
            <a:ext cx="2433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400" i="1" dirty="0" smtClean="0">
                <a:ea typeface="Times New Roman" panose="02020603050405020304" pitchFamily="18" charset="0"/>
              </a:rPr>
              <a:t>Glass Micromegas Beta </a:t>
            </a:r>
            <a:r>
              <a:rPr lang="fr-FR" sz="1400" i="1" dirty="0" err="1" smtClean="0">
                <a:ea typeface="Times New Roman" panose="02020603050405020304" pitchFamily="18" charset="0"/>
              </a:rPr>
              <a:t>mesh</a:t>
            </a:r>
            <a:r>
              <a:rPr lang="fr-FR" sz="1400" i="1" dirty="0">
                <a:ea typeface="Times New Roman" panose="02020603050405020304" pitchFamily="18" charset="0"/>
              </a:rPr>
              <a:t> </a:t>
            </a:r>
            <a:r>
              <a:rPr lang="fr-FR" sz="1400" i="1" dirty="0" smtClean="0">
                <a:ea typeface="Times New Roman" panose="02020603050405020304" pitchFamily="18" charset="0"/>
              </a:rPr>
              <a:t>(Ambient light </a:t>
            </a:r>
            <a:r>
              <a:rPr lang="fr-FR" sz="1400" i="1" dirty="0" err="1" smtClean="0">
                <a:ea typeface="Times New Roman" panose="02020603050405020304" pitchFamily="18" charset="0"/>
              </a:rPr>
              <a:t>picture</a:t>
            </a:r>
            <a:r>
              <a:rPr lang="fr-FR" sz="1400" i="1" dirty="0" smtClean="0"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ADCAC4-0065-483C-A2B9-CB8338DCC949}" type="slidenum">
              <a:rPr lang="fr-FR" smtClean="0"/>
              <a:t>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94526" y="210435"/>
            <a:ext cx="325884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Soleil synchrotron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/>
          <p:nvPr/>
        </p:nvPicPr>
        <p:blipFill>
          <a:blip r:embed="rId2"/>
          <a:srcRect l="33326" t="22622" r="27375" b="12606"/>
          <a:stretch/>
        </p:blipFill>
        <p:spPr>
          <a:xfrm>
            <a:off x="4390149" y="3647110"/>
            <a:ext cx="2986268" cy="2715590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10017" r="24724" b="8123"/>
          <a:stretch/>
        </p:blipFill>
        <p:spPr>
          <a:xfrm>
            <a:off x="7579617" y="1296764"/>
            <a:ext cx="3834946" cy="455932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9061" r="24761" b="8505"/>
          <a:stretch/>
        </p:blipFill>
        <p:spPr>
          <a:xfrm>
            <a:off x="136259" y="1230912"/>
            <a:ext cx="3861898" cy="4625176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8724930" y="5920287"/>
            <a:ext cx="154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MTF : 281 µm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295048" y="5920287"/>
            <a:ext cx="154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MTF : </a:t>
            </a:r>
            <a:r>
              <a:rPr lang="fr-FR" dirty="0" smtClean="0"/>
              <a:t>800 </a:t>
            </a:r>
            <a:r>
              <a:rPr lang="fr-FR" dirty="0"/>
              <a:t>µm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925090" y="4579167"/>
            <a:ext cx="154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PSF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4297680" y="2885440"/>
            <a:ext cx="3078737" cy="1016000"/>
          </a:xfrm>
          <a:prstGeom prst="rightArrow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4691205" y="3040424"/>
            <a:ext cx="2012089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kern="0" dirty="0" smtClean="0">
                <a:solidFill>
                  <a:srgbClr val="002060"/>
                </a:solidFill>
              </a:rPr>
              <a:t>Deconvolution</a:t>
            </a:r>
            <a:endParaRPr lang="en-GB" sz="2400" kern="0" spc="-1" dirty="0">
              <a:solidFill>
                <a:srgbClr val="002060"/>
              </a:solidFill>
            </a:endParaRP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 smtClean="0"/>
              <a:t>12/07/2023</a:t>
            </a:r>
            <a:endParaRPr lang="fr-FR" dirty="0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ADCAC4-0065-483C-A2B9-CB8338DCC949}" type="slidenum">
              <a:rPr lang="fr-FR" smtClean="0"/>
              <a:t>27</a:t>
            </a:fld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GDR DI2I - </a:t>
            </a:r>
            <a:r>
              <a:rPr lang="fr-FR" dirty="0" err="1" smtClean="0"/>
              <a:t>Subatech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94526" y="210435"/>
            <a:ext cx="325884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Soleil synchrotron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6"/>
          <p:cNvSpPr txBox="1"/>
          <p:nvPr/>
        </p:nvSpPr>
        <p:spPr>
          <a:xfrm>
            <a:off x="1007707" y="938885"/>
            <a:ext cx="7580313" cy="27463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u="sng" kern="0" dirty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First deposit : tritiated glucose</a:t>
            </a:r>
            <a:endParaRPr lang="en-GB" sz="105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2" name="ZoneTexte 38"/>
          <p:cNvSpPr txBox="1"/>
          <p:nvPr/>
        </p:nvSpPr>
        <p:spPr>
          <a:xfrm>
            <a:off x="1592700" y="5262312"/>
            <a:ext cx="6410325" cy="76358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Drug concentration </a:t>
            </a:r>
            <a:r>
              <a:rPr lang="en-GB" kern="0" spc="-1" dirty="0" smtClean="0">
                <a:solidFill>
                  <a:srgbClr val="C00000"/>
                </a:solidFill>
                <a:latin typeface="Eras Bold ITC" panose="020B0907030504020204" pitchFamily="34" charset="0"/>
              </a:rPr>
              <a:t> ↔ </a:t>
            </a:r>
            <a:r>
              <a:rPr lang="en-GB" kern="0" spc="-1" dirty="0" smtClean="0">
                <a:solidFill>
                  <a:srgbClr val="C00000"/>
                </a:solidFill>
              </a:rPr>
              <a:t>sample activity (</a:t>
            </a:r>
            <a:r>
              <a:rPr lang="en-GB" kern="0" spc="-1" dirty="0" err="1" smtClean="0">
                <a:solidFill>
                  <a:srgbClr val="C00000"/>
                </a:solidFill>
              </a:rPr>
              <a:t>Bq</a:t>
            </a:r>
            <a:r>
              <a:rPr lang="en-GB" kern="0" spc="-1" dirty="0" smtClean="0">
                <a:solidFill>
                  <a:srgbClr val="C00000"/>
                </a:solidFill>
              </a:rPr>
              <a:t>)</a:t>
            </a:r>
            <a:endParaRPr lang="en-GB" kern="0" spc="-1" dirty="0" smtClean="0">
              <a:solidFill>
                <a:srgbClr val="C0000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Activity </a:t>
            </a:r>
            <a:r>
              <a:rPr lang="en-GB" kern="0" spc="-1" dirty="0">
                <a:solidFill>
                  <a:srgbClr val="C00000"/>
                </a:solidFill>
                <a:latin typeface="Calibri"/>
              </a:rPr>
              <a:t>measurement limits and dynamic range → </a:t>
            </a: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 Activities: 0.1 </a:t>
            </a:r>
            <a:r>
              <a:rPr lang="en-GB" kern="0" spc="-1" dirty="0" err="1" smtClean="0">
                <a:solidFill>
                  <a:srgbClr val="C00000"/>
                </a:solidFill>
                <a:latin typeface="Calibri"/>
              </a:rPr>
              <a:t>Bq</a:t>
            </a: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, 1 </a:t>
            </a:r>
            <a:r>
              <a:rPr lang="en-GB" kern="0" spc="-1" dirty="0" err="1" smtClean="0">
                <a:solidFill>
                  <a:srgbClr val="C00000"/>
                </a:solidFill>
                <a:latin typeface="Calibri"/>
              </a:rPr>
              <a:t>Bq</a:t>
            </a: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 and </a:t>
            </a:r>
            <a:r>
              <a:rPr lang="en-GB" kern="0" spc="-1" dirty="0">
                <a:solidFill>
                  <a:srgbClr val="C00000"/>
                </a:solidFill>
                <a:latin typeface="Calibri"/>
              </a:rPr>
              <a:t>1</a:t>
            </a: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0 </a:t>
            </a:r>
            <a:r>
              <a:rPr lang="en-GB" kern="0" spc="-1" dirty="0" err="1" smtClean="0">
                <a:solidFill>
                  <a:srgbClr val="C00000"/>
                </a:solidFill>
                <a:latin typeface="Calibri"/>
              </a:rPr>
              <a:t>Bq</a:t>
            </a: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1" name="ZoneTexte 41"/>
          <p:cNvSpPr txBox="1"/>
          <p:nvPr/>
        </p:nvSpPr>
        <p:spPr>
          <a:xfrm>
            <a:off x="328027" y="4922270"/>
            <a:ext cx="3738563" cy="29368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Tritium deposits </a:t>
            </a:r>
            <a:r>
              <a:rPr lang="en-GB" sz="14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schema and picture</a:t>
            </a:r>
            <a:endParaRPr lang="en-GB" sz="14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6" name="Trapèze 12"/>
          <p:cNvSpPr>
            <a:spLocks/>
          </p:cNvSpPr>
          <p:nvPr/>
        </p:nvSpPr>
        <p:spPr bwMode="auto">
          <a:xfrm>
            <a:off x="7491529" y="1961392"/>
            <a:ext cx="4648200" cy="714375"/>
          </a:xfrm>
          <a:custGeom>
            <a:avLst/>
            <a:gdLst>
              <a:gd name="T0" fmla="*/ 2321287 w 4649138"/>
              <a:gd name="T1" fmla="*/ 0 h 713122"/>
              <a:gd name="T2" fmla="*/ 4642576 w 4649138"/>
              <a:gd name="T3" fmla="*/ 360971 h 713122"/>
              <a:gd name="T4" fmla="*/ 2321287 w 4649138"/>
              <a:gd name="T5" fmla="*/ 721939 h 713122"/>
              <a:gd name="T6" fmla="*/ 0 w 4649138"/>
              <a:gd name="T7" fmla="*/ 360971 h 713122"/>
              <a:gd name="T8" fmla="*/ 89014 w 4649138"/>
              <a:gd name="T9" fmla="*/ 360971 h 713122"/>
              <a:gd name="T10" fmla="*/ 4553562 w 4649138"/>
              <a:gd name="T11" fmla="*/ 360971 h 71312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89140 w 4649138"/>
              <a:gd name="T19" fmla="*/ 18231 h 713122"/>
              <a:gd name="T20" fmla="*/ 4559998 w 4649138"/>
              <a:gd name="T21" fmla="*/ 713122 h 7131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49138" h="713122">
                <a:moveTo>
                  <a:pt x="0" y="713122"/>
                </a:moveTo>
                <a:lnTo>
                  <a:pt x="178281" y="0"/>
                </a:lnTo>
                <a:lnTo>
                  <a:pt x="4470857" y="0"/>
                </a:lnTo>
                <a:lnTo>
                  <a:pt x="4649138" y="713122"/>
                </a:lnTo>
                <a:lnTo>
                  <a:pt x="0" y="713122"/>
                </a:lnTo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66" y="2772604"/>
            <a:ext cx="44862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rme libre 6"/>
          <p:cNvSpPr>
            <a:spLocks/>
          </p:cNvSpPr>
          <p:nvPr/>
        </p:nvSpPr>
        <p:spPr bwMode="auto">
          <a:xfrm flipH="1">
            <a:off x="9915641" y="4169604"/>
            <a:ext cx="46038" cy="114300"/>
          </a:xfrm>
          <a:custGeom>
            <a:avLst/>
            <a:gdLst>
              <a:gd name="T0" fmla="*/ 1 w 205955"/>
              <a:gd name="T1" fmla="*/ 0 h 738023"/>
              <a:gd name="T2" fmla="*/ 1 w 205955"/>
              <a:gd name="T3" fmla="*/ 0 h 738023"/>
              <a:gd name="T4" fmla="*/ 1 w 205955"/>
              <a:gd name="T5" fmla="*/ 0 h 738023"/>
              <a:gd name="T6" fmla="*/ 0 w 205955"/>
              <a:gd name="T7" fmla="*/ 0 h 738023"/>
              <a:gd name="T8" fmla="*/ 0 w 205955"/>
              <a:gd name="T9" fmla="*/ 0 h 738023"/>
              <a:gd name="T10" fmla="*/ 0 w 205955"/>
              <a:gd name="T11" fmla="*/ 0 h 738023"/>
              <a:gd name="T12" fmla="*/ 1 w 205955"/>
              <a:gd name="T13" fmla="*/ 0 h 738023"/>
              <a:gd name="T14" fmla="*/ 0 w 205955"/>
              <a:gd name="T15" fmla="*/ 0 h 738023"/>
              <a:gd name="T16" fmla="*/ 1 w 205955"/>
              <a:gd name="T17" fmla="*/ 0 h 738023"/>
              <a:gd name="T18" fmla="*/ 0 w 205955"/>
              <a:gd name="T19" fmla="*/ 0 h 738023"/>
              <a:gd name="T20" fmla="*/ 1 w 205955"/>
              <a:gd name="T21" fmla="*/ 0 h 738023"/>
              <a:gd name="T22" fmla="*/ 1 w 205955"/>
              <a:gd name="T23" fmla="*/ 0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rgbClr val="ED7D31"/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19" name="Triangle isocèle 7"/>
          <p:cNvSpPr>
            <a:spLocks/>
          </p:cNvSpPr>
          <p:nvPr/>
        </p:nvSpPr>
        <p:spPr bwMode="auto">
          <a:xfrm rot="10799991">
            <a:off x="9574329" y="2818642"/>
            <a:ext cx="485775" cy="503237"/>
          </a:xfrm>
          <a:custGeom>
            <a:avLst/>
            <a:gdLst>
              <a:gd name="T0" fmla="*/ 244569 w 485217"/>
              <a:gd name="T1" fmla="*/ 0 h 502526"/>
              <a:gd name="T2" fmla="*/ 489137 w 485217"/>
              <a:gd name="T3" fmla="*/ 253764 h 502526"/>
              <a:gd name="T4" fmla="*/ 244569 w 485217"/>
              <a:gd name="T5" fmla="*/ 507524 h 502526"/>
              <a:gd name="T6" fmla="*/ 0 w 485217"/>
              <a:gd name="T7" fmla="*/ 253764 h 502526"/>
              <a:gd name="T8" fmla="*/ 244568 w 485217"/>
              <a:gd name="T9" fmla="*/ 0 h 502526"/>
              <a:gd name="T10" fmla="*/ 122283 w 485217"/>
              <a:gd name="T11" fmla="*/ 253764 h 502526"/>
              <a:gd name="T12" fmla="*/ 0 w 485217"/>
              <a:gd name="T13" fmla="*/ 507524 h 502526"/>
              <a:gd name="T14" fmla="*/ 244568 w 485217"/>
              <a:gd name="T15" fmla="*/ 507524 h 502526"/>
              <a:gd name="T16" fmla="*/ 489137 w 485217"/>
              <a:gd name="T17" fmla="*/ 507524 h 502526"/>
              <a:gd name="T18" fmla="*/ 366852 w 485217"/>
              <a:gd name="T19" fmla="*/ 253764 h 502526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121304 w 485217"/>
              <a:gd name="T31" fmla="*/ 251263 h 502526"/>
              <a:gd name="T32" fmla="*/ 363913 w 485217"/>
              <a:gd name="T33" fmla="*/ 502526 h 5025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5217" h="502526">
                <a:moveTo>
                  <a:pt x="0" y="502526"/>
                </a:moveTo>
                <a:lnTo>
                  <a:pt x="242608" y="0"/>
                </a:lnTo>
                <a:lnTo>
                  <a:pt x="485217" y="502526"/>
                </a:lnTo>
                <a:lnTo>
                  <a:pt x="0" y="502526"/>
                </a:lnTo>
                <a:close/>
              </a:path>
            </a:pathLst>
          </a:custGeom>
          <a:solidFill>
            <a:srgbClr val="F8CBAD">
              <a:alpha val="70195"/>
            </a:srgbClr>
          </a:solidFill>
          <a:ln w="6345" cap="flat">
            <a:solidFill>
              <a:srgbClr val="F4B183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20" name="Triangle isocèle 8"/>
          <p:cNvSpPr>
            <a:spLocks/>
          </p:cNvSpPr>
          <p:nvPr/>
        </p:nvSpPr>
        <p:spPr bwMode="auto">
          <a:xfrm rot="10799991">
            <a:off x="9733079" y="3136142"/>
            <a:ext cx="166687" cy="1023937"/>
          </a:xfrm>
          <a:custGeom>
            <a:avLst/>
            <a:gdLst>
              <a:gd name="T0" fmla="*/ 85834 w 165872"/>
              <a:gd name="T1" fmla="*/ 0 h 1022747"/>
              <a:gd name="T2" fmla="*/ 171661 w 165872"/>
              <a:gd name="T3" fmla="*/ 515553 h 1022747"/>
              <a:gd name="T4" fmla="*/ 85834 w 165872"/>
              <a:gd name="T5" fmla="*/ 1031106 h 1022747"/>
              <a:gd name="T6" fmla="*/ 0 w 165872"/>
              <a:gd name="T7" fmla="*/ 515553 h 1022747"/>
              <a:gd name="T8" fmla="*/ 88220 w 165872"/>
              <a:gd name="T9" fmla="*/ 0 h 1022747"/>
              <a:gd name="T10" fmla="*/ 44110 w 165872"/>
              <a:gd name="T11" fmla="*/ 515553 h 1022747"/>
              <a:gd name="T12" fmla="*/ 0 w 165872"/>
              <a:gd name="T13" fmla="*/ 1031106 h 1022747"/>
              <a:gd name="T14" fmla="*/ 88220 w 165872"/>
              <a:gd name="T15" fmla="*/ 1031106 h 1022747"/>
              <a:gd name="T16" fmla="*/ 171661 w 165872"/>
              <a:gd name="T17" fmla="*/ 1031106 h 1022747"/>
              <a:gd name="T18" fmla="*/ 129940 w 165872"/>
              <a:gd name="T19" fmla="*/ 515553 h 1022747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42622 w 165872"/>
              <a:gd name="T31" fmla="*/ 511374 h 1022747"/>
              <a:gd name="T32" fmla="*/ 125558 w 165872"/>
              <a:gd name="T33" fmla="*/ 1022747 h 10227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5872" h="1022747">
                <a:moveTo>
                  <a:pt x="0" y="1022747"/>
                </a:moveTo>
                <a:lnTo>
                  <a:pt x="85245" y="0"/>
                </a:lnTo>
                <a:lnTo>
                  <a:pt x="165872" y="1022747"/>
                </a:lnTo>
                <a:lnTo>
                  <a:pt x="0" y="1022747"/>
                </a:lnTo>
                <a:close/>
              </a:path>
            </a:pathLst>
          </a:custGeom>
          <a:solidFill>
            <a:srgbClr val="F8CBAD">
              <a:alpha val="98822"/>
            </a:srgbClr>
          </a:solidFill>
          <a:ln w="6345" cap="flat">
            <a:solidFill>
              <a:srgbClr val="F8CBAD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22" name="ZoneTexte 9"/>
          <p:cNvSpPr txBox="1">
            <a:spLocks noChangeArrowheads="1"/>
          </p:cNvSpPr>
          <p:nvPr/>
        </p:nvSpPr>
        <p:spPr bwMode="auto">
          <a:xfrm>
            <a:off x="9990254" y="3950529"/>
            <a:ext cx="34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l-GR" altLang="fr-FR">
                <a:solidFill>
                  <a:srgbClr val="ED7D31"/>
                </a:solidFill>
              </a:rPr>
              <a:t>β</a:t>
            </a:r>
            <a:endParaRPr lang="fr-FR" altLang="fr-FR">
              <a:solidFill>
                <a:srgbClr val="ED7D31"/>
              </a:solidFill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7618529" y="2764667"/>
            <a:ext cx="4364037" cy="46037"/>
          </a:xfrm>
          <a:prstGeom prst="rect">
            <a:avLst/>
          </a:prstGeom>
          <a:solidFill>
            <a:srgbClr val="00CC99"/>
          </a:solidFill>
          <a:ln w="12701">
            <a:solidFill>
              <a:srgbClr val="00CC9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7518516" y="2707517"/>
            <a:ext cx="4564063" cy="46037"/>
          </a:xfrm>
          <a:prstGeom prst="rect">
            <a:avLst/>
          </a:prstGeom>
          <a:solidFill>
            <a:srgbClr val="00B0F0"/>
          </a:solidFill>
          <a:ln w="12701">
            <a:solidFill>
              <a:srgbClr val="00B0F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5" name="ZoneTexte 11"/>
          <p:cNvSpPr txBox="1">
            <a:spLocks noChangeArrowheads="1"/>
          </p:cNvSpPr>
          <p:nvPr/>
        </p:nvSpPr>
        <p:spPr bwMode="auto">
          <a:xfrm>
            <a:off x="7026391" y="4107692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00"/>
                </a:solidFill>
              </a:rPr>
              <a:t>Cathode</a:t>
            </a:r>
          </a:p>
        </p:txBody>
      </p:sp>
      <p:sp>
        <p:nvSpPr>
          <p:cNvPr id="26" name="ZoneTexte 13"/>
          <p:cNvSpPr txBox="1">
            <a:spLocks noChangeArrowheads="1"/>
          </p:cNvSpPr>
          <p:nvPr/>
        </p:nvSpPr>
        <p:spPr bwMode="auto">
          <a:xfrm>
            <a:off x="7026391" y="2859917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00"/>
                </a:solidFill>
              </a:rPr>
              <a:t>Mesh</a:t>
            </a:r>
          </a:p>
        </p:txBody>
      </p:sp>
      <p:sp>
        <p:nvSpPr>
          <p:cNvPr id="27" name="ZoneTexte 14"/>
          <p:cNvSpPr txBox="1">
            <a:spLocks noChangeArrowheads="1"/>
          </p:cNvSpPr>
          <p:nvPr/>
        </p:nvSpPr>
        <p:spPr bwMode="auto">
          <a:xfrm>
            <a:off x="7050204" y="2632904"/>
            <a:ext cx="1076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CC99"/>
                </a:solidFill>
              </a:rPr>
              <a:t>ITO</a:t>
            </a:r>
          </a:p>
        </p:txBody>
      </p: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7026391" y="2418592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B0F0"/>
                </a:solidFill>
              </a:rPr>
              <a:t>Glass</a:t>
            </a:r>
          </a:p>
        </p:txBody>
      </p:sp>
      <p:sp>
        <p:nvSpPr>
          <p:cNvPr id="29" name="ZoneTexte 18"/>
          <p:cNvSpPr txBox="1">
            <a:spLocks noChangeArrowheads="1"/>
          </p:cNvSpPr>
          <p:nvPr/>
        </p:nvSpPr>
        <p:spPr bwMode="auto">
          <a:xfrm>
            <a:off x="6953366" y="1651829"/>
            <a:ext cx="1074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595959"/>
                </a:solidFill>
              </a:rPr>
              <a:t>Light cover</a:t>
            </a:r>
          </a:p>
        </p:txBody>
      </p:sp>
      <p:sp>
        <p:nvSpPr>
          <p:cNvPr id="30" name="ZoneTexte 21"/>
          <p:cNvSpPr txBox="1">
            <a:spLocks noChangeArrowheads="1"/>
          </p:cNvSpPr>
          <p:nvPr/>
        </p:nvSpPr>
        <p:spPr bwMode="auto">
          <a:xfrm>
            <a:off x="10374429" y="1339092"/>
            <a:ext cx="1074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6699"/>
                </a:solidFill>
              </a:rPr>
              <a:t>Camera</a:t>
            </a:r>
          </a:p>
        </p:txBody>
      </p:sp>
      <p:sp>
        <p:nvSpPr>
          <p:cNvPr id="31" name="Flèche vers le haut 20"/>
          <p:cNvSpPr>
            <a:spLocks/>
          </p:cNvSpPr>
          <p:nvPr/>
        </p:nvSpPr>
        <p:spPr bwMode="auto">
          <a:xfrm>
            <a:off x="9436216" y="2080454"/>
            <a:ext cx="768350" cy="5318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5400 h 21600"/>
              <a:gd name="T20" fmla="*/ 162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21600"/>
                </a:moveTo>
                <a:lnTo>
                  <a:pt x="5400" y="10800"/>
                </a:lnTo>
                <a:lnTo>
                  <a:pt x="0" y="10800"/>
                </a:lnTo>
                <a:lnTo>
                  <a:pt x="10800" y="0"/>
                </a:lnTo>
                <a:lnTo>
                  <a:pt x="21600" y="10800"/>
                </a:lnTo>
                <a:lnTo>
                  <a:pt x="16200" y="10800"/>
                </a:lnTo>
                <a:lnTo>
                  <a:pt x="16200" y="21600"/>
                </a:lnTo>
                <a:lnTo>
                  <a:pt x="5400" y="21600"/>
                </a:lnTo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ED7D31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32" name="ZoneTexte 24"/>
          <p:cNvSpPr txBox="1">
            <a:spLocks noChangeArrowheads="1"/>
          </p:cNvSpPr>
          <p:nvPr/>
        </p:nvSpPr>
        <p:spPr bwMode="auto">
          <a:xfrm>
            <a:off x="10231554" y="2302704"/>
            <a:ext cx="1076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FFC000"/>
                </a:solidFill>
              </a:rPr>
              <a:t>VIS light</a:t>
            </a:r>
          </a:p>
        </p:txBody>
      </p:sp>
      <p:sp>
        <p:nvSpPr>
          <p:cNvPr id="33" name="Forme libre 26"/>
          <p:cNvSpPr>
            <a:spLocks/>
          </p:cNvSpPr>
          <p:nvPr/>
        </p:nvSpPr>
        <p:spPr bwMode="auto">
          <a:xfrm flipH="1">
            <a:off x="9828329" y="4169604"/>
            <a:ext cx="46037" cy="114300"/>
          </a:xfrm>
          <a:custGeom>
            <a:avLst/>
            <a:gdLst>
              <a:gd name="T0" fmla="*/ 1 w 205955"/>
              <a:gd name="T1" fmla="*/ 0 h 738023"/>
              <a:gd name="T2" fmla="*/ 1 w 205955"/>
              <a:gd name="T3" fmla="*/ 0 h 738023"/>
              <a:gd name="T4" fmla="*/ 1 w 205955"/>
              <a:gd name="T5" fmla="*/ 0 h 738023"/>
              <a:gd name="T6" fmla="*/ 0 w 205955"/>
              <a:gd name="T7" fmla="*/ 0 h 738023"/>
              <a:gd name="T8" fmla="*/ 0 w 205955"/>
              <a:gd name="T9" fmla="*/ 0 h 738023"/>
              <a:gd name="T10" fmla="*/ 0 w 205955"/>
              <a:gd name="T11" fmla="*/ 0 h 738023"/>
              <a:gd name="T12" fmla="*/ 1 w 205955"/>
              <a:gd name="T13" fmla="*/ 0 h 738023"/>
              <a:gd name="T14" fmla="*/ 0 w 205955"/>
              <a:gd name="T15" fmla="*/ 0 h 738023"/>
              <a:gd name="T16" fmla="*/ 1 w 205955"/>
              <a:gd name="T17" fmla="*/ 0 h 738023"/>
              <a:gd name="T18" fmla="*/ 0 w 205955"/>
              <a:gd name="T19" fmla="*/ 0 h 738023"/>
              <a:gd name="T20" fmla="*/ 1 w 205955"/>
              <a:gd name="T21" fmla="*/ 0 h 738023"/>
              <a:gd name="T22" fmla="*/ 1 w 205955"/>
              <a:gd name="T23" fmla="*/ 0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rgbClr val="ED7D31"/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34" name="Forme libre 27"/>
          <p:cNvSpPr>
            <a:spLocks/>
          </p:cNvSpPr>
          <p:nvPr/>
        </p:nvSpPr>
        <p:spPr bwMode="auto">
          <a:xfrm rot="1379999" flipH="1">
            <a:off x="9985491" y="4218817"/>
            <a:ext cx="46038" cy="111125"/>
          </a:xfrm>
          <a:custGeom>
            <a:avLst/>
            <a:gdLst>
              <a:gd name="T0" fmla="*/ 1 w 205955"/>
              <a:gd name="T1" fmla="*/ 0 h 738023"/>
              <a:gd name="T2" fmla="*/ 1 w 205955"/>
              <a:gd name="T3" fmla="*/ 0 h 738023"/>
              <a:gd name="T4" fmla="*/ 1 w 205955"/>
              <a:gd name="T5" fmla="*/ 0 h 738023"/>
              <a:gd name="T6" fmla="*/ 0 w 205955"/>
              <a:gd name="T7" fmla="*/ 0 h 738023"/>
              <a:gd name="T8" fmla="*/ 0 w 205955"/>
              <a:gd name="T9" fmla="*/ 0 h 738023"/>
              <a:gd name="T10" fmla="*/ 0 w 205955"/>
              <a:gd name="T11" fmla="*/ 0 h 738023"/>
              <a:gd name="T12" fmla="*/ 1 w 205955"/>
              <a:gd name="T13" fmla="*/ 0 h 738023"/>
              <a:gd name="T14" fmla="*/ 0 w 205955"/>
              <a:gd name="T15" fmla="*/ 0 h 738023"/>
              <a:gd name="T16" fmla="*/ 1 w 205955"/>
              <a:gd name="T17" fmla="*/ 0 h 738023"/>
              <a:gd name="T18" fmla="*/ 0 w 205955"/>
              <a:gd name="T19" fmla="*/ 0 h 738023"/>
              <a:gd name="T20" fmla="*/ 1 w 205955"/>
              <a:gd name="T21" fmla="*/ 0 h 738023"/>
              <a:gd name="T22" fmla="*/ 1 w 205955"/>
              <a:gd name="T23" fmla="*/ 0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rgbClr val="ED7D31"/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35" name="Forme libre 28"/>
          <p:cNvSpPr>
            <a:spLocks/>
          </p:cNvSpPr>
          <p:nvPr/>
        </p:nvSpPr>
        <p:spPr bwMode="auto">
          <a:xfrm rot="20040019" flipH="1">
            <a:off x="9747366" y="4169604"/>
            <a:ext cx="46038" cy="111125"/>
          </a:xfrm>
          <a:custGeom>
            <a:avLst/>
            <a:gdLst>
              <a:gd name="T0" fmla="*/ 1 w 205955"/>
              <a:gd name="T1" fmla="*/ 0 h 738023"/>
              <a:gd name="T2" fmla="*/ 1 w 205955"/>
              <a:gd name="T3" fmla="*/ 0 h 738023"/>
              <a:gd name="T4" fmla="*/ 1 w 205955"/>
              <a:gd name="T5" fmla="*/ 0 h 738023"/>
              <a:gd name="T6" fmla="*/ 0 w 205955"/>
              <a:gd name="T7" fmla="*/ 0 h 738023"/>
              <a:gd name="T8" fmla="*/ 0 w 205955"/>
              <a:gd name="T9" fmla="*/ 0 h 738023"/>
              <a:gd name="T10" fmla="*/ 0 w 205955"/>
              <a:gd name="T11" fmla="*/ 0 h 738023"/>
              <a:gd name="T12" fmla="*/ 1 w 205955"/>
              <a:gd name="T13" fmla="*/ 0 h 738023"/>
              <a:gd name="T14" fmla="*/ 0 w 205955"/>
              <a:gd name="T15" fmla="*/ 0 h 738023"/>
              <a:gd name="T16" fmla="*/ 1 w 205955"/>
              <a:gd name="T17" fmla="*/ 0 h 738023"/>
              <a:gd name="T18" fmla="*/ 0 w 205955"/>
              <a:gd name="T19" fmla="*/ 0 h 738023"/>
              <a:gd name="T20" fmla="*/ 1 w 205955"/>
              <a:gd name="T21" fmla="*/ 0 h 738023"/>
              <a:gd name="T22" fmla="*/ 1 w 205955"/>
              <a:gd name="T23" fmla="*/ 0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rgbClr val="ED7D31"/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36" name="Forme libre 30"/>
          <p:cNvSpPr>
            <a:spLocks/>
          </p:cNvSpPr>
          <p:nvPr/>
        </p:nvSpPr>
        <p:spPr bwMode="auto">
          <a:xfrm rot="19680018" flipH="1">
            <a:off x="9667991" y="4164842"/>
            <a:ext cx="46038" cy="115887"/>
          </a:xfrm>
          <a:custGeom>
            <a:avLst/>
            <a:gdLst>
              <a:gd name="T0" fmla="*/ 1 w 205955"/>
              <a:gd name="T1" fmla="*/ 0 h 738023"/>
              <a:gd name="T2" fmla="*/ 1 w 205955"/>
              <a:gd name="T3" fmla="*/ 0 h 738023"/>
              <a:gd name="T4" fmla="*/ 1 w 205955"/>
              <a:gd name="T5" fmla="*/ 0 h 738023"/>
              <a:gd name="T6" fmla="*/ 0 w 205955"/>
              <a:gd name="T7" fmla="*/ 0 h 738023"/>
              <a:gd name="T8" fmla="*/ 0 w 205955"/>
              <a:gd name="T9" fmla="*/ 0 h 738023"/>
              <a:gd name="T10" fmla="*/ 0 w 205955"/>
              <a:gd name="T11" fmla="*/ 0 h 738023"/>
              <a:gd name="T12" fmla="*/ 1 w 205955"/>
              <a:gd name="T13" fmla="*/ 0 h 738023"/>
              <a:gd name="T14" fmla="*/ 0 w 205955"/>
              <a:gd name="T15" fmla="*/ 0 h 738023"/>
              <a:gd name="T16" fmla="*/ 1 w 205955"/>
              <a:gd name="T17" fmla="*/ 0 h 738023"/>
              <a:gd name="T18" fmla="*/ 0 w 205955"/>
              <a:gd name="T19" fmla="*/ 0 h 738023"/>
              <a:gd name="T20" fmla="*/ 1 w 205955"/>
              <a:gd name="T21" fmla="*/ 0 h 738023"/>
              <a:gd name="T22" fmla="*/ 1 w 205955"/>
              <a:gd name="T23" fmla="*/ 0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rgbClr val="ED7D31"/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37" name="Forme libre 31"/>
          <p:cNvSpPr>
            <a:spLocks/>
          </p:cNvSpPr>
          <p:nvPr/>
        </p:nvSpPr>
        <p:spPr bwMode="auto">
          <a:xfrm rot="19260029" flipH="1">
            <a:off x="9594966" y="4182304"/>
            <a:ext cx="46038" cy="115888"/>
          </a:xfrm>
          <a:custGeom>
            <a:avLst/>
            <a:gdLst>
              <a:gd name="T0" fmla="*/ 1 w 205955"/>
              <a:gd name="T1" fmla="*/ 0 h 738023"/>
              <a:gd name="T2" fmla="*/ 1 w 205955"/>
              <a:gd name="T3" fmla="*/ 0 h 738023"/>
              <a:gd name="T4" fmla="*/ 1 w 205955"/>
              <a:gd name="T5" fmla="*/ 0 h 738023"/>
              <a:gd name="T6" fmla="*/ 0 w 205955"/>
              <a:gd name="T7" fmla="*/ 0 h 738023"/>
              <a:gd name="T8" fmla="*/ 0 w 205955"/>
              <a:gd name="T9" fmla="*/ 0 h 738023"/>
              <a:gd name="T10" fmla="*/ 0 w 205955"/>
              <a:gd name="T11" fmla="*/ 0 h 738023"/>
              <a:gd name="T12" fmla="*/ 1 w 205955"/>
              <a:gd name="T13" fmla="*/ 0 h 738023"/>
              <a:gd name="T14" fmla="*/ 0 w 205955"/>
              <a:gd name="T15" fmla="*/ 0 h 738023"/>
              <a:gd name="T16" fmla="*/ 1 w 205955"/>
              <a:gd name="T17" fmla="*/ 0 h 738023"/>
              <a:gd name="T18" fmla="*/ 0 w 205955"/>
              <a:gd name="T19" fmla="*/ 0 h 738023"/>
              <a:gd name="T20" fmla="*/ 1 w 205955"/>
              <a:gd name="T21" fmla="*/ 0 h 738023"/>
              <a:gd name="T22" fmla="*/ 1 w 205955"/>
              <a:gd name="T23" fmla="*/ 0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rgbClr val="ED7D31"/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38" name="Forme libre 32"/>
          <p:cNvSpPr>
            <a:spLocks/>
          </p:cNvSpPr>
          <p:nvPr/>
        </p:nvSpPr>
        <p:spPr bwMode="auto">
          <a:xfrm rot="18000026" flipH="1">
            <a:off x="9521147" y="4203736"/>
            <a:ext cx="46037" cy="114300"/>
          </a:xfrm>
          <a:custGeom>
            <a:avLst/>
            <a:gdLst>
              <a:gd name="T0" fmla="*/ 1 w 205955"/>
              <a:gd name="T1" fmla="*/ 0 h 738023"/>
              <a:gd name="T2" fmla="*/ 1 w 205955"/>
              <a:gd name="T3" fmla="*/ 0 h 738023"/>
              <a:gd name="T4" fmla="*/ 1 w 205955"/>
              <a:gd name="T5" fmla="*/ 0 h 738023"/>
              <a:gd name="T6" fmla="*/ 0 w 205955"/>
              <a:gd name="T7" fmla="*/ 0 h 738023"/>
              <a:gd name="T8" fmla="*/ 0 w 205955"/>
              <a:gd name="T9" fmla="*/ 0 h 738023"/>
              <a:gd name="T10" fmla="*/ 0 w 205955"/>
              <a:gd name="T11" fmla="*/ 0 h 738023"/>
              <a:gd name="T12" fmla="*/ 1 w 205955"/>
              <a:gd name="T13" fmla="*/ 0 h 738023"/>
              <a:gd name="T14" fmla="*/ 0 w 205955"/>
              <a:gd name="T15" fmla="*/ 0 h 738023"/>
              <a:gd name="T16" fmla="*/ 1 w 205955"/>
              <a:gd name="T17" fmla="*/ 0 h 738023"/>
              <a:gd name="T18" fmla="*/ 0 w 205955"/>
              <a:gd name="T19" fmla="*/ 0 h 738023"/>
              <a:gd name="T20" fmla="*/ 1 w 205955"/>
              <a:gd name="T21" fmla="*/ 0 h 738023"/>
              <a:gd name="T22" fmla="*/ 1 w 205955"/>
              <a:gd name="T23" fmla="*/ 0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rgbClr val="ED7D31"/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fr-FR"/>
          </a:p>
        </p:txBody>
      </p:sp>
      <p:sp>
        <p:nvSpPr>
          <p:cNvPr id="39" name="ZoneTexte 33"/>
          <p:cNvSpPr txBox="1">
            <a:spLocks noChangeArrowheads="1"/>
          </p:cNvSpPr>
          <p:nvPr/>
        </p:nvSpPr>
        <p:spPr bwMode="auto">
          <a:xfrm>
            <a:off x="9817216" y="3090104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4B183"/>
                </a:solidFill>
              </a:rPr>
              <a:t>e</a:t>
            </a:r>
            <a:r>
              <a:rPr lang="fr-FR" altLang="fr-FR" baseline="30000">
                <a:solidFill>
                  <a:srgbClr val="F4B183"/>
                </a:solidFill>
              </a:rPr>
              <a:t>-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959048" y="4535326"/>
            <a:ext cx="3738562" cy="292100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OPTIMED-BETA set-up </a:t>
            </a:r>
            <a:r>
              <a:rPr lang="en-GB" sz="14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scheme</a:t>
            </a:r>
            <a:endParaRPr lang="en-GB" sz="14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47" name="Cylindre 46"/>
          <p:cNvSpPr/>
          <p:nvPr/>
        </p:nvSpPr>
        <p:spPr>
          <a:xfrm>
            <a:off x="9660054" y="1442279"/>
            <a:ext cx="347662" cy="428625"/>
          </a:xfrm>
          <a:prstGeom prst="can">
            <a:avLst/>
          </a:prstGeom>
          <a:solidFill>
            <a:srgbClr val="000000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rgbClr val="41719C"/>
                </a:solidFill>
              </a:ln>
            </a:endParaRPr>
          </a:p>
        </p:txBody>
      </p:sp>
      <p:sp>
        <p:nvSpPr>
          <p:cNvPr id="48" name="Rectangle 19"/>
          <p:cNvSpPr>
            <a:spLocks noChangeArrowheads="1"/>
          </p:cNvSpPr>
          <p:nvPr/>
        </p:nvSpPr>
        <p:spPr bwMode="auto">
          <a:xfrm>
            <a:off x="9437804" y="1188279"/>
            <a:ext cx="781050" cy="557213"/>
          </a:xfrm>
          <a:prstGeom prst="rect">
            <a:avLst/>
          </a:prstGeom>
          <a:solidFill>
            <a:srgbClr val="5B9BD5"/>
          </a:solidFill>
          <a:ln w="12701">
            <a:solidFill>
              <a:srgbClr val="41719C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51" name="Imag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61" y="1081277"/>
            <a:ext cx="1514475" cy="247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Connecteur droit avec flèche 37"/>
          <p:cNvCxnSpPr>
            <a:cxnSpLocks noChangeShapeType="1"/>
          </p:cNvCxnSpPr>
          <p:nvPr/>
        </p:nvCxnSpPr>
        <p:spPr bwMode="auto">
          <a:xfrm flipH="1" flipV="1">
            <a:off x="5916435" y="3205168"/>
            <a:ext cx="2105645" cy="1098582"/>
          </a:xfrm>
          <a:prstGeom prst="straightConnector1">
            <a:avLst/>
          </a:prstGeom>
          <a:noFill/>
          <a:ln w="12701">
            <a:solidFill>
              <a:srgbClr val="00B05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IMG_26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14837" r="526" b="23663"/>
          <a:stretch/>
        </p:blipFill>
        <p:spPr bwMode="auto">
          <a:xfrm>
            <a:off x="3884495" y="3648110"/>
            <a:ext cx="2339140" cy="14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21916" t="17852" r="50917" b="40815"/>
          <a:stretch/>
        </p:blipFill>
        <p:spPr>
          <a:xfrm>
            <a:off x="328027" y="1694659"/>
            <a:ext cx="3523886" cy="30158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88020" y="4970709"/>
            <a:ext cx="25266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dirty="0"/>
              <a:t>https://doi.org/10.1016/j.nima.2022.167910</a:t>
            </a:r>
          </a:p>
        </p:txBody>
      </p:sp>
      <p:sp>
        <p:nvSpPr>
          <p:cNvPr id="60" name="Rectangle 59"/>
          <p:cNvSpPr/>
          <p:nvPr/>
        </p:nvSpPr>
        <p:spPr>
          <a:xfrm>
            <a:off x="94526" y="210435"/>
            <a:ext cx="62912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Activity </a:t>
            </a:r>
            <a:r>
              <a:rPr lang="fr-FR" sz="2800" dirty="0" err="1" smtClean="0">
                <a:solidFill>
                  <a:srgbClr val="C00000"/>
                </a:solidFill>
              </a:rPr>
              <a:t>measurement</a:t>
            </a:r>
            <a:r>
              <a:rPr lang="fr-FR" sz="2800" dirty="0" smtClean="0">
                <a:solidFill>
                  <a:srgbClr val="C00000"/>
                </a:solidFill>
              </a:rPr>
              <a:t> on tritiated </a:t>
            </a:r>
            <a:r>
              <a:rPr lang="fr-FR" sz="2800" dirty="0" err="1" smtClean="0">
                <a:solidFill>
                  <a:srgbClr val="C00000"/>
                </a:solidFill>
              </a:rPr>
              <a:t>cells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64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28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01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7"/>
          <p:cNvSpPr txBox="1"/>
          <p:nvPr/>
        </p:nvSpPr>
        <p:spPr>
          <a:xfrm>
            <a:off x="87048" y="1756431"/>
            <a:ext cx="6410325" cy="1079366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2060"/>
                </a:solidFill>
                <a:latin typeface="Calibri"/>
              </a:rPr>
              <a:t>All drops </a:t>
            </a:r>
            <a:r>
              <a:rPr lang="en-GB" kern="0" spc="-1" dirty="0">
                <a:solidFill>
                  <a:srgbClr val="002060"/>
                </a:solidFill>
                <a:latin typeface="Calibri"/>
              </a:rPr>
              <a:t>positions are well assessed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2060"/>
                </a:solidFill>
                <a:latin typeface="Calibri"/>
              </a:rPr>
              <a:t>0.1 </a:t>
            </a:r>
            <a:r>
              <a:rPr lang="en-GB" kern="0" spc="-1" dirty="0" err="1">
                <a:solidFill>
                  <a:srgbClr val="002060"/>
                </a:solidFill>
                <a:latin typeface="Calibri"/>
              </a:rPr>
              <a:t>Bq</a:t>
            </a:r>
            <a:r>
              <a:rPr lang="en-GB" kern="0" spc="-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kern="0" spc="-1" dirty="0" smtClean="0">
                <a:solidFill>
                  <a:srgbClr val="002060"/>
                </a:solidFill>
                <a:latin typeface="Calibri"/>
              </a:rPr>
              <a:t>drops are close to the background noise</a:t>
            </a:r>
            <a:endParaRPr lang="en-GB" kern="0" spc="-1" dirty="0">
              <a:solidFill>
                <a:srgbClr val="00206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ZoneTexte 8"/>
          <p:cNvSpPr txBox="1"/>
          <p:nvPr/>
        </p:nvSpPr>
        <p:spPr>
          <a:xfrm>
            <a:off x="6640039" y="6267899"/>
            <a:ext cx="3738562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720 </a:t>
            </a:r>
            <a:r>
              <a:rPr lang="en-GB" sz="12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frames of 5</a:t>
            </a:r>
            <a:r>
              <a:rPr lang="en-GB" sz="12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 s (60 </a:t>
            </a:r>
            <a:r>
              <a:rPr lang="en-GB" sz="12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min) added with simple background </a:t>
            </a:r>
            <a:r>
              <a:rPr lang="en-GB" sz="12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suppression - </a:t>
            </a:r>
            <a:r>
              <a:rPr lang="en-GB" sz="12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20% of CF4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80503" y="852147"/>
            <a:ext cx="26168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fr-FR" sz="2200" u="sng" dirty="0">
                <a:solidFill>
                  <a:srgbClr val="002060"/>
                </a:solidFill>
                <a:latin typeface="+mn-lt"/>
                <a:ea typeface="Noto Sans CJK SC"/>
                <a:cs typeface="Lohit Devanagari"/>
              </a:rPr>
              <a:t>Integration method</a:t>
            </a:r>
            <a:r>
              <a:rPr lang="en-GB" altLang="fr-FR" sz="2200" dirty="0">
                <a:solidFill>
                  <a:srgbClr val="002060"/>
                </a:solidFill>
                <a:latin typeface="+mn-lt"/>
                <a:ea typeface="Noto Sans CJK SC"/>
                <a:cs typeface="Lohit Devanagari"/>
              </a:rPr>
              <a:t> </a:t>
            </a:r>
            <a:r>
              <a:rPr lang="en-GB" altLang="fr-FR" sz="2200" dirty="0" smtClean="0">
                <a:solidFill>
                  <a:srgbClr val="002060"/>
                </a:solidFill>
                <a:latin typeface="+mn-lt"/>
                <a:ea typeface="Noto Sans CJK SC"/>
                <a:cs typeface="Lohit Devanagari"/>
              </a:rPr>
              <a:t>: </a:t>
            </a:r>
            <a:endParaRPr lang="fr-FR" altLang="fr-FR" sz="2200" dirty="0">
              <a:solidFill>
                <a:srgbClr val="002060"/>
              </a:solidFill>
              <a:latin typeface="+mn-lt"/>
              <a:ea typeface="Noto Sans CJK SC"/>
              <a:cs typeface="Lohit Devanagari"/>
            </a:endParaRPr>
          </a:p>
        </p:txBody>
      </p:sp>
      <p:sp>
        <p:nvSpPr>
          <p:cNvPr id="19" name="ZoneTexte 44"/>
          <p:cNvSpPr txBox="1"/>
          <p:nvPr/>
        </p:nvSpPr>
        <p:spPr>
          <a:xfrm>
            <a:off x="6903782" y="1217297"/>
            <a:ext cx="373856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i="1" kern="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Light intensity profile</a:t>
            </a:r>
            <a:endParaRPr lang="en-GB" sz="1600" i="1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33675" t="16619" r="17034" b="8462"/>
          <a:stretch>
            <a:fillRect/>
          </a:stretch>
        </p:blipFill>
        <p:spPr>
          <a:xfrm>
            <a:off x="5990303" y="1496668"/>
            <a:ext cx="5578007" cy="47693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" name="Tableau 19"/>
          <p:cNvGraphicFramePr>
            <a:graphicFrameLocks noGrp="1"/>
          </p:cNvGraphicFramePr>
          <p:nvPr>
            <p:extLst/>
          </p:nvPr>
        </p:nvGraphicFramePr>
        <p:xfrm>
          <a:off x="125579" y="3994609"/>
          <a:ext cx="4761380" cy="1828800"/>
        </p:xfrm>
        <a:graphic>
          <a:graphicData uri="http://schemas.openxmlformats.org/drawingml/2006/table">
            <a:tbl>
              <a:tblPr firstRow="1" bandRow="1"/>
              <a:tblGrid>
                <a:gridCol w="1696335">
                  <a:extLst>
                    <a:ext uri="{9D8B030D-6E8A-4147-A177-3AD203B41FA5}">
                      <a16:colId xmlns:a16="http://schemas.microsoft.com/office/drawing/2014/main" val="3689757566"/>
                    </a:ext>
                  </a:extLst>
                </a:gridCol>
                <a:gridCol w="966182">
                  <a:extLst>
                    <a:ext uri="{9D8B030D-6E8A-4147-A177-3AD203B41FA5}">
                      <a16:colId xmlns:a16="http://schemas.microsoft.com/office/drawing/2014/main" val="289582147"/>
                    </a:ext>
                  </a:extLst>
                </a:gridCol>
                <a:gridCol w="1114071">
                  <a:extLst>
                    <a:ext uri="{9D8B030D-6E8A-4147-A177-3AD203B41FA5}">
                      <a16:colId xmlns:a16="http://schemas.microsoft.com/office/drawing/2014/main" val="1930248900"/>
                    </a:ext>
                  </a:extLst>
                </a:gridCol>
                <a:gridCol w="984792">
                  <a:extLst>
                    <a:ext uri="{9D8B030D-6E8A-4147-A177-3AD203B41FA5}">
                      <a16:colId xmlns:a16="http://schemas.microsoft.com/office/drawing/2014/main" val="897174612"/>
                    </a:ext>
                  </a:extLst>
                </a:gridCol>
              </a:tblGrid>
              <a:tr h="380312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fr-FR" sz="20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Reference</a:t>
                      </a:r>
                      <a:endParaRPr lang="fr-FR" sz="20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0.09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1.76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9.8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48359"/>
                  </a:ext>
                </a:extLst>
              </a:tr>
              <a:tr h="267627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000" b="0" i="0" u="none" strike="noStrike" kern="1200" cap="none" dirty="0" err="1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Average</a:t>
                      </a:r>
                      <a:endParaRPr lang="fr-FR" sz="20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0.086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0.84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11.74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576270"/>
                  </a:ext>
                </a:extLst>
              </a:tr>
              <a:tr h="267627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el-GR" sz="20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σ</a:t>
                      </a:r>
                      <a:endParaRPr lang="fr-FR" sz="20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0.026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0.18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1.28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533745"/>
                  </a:ext>
                </a:extLst>
              </a:tr>
              <a:tr h="267627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050"/>
                      </a:pPr>
                      <a:r>
                        <a:rPr lang="fr-FR" sz="1800" b="0" i="0" u="none" strike="noStrike" kern="1200" cap="none" dirty="0" err="1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Matching</a:t>
                      </a:r>
                      <a:endParaRPr lang="fr-FR" sz="18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95%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47%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83%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468239"/>
                  </a:ext>
                </a:extLst>
              </a:tr>
            </a:tbl>
          </a:graphicData>
        </a:graphic>
      </p:graphicFrame>
      <p:sp>
        <p:nvSpPr>
          <p:cNvPr id="12" name="ZoneTexte 44"/>
          <p:cNvSpPr txBox="1"/>
          <p:nvPr/>
        </p:nvSpPr>
        <p:spPr>
          <a:xfrm>
            <a:off x="635712" y="3582151"/>
            <a:ext cx="373856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kern="0" dirty="0" smtClean="0">
                <a:latin typeface="Calibri"/>
                <a:ea typeface="Noto Sans CJK SC" pitchFamily="2"/>
                <a:cs typeface="Lohit Devanagari" pitchFamily="2"/>
              </a:rPr>
              <a:t>Activity measurement (</a:t>
            </a:r>
            <a:r>
              <a:rPr lang="en-GB" sz="1600" kern="0" dirty="0" err="1" smtClean="0">
                <a:latin typeface="Calibri"/>
                <a:ea typeface="Noto Sans CJK SC" pitchFamily="2"/>
                <a:cs typeface="Lohit Devanagari" pitchFamily="2"/>
              </a:rPr>
              <a:t>Bq</a:t>
            </a:r>
            <a:r>
              <a:rPr lang="en-GB" sz="1600" kern="0" dirty="0" smtClean="0">
                <a:latin typeface="Calibri"/>
                <a:ea typeface="Noto Sans CJK SC" pitchFamily="2"/>
                <a:cs typeface="Lohit Devanagari" pitchFamily="2"/>
              </a:rPr>
              <a:t>) </a:t>
            </a:r>
            <a:r>
              <a:rPr lang="en-GB" sz="1600" b="1" kern="0" dirty="0" smtClean="0">
                <a:latin typeface="Calibri"/>
                <a:ea typeface="Noto Sans CJK SC" pitchFamily="2"/>
                <a:cs typeface="Lohit Devanagari" pitchFamily="2"/>
              </a:rPr>
              <a:t>INTEGRATION</a:t>
            </a:r>
            <a:endParaRPr lang="en-GB" sz="1600" b="1" kern="0" dirty="0">
              <a:latin typeface="Calibri"/>
              <a:ea typeface="Noto Sans CJK SC" pitchFamily="2"/>
              <a:cs typeface="Lohit Devanagar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40239" y="5361744"/>
            <a:ext cx="46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endParaRPr lang="fr-FR" sz="105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526" y="210435"/>
            <a:ext cx="62912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Activity </a:t>
            </a:r>
            <a:r>
              <a:rPr lang="fr-FR" sz="2800" dirty="0" err="1" smtClean="0">
                <a:solidFill>
                  <a:srgbClr val="C00000"/>
                </a:solidFill>
              </a:rPr>
              <a:t>measurement</a:t>
            </a:r>
            <a:r>
              <a:rPr lang="fr-FR" sz="2800" dirty="0" smtClean="0">
                <a:solidFill>
                  <a:srgbClr val="C00000"/>
                </a:solidFill>
              </a:rPr>
              <a:t> on tritiated </a:t>
            </a:r>
            <a:r>
              <a:rPr lang="fr-FR" sz="2800" dirty="0" err="1" smtClean="0">
                <a:solidFill>
                  <a:srgbClr val="C00000"/>
                </a:solidFill>
              </a:rPr>
              <a:t>cells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4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29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315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2"/>
          <a:srcRect l="16083" t="11037" r="48167" b="20074"/>
          <a:stretch/>
        </p:blipFill>
        <p:spPr>
          <a:xfrm>
            <a:off x="8610600" y="2001626"/>
            <a:ext cx="3581400" cy="388193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57600" y="2101101"/>
            <a:ext cx="4872033" cy="35394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1600" b="1" dirty="0" smtClean="0">
                <a:solidFill>
                  <a:srgbClr val="002060"/>
                </a:solidFill>
              </a:rPr>
              <a:t>Optical </a:t>
            </a:r>
            <a:r>
              <a:rPr lang="fr-FR" sz="1600" b="1" dirty="0" err="1" smtClean="0">
                <a:solidFill>
                  <a:srgbClr val="002060"/>
                </a:solidFill>
              </a:rPr>
              <a:t>readout</a:t>
            </a:r>
            <a:endParaRPr lang="fr-FR" sz="1600" b="1" dirty="0" smtClean="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endParaRPr lang="fr-FR" sz="1600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Use of camera (high </a:t>
            </a:r>
            <a:r>
              <a:rPr lang="fr-FR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granularity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, large </a:t>
            </a:r>
            <a:r>
              <a:rPr lang="fr-FR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number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 of pixels, use of </a:t>
            </a:r>
            <a:r>
              <a:rPr lang="fr-FR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lens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 for large </a:t>
            </a:r>
            <a:r>
              <a:rPr lang="fr-FR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field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sym typeface="Wingdings" panose="05000000000000000000" pitchFamily="2" charset="2"/>
              </a:rPr>
              <a:t>view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002060"/>
                </a:solidFill>
              </a:rPr>
              <a:t>Easy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>
                <a:solidFill>
                  <a:srgbClr val="002060"/>
                </a:solidFill>
              </a:rPr>
              <a:t>handling of the data (light </a:t>
            </a:r>
            <a:r>
              <a:rPr lang="fr-FR" sz="1600" dirty="0" err="1" smtClean="0">
                <a:solidFill>
                  <a:srgbClr val="002060"/>
                </a:solidFill>
              </a:rPr>
              <a:t>intensity</a:t>
            </a:r>
            <a:r>
              <a:rPr lang="fr-FR" sz="1600" dirty="0" smtClean="0">
                <a:solidFill>
                  <a:srgbClr val="002060"/>
                </a:solidFill>
              </a:rPr>
              <a:t> matrix)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2060"/>
                </a:solidFill>
              </a:rPr>
              <a:t>Real-time </a:t>
            </a:r>
            <a:r>
              <a:rPr lang="fr-FR" sz="1600" dirty="0" err="1" smtClean="0">
                <a:solidFill>
                  <a:srgbClr val="002060"/>
                </a:solidFill>
              </a:rPr>
              <a:t>imaging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thanks</a:t>
            </a:r>
            <a:r>
              <a:rPr lang="fr-FR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to</a:t>
            </a:r>
            <a:r>
              <a:rPr lang="fr-FR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very</a:t>
            </a:r>
            <a:r>
              <a:rPr lang="fr-FR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low</a:t>
            </a:r>
            <a:r>
              <a:rPr lang="fr-FR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data </a:t>
            </a:r>
            <a:r>
              <a:rPr lang="fr-FR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processing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and light </a:t>
            </a:r>
            <a:r>
              <a:rPr lang="fr-FR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i</a:t>
            </a:r>
            <a:r>
              <a:rPr lang="fr-FR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ntegration</a:t>
            </a:r>
            <a:r>
              <a:rPr lang="fr-FR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approach</a:t>
            </a:r>
            <a:r>
              <a:rPr lang="fr-FR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fr-FR" sz="16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3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4526" y="210435"/>
            <a:ext cx="4325223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>
                <a:solidFill>
                  <a:srgbClr val="C00000"/>
                </a:solidFill>
              </a:rPr>
              <a:t>Optical </a:t>
            </a:r>
            <a:r>
              <a:rPr lang="fr-FR" sz="2800" dirty="0" err="1">
                <a:solidFill>
                  <a:srgbClr val="C00000"/>
                </a:solidFill>
              </a:rPr>
              <a:t>readout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 err="1" smtClean="0">
                <a:solidFill>
                  <a:srgbClr val="C00000"/>
                </a:solidFill>
              </a:rPr>
              <a:t>overview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180109" y="2101101"/>
            <a:ext cx="3126509" cy="35394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1600" b="1" dirty="0" err="1" smtClean="0">
                <a:solidFill>
                  <a:srgbClr val="002060"/>
                </a:solidFill>
              </a:rPr>
              <a:t>Gazeous</a:t>
            </a:r>
            <a:r>
              <a:rPr lang="fr-FR" sz="1600" b="1" dirty="0" smtClean="0">
                <a:solidFill>
                  <a:srgbClr val="002060"/>
                </a:solidFill>
              </a:rPr>
              <a:t> detector</a:t>
            </a:r>
          </a:p>
          <a:p>
            <a:pPr>
              <a:lnSpc>
                <a:spcPct val="200000"/>
              </a:lnSpc>
            </a:pPr>
            <a:endParaRPr lang="fr-FR" sz="1600" b="1" dirty="0">
              <a:solidFill>
                <a:srgbClr val="002060"/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1600" dirty="0">
                <a:solidFill>
                  <a:srgbClr val="002060"/>
                </a:solidFill>
              </a:rPr>
              <a:t>Large dimensions (several m</a:t>
            </a:r>
            <a:r>
              <a:rPr lang="en-US" sz="1600" baseline="31999" dirty="0">
                <a:solidFill>
                  <a:srgbClr val="002060"/>
                </a:solidFill>
              </a:rPr>
              <a:t>2</a:t>
            </a:r>
            <a:r>
              <a:rPr lang="en-US" sz="1600" dirty="0">
                <a:solidFill>
                  <a:srgbClr val="002060"/>
                </a:solidFill>
              </a:rPr>
              <a:t>)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1600" dirty="0">
                <a:solidFill>
                  <a:srgbClr val="002060"/>
                </a:solidFill>
              </a:rPr>
              <a:t>Not </a:t>
            </a:r>
            <a:r>
              <a:rPr lang="en-US" sz="1600" dirty="0" smtClean="0">
                <a:solidFill>
                  <a:srgbClr val="002060"/>
                </a:solidFill>
              </a:rPr>
              <a:t>expensive</a:t>
            </a:r>
            <a:endParaRPr lang="en-US" sz="1600" dirty="0">
              <a:solidFill>
                <a:srgbClr val="002060"/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1600" dirty="0" smtClean="0">
                <a:solidFill>
                  <a:srgbClr val="002060"/>
                </a:solidFill>
              </a:rPr>
              <a:t>Radiation </a:t>
            </a:r>
            <a:r>
              <a:rPr lang="en-US" sz="1600" dirty="0">
                <a:solidFill>
                  <a:srgbClr val="002060"/>
                </a:solidFill>
              </a:rPr>
              <a:t>hard (10s year of LHC)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1600" dirty="0" smtClean="0">
                <a:solidFill>
                  <a:srgbClr val="002060"/>
                </a:solidFill>
              </a:rPr>
              <a:t>Compatible </a:t>
            </a:r>
            <a:r>
              <a:rPr lang="en-US" sz="1600" dirty="0">
                <a:solidFill>
                  <a:srgbClr val="002060"/>
                </a:solidFill>
              </a:rPr>
              <a:t>with magnetic </a:t>
            </a:r>
            <a:r>
              <a:rPr lang="en-US" sz="1600" dirty="0" smtClean="0">
                <a:solidFill>
                  <a:srgbClr val="002060"/>
                </a:solidFill>
              </a:rPr>
              <a:t>field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1600" dirty="0" smtClean="0">
                <a:solidFill>
                  <a:srgbClr val="002060"/>
                </a:solidFill>
              </a:rPr>
              <a:t>Gas active medium low density</a:t>
            </a:r>
            <a:endParaRPr lang="fr-FR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018268" y="917148"/>
            <a:ext cx="25013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fr-FR" sz="2200" u="sng" dirty="0">
                <a:solidFill>
                  <a:srgbClr val="002060"/>
                </a:solidFill>
                <a:ea typeface="Noto Sans CJK SC"/>
                <a:cs typeface="Lohit Devanagari"/>
              </a:rPr>
              <a:t>Clustering method</a:t>
            </a:r>
            <a:r>
              <a:rPr lang="en-GB" altLang="fr-FR" sz="2200" dirty="0">
                <a:solidFill>
                  <a:srgbClr val="002060"/>
                </a:solidFill>
                <a:ea typeface="Noto Sans CJK SC"/>
                <a:cs typeface="Lohit Devanagari"/>
              </a:rPr>
              <a:t> : </a:t>
            </a:r>
            <a:endParaRPr lang="fr-FR" altLang="fr-FR" sz="2200" dirty="0">
              <a:solidFill>
                <a:srgbClr val="002060"/>
              </a:solidFill>
              <a:ea typeface="Noto Sans CJK SC"/>
              <a:cs typeface="Lohit Devanaga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7" t="16892" r="28889" b="13871"/>
          <a:stretch/>
        </p:blipFill>
        <p:spPr>
          <a:xfrm>
            <a:off x="7519594" y="2341699"/>
            <a:ext cx="3759200" cy="3677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9861" r="14118" b="6558"/>
          <a:stretch/>
        </p:blipFill>
        <p:spPr>
          <a:xfrm>
            <a:off x="48213" y="1579699"/>
            <a:ext cx="6979920" cy="443992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266874" y="2626179"/>
            <a:ext cx="364566" cy="355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631440" y="2834549"/>
            <a:ext cx="4704080" cy="6147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8"/>
          <p:cNvSpPr txBox="1"/>
          <p:nvPr/>
        </p:nvSpPr>
        <p:spPr>
          <a:xfrm>
            <a:off x="1573984" y="5934303"/>
            <a:ext cx="3738562" cy="29368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200 </a:t>
            </a:r>
            <a:r>
              <a:rPr lang="en-GB" sz="1200" i="1" kern="0" dirty="0" err="1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ms</a:t>
            </a:r>
            <a:r>
              <a:rPr lang="en-GB" sz="1200" i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 frame with single beta events</a:t>
            </a:r>
            <a:endParaRPr lang="en-GB" sz="12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i="1" kern="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526" y="210435"/>
            <a:ext cx="62912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Activity </a:t>
            </a:r>
            <a:r>
              <a:rPr lang="fr-FR" sz="2800" dirty="0" err="1" smtClean="0">
                <a:solidFill>
                  <a:srgbClr val="C00000"/>
                </a:solidFill>
              </a:rPr>
              <a:t>measurement</a:t>
            </a:r>
            <a:r>
              <a:rPr lang="fr-FR" sz="2800" dirty="0" smtClean="0">
                <a:solidFill>
                  <a:srgbClr val="C00000"/>
                </a:solidFill>
              </a:rPr>
              <a:t> on tritiated </a:t>
            </a:r>
            <a:r>
              <a:rPr lang="fr-FR" sz="2800" dirty="0" err="1" smtClean="0">
                <a:solidFill>
                  <a:srgbClr val="C00000"/>
                </a:solidFill>
              </a:rPr>
              <a:t>cells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8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30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752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48" y="829286"/>
            <a:ext cx="10058400" cy="5867400"/>
          </a:xfrm>
          <a:prstGeom prst="rect">
            <a:avLst/>
          </a:prstGeom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/>
          </p:nvPr>
        </p:nvGraphicFramePr>
        <p:xfrm>
          <a:off x="118809" y="3231545"/>
          <a:ext cx="4899458" cy="1828800"/>
        </p:xfrm>
        <a:graphic>
          <a:graphicData uri="http://schemas.openxmlformats.org/drawingml/2006/table">
            <a:tbl>
              <a:tblPr firstRow="1" bandRow="1"/>
              <a:tblGrid>
                <a:gridCol w="2000129">
                  <a:extLst>
                    <a:ext uri="{9D8B030D-6E8A-4147-A177-3AD203B41FA5}">
                      <a16:colId xmlns:a16="http://schemas.microsoft.com/office/drawing/2014/main" val="1373302327"/>
                    </a:ext>
                  </a:extLst>
                </a:gridCol>
                <a:gridCol w="878973">
                  <a:extLst>
                    <a:ext uri="{9D8B030D-6E8A-4147-A177-3AD203B41FA5}">
                      <a16:colId xmlns:a16="http://schemas.microsoft.com/office/drawing/2014/main" val="3193216592"/>
                    </a:ext>
                  </a:extLst>
                </a:gridCol>
                <a:gridCol w="989912">
                  <a:extLst>
                    <a:ext uri="{9D8B030D-6E8A-4147-A177-3AD203B41FA5}">
                      <a16:colId xmlns:a16="http://schemas.microsoft.com/office/drawing/2014/main" val="3331436178"/>
                    </a:ext>
                  </a:extLst>
                </a:gridCol>
                <a:gridCol w="1030444">
                  <a:extLst>
                    <a:ext uri="{9D8B030D-6E8A-4147-A177-3AD203B41FA5}">
                      <a16:colId xmlns:a16="http://schemas.microsoft.com/office/drawing/2014/main" val="3841878521"/>
                    </a:ext>
                  </a:extLst>
                </a:gridCol>
              </a:tblGrid>
              <a:tr h="376144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fr-FR" sz="20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Reference</a:t>
                      </a:r>
                      <a:endParaRPr lang="fr-FR" sz="20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0.09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1.76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9.8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879738"/>
                  </a:ext>
                </a:extLst>
              </a:tr>
              <a:tr h="268674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000" b="0" i="0" u="none" strike="noStrike" kern="1200" cap="none" dirty="0" err="1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Measurement</a:t>
                      </a:r>
                      <a:endParaRPr lang="fr-FR" sz="20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0.108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0.85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5.13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22544"/>
                  </a:ext>
                </a:extLst>
              </a:tr>
              <a:tr h="268674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el-GR" sz="2000" b="0" i="0" u="none" strike="noStrike" kern="1200" cap="none" dirty="0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σ</a:t>
                      </a:r>
                      <a:endParaRPr lang="fr-FR" sz="20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0.014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0.088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0.38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076298"/>
                  </a:ext>
                </a:extLst>
              </a:tr>
              <a:tr h="268674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300"/>
                      </a:pPr>
                      <a:r>
                        <a:rPr lang="fr-FR" sz="2000" b="0" i="0" u="none" strike="noStrike" kern="1200" cap="none" dirty="0" err="1" smtClean="0">
                          <a:ln>
                            <a:noFill/>
                          </a:ln>
                          <a:latin typeface="+mn-lt"/>
                          <a:ea typeface="Noto Sans CJK SC" pitchFamily="2"/>
                          <a:cs typeface="Lohit Devanagari" pitchFamily="2"/>
                        </a:rPr>
                        <a:t>Matching</a:t>
                      </a:r>
                      <a:endParaRPr lang="fr-FR" sz="2000" b="0" i="0" u="none" strike="noStrike" kern="1200" cap="none" dirty="0">
                        <a:ln>
                          <a:noFill/>
                        </a:ln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83%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48%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>
                          <a:solidFill>
                            <a:srgbClr val="3465A4"/>
                          </a:solidFill>
                        </a:defRPr>
                      </a:pPr>
                      <a:r>
                        <a:rPr lang="fr-FR" sz="2400" b="0" i="0" u="none" strike="noStrike" kern="1200" cap="none" dirty="0" smtClean="0">
                          <a:ln>
                            <a:noFill/>
                          </a:ln>
                          <a:solidFill>
                            <a:srgbClr val="3465A4"/>
                          </a:solidFill>
                          <a:latin typeface="+mn-lt"/>
                          <a:ea typeface="Noto Sans CJK SC" pitchFamily="2"/>
                          <a:cs typeface="Lohit Devanagari" pitchFamily="2"/>
                        </a:rPr>
                        <a:t>52%</a:t>
                      </a:r>
                      <a:endParaRPr lang="fr-FR" sz="2400" b="0" i="0" u="none" strike="noStrike" kern="1200" cap="none" dirty="0">
                        <a:ln>
                          <a:noFill/>
                        </a:ln>
                        <a:solidFill>
                          <a:srgbClr val="3465A4"/>
                        </a:solidFill>
                        <a:latin typeface="+mn-lt"/>
                        <a:ea typeface="Noto Sans CJK SC" pitchFamily="2"/>
                        <a:cs typeface="Lohit Devanagar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632798"/>
                  </a:ext>
                </a:extLst>
              </a:tr>
            </a:tbl>
          </a:graphicData>
        </a:graphic>
      </p:graphicFrame>
      <p:sp>
        <p:nvSpPr>
          <p:cNvPr id="9" name="ZoneTexte 44"/>
          <p:cNvSpPr txBox="1"/>
          <p:nvPr/>
        </p:nvSpPr>
        <p:spPr>
          <a:xfrm>
            <a:off x="955898" y="2754084"/>
            <a:ext cx="373856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kern="0" dirty="0" smtClean="0">
                <a:latin typeface="Calibri"/>
                <a:ea typeface="Noto Sans CJK SC" pitchFamily="2"/>
                <a:cs typeface="Lohit Devanagari" pitchFamily="2"/>
              </a:rPr>
              <a:t>Activity measurement (</a:t>
            </a:r>
            <a:r>
              <a:rPr lang="en-GB" sz="1600" kern="0" dirty="0" err="1" smtClean="0">
                <a:latin typeface="Calibri"/>
                <a:ea typeface="Noto Sans CJK SC" pitchFamily="2"/>
                <a:cs typeface="Lohit Devanagari" pitchFamily="2"/>
              </a:rPr>
              <a:t>Bq</a:t>
            </a:r>
            <a:r>
              <a:rPr lang="en-GB" sz="1600" kern="0" dirty="0" smtClean="0">
                <a:latin typeface="Calibri"/>
                <a:ea typeface="Noto Sans CJK SC" pitchFamily="2"/>
                <a:cs typeface="Lohit Devanagari" pitchFamily="2"/>
              </a:rPr>
              <a:t>) </a:t>
            </a:r>
            <a:r>
              <a:rPr lang="en-GB" sz="1600" b="1" kern="0" dirty="0" smtClean="0">
                <a:latin typeface="Calibri"/>
                <a:ea typeface="Noto Sans CJK SC" pitchFamily="2"/>
                <a:cs typeface="Lohit Devanagari" pitchFamily="2"/>
              </a:rPr>
              <a:t>CLUSTERING</a:t>
            </a:r>
            <a:endParaRPr lang="en-GB" sz="1600" b="1" kern="0" dirty="0">
              <a:latin typeface="Calibri"/>
              <a:ea typeface="Noto Sans CJK SC" pitchFamily="2"/>
              <a:cs typeface="Lohit Devanagari" pitchFamily="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526" y="210435"/>
            <a:ext cx="62912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Activity </a:t>
            </a:r>
            <a:r>
              <a:rPr lang="fr-FR" sz="2800" dirty="0" err="1" smtClean="0">
                <a:solidFill>
                  <a:srgbClr val="C00000"/>
                </a:solidFill>
              </a:rPr>
              <a:t>measurement</a:t>
            </a:r>
            <a:r>
              <a:rPr lang="fr-FR" sz="2800" dirty="0" smtClean="0">
                <a:solidFill>
                  <a:srgbClr val="C00000"/>
                </a:solidFill>
              </a:rPr>
              <a:t> on tritiated </a:t>
            </a:r>
            <a:r>
              <a:rPr lang="fr-FR" sz="2800" dirty="0" err="1" smtClean="0">
                <a:solidFill>
                  <a:srgbClr val="C00000"/>
                </a:solidFill>
              </a:rPr>
              <a:t>cells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7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31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018268" y="917148"/>
            <a:ext cx="25013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fr-FR" sz="2200" u="sng" dirty="0">
                <a:solidFill>
                  <a:srgbClr val="002060"/>
                </a:solidFill>
                <a:ea typeface="Noto Sans CJK SC"/>
                <a:cs typeface="Lohit Devanagari"/>
              </a:rPr>
              <a:t>Clustering method</a:t>
            </a:r>
            <a:r>
              <a:rPr lang="en-GB" altLang="fr-FR" sz="2200" dirty="0">
                <a:solidFill>
                  <a:srgbClr val="002060"/>
                </a:solidFill>
                <a:ea typeface="Noto Sans CJK SC"/>
                <a:cs typeface="Lohit Devanagari"/>
              </a:rPr>
              <a:t> : </a:t>
            </a:r>
            <a:endParaRPr lang="fr-FR" altLang="fr-FR" sz="2200" dirty="0">
              <a:solidFill>
                <a:srgbClr val="002060"/>
              </a:solidFill>
              <a:ea typeface="Noto Sans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876017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307" t="26695" r="53462" b="10855"/>
          <a:stretch/>
        </p:blipFill>
        <p:spPr>
          <a:xfrm>
            <a:off x="7370138" y="3607233"/>
            <a:ext cx="3983662" cy="316383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5667" t="33556" r="5333" b="24963"/>
          <a:stretch/>
        </p:blipFill>
        <p:spPr>
          <a:xfrm>
            <a:off x="6207927" y="467361"/>
            <a:ext cx="5363360" cy="3208848"/>
          </a:xfrm>
          <a:prstGeom prst="rect">
            <a:avLst/>
          </a:prstGeom>
        </p:spPr>
      </p:pic>
      <p:sp>
        <p:nvSpPr>
          <p:cNvPr id="8" name="ZoneTexte 4"/>
          <p:cNvSpPr txBox="1"/>
          <p:nvPr/>
        </p:nvSpPr>
        <p:spPr>
          <a:xfrm>
            <a:off x="139921" y="4094259"/>
            <a:ext cx="9061450" cy="2555091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smtClean="0">
                <a:solidFill>
                  <a:srgbClr val="002060"/>
                </a:solidFill>
                <a:latin typeface="Calibri"/>
              </a:rPr>
              <a:t>Acquisition modes: </a:t>
            </a:r>
            <a:endParaRPr lang="en-GB" sz="2000" kern="0" spc="-1" dirty="0">
              <a:solidFill>
                <a:srgbClr val="002060"/>
              </a:solidFill>
              <a:latin typeface="Calibri"/>
            </a:endParaRP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spc="-1" dirty="0" smtClean="0">
                <a:solidFill>
                  <a:srgbClr val="006699"/>
                </a:solidFill>
                <a:latin typeface="Calibri"/>
              </a:rPr>
              <a:t>Event-by-event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</a:rPr>
              <a:t>: </a:t>
            </a:r>
            <a:r>
              <a:rPr lang="en-GB" kern="0" spc="-1" dirty="0">
                <a:solidFill>
                  <a:srgbClr val="006699"/>
                </a:solidFill>
                <a:latin typeface="Calibri"/>
              </a:rPr>
              <a:t>track 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</a:rPr>
              <a:t>reconstruction: </a:t>
            </a:r>
            <a:endParaRPr lang="en-GB" kern="0" spc="-1" dirty="0">
              <a:solidFill>
                <a:srgbClr val="006699"/>
              </a:solidFill>
              <a:latin typeface="Calibri"/>
            </a:endParaRPr>
          </a:p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>
                <a:solidFill>
                  <a:srgbClr val="006699"/>
                </a:solidFill>
                <a:latin typeface="Calibri"/>
              </a:rPr>
              <a:t>P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</a:rPr>
              <a:t>otentially </a:t>
            </a:r>
            <a:r>
              <a:rPr lang="en-GB" kern="0" spc="-1" dirty="0">
                <a:solidFill>
                  <a:srgbClr val="006699"/>
                </a:solidFill>
                <a:latin typeface="Calibri"/>
              </a:rPr>
              <a:t>higher resolution (100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µ</a:t>
            </a:r>
            <a:r>
              <a:rPr lang="en-GB" kern="0" spc="-1" dirty="0">
                <a:solidFill>
                  <a:srgbClr val="006699"/>
                </a:solidFill>
                <a:latin typeface="Calibri"/>
              </a:rPr>
              <a:t>m), better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ɣ-to-n suppression</a:t>
            </a:r>
            <a:r>
              <a:rPr lang="en-GB" kern="0" spc="-1" dirty="0">
                <a:solidFill>
                  <a:srgbClr val="006699"/>
                </a:solidFill>
                <a:latin typeface="Calibri"/>
              </a:rPr>
              <a:t> </a:t>
            </a:r>
            <a:endParaRPr lang="en-GB" kern="0" spc="-1" dirty="0">
              <a:solidFill>
                <a:srgbClr val="002060"/>
              </a:solidFill>
              <a:latin typeface="Calibri"/>
            </a:endParaRP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spc="-1" dirty="0" smtClean="0">
                <a:solidFill>
                  <a:srgbClr val="006699"/>
                </a:solidFill>
                <a:latin typeface="Calibri"/>
              </a:rPr>
              <a:t>Integrated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</a:rPr>
              <a:t>: </a:t>
            </a:r>
            <a:r>
              <a:rPr lang="en-GB" kern="0" spc="-1" dirty="0">
                <a:solidFill>
                  <a:srgbClr val="006699"/>
                </a:solidFill>
                <a:latin typeface="Calibri"/>
              </a:rPr>
              <a:t>real-time 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</a:rPr>
              <a:t>radiography:</a:t>
            </a:r>
          </a:p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6699"/>
                </a:solidFill>
                <a:latin typeface="Calibri"/>
              </a:rPr>
              <a:t>Almost no data computation</a:t>
            </a:r>
            <a:endParaRPr lang="en-GB" sz="1600" kern="0" spc="-1" dirty="0">
              <a:solidFill>
                <a:srgbClr val="C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ZoneTexte 5"/>
          <p:cNvSpPr txBox="1"/>
          <p:nvPr/>
        </p:nvSpPr>
        <p:spPr>
          <a:xfrm>
            <a:off x="116305" y="632049"/>
            <a:ext cx="6699250" cy="2188521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>
              <a:lnSpc>
                <a:spcPct val="15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kern="0" spc="-1" baseline="30000" dirty="0" smtClean="0">
              <a:solidFill>
                <a:srgbClr val="002060"/>
              </a:solidFill>
              <a:latin typeface="Calibri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smtClean="0">
                <a:solidFill>
                  <a:srgbClr val="C00000"/>
                </a:solidFill>
                <a:latin typeface="Calibri"/>
              </a:rPr>
              <a:t>Cathode : </a:t>
            </a:r>
            <a:r>
              <a:rPr lang="en-GB" sz="2000" kern="0" spc="-1" baseline="30000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GB" sz="2000" kern="0" spc="-1" dirty="0" smtClean="0">
                <a:solidFill>
                  <a:srgbClr val="C00000"/>
                </a:solidFill>
                <a:latin typeface="Calibri"/>
              </a:rPr>
              <a:t>B</a:t>
            </a:r>
            <a:r>
              <a:rPr lang="en-GB" sz="2000" kern="0" spc="-1" baseline="-25000" dirty="0" smtClean="0">
                <a:solidFill>
                  <a:srgbClr val="C00000"/>
                </a:solidFill>
                <a:latin typeface="Calibri"/>
              </a:rPr>
              <a:t>4</a:t>
            </a:r>
            <a:r>
              <a:rPr lang="en-GB" sz="2000" kern="0" spc="-1" dirty="0" smtClean="0">
                <a:solidFill>
                  <a:srgbClr val="C00000"/>
                </a:solidFill>
                <a:latin typeface="Calibri"/>
              </a:rPr>
              <a:t>C </a:t>
            </a:r>
            <a:r>
              <a:rPr lang="en-GB" sz="2000" kern="0" spc="-1" dirty="0">
                <a:solidFill>
                  <a:srgbClr val="C00000"/>
                </a:solidFill>
                <a:latin typeface="Calibri"/>
              </a:rPr>
              <a:t>neutron-to-charge converter</a:t>
            </a: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Thermal neutrons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absorbed by 2 µm thin </a:t>
            </a:r>
            <a:r>
              <a:rPr lang="en-GB" kern="0" spc="-1" baseline="30000" dirty="0">
                <a:solidFill>
                  <a:srgbClr val="006699"/>
                </a:solidFill>
                <a:latin typeface="Calibri"/>
              </a:rPr>
              <a:t>10</a:t>
            </a:r>
            <a:r>
              <a:rPr lang="en-GB" kern="0" spc="-1" dirty="0">
                <a:solidFill>
                  <a:srgbClr val="006699"/>
                </a:solidFill>
                <a:latin typeface="Calibri"/>
              </a:rPr>
              <a:t>B</a:t>
            </a:r>
            <a:r>
              <a:rPr lang="en-GB" kern="0" spc="-1" baseline="-25000" dirty="0">
                <a:solidFill>
                  <a:srgbClr val="006699"/>
                </a:solidFill>
                <a:latin typeface="Calibri"/>
              </a:rPr>
              <a:t>4</a:t>
            </a:r>
            <a:r>
              <a:rPr lang="en-GB" kern="0" spc="-1" dirty="0">
                <a:solidFill>
                  <a:srgbClr val="006699"/>
                </a:solidFill>
                <a:latin typeface="Calibri"/>
              </a:rPr>
              <a:t>C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layer</a:t>
            </a: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Conversion </a:t>
            </a: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efficiency: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5%</a:t>
            </a: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(</a:t>
            </a:r>
            <a:r>
              <a:rPr lang="el-GR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α</a:t>
            </a:r>
            <a:r>
              <a:rPr lang="fr-FR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 or Li) fragments </a:t>
            </a:r>
            <a:r>
              <a:rPr lang="fr-FR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cause </a:t>
            </a:r>
            <a:r>
              <a:rPr lang="fr-FR" kern="0" spc="-1" dirty="0" err="1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strong</a:t>
            </a:r>
            <a:r>
              <a:rPr lang="fr-FR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 </a:t>
            </a:r>
            <a:r>
              <a:rPr lang="fr-FR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ionisation</a:t>
            </a:r>
            <a:endParaRPr lang="fr-FR" kern="0" spc="-1" dirty="0">
              <a:solidFill>
                <a:srgbClr val="006699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Drawback: </a:t>
            </a:r>
            <a:r>
              <a:rPr lang="fr-FR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fragments long range in the </a:t>
            </a:r>
            <a:r>
              <a:rPr lang="fr-FR" kern="0" spc="-1" dirty="0" err="1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gas</a:t>
            </a:r>
            <a:r>
              <a:rPr lang="fr-FR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 </a:t>
            </a:r>
            <a:r>
              <a:rPr lang="fr-FR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(5 mm)</a:t>
            </a:r>
            <a:endParaRPr lang="en-GB" sz="1600" kern="0" spc="-1" dirty="0">
              <a:solidFill>
                <a:srgbClr val="C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526" y="210435"/>
            <a:ext cx="3093154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Neutron </a:t>
            </a:r>
            <a:r>
              <a:rPr lang="fr-FR" sz="2800" dirty="0" err="1" smtClean="0">
                <a:solidFill>
                  <a:srgbClr val="C00000"/>
                </a:solidFill>
              </a:rPr>
              <a:t>imaging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4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32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17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84" y="3534090"/>
            <a:ext cx="5598564" cy="29567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78729" y="270410"/>
            <a:ext cx="9806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</a:t>
            </a:r>
            <a:r>
              <a:rPr lang="fr-FR" sz="2000" dirty="0" smtClean="0"/>
              <a:t>eutron source (3 </a:t>
            </a:r>
            <a:r>
              <a:rPr lang="fr-FR" sz="2000" dirty="0" err="1" smtClean="0"/>
              <a:t>events</a:t>
            </a:r>
            <a:r>
              <a:rPr lang="fr-FR" sz="2000" dirty="0" smtClean="0"/>
              <a:t>/s on detector)</a:t>
            </a:r>
            <a:endParaRPr lang="fr-FR" sz="2000" dirty="0"/>
          </a:p>
        </p:txBody>
      </p:sp>
      <p:sp>
        <p:nvSpPr>
          <p:cNvPr id="47" name="ZoneTexte 22"/>
          <p:cNvSpPr txBox="1"/>
          <p:nvPr/>
        </p:nvSpPr>
        <p:spPr>
          <a:xfrm>
            <a:off x="6984873" y="4393288"/>
            <a:ext cx="3995547" cy="51157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2060"/>
                </a:solidFill>
                <a:latin typeface="Calibri"/>
              </a:rPr>
              <a:t>Drift field affects the diffusion in the gas</a:t>
            </a:r>
          </a:p>
        </p:txBody>
      </p:sp>
      <p:sp>
        <p:nvSpPr>
          <p:cNvPr id="34" name="ZoneTexte 22"/>
          <p:cNvSpPr txBox="1"/>
          <p:nvPr/>
        </p:nvSpPr>
        <p:spPr>
          <a:xfrm>
            <a:off x="6977808" y="4904865"/>
            <a:ext cx="3867912" cy="486823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2060"/>
                </a:solidFill>
                <a:latin typeface="Calibri"/>
              </a:rPr>
              <a:t>Diffusion spreads the light</a:t>
            </a:r>
            <a:endParaRPr lang="en-GB" kern="0" spc="-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27" name="Picture 3" descr="Figure_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3" t="11365" r="24721" b="9238"/>
          <a:stretch>
            <a:fillRect/>
          </a:stretch>
        </p:blipFill>
        <p:spPr bwMode="auto">
          <a:xfrm>
            <a:off x="1257039" y="814342"/>
            <a:ext cx="2853022" cy="268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gure_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11191" r="25114" b="8713"/>
          <a:stretch>
            <a:fillRect/>
          </a:stretch>
        </p:blipFill>
        <p:spPr bwMode="auto">
          <a:xfrm>
            <a:off x="4474367" y="839400"/>
            <a:ext cx="2698807" cy="268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igure_2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t="11832" r="27878" b="8392"/>
          <a:stretch>
            <a:fillRect/>
          </a:stretch>
        </p:blipFill>
        <p:spPr bwMode="auto">
          <a:xfrm>
            <a:off x="7501181" y="863958"/>
            <a:ext cx="2757772" cy="266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82421" y="3548454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smtClean="0">
                <a:solidFill>
                  <a:srgbClr val="00B050"/>
                </a:solidFill>
              </a:rPr>
              <a:t>50</a:t>
            </a:r>
            <a:r>
              <a:rPr lang="fr-FR" sz="1200" i="1" dirty="0" smtClean="0">
                <a:solidFill>
                  <a:srgbClr val="00B050"/>
                </a:solidFill>
              </a:rPr>
              <a:t> V/cm drift </a:t>
            </a:r>
            <a:r>
              <a:rPr lang="fr-FR" sz="1200" i="1" dirty="0" err="1" smtClean="0">
                <a:solidFill>
                  <a:srgbClr val="00B050"/>
                </a:solidFill>
              </a:rPr>
              <a:t>field</a:t>
            </a:r>
            <a:endParaRPr lang="fr-FR" sz="1200" i="1" dirty="0">
              <a:solidFill>
                <a:srgbClr val="00B05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144069" y="354845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smtClean="0">
                <a:solidFill>
                  <a:srgbClr val="00B050"/>
                </a:solidFill>
              </a:rPr>
              <a:t>800</a:t>
            </a:r>
            <a:r>
              <a:rPr lang="fr-FR" sz="1200" i="1" dirty="0" smtClean="0">
                <a:solidFill>
                  <a:srgbClr val="00B050"/>
                </a:solidFill>
              </a:rPr>
              <a:t> V/cm drift </a:t>
            </a:r>
            <a:r>
              <a:rPr lang="fr-FR" sz="1200" i="1" dirty="0" err="1">
                <a:solidFill>
                  <a:srgbClr val="00B050"/>
                </a:solidFill>
              </a:rPr>
              <a:t>field</a:t>
            </a:r>
            <a:endParaRPr lang="fr-FR" sz="1200" i="1" dirty="0">
              <a:solidFill>
                <a:srgbClr val="00B05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8219627" y="354845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smtClean="0">
                <a:solidFill>
                  <a:srgbClr val="00B050"/>
                </a:solidFill>
              </a:rPr>
              <a:t>2000</a:t>
            </a:r>
            <a:r>
              <a:rPr lang="fr-FR" sz="1200" i="1" dirty="0" smtClean="0">
                <a:solidFill>
                  <a:srgbClr val="00B050"/>
                </a:solidFill>
              </a:rPr>
              <a:t> V/cm drift </a:t>
            </a:r>
            <a:r>
              <a:rPr lang="fr-FR" sz="1200" i="1" dirty="0" err="1">
                <a:solidFill>
                  <a:srgbClr val="00B050"/>
                </a:solidFill>
              </a:rPr>
              <a:t>field</a:t>
            </a:r>
            <a:endParaRPr lang="fr-FR" sz="1200" i="1" dirty="0">
              <a:solidFill>
                <a:srgbClr val="00B05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442804" y="5498859"/>
            <a:ext cx="783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dirty="0" smtClean="0">
                <a:solidFill>
                  <a:srgbClr val="00B050"/>
                </a:solidFill>
              </a:rPr>
              <a:t>50</a:t>
            </a:r>
            <a:r>
              <a:rPr lang="fr-FR" sz="1100" i="1" dirty="0" smtClean="0">
                <a:solidFill>
                  <a:srgbClr val="00B050"/>
                </a:solidFill>
              </a:rPr>
              <a:t> V/cm</a:t>
            </a:r>
            <a:endParaRPr lang="fr-FR" sz="1100" i="1" dirty="0">
              <a:solidFill>
                <a:srgbClr val="00B05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474367" y="5969913"/>
            <a:ext cx="783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dirty="0" smtClean="0">
                <a:solidFill>
                  <a:srgbClr val="00B050"/>
                </a:solidFill>
              </a:rPr>
              <a:t>800</a:t>
            </a:r>
            <a:r>
              <a:rPr lang="fr-FR" sz="1100" i="1" dirty="0" smtClean="0">
                <a:solidFill>
                  <a:srgbClr val="00B050"/>
                </a:solidFill>
              </a:rPr>
              <a:t> V/cm</a:t>
            </a:r>
            <a:endParaRPr lang="fr-FR" sz="1100" i="1" dirty="0">
              <a:solidFill>
                <a:srgbClr val="00B05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869964" y="5692914"/>
            <a:ext cx="93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dirty="0" smtClean="0">
                <a:solidFill>
                  <a:srgbClr val="00B050"/>
                </a:solidFill>
              </a:rPr>
              <a:t>2000</a:t>
            </a:r>
            <a:r>
              <a:rPr lang="fr-FR" sz="1100" i="1" dirty="0" smtClean="0">
                <a:solidFill>
                  <a:srgbClr val="00B050"/>
                </a:solidFill>
              </a:rPr>
              <a:t> V/cm</a:t>
            </a:r>
            <a:endParaRPr lang="fr-FR" sz="1100" i="1" dirty="0">
              <a:solidFill>
                <a:srgbClr val="00B050"/>
              </a:solidFill>
            </a:endParaRPr>
          </a:p>
        </p:txBody>
      </p:sp>
      <p:pic>
        <p:nvPicPr>
          <p:cNvPr id="1030" name="Picture 6" descr="Figure_2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2" t="10820" r="18022" b="9567"/>
          <a:stretch>
            <a:fillRect/>
          </a:stretch>
        </p:blipFill>
        <p:spPr bwMode="auto">
          <a:xfrm>
            <a:off x="10578310" y="838246"/>
            <a:ext cx="248088" cy="266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u numéro de diapositive 20"/>
          <p:cNvSpPr txBox="1">
            <a:spLocks noChangeArrowheads="1"/>
          </p:cNvSpPr>
          <p:nvPr/>
        </p:nvSpPr>
        <p:spPr bwMode="auto">
          <a:xfrm>
            <a:off x="11092681" y="6592247"/>
            <a:ext cx="1017564" cy="3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fr-FR" altLang="fr-FR" sz="1209" dirty="0" smtClean="0">
                <a:solidFill>
                  <a:srgbClr val="666666"/>
                </a:solidFill>
                <a:ea typeface="DejaVu Sans"/>
                <a:cs typeface="DejaVu Sans"/>
              </a:rPr>
              <a:t> </a:t>
            </a:r>
            <a:fld id="{A7ACE5D9-4B8D-4DA5-959D-55AF56DF00AB}" type="slidenum">
              <a:rPr lang="fr-FR" altLang="fr-FR" sz="1400">
                <a:solidFill>
                  <a:schemeClr val="bg1"/>
                </a:solidFill>
                <a:ea typeface="DejaVu Sans"/>
                <a:cs typeface="DejaVu Sans"/>
              </a:rPr>
              <a:pPr algn="r" eaLnBrk="1" hangingPunct="1"/>
              <a:t>33</a:t>
            </a:fld>
            <a:endParaRPr lang="fr-FR" altLang="fr-FR" sz="1400" dirty="0">
              <a:solidFill>
                <a:schemeClr val="bg1"/>
              </a:solidFill>
              <a:ea typeface="DejaVu Sans"/>
              <a:cs typeface="DejaVu Sans"/>
            </a:endParaRPr>
          </a:p>
        </p:txBody>
      </p:sp>
      <p:sp>
        <p:nvSpPr>
          <p:cNvPr id="23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33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526" y="210435"/>
            <a:ext cx="3093154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Neutron </a:t>
            </a:r>
            <a:r>
              <a:rPr lang="fr-FR" sz="2800" dirty="0" err="1" smtClean="0">
                <a:solidFill>
                  <a:srgbClr val="C00000"/>
                </a:solidFill>
              </a:rPr>
              <a:t>imaging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86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4498" y="2176730"/>
            <a:ext cx="1349841" cy="273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41" y="1093746"/>
            <a:ext cx="6096000" cy="4572000"/>
          </a:xfrm>
          <a:prstGeom prst="rect">
            <a:avLst/>
          </a:prstGeom>
        </p:spPr>
      </p:pic>
      <p:pic>
        <p:nvPicPr>
          <p:cNvPr id="6" name="Picture 2" descr="Eclipse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2340" y="2819639"/>
            <a:ext cx="2551072" cy="16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907871" y="470642"/>
            <a:ext cx="6739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rgbClr val="C00000"/>
                </a:solidFill>
              </a:rPr>
              <a:t>THANK YOU</a:t>
            </a:r>
            <a:endParaRPr lang="fr-FR" sz="48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52867" y="1239239"/>
            <a:ext cx="1644073" cy="418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62806" y="5507990"/>
            <a:ext cx="5495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A. </a:t>
            </a:r>
            <a:r>
              <a:rPr lang="fr-FR" dirty="0" smtClean="0"/>
              <a:t>Cools </a:t>
            </a:r>
            <a:r>
              <a:rPr lang="fr-FR" dirty="0"/>
              <a:t>, S. </a:t>
            </a:r>
            <a:r>
              <a:rPr lang="fr-FR" dirty="0" smtClean="0"/>
              <a:t>Aune </a:t>
            </a:r>
            <a:r>
              <a:rPr lang="fr-FR" dirty="0"/>
              <a:t>, F. </a:t>
            </a:r>
            <a:r>
              <a:rPr lang="fr-FR" dirty="0" smtClean="0"/>
              <a:t>Beau </a:t>
            </a:r>
            <a:r>
              <a:rPr lang="fr-FR" dirty="0"/>
              <a:t>, F.M. </a:t>
            </a:r>
            <a:r>
              <a:rPr lang="fr-FR" dirty="0" err="1" smtClean="0"/>
              <a:t>Brunbauer</a:t>
            </a:r>
            <a:r>
              <a:rPr lang="fr-FR" dirty="0" smtClean="0"/>
              <a:t> </a:t>
            </a:r>
            <a:r>
              <a:rPr lang="fr-FR" dirty="0"/>
              <a:t>, T. </a:t>
            </a:r>
            <a:r>
              <a:rPr lang="fr-FR" dirty="0" smtClean="0"/>
              <a:t>Benoit , </a:t>
            </a:r>
            <a:r>
              <a:rPr lang="fr-FR" dirty="0"/>
              <a:t>E. </a:t>
            </a:r>
            <a:r>
              <a:rPr lang="fr-FR" dirty="0" smtClean="0"/>
              <a:t>Ferrer-Ribas , </a:t>
            </a:r>
            <a:r>
              <a:rPr lang="fr-FR" dirty="0"/>
              <a:t>C. </a:t>
            </a:r>
            <a:r>
              <a:rPr lang="fr-FR" dirty="0" err="1" smtClean="0"/>
              <a:t>Malgorn</a:t>
            </a:r>
            <a:r>
              <a:rPr lang="fr-FR" dirty="0" smtClean="0"/>
              <a:t> </a:t>
            </a:r>
            <a:r>
              <a:rPr lang="fr-FR" dirty="0"/>
              <a:t>, E. </a:t>
            </a:r>
            <a:r>
              <a:rPr lang="fr-FR" dirty="0" err="1" smtClean="0"/>
              <a:t>Oliveri</a:t>
            </a:r>
            <a:r>
              <a:rPr lang="fr-FR" dirty="0" smtClean="0"/>
              <a:t> </a:t>
            </a:r>
            <a:r>
              <a:rPr lang="fr-FR" dirty="0"/>
              <a:t>, T. </a:t>
            </a:r>
            <a:r>
              <a:rPr lang="fr-FR" dirty="0" smtClean="0"/>
              <a:t>Papaevangelou </a:t>
            </a:r>
            <a:r>
              <a:rPr lang="fr-FR" dirty="0"/>
              <a:t>, E.C. </a:t>
            </a:r>
            <a:r>
              <a:rPr lang="fr-FR" dirty="0" smtClean="0"/>
              <a:t>Pollacco </a:t>
            </a:r>
            <a:r>
              <a:rPr lang="fr-FR" dirty="0"/>
              <a:t>, L. </a:t>
            </a:r>
            <a:r>
              <a:rPr lang="fr-FR" dirty="0" err="1" smtClean="0"/>
              <a:t>Ropelewski</a:t>
            </a:r>
            <a:r>
              <a:rPr lang="fr-FR" dirty="0" smtClean="0"/>
              <a:t> </a:t>
            </a:r>
            <a:r>
              <a:rPr lang="fr-FR" dirty="0"/>
              <a:t>, A. </a:t>
            </a:r>
            <a:r>
              <a:rPr lang="fr-FR" dirty="0" smtClean="0"/>
              <a:t>Sari </a:t>
            </a:r>
            <a:r>
              <a:rPr lang="fr-FR" dirty="0"/>
              <a:t>, F.J. </a:t>
            </a:r>
            <a:r>
              <a:rPr lang="fr-FR" dirty="0" err="1" smtClean="0"/>
              <a:t>Iguaz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3867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97401" y="3186731"/>
            <a:ext cx="673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C00000"/>
                </a:solidFill>
              </a:rPr>
              <a:t>BACK UP  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05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44979" y="340013"/>
            <a:ext cx="585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LIGHT DETECTION DEVICES	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568579" y="1137720"/>
            <a:ext cx="3534942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u="sng" kern="0" dirty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Hamamatsu CMOS camera</a:t>
            </a:r>
            <a:endParaRPr lang="en-GB" sz="24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pic>
        <p:nvPicPr>
          <p:cNvPr id="8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0585" r="58781" b="35339"/>
          <a:stretch>
            <a:fillRect/>
          </a:stretch>
        </p:blipFill>
        <p:spPr bwMode="auto">
          <a:xfrm>
            <a:off x="6477837" y="1180285"/>
            <a:ext cx="18700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24445" r="58215" b="9892"/>
          <a:stretch>
            <a:fillRect/>
          </a:stretch>
        </p:blipFill>
        <p:spPr bwMode="auto">
          <a:xfrm>
            <a:off x="8879407" y="792322"/>
            <a:ext cx="1453313" cy="115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1"/>
          <p:cNvSpPr/>
          <p:nvPr/>
        </p:nvSpPr>
        <p:spPr>
          <a:xfrm>
            <a:off x="1996355" y="1883210"/>
            <a:ext cx="1556836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Readout noise</a:t>
            </a:r>
          </a:p>
        </p:txBody>
      </p:sp>
      <p:pic>
        <p:nvPicPr>
          <p:cNvPr id="14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0" r="61835" b="2795"/>
          <a:stretch>
            <a:fillRect/>
          </a:stretch>
        </p:blipFill>
        <p:spPr bwMode="auto">
          <a:xfrm>
            <a:off x="961740" y="2336973"/>
            <a:ext cx="1813033" cy="46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3"/>
          <p:cNvSpPr/>
          <p:nvPr/>
        </p:nvSpPr>
        <p:spPr>
          <a:xfrm>
            <a:off x="7283952" y="2264827"/>
            <a:ext cx="2861290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Photon number resolving</a:t>
            </a:r>
          </a:p>
        </p:txBody>
      </p:sp>
      <p:pic>
        <p:nvPicPr>
          <p:cNvPr id="16" name="Imag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3" t="37021" b="4786"/>
          <a:stretch/>
        </p:blipFill>
        <p:spPr bwMode="auto">
          <a:xfrm>
            <a:off x="2759004" y="2336973"/>
            <a:ext cx="1764920" cy="46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33" y="2576946"/>
            <a:ext cx="6632427" cy="429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/>
          <p:nvPr/>
        </p:nvSpPr>
        <p:spPr>
          <a:xfrm>
            <a:off x="2123772" y="4187222"/>
            <a:ext cx="1391728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Dark current</a:t>
            </a:r>
            <a:endParaRPr lang="en-GB" b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9" name="ZoneTexte 29"/>
          <p:cNvSpPr txBox="1">
            <a:spLocks noChangeArrowheads="1"/>
          </p:cNvSpPr>
          <p:nvPr/>
        </p:nvSpPr>
        <p:spPr bwMode="auto">
          <a:xfrm>
            <a:off x="789893" y="4605433"/>
            <a:ext cx="5409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600" b="1" dirty="0" err="1">
                <a:solidFill>
                  <a:srgbClr val="000000"/>
                </a:solidFill>
              </a:rPr>
              <a:t>Cooling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b="1" dirty="0" err="1">
                <a:solidFill>
                  <a:srgbClr val="000000"/>
                </a:solidFill>
              </a:rPr>
              <a:t>Sensor</a:t>
            </a:r>
            <a:r>
              <a:rPr lang="fr-FR" altLang="fr-FR" sz="1600" b="1" dirty="0">
                <a:solidFill>
                  <a:srgbClr val="000000"/>
                </a:solidFill>
              </a:rPr>
              <a:t> </a:t>
            </a:r>
            <a:r>
              <a:rPr lang="fr-FR" altLang="fr-FR" sz="1600" b="1" dirty="0" err="1">
                <a:solidFill>
                  <a:srgbClr val="000000"/>
                </a:solidFill>
              </a:rPr>
              <a:t>temperature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b="1" dirty="0" err="1">
                <a:solidFill>
                  <a:srgbClr val="000000"/>
                </a:solidFill>
              </a:rPr>
              <a:t>Dark</a:t>
            </a:r>
            <a:r>
              <a:rPr lang="fr-FR" altLang="fr-FR" sz="1600" b="1" dirty="0">
                <a:solidFill>
                  <a:srgbClr val="000000"/>
                </a:solidFill>
              </a:rPr>
              <a:t> </a:t>
            </a:r>
            <a:r>
              <a:rPr lang="fr-FR" altLang="fr-FR" sz="1600" b="1" dirty="0" err="1">
                <a:solidFill>
                  <a:srgbClr val="000000"/>
                </a:solidFill>
              </a:rPr>
              <a:t>current</a:t>
            </a:r>
            <a:endParaRPr lang="fr-FR" altLang="fr-FR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Air	- 20 °C		0.016 e</a:t>
            </a:r>
            <a:r>
              <a:rPr lang="fr-FR" altLang="fr-FR" sz="1600" baseline="30000" dirty="0">
                <a:solidFill>
                  <a:srgbClr val="000000"/>
                </a:solidFill>
              </a:rPr>
              <a:t>- </a:t>
            </a:r>
            <a:r>
              <a:rPr lang="fr-FR" altLang="fr-FR" sz="1600" dirty="0">
                <a:solidFill>
                  <a:srgbClr val="000000"/>
                </a:solidFill>
              </a:rPr>
              <a:t>/</a:t>
            </a:r>
            <a:r>
              <a:rPr lang="fr-FR" altLang="fr-FR" sz="1600" dirty="0" smtClean="0">
                <a:solidFill>
                  <a:srgbClr val="000000"/>
                </a:solidFill>
              </a:rPr>
              <a:t>pixels/s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22" name="Rectangle 33"/>
          <p:cNvSpPr/>
          <p:nvPr/>
        </p:nvSpPr>
        <p:spPr>
          <a:xfrm>
            <a:off x="2314318" y="3100781"/>
            <a:ext cx="732893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Pixels</a:t>
            </a:r>
            <a:endParaRPr lang="en-GB" sz="1400" b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3" name="ZoneTexte 34"/>
          <p:cNvSpPr txBox="1">
            <a:spLocks noChangeArrowheads="1"/>
          </p:cNvSpPr>
          <p:nvPr/>
        </p:nvSpPr>
        <p:spPr bwMode="auto">
          <a:xfrm>
            <a:off x="1015401" y="3448492"/>
            <a:ext cx="3732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1600" b="1" dirty="0" err="1" smtClean="0">
                <a:solidFill>
                  <a:srgbClr val="000000"/>
                </a:solidFill>
              </a:rPr>
              <a:t>Number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b="1" dirty="0" smtClean="0">
                <a:solidFill>
                  <a:srgbClr val="000000"/>
                </a:solidFill>
              </a:rPr>
              <a:t>	Size</a:t>
            </a:r>
            <a:endParaRPr lang="fr-FR" altLang="fr-FR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4096 x </a:t>
            </a:r>
            <a:r>
              <a:rPr lang="fr-FR" altLang="fr-FR" sz="1600" dirty="0" smtClean="0">
                <a:solidFill>
                  <a:srgbClr val="000000"/>
                </a:solidFill>
              </a:rPr>
              <a:t>2304</a:t>
            </a:r>
            <a:r>
              <a:rPr lang="fr-FR" altLang="fr-FR" sz="1600" b="1" dirty="0">
                <a:solidFill>
                  <a:srgbClr val="000000"/>
                </a:solidFill>
              </a:rPr>
              <a:t>	</a:t>
            </a:r>
            <a:r>
              <a:rPr lang="fr-FR" altLang="fr-FR" sz="1600" dirty="0" smtClean="0">
                <a:solidFill>
                  <a:srgbClr val="000000"/>
                </a:solidFill>
              </a:rPr>
              <a:t>4.6 </a:t>
            </a:r>
            <a:r>
              <a:rPr lang="fr-FR" altLang="fr-FR" sz="1600" dirty="0">
                <a:solidFill>
                  <a:srgbClr val="000000"/>
                </a:solidFill>
              </a:rPr>
              <a:t>µm x 4.6 µm</a:t>
            </a:r>
          </a:p>
        </p:txBody>
      </p:sp>
      <p:sp>
        <p:nvSpPr>
          <p:cNvPr id="24" name="Rectangle 30"/>
          <p:cNvSpPr/>
          <p:nvPr/>
        </p:nvSpPr>
        <p:spPr>
          <a:xfrm>
            <a:off x="1563889" y="5489419"/>
            <a:ext cx="2545890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 smtClean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Minimum exposure time</a:t>
            </a:r>
            <a:endParaRPr lang="en-GB" sz="1400" b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5" name="ZoneTexte 31"/>
          <p:cNvSpPr txBox="1">
            <a:spLocks noChangeArrowheads="1"/>
          </p:cNvSpPr>
          <p:nvPr/>
        </p:nvSpPr>
        <p:spPr bwMode="auto">
          <a:xfrm>
            <a:off x="1310259" y="5824056"/>
            <a:ext cx="3762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600" b="1" dirty="0" smtClean="0">
                <a:solidFill>
                  <a:srgbClr val="000000"/>
                </a:solidFill>
              </a:rPr>
              <a:t>Mode	</a:t>
            </a:r>
            <a:r>
              <a:rPr lang="fr-FR" altLang="fr-FR" sz="1600" b="1" dirty="0">
                <a:solidFill>
                  <a:srgbClr val="000000"/>
                </a:solidFill>
              </a:rPr>
              <a:t>	Rate</a:t>
            </a: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Standard	</a:t>
            </a:r>
            <a:r>
              <a:rPr lang="fr-FR" altLang="fr-FR" sz="1600" dirty="0" smtClean="0">
                <a:solidFill>
                  <a:srgbClr val="000000"/>
                </a:solidFill>
              </a:rPr>
              <a:t>	1 µs/frame</a:t>
            </a:r>
            <a:endParaRPr lang="fr-FR" altLang="fr-FR" sz="16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</a:rPr>
              <a:t>Ultra </a:t>
            </a:r>
            <a:r>
              <a:rPr lang="fr-FR" altLang="fr-FR" sz="1600" dirty="0" smtClean="0">
                <a:solidFill>
                  <a:srgbClr val="000000"/>
                </a:solidFill>
              </a:rPr>
              <a:t>quiet	</a:t>
            </a:r>
            <a:r>
              <a:rPr lang="fr-FR" altLang="fr-FR" sz="1600" dirty="0">
                <a:solidFill>
                  <a:srgbClr val="000000"/>
                </a:solidFill>
              </a:rPr>
              <a:t>	</a:t>
            </a:r>
            <a:r>
              <a:rPr lang="fr-FR" altLang="fr-FR" sz="1600" dirty="0" smtClean="0">
                <a:solidFill>
                  <a:srgbClr val="000000"/>
                </a:solidFill>
              </a:rPr>
              <a:t>100 ms/frame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1740" y="3477679"/>
            <a:ext cx="3438050" cy="5555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968358" y="2323617"/>
            <a:ext cx="3555566" cy="4828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613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16809" r="58466" b="7043"/>
          <a:stretch/>
        </p:blipFill>
        <p:spPr bwMode="auto">
          <a:xfrm>
            <a:off x="6050280" y="805371"/>
            <a:ext cx="6121592" cy="38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"/>
          <p:cNvSpPr txBox="1"/>
          <p:nvPr/>
        </p:nvSpPr>
        <p:spPr>
          <a:xfrm>
            <a:off x="48213" y="2009337"/>
            <a:ext cx="6699250" cy="189939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err="1" smtClean="0">
                <a:solidFill>
                  <a:srgbClr val="002060"/>
                </a:solidFill>
                <a:latin typeface="Calibri"/>
              </a:rPr>
              <a:t>Tumor</a:t>
            </a:r>
            <a:r>
              <a:rPr lang="en-GB" sz="2000" kern="0" spc="-1" dirty="0" smtClean="0">
                <a:solidFill>
                  <a:srgbClr val="002060"/>
                </a:solidFill>
                <a:latin typeface="Calibri"/>
              </a:rPr>
              <a:t> heterogeneity: </a:t>
            </a:r>
            <a:r>
              <a:rPr lang="en-GB" sz="2000" kern="0" spc="-1" dirty="0">
                <a:solidFill>
                  <a:srgbClr val="002060"/>
                </a:solidFill>
                <a:latin typeface="Calibri"/>
              </a:rPr>
              <a:t>different cell types inside a </a:t>
            </a:r>
            <a:r>
              <a:rPr lang="en-GB" sz="2000" kern="0" spc="-1" dirty="0" err="1">
                <a:solidFill>
                  <a:srgbClr val="002060"/>
                </a:solidFill>
                <a:latin typeface="Calibri"/>
              </a:rPr>
              <a:t>tumor</a:t>
            </a:r>
            <a:endParaRPr lang="en-GB" sz="2000" kern="0" spc="-1" dirty="0">
              <a:solidFill>
                <a:srgbClr val="002060"/>
              </a:solidFill>
              <a:latin typeface="Calibri"/>
            </a:endParaRP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Heterogeneity effect on drug targeting? </a:t>
            </a: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Develop more efficient drugs</a:t>
            </a:r>
            <a:endParaRPr lang="en-GB" kern="0" spc="-1" dirty="0">
              <a:solidFill>
                <a:srgbClr val="006699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>
                <a:solidFill>
                  <a:srgbClr val="C00000"/>
                </a:solidFill>
                <a:latin typeface="Calibri"/>
                <a:ea typeface="Noto Sans CJK SC" pitchFamily="2"/>
                <a:cs typeface="Lohit Devanagari" pitchFamily="2"/>
              </a:rPr>
              <a:t>Requires better detection sensibilities</a:t>
            </a:r>
            <a:endParaRPr lang="en-GB" kern="0" dirty="0">
              <a:solidFill>
                <a:srgbClr val="C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kern="0" spc="-1" dirty="0">
              <a:solidFill>
                <a:srgbClr val="C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kern="0" spc="-1" dirty="0">
              <a:solidFill>
                <a:srgbClr val="C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8" name="ZoneTexte 6"/>
          <p:cNvSpPr txBox="1"/>
          <p:nvPr/>
        </p:nvSpPr>
        <p:spPr>
          <a:xfrm>
            <a:off x="48213" y="4297932"/>
            <a:ext cx="6216904" cy="225475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smtClean="0">
                <a:solidFill>
                  <a:srgbClr val="002060"/>
                </a:solidFill>
                <a:latin typeface="Calibri"/>
              </a:rPr>
              <a:t>Pharmaceutical needs at the cell level for drug development:</a:t>
            </a: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Assess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the </a:t>
            </a:r>
            <a:r>
              <a:rPr lang="en-GB" b="1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drug distribution </a:t>
            </a:r>
            <a:r>
              <a:rPr lang="en-GB" kern="0" spc="-1" dirty="0">
                <a:solidFill>
                  <a:srgbClr val="006699"/>
                </a:solidFill>
                <a:latin typeface="Calibri"/>
                <a:ea typeface="Noto Sans CJK SC" pitchFamily="2"/>
                <a:cs typeface="Lohit Devanagari" pitchFamily="2"/>
              </a:rPr>
              <a:t>among cells </a:t>
            </a:r>
          </a:p>
          <a:p>
            <a:pPr marL="742950" lvl="1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C00000"/>
                </a:solidFill>
                <a:latin typeface="Calibri"/>
                <a:ea typeface="Noto Sans CJK SC"/>
              </a:rPr>
              <a:t>At </a:t>
            </a:r>
            <a:r>
              <a:rPr lang="en-GB" kern="0" spc="-1" dirty="0">
                <a:solidFill>
                  <a:srgbClr val="C00000"/>
                </a:solidFill>
                <a:latin typeface="Calibri"/>
                <a:ea typeface="Noto Sans CJK SC"/>
              </a:rPr>
              <a:t>the cell </a:t>
            </a:r>
            <a:r>
              <a:rPr lang="en-GB" kern="0" spc="-1" dirty="0" smtClean="0">
                <a:solidFill>
                  <a:srgbClr val="C00000"/>
                </a:solidFill>
                <a:latin typeface="Calibri"/>
                <a:ea typeface="Noto Sans CJK SC"/>
              </a:rPr>
              <a:t>level: </a:t>
            </a:r>
            <a:r>
              <a:rPr lang="en-GB" kern="0" spc="-1" dirty="0">
                <a:solidFill>
                  <a:srgbClr val="C00000"/>
                </a:solidFill>
                <a:latin typeface="Calibri"/>
                <a:ea typeface="Noto Sans CJK SC"/>
              </a:rPr>
              <a:t>Quantification of </a:t>
            </a:r>
            <a:r>
              <a:rPr lang="en-GB" kern="0" spc="-1" baseline="33000" dirty="0">
                <a:solidFill>
                  <a:srgbClr val="C00000"/>
                </a:solidFill>
                <a:latin typeface="Calibri"/>
                <a:ea typeface="Noto Sans CJK SC"/>
              </a:rPr>
              <a:t>3</a:t>
            </a:r>
            <a:r>
              <a:rPr lang="en-GB" kern="0" spc="-1" dirty="0">
                <a:solidFill>
                  <a:srgbClr val="C00000"/>
                </a:solidFill>
                <a:latin typeface="Calibri"/>
                <a:ea typeface="Noto Sans CJK SC"/>
              </a:rPr>
              <a:t>H concentration in </a:t>
            </a:r>
            <a:r>
              <a:rPr lang="en-GB" b="1" kern="0" spc="-1" dirty="0">
                <a:solidFill>
                  <a:srgbClr val="C00000"/>
                </a:solidFill>
                <a:latin typeface="Calibri"/>
                <a:ea typeface="Noto Sans CJK SC"/>
              </a:rPr>
              <a:t>single cell </a:t>
            </a:r>
            <a:r>
              <a:rPr lang="en-GB" kern="0" spc="-1" dirty="0">
                <a:solidFill>
                  <a:srgbClr val="C00000"/>
                </a:solidFill>
                <a:latin typeface="Calibri"/>
                <a:ea typeface="Noto Sans CJK SC"/>
              </a:rPr>
              <a:t>samples</a:t>
            </a:r>
            <a:endParaRPr lang="fr-FR" kern="0" spc="-1" dirty="0">
              <a:solidFill>
                <a:srgbClr val="C00000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kern="0" spc="-1" dirty="0">
              <a:solidFill>
                <a:srgbClr val="006699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kern="0" spc="-1" dirty="0">
              <a:solidFill>
                <a:srgbClr val="C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ZoneTexte 6"/>
          <p:cNvSpPr txBox="1"/>
          <p:nvPr/>
        </p:nvSpPr>
        <p:spPr>
          <a:xfrm>
            <a:off x="196565" y="681754"/>
            <a:ext cx="6216904" cy="225475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u="sng" kern="0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Molecule labelling and tracking with tritium</a:t>
            </a:r>
            <a:endParaRPr lang="en-GB" sz="1200" kern="0" spc="-1" dirty="0">
              <a:solidFill>
                <a:srgbClr val="C0000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0" name="Espace réservé du numéro de diapositive 20"/>
          <p:cNvSpPr txBox="1">
            <a:spLocks noChangeArrowheads="1"/>
          </p:cNvSpPr>
          <p:nvPr/>
        </p:nvSpPr>
        <p:spPr bwMode="auto">
          <a:xfrm>
            <a:off x="10998003" y="6487116"/>
            <a:ext cx="1017564" cy="3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fr-FR" altLang="fr-FR" sz="1209" dirty="0" smtClean="0">
                <a:solidFill>
                  <a:srgbClr val="666666"/>
                </a:solidFill>
                <a:ea typeface="DejaVu Sans"/>
                <a:cs typeface="DejaVu Sans"/>
              </a:rPr>
              <a:t> </a:t>
            </a:r>
            <a:fld id="{A7ACE5D9-4B8D-4DA5-959D-55AF56DF00AB}" type="slidenum">
              <a:rPr lang="fr-FR" altLang="fr-FR" sz="1209">
                <a:solidFill>
                  <a:srgbClr val="666666"/>
                </a:solidFill>
                <a:ea typeface="DejaVu Sans"/>
                <a:cs typeface="DejaVu Sans"/>
              </a:rPr>
              <a:pPr algn="r" eaLnBrk="1" hangingPunct="1"/>
              <a:t>37</a:t>
            </a:fld>
            <a:endParaRPr lang="fr-FR" altLang="fr-FR" sz="1209" dirty="0">
              <a:solidFill>
                <a:srgbClr val="666666"/>
              </a:solidFill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89518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6484" t="11838" r="3187" b="19957"/>
          <a:stretch/>
        </p:blipFill>
        <p:spPr>
          <a:xfrm>
            <a:off x="1178172" y="852669"/>
            <a:ext cx="10742464" cy="583956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44979" y="340013"/>
            <a:ext cx="585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LIGHT DETECTION 	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6126480" y="1148080"/>
            <a:ext cx="20320" cy="51612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20"/>
          <p:cNvSpPr txBox="1">
            <a:spLocks noChangeArrowheads="1"/>
          </p:cNvSpPr>
          <p:nvPr/>
        </p:nvSpPr>
        <p:spPr bwMode="auto">
          <a:xfrm>
            <a:off x="11092681" y="6592247"/>
            <a:ext cx="1017564" cy="3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fr-FR" altLang="fr-FR" sz="1209" dirty="0" smtClean="0">
                <a:solidFill>
                  <a:srgbClr val="666666"/>
                </a:solidFill>
                <a:ea typeface="DejaVu Sans"/>
                <a:cs typeface="DejaVu Sans"/>
              </a:rPr>
              <a:t> </a:t>
            </a:r>
            <a:fld id="{A7ACE5D9-4B8D-4DA5-959D-55AF56DF00AB}" type="slidenum">
              <a:rPr lang="fr-FR" altLang="fr-FR" sz="1400">
                <a:solidFill>
                  <a:schemeClr val="bg1"/>
                </a:solidFill>
                <a:ea typeface="DejaVu Sans"/>
                <a:cs typeface="DejaVu Sans"/>
              </a:rPr>
              <a:pPr algn="r" eaLnBrk="1" hangingPunct="1"/>
              <a:t>38</a:t>
            </a:fld>
            <a:endParaRPr lang="fr-FR" altLang="fr-FR" sz="1400" dirty="0">
              <a:solidFill>
                <a:schemeClr val="bg1"/>
              </a:solidFill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844110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" y="3632719"/>
            <a:ext cx="43434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rapèze 12"/>
          <p:cNvSpPr>
            <a:spLocks/>
          </p:cNvSpPr>
          <p:nvPr/>
        </p:nvSpPr>
        <p:spPr bwMode="auto">
          <a:xfrm>
            <a:off x="827723" y="2684982"/>
            <a:ext cx="4648200" cy="714375"/>
          </a:xfrm>
          <a:custGeom>
            <a:avLst/>
            <a:gdLst>
              <a:gd name="T0" fmla="*/ 2321287 w 4649138"/>
              <a:gd name="T1" fmla="*/ 0 h 713122"/>
              <a:gd name="T2" fmla="*/ 4642576 w 4649138"/>
              <a:gd name="T3" fmla="*/ 360971 h 713122"/>
              <a:gd name="T4" fmla="*/ 2321287 w 4649138"/>
              <a:gd name="T5" fmla="*/ 721939 h 713122"/>
              <a:gd name="T6" fmla="*/ 0 w 4649138"/>
              <a:gd name="T7" fmla="*/ 360971 h 713122"/>
              <a:gd name="T8" fmla="*/ 89014 w 4649138"/>
              <a:gd name="T9" fmla="*/ 360971 h 713122"/>
              <a:gd name="T10" fmla="*/ 4553562 w 4649138"/>
              <a:gd name="T11" fmla="*/ 360971 h 71312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89140 w 4649138"/>
              <a:gd name="T19" fmla="*/ 18231 h 713122"/>
              <a:gd name="T20" fmla="*/ 4559998 w 4649138"/>
              <a:gd name="T21" fmla="*/ 713122 h 7131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49138" h="713122">
                <a:moveTo>
                  <a:pt x="0" y="713122"/>
                </a:moveTo>
                <a:lnTo>
                  <a:pt x="178281" y="0"/>
                </a:lnTo>
                <a:lnTo>
                  <a:pt x="4470857" y="0"/>
                </a:lnTo>
                <a:lnTo>
                  <a:pt x="4649138" y="713122"/>
                </a:lnTo>
                <a:lnTo>
                  <a:pt x="0" y="713122"/>
                </a:lnTo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10" name="Triangle isocèle 7"/>
          <p:cNvSpPr>
            <a:spLocks/>
          </p:cNvSpPr>
          <p:nvPr/>
        </p:nvSpPr>
        <p:spPr bwMode="auto">
          <a:xfrm rot="10799991">
            <a:off x="3005773" y="3542232"/>
            <a:ext cx="485775" cy="503237"/>
          </a:xfrm>
          <a:custGeom>
            <a:avLst/>
            <a:gdLst>
              <a:gd name="T0" fmla="*/ 244569 w 485217"/>
              <a:gd name="T1" fmla="*/ 0 h 502526"/>
              <a:gd name="T2" fmla="*/ 489137 w 485217"/>
              <a:gd name="T3" fmla="*/ 253764 h 502526"/>
              <a:gd name="T4" fmla="*/ 244569 w 485217"/>
              <a:gd name="T5" fmla="*/ 507524 h 502526"/>
              <a:gd name="T6" fmla="*/ 0 w 485217"/>
              <a:gd name="T7" fmla="*/ 253764 h 502526"/>
              <a:gd name="T8" fmla="*/ 244568 w 485217"/>
              <a:gd name="T9" fmla="*/ 0 h 502526"/>
              <a:gd name="T10" fmla="*/ 122283 w 485217"/>
              <a:gd name="T11" fmla="*/ 253764 h 502526"/>
              <a:gd name="T12" fmla="*/ 0 w 485217"/>
              <a:gd name="T13" fmla="*/ 507524 h 502526"/>
              <a:gd name="T14" fmla="*/ 244568 w 485217"/>
              <a:gd name="T15" fmla="*/ 507524 h 502526"/>
              <a:gd name="T16" fmla="*/ 489137 w 485217"/>
              <a:gd name="T17" fmla="*/ 507524 h 502526"/>
              <a:gd name="T18" fmla="*/ 366852 w 485217"/>
              <a:gd name="T19" fmla="*/ 253764 h 502526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121304 w 485217"/>
              <a:gd name="T31" fmla="*/ 251263 h 502526"/>
              <a:gd name="T32" fmla="*/ 363913 w 485217"/>
              <a:gd name="T33" fmla="*/ 502526 h 5025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5217" h="502526">
                <a:moveTo>
                  <a:pt x="0" y="502526"/>
                </a:moveTo>
                <a:lnTo>
                  <a:pt x="242608" y="0"/>
                </a:lnTo>
                <a:lnTo>
                  <a:pt x="485217" y="502526"/>
                </a:lnTo>
                <a:lnTo>
                  <a:pt x="0" y="502526"/>
                </a:lnTo>
                <a:close/>
              </a:path>
            </a:pathLst>
          </a:custGeom>
          <a:solidFill>
            <a:srgbClr val="F8CBAD">
              <a:alpha val="70195"/>
            </a:srgbClr>
          </a:solidFill>
          <a:ln w="6345" cap="flat">
            <a:solidFill>
              <a:srgbClr val="F4B183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11" name="Triangle isocèle 8"/>
          <p:cNvSpPr>
            <a:spLocks/>
          </p:cNvSpPr>
          <p:nvPr/>
        </p:nvSpPr>
        <p:spPr bwMode="auto">
          <a:xfrm rot="10799991">
            <a:off x="3164523" y="3859732"/>
            <a:ext cx="166687" cy="912812"/>
          </a:xfrm>
          <a:custGeom>
            <a:avLst/>
            <a:gdLst>
              <a:gd name="T0" fmla="*/ 85834 w 165872"/>
              <a:gd name="T1" fmla="*/ 0 h 1022747"/>
              <a:gd name="T2" fmla="*/ 171661 w 165872"/>
              <a:gd name="T3" fmla="*/ 410055 h 1022747"/>
              <a:gd name="T4" fmla="*/ 85834 w 165872"/>
              <a:gd name="T5" fmla="*/ 820109 h 1022747"/>
              <a:gd name="T6" fmla="*/ 0 w 165872"/>
              <a:gd name="T7" fmla="*/ 410055 h 1022747"/>
              <a:gd name="T8" fmla="*/ 88220 w 165872"/>
              <a:gd name="T9" fmla="*/ 0 h 1022747"/>
              <a:gd name="T10" fmla="*/ 44110 w 165872"/>
              <a:gd name="T11" fmla="*/ 410055 h 1022747"/>
              <a:gd name="T12" fmla="*/ 0 w 165872"/>
              <a:gd name="T13" fmla="*/ 820109 h 1022747"/>
              <a:gd name="T14" fmla="*/ 88220 w 165872"/>
              <a:gd name="T15" fmla="*/ 820109 h 1022747"/>
              <a:gd name="T16" fmla="*/ 171661 w 165872"/>
              <a:gd name="T17" fmla="*/ 820109 h 1022747"/>
              <a:gd name="T18" fmla="*/ 129940 w 165872"/>
              <a:gd name="T19" fmla="*/ 410055 h 1022747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42622 w 165872"/>
              <a:gd name="T31" fmla="*/ 511374 h 1022747"/>
              <a:gd name="T32" fmla="*/ 125558 w 165872"/>
              <a:gd name="T33" fmla="*/ 1022747 h 10227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5872" h="1022747">
                <a:moveTo>
                  <a:pt x="0" y="1022747"/>
                </a:moveTo>
                <a:lnTo>
                  <a:pt x="85245" y="0"/>
                </a:lnTo>
                <a:lnTo>
                  <a:pt x="165872" y="1022747"/>
                </a:lnTo>
                <a:lnTo>
                  <a:pt x="0" y="1022747"/>
                </a:lnTo>
                <a:close/>
              </a:path>
            </a:pathLst>
          </a:custGeom>
          <a:solidFill>
            <a:srgbClr val="F8CBAD">
              <a:alpha val="98822"/>
            </a:srgbClr>
          </a:solidFill>
          <a:ln w="6345" cap="flat">
            <a:solidFill>
              <a:srgbClr val="F8CBAD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54723" y="3488257"/>
            <a:ext cx="4364037" cy="46037"/>
          </a:xfrm>
          <a:prstGeom prst="rect">
            <a:avLst/>
          </a:prstGeom>
          <a:solidFill>
            <a:srgbClr val="00CC99"/>
          </a:solidFill>
          <a:ln w="12701">
            <a:solidFill>
              <a:srgbClr val="00CC9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54710" y="3431107"/>
            <a:ext cx="4564063" cy="46037"/>
          </a:xfrm>
          <a:prstGeom prst="rect">
            <a:avLst/>
          </a:prstGeom>
          <a:solidFill>
            <a:srgbClr val="00B0F0"/>
          </a:solidFill>
          <a:ln w="12701">
            <a:solidFill>
              <a:srgbClr val="00B0F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4" name="ZoneTexte 11"/>
          <p:cNvSpPr txBox="1">
            <a:spLocks noChangeArrowheads="1"/>
          </p:cNvSpPr>
          <p:nvPr/>
        </p:nvSpPr>
        <p:spPr bwMode="auto">
          <a:xfrm>
            <a:off x="362585" y="4831282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00"/>
                </a:solidFill>
              </a:rPr>
              <a:t>Cathode</a:t>
            </a:r>
          </a:p>
        </p:txBody>
      </p:sp>
      <p:sp>
        <p:nvSpPr>
          <p:cNvPr id="15" name="ZoneTexte 13"/>
          <p:cNvSpPr txBox="1">
            <a:spLocks noChangeArrowheads="1"/>
          </p:cNvSpPr>
          <p:nvPr/>
        </p:nvSpPr>
        <p:spPr bwMode="auto">
          <a:xfrm>
            <a:off x="362585" y="3583507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00"/>
                </a:solidFill>
              </a:rPr>
              <a:t>Mesh</a:t>
            </a:r>
          </a:p>
        </p:txBody>
      </p:sp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386398" y="3356494"/>
            <a:ext cx="1076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CC99"/>
                </a:solidFill>
              </a:rPr>
              <a:t>ITO</a:t>
            </a:r>
          </a:p>
        </p:txBody>
      </p:sp>
      <p:sp>
        <p:nvSpPr>
          <p:cNvPr id="17" name="ZoneTexte 15"/>
          <p:cNvSpPr txBox="1">
            <a:spLocks noChangeArrowheads="1"/>
          </p:cNvSpPr>
          <p:nvPr/>
        </p:nvSpPr>
        <p:spPr bwMode="auto">
          <a:xfrm>
            <a:off x="362585" y="3142182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B0F0"/>
                </a:solidFill>
              </a:rPr>
              <a:t>Glass</a:t>
            </a:r>
          </a:p>
        </p:txBody>
      </p:sp>
      <p:sp>
        <p:nvSpPr>
          <p:cNvPr id="18" name="ZoneTexte 18"/>
          <p:cNvSpPr txBox="1">
            <a:spLocks noChangeArrowheads="1"/>
          </p:cNvSpPr>
          <p:nvPr/>
        </p:nvSpPr>
        <p:spPr bwMode="auto">
          <a:xfrm>
            <a:off x="289560" y="2375419"/>
            <a:ext cx="1074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595959"/>
                </a:solidFill>
              </a:rPr>
              <a:t>Light cover</a:t>
            </a:r>
          </a:p>
        </p:txBody>
      </p:sp>
      <p:sp>
        <p:nvSpPr>
          <p:cNvPr id="19" name="ZoneTexte 21"/>
          <p:cNvSpPr txBox="1">
            <a:spLocks noChangeArrowheads="1"/>
          </p:cNvSpPr>
          <p:nvPr/>
        </p:nvSpPr>
        <p:spPr bwMode="auto">
          <a:xfrm>
            <a:off x="3710623" y="2062682"/>
            <a:ext cx="1074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6699"/>
                </a:solidFill>
              </a:rPr>
              <a:t>Camera</a:t>
            </a:r>
          </a:p>
        </p:txBody>
      </p:sp>
      <p:sp>
        <p:nvSpPr>
          <p:cNvPr id="20" name="Flèche vers le haut 20"/>
          <p:cNvSpPr>
            <a:spLocks/>
          </p:cNvSpPr>
          <p:nvPr/>
        </p:nvSpPr>
        <p:spPr bwMode="auto">
          <a:xfrm>
            <a:off x="2772410" y="2804044"/>
            <a:ext cx="768350" cy="5318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5400 h 21600"/>
              <a:gd name="T20" fmla="*/ 162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21600"/>
                </a:moveTo>
                <a:lnTo>
                  <a:pt x="5400" y="10800"/>
                </a:lnTo>
                <a:lnTo>
                  <a:pt x="0" y="10800"/>
                </a:lnTo>
                <a:lnTo>
                  <a:pt x="10800" y="0"/>
                </a:lnTo>
                <a:lnTo>
                  <a:pt x="21600" y="10800"/>
                </a:lnTo>
                <a:lnTo>
                  <a:pt x="16200" y="10800"/>
                </a:lnTo>
                <a:lnTo>
                  <a:pt x="16200" y="21600"/>
                </a:lnTo>
                <a:lnTo>
                  <a:pt x="5400" y="21600"/>
                </a:lnTo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ED7D31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21" name="ZoneTexte 24"/>
          <p:cNvSpPr txBox="1">
            <a:spLocks noChangeArrowheads="1"/>
          </p:cNvSpPr>
          <p:nvPr/>
        </p:nvSpPr>
        <p:spPr bwMode="auto">
          <a:xfrm>
            <a:off x="3567748" y="3026294"/>
            <a:ext cx="1076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FFC000"/>
                </a:solidFill>
              </a:rPr>
              <a:t>VIS light</a:t>
            </a:r>
          </a:p>
        </p:txBody>
      </p:sp>
      <p:sp>
        <p:nvSpPr>
          <p:cNvPr id="22" name="ZoneTexte 33"/>
          <p:cNvSpPr txBox="1">
            <a:spLocks noChangeArrowheads="1"/>
          </p:cNvSpPr>
          <p:nvPr/>
        </p:nvSpPr>
        <p:spPr bwMode="auto">
          <a:xfrm>
            <a:off x="2918460" y="3993082"/>
            <a:ext cx="49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4B183"/>
                </a:solidFill>
              </a:rPr>
              <a:t>e</a:t>
            </a:r>
            <a:r>
              <a:rPr lang="fr-FR" altLang="fr-FR" baseline="30000">
                <a:solidFill>
                  <a:srgbClr val="F4B183"/>
                </a:solidFill>
              </a:rPr>
              <a:t>-</a:t>
            </a:r>
          </a:p>
        </p:txBody>
      </p:sp>
      <p:sp>
        <p:nvSpPr>
          <p:cNvPr id="23" name="ZoneTexte 36"/>
          <p:cNvSpPr txBox="1"/>
          <p:nvPr/>
        </p:nvSpPr>
        <p:spPr>
          <a:xfrm>
            <a:off x="243840" y="1023420"/>
            <a:ext cx="1701800" cy="27463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u="sng" kern="0" dirty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Experimental set-up</a:t>
            </a:r>
            <a:endParaRPr lang="en-GB" sz="24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4" name="ZoneTexte 41"/>
          <p:cNvSpPr txBox="1"/>
          <p:nvPr/>
        </p:nvSpPr>
        <p:spPr>
          <a:xfrm>
            <a:off x="1267460" y="6119969"/>
            <a:ext cx="3738563" cy="292100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i="1" kern="0" dirty="0">
                <a:solidFill>
                  <a:srgbClr val="000000"/>
                </a:solidFill>
                <a:latin typeface="Calibri"/>
                <a:ea typeface="Noto Sans CJK SC" pitchFamily="2"/>
                <a:cs typeface="Lohit Devanagari" pitchFamily="2"/>
              </a:rPr>
              <a:t>OMNIS set-up schema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i="1" kern="0" dirty="0">
              <a:solidFill>
                <a:srgbClr val="00000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25" name="Cylindre 24"/>
          <p:cNvSpPr/>
          <p:nvPr/>
        </p:nvSpPr>
        <p:spPr>
          <a:xfrm>
            <a:off x="2996248" y="2165869"/>
            <a:ext cx="347662" cy="428625"/>
          </a:xfrm>
          <a:prstGeom prst="can">
            <a:avLst/>
          </a:prstGeom>
          <a:solidFill>
            <a:srgbClr val="000000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rgbClr val="41719C"/>
                </a:solidFill>
              </a:ln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2773998" y="1911869"/>
            <a:ext cx="781050" cy="557213"/>
          </a:xfrm>
          <a:prstGeom prst="rect">
            <a:avLst/>
          </a:prstGeom>
          <a:solidFill>
            <a:srgbClr val="5B9BD5"/>
          </a:solidFill>
          <a:ln w="12701">
            <a:solidFill>
              <a:srgbClr val="41719C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16635" y="5150369"/>
            <a:ext cx="4265613" cy="17463"/>
          </a:xfrm>
          <a:prstGeom prst="rect">
            <a:avLst/>
          </a:prstGeom>
          <a:solidFill>
            <a:srgbClr val="C00000"/>
          </a:solidFill>
          <a:ln w="12701">
            <a:solidFill>
              <a:srgbClr val="C000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480060" y="5102744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C00000"/>
                </a:solidFill>
              </a:rPr>
              <a:t>B</a:t>
            </a:r>
            <a:r>
              <a:rPr lang="en-US" altLang="fr-FR" sz="1200" baseline="-25000">
                <a:solidFill>
                  <a:srgbClr val="C00000"/>
                </a:solidFill>
              </a:rPr>
              <a:t>4</a:t>
            </a:r>
            <a:r>
              <a:rPr lang="en-US" altLang="fr-FR" sz="1200">
                <a:solidFill>
                  <a:srgbClr val="C00000"/>
                </a:solidFill>
              </a:rPr>
              <a:t>C</a:t>
            </a:r>
            <a:endParaRPr lang="fr-FR" altLang="fr-FR" sz="1200">
              <a:solidFill>
                <a:srgbClr val="C00000"/>
              </a:solidFill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2747010" y="5693294"/>
            <a:ext cx="835025" cy="2555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1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>
              <a:solidFill>
                <a:srgbClr val="FFFFFF"/>
              </a:solidFill>
            </a:endParaRPr>
          </a:p>
        </p:txBody>
      </p:sp>
      <p:sp>
        <p:nvSpPr>
          <p:cNvPr id="30" name="ZoneTexte 11"/>
          <p:cNvSpPr txBox="1">
            <a:spLocks noChangeArrowheads="1"/>
          </p:cNvSpPr>
          <p:nvPr/>
        </p:nvSpPr>
        <p:spPr bwMode="auto">
          <a:xfrm>
            <a:off x="3582035" y="5605982"/>
            <a:ext cx="1074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000000"/>
                </a:solidFill>
              </a:rPr>
              <a:t>Neutron source</a:t>
            </a:r>
          </a:p>
        </p:txBody>
      </p:sp>
      <p:sp>
        <p:nvSpPr>
          <p:cNvPr id="31" name="Forme libre 31"/>
          <p:cNvSpPr>
            <a:spLocks/>
          </p:cNvSpPr>
          <p:nvPr/>
        </p:nvSpPr>
        <p:spPr bwMode="auto">
          <a:xfrm rot="18660000" flipH="1">
            <a:off x="3033554" y="5108301"/>
            <a:ext cx="71437" cy="685800"/>
          </a:xfrm>
          <a:custGeom>
            <a:avLst/>
            <a:gdLst>
              <a:gd name="T0" fmla="*/ 13 w 205955"/>
              <a:gd name="T1" fmla="*/ 0 h 738023"/>
              <a:gd name="T2" fmla="*/ 25 w 205955"/>
              <a:gd name="T3" fmla="*/ 5 h 738023"/>
              <a:gd name="T4" fmla="*/ 13 w 205955"/>
              <a:gd name="T5" fmla="*/ 11 h 738023"/>
              <a:gd name="T6" fmla="*/ 0 w 205955"/>
              <a:gd name="T7" fmla="*/ 5 h 738023"/>
              <a:gd name="T8" fmla="*/ 0 w 205955"/>
              <a:gd name="T9" fmla="*/ 0 h 738023"/>
              <a:gd name="T10" fmla="*/ 6 w 205955"/>
              <a:gd name="T11" fmla="*/ 0 h 738023"/>
              <a:gd name="T12" fmla="*/ 20 w 205955"/>
              <a:gd name="T13" fmla="*/ 2 h 738023"/>
              <a:gd name="T14" fmla="*/ 1 w 205955"/>
              <a:gd name="T15" fmla="*/ 3 h 738023"/>
              <a:gd name="T16" fmla="*/ 19 w 205955"/>
              <a:gd name="T17" fmla="*/ 5 h 738023"/>
              <a:gd name="T18" fmla="*/ 8 w 205955"/>
              <a:gd name="T19" fmla="*/ 7 h 738023"/>
              <a:gd name="T20" fmla="*/ 25 w 205955"/>
              <a:gd name="T21" fmla="*/ 9 h 738023"/>
              <a:gd name="T22" fmla="*/ 20 w 205955"/>
              <a:gd name="T23" fmla="*/ 11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chemeClr val="accent2">
                <a:lumMod val="75000"/>
              </a:schemeClr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>
              <a:defRPr/>
            </a:pPr>
            <a:endParaRPr lang="fr-FR"/>
          </a:p>
        </p:txBody>
      </p:sp>
      <p:sp>
        <p:nvSpPr>
          <p:cNvPr id="32" name="ZoneTexte 11"/>
          <p:cNvSpPr txBox="1">
            <a:spLocks noChangeArrowheads="1"/>
          </p:cNvSpPr>
          <p:nvPr/>
        </p:nvSpPr>
        <p:spPr bwMode="auto">
          <a:xfrm>
            <a:off x="3164523" y="5312294"/>
            <a:ext cx="10747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200" dirty="0" smtClean="0">
                <a:solidFill>
                  <a:schemeClr val="accent2">
                    <a:lumMod val="75000"/>
                  </a:schemeClr>
                </a:solidFill>
              </a:rPr>
              <a:t>Slow neutron</a:t>
            </a:r>
          </a:p>
        </p:txBody>
      </p:sp>
      <p:sp>
        <p:nvSpPr>
          <p:cNvPr id="33" name="Forme libre 31"/>
          <p:cNvSpPr>
            <a:spLocks/>
          </p:cNvSpPr>
          <p:nvPr/>
        </p:nvSpPr>
        <p:spPr bwMode="auto">
          <a:xfrm rot="2880000" flipH="1">
            <a:off x="3219292" y="4257400"/>
            <a:ext cx="76200" cy="1077913"/>
          </a:xfrm>
          <a:custGeom>
            <a:avLst/>
            <a:gdLst>
              <a:gd name="T0" fmla="*/ 13 w 205955"/>
              <a:gd name="T1" fmla="*/ 0 h 738023"/>
              <a:gd name="T2" fmla="*/ 25 w 205955"/>
              <a:gd name="T3" fmla="*/ 5 h 738023"/>
              <a:gd name="T4" fmla="*/ 13 w 205955"/>
              <a:gd name="T5" fmla="*/ 11 h 738023"/>
              <a:gd name="T6" fmla="*/ 0 w 205955"/>
              <a:gd name="T7" fmla="*/ 5 h 738023"/>
              <a:gd name="T8" fmla="*/ 0 w 205955"/>
              <a:gd name="T9" fmla="*/ 0 h 738023"/>
              <a:gd name="T10" fmla="*/ 6 w 205955"/>
              <a:gd name="T11" fmla="*/ 0 h 738023"/>
              <a:gd name="T12" fmla="*/ 20 w 205955"/>
              <a:gd name="T13" fmla="*/ 2 h 738023"/>
              <a:gd name="T14" fmla="*/ 1 w 205955"/>
              <a:gd name="T15" fmla="*/ 3 h 738023"/>
              <a:gd name="T16" fmla="*/ 19 w 205955"/>
              <a:gd name="T17" fmla="*/ 5 h 738023"/>
              <a:gd name="T18" fmla="*/ 8 w 205955"/>
              <a:gd name="T19" fmla="*/ 7 h 738023"/>
              <a:gd name="T20" fmla="*/ 25 w 205955"/>
              <a:gd name="T21" fmla="*/ 9 h 738023"/>
              <a:gd name="T22" fmla="*/ 20 w 205955"/>
              <a:gd name="T23" fmla="*/ 11 h 738023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5955"/>
              <a:gd name="T37" fmla="*/ 0 h 738023"/>
              <a:gd name="T38" fmla="*/ 205955 w 205955"/>
              <a:gd name="T39" fmla="*/ 738023 h 7380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5955" h="738023">
                <a:moveTo>
                  <a:pt x="0" y="4493"/>
                </a:moveTo>
                <a:cubicBezTo>
                  <a:pt x="11723" y="-531"/>
                  <a:pt x="23446" y="-5555"/>
                  <a:pt x="50242" y="14542"/>
                </a:cubicBezTo>
                <a:cubicBezTo>
                  <a:pt x="77038" y="34639"/>
                  <a:pt x="167473" y="89905"/>
                  <a:pt x="160774" y="125074"/>
                </a:cubicBezTo>
                <a:cubicBezTo>
                  <a:pt x="154075" y="160243"/>
                  <a:pt x="11723" y="187038"/>
                  <a:pt x="10048" y="225557"/>
                </a:cubicBezTo>
                <a:cubicBezTo>
                  <a:pt x="8373" y="264076"/>
                  <a:pt x="142351" y="315993"/>
                  <a:pt x="150725" y="356186"/>
                </a:cubicBezTo>
                <a:cubicBezTo>
                  <a:pt x="159099" y="396379"/>
                  <a:pt x="51916" y="421501"/>
                  <a:pt x="60290" y="466718"/>
                </a:cubicBezTo>
                <a:cubicBezTo>
                  <a:pt x="68664" y="511935"/>
                  <a:pt x="184220" y="582274"/>
                  <a:pt x="200967" y="627491"/>
                </a:cubicBezTo>
                <a:cubicBezTo>
                  <a:pt x="217714" y="672709"/>
                  <a:pt x="189244" y="705366"/>
                  <a:pt x="160774" y="738023"/>
                </a:cubicBezTo>
              </a:path>
            </a:pathLst>
          </a:custGeom>
          <a:noFill/>
          <a:ln w="6345" cap="flat">
            <a:solidFill>
              <a:schemeClr val="accent6">
                <a:lumMod val="75000"/>
              </a:schemeClr>
            </a:solidFill>
            <a:prstDash val="solid"/>
            <a:miter lim="800000"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>
              <a:defRPr/>
            </a:pPr>
            <a:endParaRPr lang="fr-FR"/>
          </a:p>
        </p:txBody>
      </p:sp>
      <p:sp>
        <p:nvSpPr>
          <p:cNvPr id="34" name="ZoneTexte 11"/>
          <p:cNvSpPr txBox="1">
            <a:spLocks noChangeArrowheads="1"/>
          </p:cNvSpPr>
          <p:nvPr/>
        </p:nvSpPr>
        <p:spPr bwMode="auto">
          <a:xfrm>
            <a:off x="3188335" y="4850332"/>
            <a:ext cx="1074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fr-FR" sz="1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α</a:t>
            </a:r>
            <a:r>
              <a:rPr lang="fr-FR" altLang="fr-FR" sz="1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&amp; </a:t>
            </a:r>
            <a:r>
              <a:rPr lang="en-US" sz="1200" baseline="30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7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Li</a:t>
            </a:r>
            <a:endParaRPr lang="fr-FR" altLang="fr-FR" sz="12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5" name="Triangle isocèle 7"/>
          <p:cNvSpPr>
            <a:spLocks/>
          </p:cNvSpPr>
          <p:nvPr/>
        </p:nvSpPr>
        <p:spPr bwMode="auto">
          <a:xfrm rot="10799991">
            <a:off x="2640648" y="3545407"/>
            <a:ext cx="485775" cy="503237"/>
          </a:xfrm>
          <a:custGeom>
            <a:avLst/>
            <a:gdLst>
              <a:gd name="T0" fmla="*/ 244569 w 485217"/>
              <a:gd name="T1" fmla="*/ 0 h 502526"/>
              <a:gd name="T2" fmla="*/ 489137 w 485217"/>
              <a:gd name="T3" fmla="*/ 253764 h 502526"/>
              <a:gd name="T4" fmla="*/ 244569 w 485217"/>
              <a:gd name="T5" fmla="*/ 507524 h 502526"/>
              <a:gd name="T6" fmla="*/ 0 w 485217"/>
              <a:gd name="T7" fmla="*/ 253764 h 502526"/>
              <a:gd name="T8" fmla="*/ 244568 w 485217"/>
              <a:gd name="T9" fmla="*/ 0 h 502526"/>
              <a:gd name="T10" fmla="*/ 122283 w 485217"/>
              <a:gd name="T11" fmla="*/ 253764 h 502526"/>
              <a:gd name="T12" fmla="*/ 0 w 485217"/>
              <a:gd name="T13" fmla="*/ 507524 h 502526"/>
              <a:gd name="T14" fmla="*/ 244568 w 485217"/>
              <a:gd name="T15" fmla="*/ 507524 h 502526"/>
              <a:gd name="T16" fmla="*/ 489137 w 485217"/>
              <a:gd name="T17" fmla="*/ 507524 h 502526"/>
              <a:gd name="T18" fmla="*/ 366852 w 485217"/>
              <a:gd name="T19" fmla="*/ 253764 h 502526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121304 w 485217"/>
              <a:gd name="T31" fmla="*/ 251263 h 502526"/>
              <a:gd name="T32" fmla="*/ 363913 w 485217"/>
              <a:gd name="T33" fmla="*/ 502526 h 5025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5217" h="502526">
                <a:moveTo>
                  <a:pt x="0" y="502526"/>
                </a:moveTo>
                <a:lnTo>
                  <a:pt x="242608" y="0"/>
                </a:lnTo>
                <a:lnTo>
                  <a:pt x="485217" y="502526"/>
                </a:lnTo>
                <a:lnTo>
                  <a:pt x="0" y="502526"/>
                </a:lnTo>
                <a:close/>
              </a:path>
            </a:pathLst>
          </a:custGeom>
          <a:solidFill>
            <a:srgbClr val="F8CBAD">
              <a:alpha val="70195"/>
            </a:srgbClr>
          </a:solidFill>
          <a:ln w="6345" cap="flat">
            <a:solidFill>
              <a:srgbClr val="F4B183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36" name="Triangle isocèle 8"/>
          <p:cNvSpPr>
            <a:spLocks/>
          </p:cNvSpPr>
          <p:nvPr/>
        </p:nvSpPr>
        <p:spPr bwMode="auto">
          <a:xfrm rot="10799991">
            <a:off x="2799398" y="3862907"/>
            <a:ext cx="166687" cy="1189037"/>
          </a:xfrm>
          <a:custGeom>
            <a:avLst/>
            <a:gdLst>
              <a:gd name="T0" fmla="*/ 85834 w 165872"/>
              <a:gd name="T1" fmla="*/ 0 h 1022747"/>
              <a:gd name="T2" fmla="*/ 171661 w 165872"/>
              <a:gd name="T3" fmla="*/ 695587 h 1022747"/>
              <a:gd name="T4" fmla="*/ 85834 w 165872"/>
              <a:gd name="T5" fmla="*/ 1391171 h 1022747"/>
              <a:gd name="T6" fmla="*/ 0 w 165872"/>
              <a:gd name="T7" fmla="*/ 695587 h 1022747"/>
              <a:gd name="T8" fmla="*/ 88220 w 165872"/>
              <a:gd name="T9" fmla="*/ 0 h 1022747"/>
              <a:gd name="T10" fmla="*/ 44110 w 165872"/>
              <a:gd name="T11" fmla="*/ 695587 h 1022747"/>
              <a:gd name="T12" fmla="*/ 0 w 165872"/>
              <a:gd name="T13" fmla="*/ 1391171 h 1022747"/>
              <a:gd name="T14" fmla="*/ 88220 w 165872"/>
              <a:gd name="T15" fmla="*/ 1391171 h 1022747"/>
              <a:gd name="T16" fmla="*/ 171661 w 165872"/>
              <a:gd name="T17" fmla="*/ 1391171 h 1022747"/>
              <a:gd name="T18" fmla="*/ 129940 w 165872"/>
              <a:gd name="T19" fmla="*/ 695587 h 1022747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42622 w 165872"/>
              <a:gd name="T31" fmla="*/ 511374 h 1022747"/>
              <a:gd name="T32" fmla="*/ 125558 w 165872"/>
              <a:gd name="T33" fmla="*/ 1022747 h 10227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5872" h="1022747">
                <a:moveTo>
                  <a:pt x="0" y="1022747"/>
                </a:moveTo>
                <a:lnTo>
                  <a:pt x="85245" y="0"/>
                </a:lnTo>
                <a:lnTo>
                  <a:pt x="165872" y="1022747"/>
                </a:lnTo>
                <a:lnTo>
                  <a:pt x="0" y="1022747"/>
                </a:lnTo>
                <a:close/>
              </a:path>
            </a:pathLst>
          </a:custGeom>
          <a:solidFill>
            <a:srgbClr val="F8CBAD">
              <a:alpha val="98822"/>
            </a:srgbClr>
          </a:solidFill>
          <a:ln w="6345" cap="flat">
            <a:solidFill>
              <a:srgbClr val="F8CBAD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37" name="Triangle isocèle 7"/>
          <p:cNvSpPr>
            <a:spLocks/>
          </p:cNvSpPr>
          <p:nvPr/>
        </p:nvSpPr>
        <p:spPr bwMode="auto">
          <a:xfrm rot="10799991">
            <a:off x="3420110" y="3542232"/>
            <a:ext cx="485775" cy="503237"/>
          </a:xfrm>
          <a:custGeom>
            <a:avLst/>
            <a:gdLst>
              <a:gd name="T0" fmla="*/ 244569 w 485217"/>
              <a:gd name="T1" fmla="*/ 0 h 502526"/>
              <a:gd name="T2" fmla="*/ 489137 w 485217"/>
              <a:gd name="T3" fmla="*/ 253764 h 502526"/>
              <a:gd name="T4" fmla="*/ 244569 w 485217"/>
              <a:gd name="T5" fmla="*/ 507524 h 502526"/>
              <a:gd name="T6" fmla="*/ 0 w 485217"/>
              <a:gd name="T7" fmla="*/ 253764 h 502526"/>
              <a:gd name="T8" fmla="*/ 244568 w 485217"/>
              <a:gd name="T9" fmla="*/ 0 h 502526"/>
              <a:gd name="T10" fmla="*/ 122283 w 485217"/>
              <a:gd name="T11" fmla="*/ 253764 h 502526"/>
              <a:gd name="T12" fmla="*/ 0 w 485217"/>
              <a:gd name="T13" fmla="*/ 507524 h 502526"/>
              <a:gd name="T14" fmla="*/ 244568 w 485217"/>
              <a:gd name="T15" fmla="*/ 507524 h 502526"/>
              <a:gd name="T16" fmla="*/ 489137 w 485217"/>
              <a:gd name="T17" fmla="*/ 507524 h 502526"/>
              <a:gd name="T18" fmla="*/ 366852 w 485217"/>
              <a:gd name="T19" fmla="*/ 253764 h 502526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121304 w 485217"/>
              <a:gd name="T31" fmla="*/ 251263 h 502526"/>
              <a:gd name="T32" fmla="*/ 363913 w 485217"/>
              <a:gd name="T33" fmla="*/ 502526 h 5025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5217" h="502526">
                <a:moveTo>
                  <a:pt x="0" y="502526"/>
                </a:moveTo>
                <a:lnTo>
                  <a:pt x="242608" y="0"/>
                </a:lnTo>
                <a:lnTo>
                  <a:pt x="485217" y="502526"/>
                </a:lnTo>
                <a:lnTo>
                  <a:pt x="0" y="502526"/>
                </a:lnTo>
                <a:close/>
              </a:path>
            </a:pathLst>
          </a:custGeom>
          <a:solidFill>
            <a:srgbClr val="F8CBAD">
              <a:alpha val="70195"/>
            </a:srgbClr>
          </a:solidFill>
          <a:ln w="6345" cap="flat">
            <a:solidFill>
              <a:srgbClr val="F4B183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38" name="Triangle isocèle 8"/>
          <p:cNvSpPr>
            <a:spLocks/>
          </p:cNvSpPr>
          <p:nvPr/>
        </p:nvSpPr>
        <p:spPr bwMode="auto">
          <a:xfrm rot="10799991">
            <a:off x="3578860" y="3859732"/>
            <a:ext cx="166688" cy="563562"/>
          </a:xfrm>
          <a:custGeom>
            <a:avLst/>
            <a:gdLst>
              <a:gd name="T0" fmla="*/ 85834 w 165872"/>
              <a:gd name="T1" fmla="*/ 0 h 1022747"/>
              <a:gd name="T2" fmla="*/ 171662 w 165872"/>
              <a:gd name="T3" fmla="*/ 155971 h 1022747"/>
              <a:gd name="T4" fmla="*/ 85834 w 165872"/>
              <a:gd name="T5" fmla="*/ 311941 h 1022747"/>
              <a:gd name="T6" fmla="*/ 0 w 165872"/>
              <a:gd name="T7" fmla="*/ 155971 h 1022747"/>
              <a:gd name="T8" fmla="*/ 88221 w 165872"/>
              <a:gd name="T9" fmla="*/ 0 h 1022747"/>
              <a:gd name="T10" fmla="*/ 44110 w 165872"/>
              <a:gd name="T11" fmla="*/ 155971 h 1022747"/>
              <a:gd name="T12" fmla="*/ 0 w 165872"/>
              <a:gd name="T13" fmla="*/ 311941 h 1022747"/>
              <a:gd name="T14" fmla="*/ 88221 w 165872"/>
              <a:gd name="T15" fmla="*/ 311941 h 1022747"/>
              <a:gd name="T16" fmla="*/ 171662 w 165872"/>
              <a:gd name="T17" fmla="*/ 311941 h 1022747"/>
              <a:gd name="T18" fmla="*/ 129941 w 165872"/>
              <a:gd name="T19" fmla="*/ 155971 h 1022747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42622 w 165872"/>
              <a:gd name="T31" fmla="*/ 511374 h 1022747"/>
              <a:gd name="T32" fmla="*/ 125558 w 165872"/>
              <a:gd name="T33" fmla="*/ 1022747 h 10227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5872" h="1022747">
                <a:moveTo>
                  <a:pt x="0" y="1022747"/>
                </a:moveTo>
                <a:lnTo>
                  <a:pt x="85245" y="0"/>
                </a:lnTo>
                <a:lnTo>
                  <a:pt x="165872" y="1022747"/>
                </a:lnTo>
                <a:lnTo>
                  <a:pt x="0" y="1022747"/>
                </a:lnTo>
                <a:close/>
              </a:path>
            </a:pathLst>
          </a:custGeom>
          <a:solidFill>
            <a:srgbClr val="F8CBAD">
              <a:alpha val="98822"/>
            </a:srgbClr>
          </a:solidFill>
          <a:ln w="6345" cap="flat">
            <a:solidFill>
              <a:srgbClr val="F8CBAD">
                <a:alpha val="50195"/>
              </a:srgbClr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fr-FR"/>
          </a:p>
        </p:txBody>
      </p:sp>
      <p:sp>
        <p:nvSpPr>
          <p:cNvPr id="39" name="ZoneTexte 3"/>
          <p:cNvSpPr txBox="1">
            <a:spLocks noChangeArrowheads="1"/>
          </p:cNvSpPr>
          <p:nvPr/>
        </p:nvSpPr>
        <p:spPr bwMode="auto">
          <a:xfrm>
            <a:off x="4539298" y="4318519"/>
            <a:ext cx="635000" cy="277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1200"/>
              <a:t>10 mm</a:t>
            </a:r>
          </a:p>
        </p:txBody>
      </p:sp>
      <p:pic>
        <p:nvPicPr>
          <p:cNvPr id="1026" name="Picture 2" descr="https://attachment.outlook.live.net/owa/MSA%3Aantcools%40hotmail.fr/service.svc/s/GetAttachmentThumbnail?id=AQMkADAwATZiZmYAZC1hMDg1LTUzYzEtMDACLTAwCgBGAAAD3TF%2BLkup0E%2BOANv6QOpqfgcACgtQuBf4xkWok0NYmhDiEwAAAgEJAAAACgtQuBf4xkWok0NYmhDiEwAF4QCmMAAAAAESABAA6dC67qJlEkuF%2FQeThtqCeQ%3D%3D&amp;thumbnailType=2&amp;isc=1&amp;token=eyJhbGciOiJSUzI1NiIsImtpZCI6IkQ4OThGN0RDMjk2ODQ1MDk1RUUwREZGQ0MzODBBOTM5NjUwNDNFNjQiLCJ0eXAiOiJKV1QiLCJ4NXQiOiIySmozM0Nsb1JRbGU0Tl84dzRDcE9XVUVQbVEifQ.eyJvcmlnaW4iOiJodHRwczovL291dGxvb2subGl2ZS5jb20iLCJ1YyI6IjY0MWI3NzdjODJjNzRlZWZiM2FiMGIyYmM3NmYyZjBlIiwidmVyIjoiRXhjaGFuZ2UuQ2FsbGJhY2suVjEiLCJhcHBjdHhzZW5kZXIiOiJPd2FEb3dubG9hZEA4NGRmOWU3Zi1lOWY2LTQwYWYtYjQzNS1hYWFhYWFhYWFhYWEiLCJpc3NyaW5nIjoiV1ciLCJhcHBjdHgiOiJ7XCJtc2V4Y2hwcm90XCI6XCJvd2FcIixcInB1aWRcIjpcIjE4OTk5NDU5MDA5ODczMjlcIixcInNjb3BlXCI6XCJPd2FEb3dubG9hZFwiLFwib2lkXCI6XCIwMDA2YmZmZC1hMDg1LTUzYzEtMDAwMC0wMDAwMDAwMDAwMDBcIixcInByaW1hcnlzaWRcIjpcIlMtMS0yODI3LTQ0MjM2NS0yNjkzMDkyMjg5XCJ9IiwibmJmIjoxNjcwNjIwMjgzLCJleHAiOjE2NzA2MjA4ODMsImlzcyI6IjAwMDAwMDAyLTAwMDAtMGZmMS1jZTAwLTAwMDAwMDAwMDAwMEA4NGRmOWU3Zi1lOWY2LTQwYWYtYjQzNS1hYWFhYWFhYWFhYWEiLCJhdWQiOiIwMDAwMDAwMi0wMDAwLTBmZjEtY2UwMC0wMDAwMDAwMDAwMDAvYXR0YWNobWVudC5vdXRsb29rLmxpdmUubmV0QDg0ZGY5ZTdmLWU5ZjYtNDBhZi1iNDM1LWFhYWFhYWFhYWFhYSIsImhhcHAiOiJvd2EifQ.FYAiBy4_RQIt2lLRWzsgBQwtCatXoP5e3IPzlLjF5du11_rq7NvS2HfqAlu-9KllWtNyvdvm5Ebw5z1HRU9sTJ6VlljASivz9_MVtZ4l7pVp8Xxm-Q52-Zg_iIwN65wSzgJQNDWXXnomRopiZvT3iaI_4vB5hoYBGMDZfxhFvmW7rhRZFCWowUZLCfjMISQ7cuSvDeMKxnEUbaJHInSzM3Ths6P7Y6c4EdDEl4s_EduRk5c5GBvmUTuCSW4yQdMMXFJx2fLr9NBYlIq_jQWg1EbcieTg101bhdy2XJLW3xWSD0vC13MvOdSLV0vQKoYgfRu8mU0itBs_OvE_kb1Xfg&amp;X-OWA-CANARY=JJ5QlH7q9U2YAd2AKDksLkD8aAUq2toYlO3mLZDSQKC7vlkX4P-q4YLjWbPlRhWNVHiK57foGI0.&amp;owa=outlook.live.com&amp;scriptVer=20221124007.08&amp;animation=tr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586" r="4250" b="5414"/>
          <a:stretch/>
        </p:blipFill>
        <p:spPr bwMode="auto">
          <a:xfrm rot="10800000">
            <a:off x="7754779" y="836174"/>
            <a:ext cx="2772360" cy="29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/>
          <a:stretch>
            <a:fillRect/>
          </a:stretch>
        </p:blipFill>
        <p:spPr bwMode="auto">
          <a:xfrm>
            <a:off x="7358322" y="3988277"/>
            <a:ext cx="3639681" cy="253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94526" y="210435"/>
            <a:ext cx="3093154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Neutron </a:t>
            </a:r>
            <a:r>
              <a:rPr lang="fr-FR" sz="2800" dirty="0" err="1" smtClean="0">
                <a:solidFill>
                  <a:srgbClr val="C00000"/>
                </a:solidFill>
              </a:rPr>
              <a:t>imaging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43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39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1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Capture d’écran 2022-09-08 1029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" y="1466605"/>
            <a:ext cx="6366222" cy="326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gdd.web.cern.ch/sites/default/files/inline-images/General_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84"/>
          <a:stretch/>
        </p:blipFill>
        <p:spPr bwMode="auto">
          <a:xfrm>
            <a:off x="6673374" y="2191235"/>
            <a:ext cx="5246032" cy="355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4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4526" y="210435"/>
            <a:ext cx="4325223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>
                <a:solidFill>
                  <a:srgbClr val="C00000"/>
                </a:solidFill>
              </a:rPr>
              <a:t>Optical </a:t>
            </a:r>
            <a:r>
              <a:rPr lang="fr-FR" sz="2800" dirty="0" err="1">
                <a:solidFill>
                  <a:srgbClr val="C00000"/>
                </a:solidFill>
              </a:rPr>
              <a:t>readout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 err="1" smtClean="0">
                <a:solidFill>
                  <a:srgbClr val="C00000"/>
                </a:solidFill>
              </a:rPr>
              <a:t>overview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8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2"/>
          <a:srcRect l="13974" t="48348" r="50899" b="25897"/>
          <a:stretch/>
        </p:blipFill>
        <p:spPr>
          <a:xfrm>
            <a:off x="8941575" y="0"/>
            <a:ext cx="3337021" cy="137621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3"/>
          <a:stretch/>
        </p:blipFill>
        <p:spPr>
          <a:xfrm>
            <a:off x="148279" y="1158734"/>
            <a:ext cx="5561641" cy="52504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t="11479" r="23586" b="5449"/>
          <a:stretch/>
        </p:blipFill>
        <p:spPr>
          <a:xfrm>
            <a:off x="6411656" y="1310640"/>
            <a:ext cx="5689895" cy="5105355"/>
          </a:xfrm>
          <a:prstGeom prst="rect">
            <a:avLst/>
          </a:prstGeom>
        </p:spPr>
      </p:pic>
      <p:sp>
        <p:nvSpPr>
          <p:cNvPr id="26" name="ZoneTexte 22"/>
          <p:cNvSpPr txBox="1"/>
          <p:nvPr/>
        </p:nvSpPr>
        <p:spPr>
          <a:xfrm>
            <a:off x="3274682" y="5611860"/>
            <a:ext cx="1720491" cy="497840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10 mm drift gap</a:t>
            </a:r>
          </a:p>
        </p:txBody>
      </p:sp>
      <p:sp>
        <p:nvSpPr>
          <p:cNvPr id="28" name="ZoneTexte 22"/>
          <p:cNvSpPr txBox="1"/>
          <p:nvPr/>
        </p:nvSpPr>
        <p:spPr>
          <a:xfrm>
            <a:off x="8658495" y="5500855"/>
            <a:ext cx="1696283" cy="51157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spc="-1" dirty="0" smtClean="0">
                <a:solidFill>
                  <a:srgbClr val="C00000"/>
                </a:solidFill>
                <a:latin typeface="Calibri"/>
              </a:rPr>
              <a:t>250 µm drift gap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58495" y="5611860"/>
            <a:ext cx="1696283" cy="3393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e la date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12/07/2023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Espace réservé du numéro de diapositive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ADCAC4-0065-483C-A2B9-CB8338DCC949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40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Espace réservé du pied de page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t>GDR DI2I - Subatech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581400" y="193553"/>
            <a:ext cx="9806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</a:t>
            </a:r>
            <a:r>
              <a:rPr lang="fr-FR" sz="2000" dirty="0" smtClean="0"/>
              <a:t>eutron source </a:t>
            </a:r>
            <a:r>
              <a:rPr lang="fr-FR" sz="2000" dirty="0" smtClean="0"/>
              <a:t>(10 </a:t>
            </a:r>
            <a:r>
              <a:rPr lang="fr-FR" sz="2000" dirty="0" err="1" smtClean="0"/>
              <a:t>events</a:t>
            </a:r>
            <a:r>
              <a:rPr lang="fr-FR" sz="2000" dirty="0" smtClean="0"/>
              <a:t>/s on detector)</a:t>
            </a:r>
            <a:endParaRPr lang="fr-FR" sz="2000" dirty="0"/>
          </a:p>
        </p:txBody>
      </p:sp>
      <p:sp>
        <p:nvSpPr>
          <p:cNvPr id="32" name="Rectangle 31"/>
          <p:cNvSpPr/>
          <p:nvPr/>
        </p:nvSpPr>
        <p:spPr>
          <a:xfrm>
            <a:off x="94526" y="210435"/>
            <a:ext cx="3093154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Neutron </a:t>
            </a:r>
            <a:r>
              <a:rPr lang="fr-FR" sz="2800" dirty="0" err="1" smtClean="0">
                <a:solidFill>
                  <a:srgbClr val="C00000"/>
                </a:solidFill>
              </a:rPr>
              <a:t>imaging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44978" y="340013"/>
            <a:ext cx="8272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PRELIMINARY RESULTS WITH TRITIUM SAMPLES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2" name="ZoneTexte 38"/>
          <p:cNvSpPr txBox="1"/>
          <p:nvPr/>
        </p:nvSpPr>
        <p:spPr>
          <a:xfrm>
            <a:off x="3607434" y="5912898"/>
            <a:ext cx="6410325" cy="763587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kern="0" spc="-1" dirty="0" smtClean="0">
                <a:latin typeface="Calibri"/>
              </a:rPr>
              <a:t>β</a:t>
            </a:r>
            <a:r>
              <a:rPr lang="fr-FR" sz="2000" kern="0" spc="-1" dirty="0" smtClean="0">
                <a:latin typeface="Calibri"/>
              </a:rPr>
              <a:t> </a:t>
            </a:r>
            <a:r>
              <a:rPr lang="fr-FR" sz="2000" kern="0" spc="-1" dirty="0" err="1" smtClean="0">
                <a:latin typeface="Calibri"/>
              </a:rPr>
              <a:t>particle</a:t>
            </a:r>
            <a:r>
              <a:rPr lang="fr-FR" sz="2000" kern="0" spc="-1" dirty="0" smtClean="0">
                <a:latin typeface="Calibri"/>
              </a:rPr>
              <a:t> range in Ar-Isobutane </a:t>
            </a:r>
            <a:r>
              <a:rPr lang="fr-FR" sz="2000" kern="0" spc="-1" dirty="0" err="1" smtClean="0">
                <a:latin typeface="Calibri"/>
              </a:rPr>
              <a:t>gas</a:t>
            </a:r>
            <a:r>
              <a:rPr lang="fr-FR" sz="2000" kern="0" spc="-1" dirty="0" smtClean="0">
                <a:latin typeface="Calibri"/>
              </a:rPr>
              <a:t> mixture </a:t>
            </a:r>
            <a:endParaRPr lang="en-GB" sz="2000" kern="0" spc="-1" dirty="0">
              <a:latin typeface="Calibri"/>
            </a:endParaRPr>
          </a:p>
        </p:txBody>
      </p:sp>
      <p:pic>
        <p:nvPicPr>
          <p:cNvPr id="50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"/>
          <a:stretch>
            <a:fillRect/>
          </a:stretch>
        </p:blipFill>
        <p:spPr bwMode="auto">
          <a:xfrm>
            <a:off x="2375836" y="990686"/>
            <a:ext cx="6950702" cy="492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845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44979" y="340013"/>
            <a:ext cx="705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DETECTOR CHARACTERIZATION WITH X-RAYS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2" name="ZoneTexte 5"/>
          <p:cNvSpPr txBox="1"/>
          <p:nvPr/>
        </p:nvSpPr>
        <p:spPr>
          <a:xfrm>
            <a:off x="980220" y="1167347"/>
            <a:ext cx="3011488" cy="989012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u="sng" kern="0" dirty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X-ray radiography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kern="0" spc="-1" dirty="0" smtClean="0">
                <a:solidFill>
                  <a:srgbClr val="C00000"/>
                </a:solidFill>
                <a:latin typeface="Calibri"/>
              </a:rPr>
              <a:t>MTF </a:t>
            </a:r>
            <a:r>
              <a:rPr lang="en-GB" sz="1400" kern="0" spc="-1" dirty="0">
                <a:solidFill>
                  <a:srgbClr val="C00000"/>
                </a:solidFill>
                <a:latin typeface="Calibri"/>
              </a:rPr>
              <a:t>measurement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dirty="0">
              <a:solidFill>
                <a:srgbClr val="00206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kern="0" spc="-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5667" y="6363686"/>
            <a:ext cx="4940300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60 sec exposure time lead target radiography with simple background suppression. </a:t>
            </a:r>
            <a:endParaRPr lang="fr-FR" sz="1000" dirty="0">
              <a:latin typeface="+mn-lt"/>
            </a:endParaRPr>
          </a:p>
        </p:txBody>
      </p:sp>
      <p:pic>
        <p:nvPicPr>
          <p:cNvPr id="15" name="Imag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1372" r="8806" b="7469"/>
          <a:stretch>
            <a:fillRect/>
          </a:stretch>
        </p:blipFill>
        <p:spPr bwMode="auto">
          <a:xfrm>
            <a:off x="1711574" y="2304261"/>
            <a:ext cx="3672827" cy="202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11372" r="9521" b="7472"/>
          <a:stretch>
            <a:fillRect/>
          </a:stretch>
        </p:blipFill>
        <p:spPr bwMode="auto">
          <a:xfrm>
            <a:off x="1723818" y="4636949"/>
            <a:ext cx="3648341" cy="168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2088" t="7906" r="28956" b="38590"/>
          <a:stretch/>
        </p:blipFill>
        <p:spPr>
          <a:xfrm>
            <a:off x="6415454" y="1684162"/>
            <a:ext cx="5017459" cy="45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9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531" t="5186" r="25606" b="26239"/>
          <a:stretch>
            <a:fillRect/>
          </a:stretch>
        </p:blipFill>
        <p:spPr>
          <a:xfrm>
            <a:off x="1306808" y="1281937"/>
            <a:ext cx="10156257" cy="5376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784780" y="87512"/>
            <a:ext cx="10971300" cy="1144631"/>
          </a:xfrm>
        </p:spPr>
        <p:txBody>
          <a:bodyPr vert="horz"/>
          <a:lstStyle/>
          <a:p>
            <a:pPr lvl="0"/>
            <a:r>
              <a:rPr lang="fr-FR" sz="3144"/>
              <a:t>Beta spectrum : CF4</a:t>
            </a:r>
            <a:br>
              <a:rPr lang="fr-FR" sz="3144"/>
            </a:br>
            <a:r>
              <a:rPr lang="fr-FR" sz="3144"/>
              <a:t>Overall activity : 76 Bq</a:t>
            </a:r>
          </a:p>
        </p:txBody>
      </p:sp>
    </p:spTree>
    <p:extLst>
      <p:ext uri="{BB962C8B-B14F-4D97-AF65-F5344CB8AC3E}">
        <p14:creationId xmlns:p14="http://schemas.microsoft.com/office/powerpoint/2010/main" val="14838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5" y="1110817"/>
            <a:ext cx="9959788" cy="52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60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211"/>
            <a:ext cx="12192000" cy="61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237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920" y="505006"/>
            <a:ext cx="3177809" cy="3552587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46</a:t>
            </a:fld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4526" y="210435"/>
            <a:ext cx="7259873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2D scintillation detector for thermal neutrons</a:t>
            </a:r>
            <a:endParaRPr lang="fr-FR" sz="2800" dirty="0">
              <a:solidFill>
                <a:srgbClr val="C00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25" y="1019410"/>
            <a:ext cx="4564271" cy="25871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53938" y="3996174"/>
            <a:ext cx="899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A. Morozov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53" y="3907290"/>
            <a:ext cx="3019547" cy="232714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872" y="4057593"/>
            <a:ext cx="3069648" cy="2734247"/>
          </a:xfrm>
          <a:prstGeom prst="rect">
            <a:avLst/>
          </a:prstGeom>
        </p:spPr>
      </p:pic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797309" y="1019410"/>
            <a:ext cx="155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3</a:t>
            </a:r>
            <a:r>
              <a:rPr lang="fr-FR" dirty="0" smtClean="0"/>
              <a:t>H + CF</a:t>
            </a:r>
            <a:r>
              <a:rPr lang="fr-FR" baseline="-25000" dirty="0" smtClean="0"/>
              <a:t>4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22060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ttachment.outlook.live.net/owa/MSA%3Aantcools%40hotmail.fr/service.svc/s/GetAttachmentThumbnail?id=AQMkADAwATZiZmYAZC1hMDg1LTUzYzEtMDACLTAwCgBGAAAD3TF%2BLkup0E%2BOANv6QOpqfgcACgtQuBf4xkWok0NYmhDiEwAAAgEMAAAACgtQuBf4xkWok0NYmhDiEwAF5LFVCgAAAAESABAAdUFosOleK0e99NlgML440A%3D%3D&amp;thumbnailType=2&amp;isc=1&amp;token=eyJhbGciOiJSUzI1NiIsImtpZCI6IkQ4OThGN0RDMjk2ODQ1MDk1RUUwREZGQ0MzODBBOTM5NjUwNDNFNjQiLCJ0eXAiOiJKV1QiLCJ4NXQiOiIySmozM0Nsb1JRbGU0Tl84dzRDcE9XVUVQbVEifQ.eyJvcmlnaW4iOiJodHRwczovL291dGxvb2subGl2ZS5jb20iLCJ1YyI6Ijc0ZWE1YWU5NWU2ZTQ1NmNiMTUyZWVmODZiN2RhYWIwIiwidmVyIjoiRXhjaGFuZ2UuQ2FsbGJhY2suVjEiLCJhcHBjdHhzZW5kZXIiOiJPd2FEb3dubG9hZEA4NGRmOWU3Zi1lOWY2LTQwYWYtYjQzNS1hYWFhYWFhYWFhYWEiLCJpc3NyaW5nIjoiV1ciLCJhcHBjdHgiOiJ7XCJtc2V4Y2hwcm90XCI6XCJvd2FcIixcInB1aWRcIjpcIjE4OTk5NDU5MDA5ODczMjlcIixcInNjb3BlXCI6XCJPd2FEb3dubG9hZFwiLFwib2lkXCI6XCIwMDA2YmZmZC1hMDg1LTUzYzEtMDAwMC0wMDAwMDAwMDAwMDBcIixcInByaW1hcnlzaWRcIjpcIlMtMS0yODI3LTQ0MjM2NS0yNjkzMDkyMjg5XCJ9IiwibmJmIjoxNjcxMDg3NzQyLCJleHAiOjE2NzEwODgzNDIsImlzcyI6IjAwMDAwMDAyLTAwMDAtMGZmMS1jZTAwLTAwMDAwMDAwMDAwMEA4NGRmOWU3Zi1lOWY2LTQwYWYtYjQzNS1hYWFhYWFhYWFhYWEiLCJhdWQiOiIwMDAwMDAwMi0wMDAwLTBmZjEtY2UwMC0wMDAwMDAwMDAwMDAvYXR0YWNobWVudC5vdXRsb29rLmxpdmUubmV0QDg0ZGY5ZTdmLWU5ZjYtNDBhZi1iNDM1LWFhYWFhYWFhYWFhYSIsImhhcHAiOiJvd2EifQ.D8Nmk8-eRdJuTzV5WSe2xXEPl4vpFav53a4kWwGd8I6faeVu1c9zJ5NvWCVjffy1xGSC_hBcMIMSQR-X_Q1sAgFxeVveY-RblLKgQpkmQ6FdiGV4l3poNXixSE3h7U0EruAMOkhny3HkN7yzRNsVfHyCdQFcMGm-tD6IXWG1eqokBZeIXEHpbyfahYxcdz3dHl6EMYE-kl-_mpxUrYIlq3biuiVTuJFEpthcoVWLtjHHGjT4ZUiiggxBVw1M8BP_cioTxK7b5GrclzC67LHq8fVCewYfYAuwQMPht9-ly7jsrfNuVHy_ucvCh1HQn_VVrh0npmeQdsg53952nnVJ0A&amp;X-OWA-CANARY=VAi4_Z5EN0K4l40prp9whQAg_lZq3toYJCS1qRM8RSKVdN5fKY6cGjPBvsJtXp6rvDoF0P_oSBw.&amp;owa=outlook.live.com&amp;scriptVer=20221202007.13&amp;animation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5"/>
          <a:stretch/>
        </p:blipFill>
        <p:spPr bwMode="auto">
          <a:xfrm>
            <a:off x="8652608" y="4373595"/>
            <a:ext cx="2345395" cy="22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attachment.outlook.live.net/owa/MSA%3Aantcools%40hotmail.fr/service.svc/s/GetAttachmentThumbnail?id=AQMkADAwATZiZmYAZC1hMDg1LTUzYzEtMDACLTAwCgBGAAAD3TF%2BLkup0E%2BOANv6QOpqfgcACgtQuBf4xkWok0NYmhDiEwAAAgEMAAAACgtQuBf4xkWok0NYmhDiEwAF5LFVCgAAAAESABAArDnlFmIQS0mYjbW7mHPAiQ%3D%3D&amp;thumbnailType=2&amp;isc=1&amp;token=eyJhbGciOiJSUzI1NiIsImtpZCI6IkQ4OThGN0RDMjk2ODQ1MDk1RUUwREZGQ0MzODBBOTM5NjUwNDNFNjQiLCJ0eXAiOiJKV1QiLCJ4NXQiOiIySmozM0Nsb1JRbGU0Tl84dzRDcE9XVUVQbVEifQ.eyJvcmlnaW4iOiJodHRwczovL291dGxvb2subGl2ZS5jb20iLCJ1YyI6Ijc0ZWE1YWU5NWU2ZTQ1NmNiMTUyZWVmODZiN2RhYWIwIiwidmVyIjoiRXhjaGFuZ2UuQ2FsbGJhY2suVjEiLCJhcHBjdHhzZW5kZXIiOiJPd2FEb3dubG9hZEA4NGRmOWU3Zi1lOWY2LTQwYWYtYjQzNS1hYWFhYWFhYWFhYWEiLCJpc3NyaW5nIjoiV1ciLCJhcHBjdHgiOiJ7XCJtc2V4Y2hwcm90XCI6XCJvd2FcIixcInB1aWRcIjpcIjE4OTk5NDU5MDA5ODczMjlcIixcInNjb3BlXCI6XCJPd2FEb3dubG9hZFwiLFwib2lkXCI6XCIwMDA2YmZmZC1hMDg1LTUzYzEtMDAwMC0wMDAwMDAwMDAwMDBcIixcInByaW1hcnlzaWRcIjpcIlMtMS0yODI3LTQ0MjM2NS0yNjkzMDkyMjg5XCJ9IiwibmJmIjoxNjcxMDg3NzQyLCJleHAiOjE2NzEwODgzNDIsImlzcyI6IjAwMDAwMDAyLTAwMDAtMGZmMS1jZTAwLTAwMDAwMDAwMDAwMEA4NGRmOWU3Zi1lOWY2LTQwYWYtYjQzNS1hYWFhYWFhYWFhYWEiLCJhdWQiOiIwMDAwMDAwMi0wMDAwLTBmZjEtY2UwMC0wMDAwMDAwMDAwMDAvYXR0YWNobWVudC5vdXRsb29rLmxpdmUubmV0QDg0ZGY5ZTdmLWU5ZjYtNDBhZi1iNDM1LWFhYWFhYWFhYWFhYSIsImhhcHAiOiJvd2EifQ.D8Nmk8-eRdJuTzV5WSe2xXEPl4vpFav53a4kWwGd8I6faeVu1c9zJ5NvWCVjffy1xGSC_hBcMIMSQR-X_Q1sAgFxeVveY-RblLKgQpkmQ6FdiGV4l3poNXixSE3h7U0EruAMOkhny3HkN7yzRNsVfHyCdQFcMGm-tD6IXWG1eqokBZeIXEHpbyfahYxcdz3dHl6EMYE-kl-_mpxUrYIlq3biuiVTuJFEpthcoVWLtjHHGjT4ZUiiggxBVw1M8BP_cioTxK7b5GrclzC67LHq8fVCewYfYAuwQMPht9-ly7jsrfNuVHy_ucvCh1HQn_VVrh0npmeQdsg53952nnVJ0A&amp;X-OWA-CANARY=VAi4_Z5EN0K4l40prp9whQAg_lZq3toYJCS1qRM8RSKVdN5fKY6cGjPBvsJtXp6rvDoF0P_oSBw.&amp;owa=outlook.live.com&amp;scriptVer=20221202007.13&amp;animation=tr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18414" r="19209" b="14642"/>
          <a:stretch/>
        </p:blipFill>
        <p:spPr bwMode="auto">
          <a:xfrm>
            <a:off x="474452" y="1418082"/>
            <a:ext cx="2976113" cy="34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4" t="11743" r="16093" b="7106"/>
          <a:stretch>
            <a:fillRect/>
          </a:stretch>
        </p:blipFill>
        <p:spPr bwMode="auto">
          <a:xfrm>
            <a:off x="6021238" y="187711"/>
            <a:ext cx="4874825" cy="396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9608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Espace réservé du numéro de diapositive 20"/>
          <p:cNvSpPr txBox="1">
            <a:spLocks noChangeArrowheads="1"/>
          </p:cNvSpPr>
          <p:nvPr/>
        </p:nvSpPr>
        <p:spPr bwMode="auto">
          <a:xfrm>
            <a:off x="10998003" y="6487116"/>
            <a:ext cx="1017564" cy="3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fr-FR" altLang="fr-FR" sz="1209" dirty="0" smtClean="0">
                <a:solidFill>
                  <a:srgbClr val="666666"/>
                </a:solidFill>
                <a:ea typeface="DejaVu Sans"/>
                <a:cs typeface="DejaVu Sans"/>
              </a:rPr>
              <a:t> </a:t>
            </a:r>
            <a:fld id="{A7ACE5D9-4B8D-4DA5-959D-55AF56DF00AB}" type="slidenum">
              <a:rPr lang="fr-FR" altLang="fr-FR" sz="1209">
                <a:solidFill>
                  <a:srgbClr val="666666"/>
                </a:solidFill>
                <a:ea typeface="DejaVu Sans"/>
                <a:cs typeface="DejaVu Sans"/>
              </a:rPr>
              <a:pPr algn="r" eaLnBrk="1" hangingPunct="1"/>
              <a:t>48</a:t>
            </a:fld>
            <a:endParaRPr lang="fr-FR" altLang="fr-FR" sz="1209" dirty="0">
              <a:solidFill>
                <a:srgbClr val="666666"/>
              </a:solidFill>
              <a:ea typeface="DejaVu Sans"/>
              <a:cs typeface="DejaVu San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44979" y="340013"/>
            <a:ext cx="585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7030A0"/>
                </a:solidFill>
              </a:rPr>
              <a:t>Soleil </a:t>
            </a:r>
            <a:r>
              <a:rPr lang="fr-FR" sz="2800" dirty="0" err="1" smtClean="0">
                <a:solidFill>
                  <a:srgbClr val="7030A0"/>
                </a:solidFill>
              </a:rPr>
              <a:t>beam</a:t>
            </a:r>
            <a:r>
              <a:rPr lang="fr-FR" sz="2800" dirty="0" smtClean="0">
                <a:solidFill>
                  <a:srgbClr val="7030A0"/>
                </a:solidFill>
              </a:rPr>
              <a:t> test (</a:t>
            </a:r>
            <a:r>
              <a:rPr lang="fr-FR" sz="2800" dirty="0" err="1" smtClean="0">
                <a:solidFill>
                  <a:srgbClr val="7030A0"/>
                </a:solidFill>
              </a:rPr>
              <a:t>June</a:t>
            </a:r>
            <a:r>
              <a:rPr lang="fr-FR" sz="2800" dirty="0" smtClean="0">
                <a:solidFill>
                  <a:srgbClr val="7030A0"/>
                </a:solidFill>
              </a:rPr>
              <a:t> 2023)</a:t>
            </a:r>
            <a:endParaRPr lang="fr-FR" sz="28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IMG_31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9"/>
          <a:stretch/>
        </p:blipFill>
        <p:spPr bwMode="auto">
          <a:xfrm>
            <a:off x="1125026" y="2551868"/>
            <a:ext cx="3364518" cy="367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V="1">
            <a:off x="2934236" y="3121979"/>
            <a:ext cx="1767840" cy="24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702076" y="2968090"/>
            <a:ext cx="1438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002060"/>
                </a:solidFill>
              </a:rPr>
              <a:t>Beam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</a:rPr>
              <a:t>collimator</a:t>
            </a:r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3490791" y="3716474"/>
            <a:ext cx="1211285" cy="24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702076" y="3562585"/>
            <a:ext cx="1438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Optical GEM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44748" y="4870042"/>
            <a:ext cx="1438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CMOS camera</a:t>
            </a:r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23" name="Connecteur droit avec flèche 22"/>
          <p:cNvCxnSpPr>
            <a:endCxn id="22" idx="1"/>
          </p:cNvCxnSpPr>
          <p:nvPr/>
        </p:nvCxnSpPr>
        <p:spPr>
          <a:xfrm>
            <a:off x="3263420" y="5023930"/>
            <a:ext cx="1481328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2"/>
          <p:cNvSpPr txBox="1"/>
          <p:nvPr/>
        </p:nvSpPr>
        <p:spPr>
          <a:xfrm>
            <a:off x="112738" y="601624"/>
            <a:ext cx="5737872" cy="176072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kern="0" dirty="0" smtClean="0">
                <a:solidFill>
                  <a:srgbClr val="C00000"/>
                </a:solidFill>
                <a:latin typeface="Calibri"/>
              </a:rPr>
              <a:t>  </a:t>
            </a:r>
            <a:endParaRPr lang="en-GB" sz="2400" kern="0" spc="-1" dirty="0" smtClean="0">
              <a:solidFill>
                <a:srgbClr val="002060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 smtClean="0">
                <a:solidFill>
                  <a:srgbClr val="002060"/>
                </a:solidFill>
              </a:rPr>
              <a:t>Lens </a:t>
            </a:r>
            <a:r>
              <a:rPr lang="fr-FR" sz="2000" dirty="0" err="1" smtClean="0">
                <a:solidFill>
                  <a:srgbClr val="002060"/>
                </a:solidFill>
              </a:rPr>
              <a:t>effects</a:t>
            </a:r>
            <a:endParaRPr lang="fr-FR" sz="20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kern="0" dirty="0" smtClean="0">
                <a:solidFill>
                  <a:srgbClr val="002060"/>
                </a:solidFill>
                <a:ea typeface="Noto Sans CJK SC" pitchFamily="2"/>
                <a:cs typeface="Lohit Devanagari" pitchFamily="2"/>
              </a:rPr>
              <a:t>Optical GEM and </a:t>
            </a:r>
            <a:r>
              <a:rPr lang="fr-FR" sz="2000" kern="0" dirty="0" err="1" smtClean="0">
                <a:solidFill>
                  <a:srgbClr val="002060"/>
                </a:solidFill>
                <a:ea typeface="Noto Sans CJK SC" pitchFamily="2"/>
                <a:cs typeface="Lohit Devanagari" pitchFamily="2"/>
              </a:rPr>
              <a:t>wavelength</a:t>
            </a:r>
            <a:r>
              <a:rPr lang="fr-FR" sz="2000" kern="0" dirty="0" smtClean="0">
                <a:solidFill>
                  <a:srgbClr val="002060"/>
                </a:solidFill>
                <a:ea typeface="Noto Sans CJK SC" pitchFamily="2"/>
                <a:cs typeface="Lohit Devanagari" pitchFamily="2"/>
              </a:rPr>
              <a:t> </a:t>
            </a:r>
            <a:r>
              <a:rPr lang="fr-FR" sz="2000" kern="0" dirty="0" err="1" smtClean="0">
                <a:solidFill>
                  <a:srgbClr val="002060"/>
                </a:solidFill>
                <a:ea typeface="Noto Sans CJK SC" pitchFamily="2"/>
                <a:cs typeface="Lohit Devanagari" pitchFamily="2"/>
              </a:rPr>
              <a:t>shifter</a:t>
            </a:r>
            <a:endParaRPr lang="en-GB" sz="2000" kern="0" dirty="0">
              <a:solidFill>
                <a:srgbClr val="002060"/>
              </a:solidFill>
              <a:ea typeface="Noto Sans CJK SC" pitchFamily="2"/>
              <a:cs typeface="Lohit Devanagari" pitchFamily="2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04" y="1778907"/>
            <a:ext cx="3971551" cy="390002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568984" y="5678929"/>
            <a:ext cx="2811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1400" i="1" dirty="0" err="1" smtClean="0">
                <a:ea typeface="Times New Roman" panose="02020603050405020304" pitchFamily="18" charset="0"/>
              </a:rPr>
              <a:t>Wavelength</a:t>
            </a:r>
            <a:r>
              <a:rPr lang="fr-FR" sz="1400" i="1" dirty="0" smtClean="0">
                <a:ea typeface="Times New Roman" panose="02020603050405020304" pitchFamily="18" charset="0"/>
              </a:rPr>
              <a:t> </a:t>
            </a:r>
            <a:r>
              <a:rPr lang="fr-FR" sz="1400" i="1" dirty="0" err="1" smtClean="0">
                <a:ea typeface="Times New Roman" panose="02020603050405020304" pitchFamily="18" charset="0"/>
              </a:rPr>
              <a:t>shifter</a:t>
            </a:r>
            <a:r>
              <a:rPr lang="fr-FR" sz="1400" i="1" dirty="0" smtClean="0">
                <a:ea typeface="Times New Roman" panose="02020603050405020304" pitchFamily="18" charset="0"/>
              </a:rPr>
              <a:t> GEM (pure Ar)</a:t>
            </a:r>
            <a:endParaRPr lang="fr-FR" sz="1400" i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tachment.outlook.live.net/owa/MSA%3Aantcools%40hotmail.fr/service.svc/s/GetAttachmentThumbnail?id=AQMkADAwATZiZmYAZC1hMDg1LTUzYzEtMDACLTAwCgBGAAAD3TF%2BLkup0E%2BOANv6QOpqfgcACgtQuBf4xkWok0NYmhDiEwAAAgEMAAAACgtQuBf4xkWok0NYmhDiEwAF5LFVCgAAAAESABAAxEVvezLgMki1eV%2FWJzRDYg%3D%3D&amp;thumbnailType=2&amp;isc=1&amp;token=eyJhbGciOiJSUzI1NiIsImtpZCI6IkQ4OThGN0RDMjk2ODQ1MDk1RUUwREZGQ0MzODBBOTM5NjUwNDNFNjQiLCJ0eXAiOiJKV1QiLCJ4NXQiOiIySmozM0Nsb1JRbGU0Tl84dzRDcE9XVUVQbVEifQ.eyJvcmlnaW4iOiJodHRwczovL291dGxvb2subGl2ZS5jb20iLCJ1YyI6Ijc0ZWE1YWU5NWU2ZTQ1NmNiMTUyZWVmODZiN2RhYWIwIiwidmVyIjoiRXhjaGFuZ2UuQ2FsbGJhY2suVjEiLCJhcHBjdHhzZW5kZXIiOiJPd2FEb3dubG9hZEA4NGRmOWU3Zi1lOWY2LTQwYWYtYjQzNS1hYWFhYWFhYWFhYWEiLCJpc3NyaW5nIjoiV1ciLCJhcHBjdHgiOiJ7XCJtc2V4Y2hwcm90XCI6XCJvd2FcIixcInB1aWRcIjpcIjE4OTk5NDU5MDA5ODczMjlcIixcInNjb3BlXCI6XCJPd2FEb3dubG9hZFwiLFwib2lkXCI6XCIwMDA2YmZmZC1hMDg1LTUzYzEtMDAwMC0wMDAwMDAwMDAwMDBcIixcInByaW1hcnlzaWRcIjpcIlMtMS0yODI3LTQ0MjM2NS0yNjkzMDkyMjg5XCJ9IiwibmJmIjoxNjcxMDg3NzQyLCJleHAiOjE2NzEwODgzNDIsImlzcyI6IjAwMDAwMDAyLTAwMDAtMGZmMS1jZTAwLTAwMDAwMDAwMDAwMEA4NGRmOWU3Zi1lOWY2LTQwYWYtYjQzNS1hYWFhYWFhYWFhYWEiLCJhdWQiOiIwMDAwMDAwMi0wMDAwLTBmZjEtY2UwMC0wMDAwMDAwMDAwMDAvYXR0YWNobWVudC5vdXRsb29rLmxpdmUubmV0QDg0ZGY5ZTdmLWU5ZjYtNDBhZi1iNDM1LWFhYWFhYWFhYWFhYSIsImhhcHAiOiJvd2EifQ.D8Nmk8-eRdJuTzV5WSe2xXEPl4vpFav53a4kWwGd8I6faeVu1c9zJ5NvWCVjffy1xGSC_hBcMIMSQR-X_Q1sAgFxeVveY-RblLKgQpkmQ6FdiGV4l3poNXixSE3h7U0EruAMOkhny3HkN7yzRNsVfHyCdQFcMGm-tD6IXWG1eqokBZeIXEHpbyfahYxcdz3dHl6EMYE-kl-_mpxUrYIlq3biuiVTuJFEpthcoVWLtjHHGjT4ZUiiggxBVw1M8BP_cioTxK7b5GrclzC67LHq8fVCewYfYAuwQMPht9-ly7jsrfNuVHy_ucvCh1HQn_VVrh0npmeQdsg53952nnVJ0A&amp;X-OWA-CANARY=VAi4_Z5EN0K4l40prp9whQAg_lZq3toYJCS1qRM8RSKVdN5fKY6cGjPBvsJtXp6rvDoF0P_oSBw.&amp;owa=outlook.live.com&amp;scriptVer=20221202007.13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08" y="274319"/>
            <a:ext cx="4778851" cy="63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951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801" y="3357495"/>
            <a:ext cx="6531417" cy="307311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8182"/>
            <a:ext cx="4448654" cy="26676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919" y="1255215"/>
            <a:ext cx="4775179" cy="2182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39578" y="4649458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E2E2E"/>
                </a:solidFill>
                <a:latin typeface="NexusSans"/>
              </a:rPr>
              <a:t>F.M. </a:t>
            </a:r>
            <a:r>
              <a:rPr lang="fr-FR" sz="1100" dirty="0" err="1">
                <a:solidFill>
                  <a:srgbClr val="2E2E2E"/>
                </a:solidFill>
                <a:latin typeface="NexusSans"/>
              </a:rPr>
              <a:t>Brunbauer</a:t>
            </a:r>
            <a:endParaRPr lang="fr-FR" sz="11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5</a:t>
            </a:fld>
            <a:endParaRPr lang="fr-FR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838200" y="3418455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>
                <a:solidFill>
                  <a:srgbClr val="2E2E2E"/>
                </a:solidFill>
                <a:latin typeface="NexusSans"/>
              </a:rPr>
              <a:t>F.M.F Fraga</a:t>
            </a:r>
            <a:endParaRPr lang="fr-FR" sz="1100" dirty="0"/>
          </a:p>
        </p:txBody>
      </p:sp>
      <p:sp>
        <p:nvSpPr>
          <p:cNvPr id="23" name="Rectangle 22"/>
          <p:cNvSpPr/>
          <p:nvPr/>
        </p:nvSpPr>
        <p:spPr>
          <a:xfrm>
            <a:off x="1011432" y="938296"/>
            <a:ext cx="2091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Pure Ar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00555" y="938296"/>
            <a:ext cx="2091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Pure CF4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94526" y="210435"/>
            <a:ext cx="395371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Argon/CF4 scintillation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Espace réservé du numéro de diapositive 20"/>
          <p:cNvSpPr txBox="1">
            <a:spLocks noChangeArrowheads="1"/>
          </p:cNvSpPr>
          <p:nvPr/>
        </p:nvSpPr>
        <p:spPr bwMode="auto">
          <a:xfrm>
            <a:off x="10998003" y="6487116"/>
            <a:ext cx="1017564" cy="3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fr-FR" altLang="fr-FR" sz="1209" dirty="0" smtClean="0">
                <a:solidFill>
                  <a:srgbClr val="666666"/>
                </a:solidFill>
                <a:ea typeface="DejaVu Sans"/>
                <a:cs typeface="DejaVu Sans"/>
              </a:rPr>
              <a:t> </a:t>
            </a:r>
            <a:fld id="{A7ACE5D9-4B8D-4DA5-959D-55AF56DF00AB}" type="slidenum">
              <a:rPr lang="fr-FR" altLang="fr-FR" sz="1209">
                <a:solidFill>
                  <a:srgbClr val="666666"/>
                </a:solidFill>
                <a:ea typeface="DejaVu Sans"/>
                <a:cs typeface="DejaVu Sans"/>
              </a:rPr>
              <a:pPr algn="r" eaLnBrk="1" hangingPunct="1"/>
              <a:t>50</a:t>
            </a:fld>
            <a:endParaRPr lang="fr-FR" altLang="fr-FR" sz="1209" dirty="0">
              <a:solidFill>
                <a:srgbClr val="666666"/>
              </a:solidFill>
              <a:ea typeface="DejaVu Sans"/>
              <a:cs typeface="DejaVu Sans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1744979" y="340013"/>
            <a:ext cx="585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7030A0"/>
                </a:solidFill>
              </a:rPr>
              <a:t>Production</a:t>
            </a:r>
            <a:endParaRPr lang="fr-FR" sz="2800" dirty="0">
              <a:solidFill>
                <a:srgbClr val="7030A0"/>
              </a:solidFill>
            </a:endParaRPr>
          </a:p>
        </p:txBody>
      </p:sp>
      <p:sp>
        <p:nvSpPr>
          <p:cNvPr id="67" name="ZoneTexte 5"/>
          <p:cNvSpPr txBox="1"/>
          <p:nvPr/>
        </p:nvSpPr>
        <p:spPr>
          <a:xfrm>
            <a:off x="1223212" y="1290770"/>
            <a:ext cx="4746754" cy="1519232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smtClean="0">
                <a:solidFill>
                  <a:srgbClr val="002060"/>
                </a:solidFill>
                <a:latin typeface="Calibri"/>
              </a:rPr>
              <a:t>Production at CEA Bulk Lab</a:t>
            </a:r>
            <a:endParaRPr lang="en-GB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2"/>
          <a:srcRect t="7184"/>
          <a:stretch/>
        </p:blipFill>
        <p:spPr>
          <a:xfrm>
            <a:off x="7325424" y="1290770"/>
            <a:ext cx="3688407" cy="2906079"/>
          </a:xfrm>
          <a:prstGeom prst="rect">
            <a:avLst/>
          </a:prstGeom>
        </p:spPr>
      </p:pic>
      <p:pic>
        <p:nvPicPr>
          <p:cNvPr id="1026" name="Picture 2" descr="IMG_09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4" b="12646"/>
          <a:stretch/>
        </p:blipFill>
        <p:spPr bwMode="auto">
          <a:xfrm>
            <a:off x="284207" y="1997431"/>
            <a:ext cx="2489346" cy="19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09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b="9569"/>
          <a:stretch/>
        </p:blipFill>
        <p:spPr bwMode="auto">
          <a:xfrm>
            <a:off x="2832183" y="2033281"/>
            <a:ext cx="1949790" cy="191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ZoneTexte 5"/>
          <p:cNvSpPr txBox="1"/>
          <p:nvPr/>
        </p:nvSpPr>
        <p:spPr>
          <a:xfrm>
            <a:off x="7955145" y="608336"/>
            <a:ext cx="2428967" cy="814343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kern="0" dirty="0">
              <a:solidFill>
                <a:srgbClr val="002060"/>
              </a:solidFill>
              <a:latin typeface="Calibri"/>
              <a:ea typeface="Noto Sans CJK SC" pitchFamily="2"/>
              <a:cs typeface="Lohit Devanagari" pitchFamily="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Gain uniformity check</a:t>
            </a:r>
            <a:endParaRPr lang="en-GB" kern="0" dirty="0">
              <a:solidFill>
                <a:srgbClr val="49957A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82" name="ZoneTexte 5"/>
          <p:cNvSpPr txBox="1"/>
          <p:nvPr/>
        </p:nvSpPr>
        <p:spPr>
          <a:xfrm>
            <a:off x="3596589" y="4127128"/>
            <a:ext cx="5272878" cy="523483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compatLnSpc="0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spc="-1" dirty="0" smtClean="0">
                <a:solidFill>
                  <a:srgbClr val="002060"/>
                </a:solidFill>
                <a:latin typeface="Calibri"/>
                <a:ea typeface="Noto Sans CJK SC" pitchFamily="2"/>
                <a:cs typeface="Lohit Devanagari" pitchFamily="2"/>
              </a:rPr>
              <a:t>Planarity check : Laser diffraction measurement</a:t>
            </a:r>
            <a:endParaRPr lang="en-GB" kern="0" dirty="0">
              <a:solidFill>
                <a:srgbClr val="49957A"/>
              </a:solidFill>
              <a:latin typeface="Calibri"/>
              <a:ea typeface="Noto Sans CJK SC" pitchFamily="2"/>
              <a:cs typeface="Lohit Devanagari" pitchFamily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40" r="1491" b="12184"/>
          <a:stretch/>
        </p:blipFill>
        <p:spPr>
          <a:xfrm>
            <a:off x="4107647" y="4741543"/>
            <a:ext cx="4022560" cy="20116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23212" y="4321834"/>
            <a:ext cx="84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1"/>
          <p:cNvSpPr txBox="1"/>
          <p:nvPr/>
        </p:nvSpPr>
        <p:spPr>
          <a:xfrm>
            <a:off x="904271" y="4100903"/>
            <a:ext cx="373856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kern="0" spc="-1" dirty="0" smtClean="0">
                <a:solidFill>
                  <a:srgbClr val="000000"/>
                </a:solidFill>
              </a:rPr>
              <a:t>T</a:t>
            </a:r>
            <a:r>
              <a:rPr lang="fr-FR" sz="1050" kern="0" spc="-1" dirty="0">
                <a:solidFill>
                  <a:srgbClr val="000000"/>
                </a:solidFill>
              </a:rPr>
              <a:t>. </a:t>
            </a:r>
            <a:r>
              <a:rPr lang="fr-FR" sz="1050" kern="0" spc="-1" dirty="0" smtClean="0">
                <a:solidFill>
                  <a:srgbClr val="000000"/>
                </a:solidFill>
              </a:rPr>
              <a:t>Benoit</a:t>
            </a:r>
            <a:endParaRPr lang="en-GB" sz="1050" kern="0" dirty="0">
              <a:solidFill>
                <a:srgbClr val="002060"/>
              </a:solidFill>
              <a:ea typeface="Noto Sans CJK SC" pitchFamily="2"/>
              <a:cs typeface="Lohit Devanagari" pitchFamily="2"/>
            </a:endParaRPr>
          </a:p>
        </p:txBody>
      </p:sp>
      <p:sp>
        <p:nvSpPr>
          <p:cNvPr id="17" name="ZoneTexte 11"/>
          <p:cNvSpPr txBox="1"/>
          <p:nvPr/>
        </p:nvSpPr>
        <p:spPr>
          <a:xfrm>
            <a:off x="6899260" y="6069985"/>
            <a:ext cx="373856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kern="0" spc="-1" dirty="0" smtClean="0">
                <a:solidFill>
                  <a:srgbClr val="000000"/>
                </a:solidFill>
              </a:rPr>
              <a:t>M. </a:t>
            </a:r>
            <a:r>
              <a:rPr lang="fr-FR" sz="1050" kern="0" spc="-1" dirty="0" err="1" smtClean="0">
                <a:solidFill>
                  <a:srgbClr val="000000"/>
                </a:solidFill>
              </a:rPr>
              <a:t>Vandenbroucke</a:t>
            </a:r>
            <a:endParaRPr lang="en-GB" sz="1050" kern="0" dirty="0">
              <a:solidFill>
                <a:srgbClr val="002060"/>
              </a:solidFill>
              <a:ea typeface="Noto Sans CJK SC" pitchFamily="2"/>
              <a:cs typeface="Lohit Devanagari" pitchFamily="2"/>
            </a:endParaRPr>
          </a:p>
        </p:txBody>
      </p:sp>
      <p:sp>
        <p:nvSpPr>
          <p:cNvPr id="18" name="ZoneTexte 11"/>
          <p:cNvSpPr txBox="1"/>
          <p:nvPr/>
        </p:nvSpPr>
        <p:spPr>
          <a:xfrm rot="5400000">
            <a:off x="10348303" y="2545464"/>
            <a:ext cx="173142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kern="0" spc="-1" dirty="0" smtClean="0">
                <a:solidFill>
                  <a:srgbClr val="000000"/>
                </a:solidFill>
              </a:rPr>
              <a:t>Light </a:t>
            </a:r>
            <a:r>
              <a:rPr lang="fr-FR" sz="1200" kern="0" spc="-1" dirty="0" err="1" smtClean="0">
                <a:solidFill>
                  <a:srgbClr val="000000"/>
                </a:solidFill>
              </a:rPr>
              <a:t>intensity</a:t>
            </a:r>
            <a:endParaRPr lang="en-GB" sz="1200" kern="0" dirty="0">
              <a:solidFill>
                <a:srgbClr val="002060"/>
              </a:solidFill>
              <a:ea typeface="Noto Sans CJK SC" pitchFamily="2"/>
              <a:cs typeface="Lohit Devanagari" pitchFamily="2"/>
            </a:endParaRPr>
          </a:p>
        </p:txBody>
      </p:sp>
      <p:sp>
        <p:nvSpPr>
          <p:cNvPr id="20" name="ZoneTexte 11"/>
          <p:cNvSpPr txBox="1"/>
          <p:nvPr/>
        </p:nvSpPr>
        <p:spPr>
          <a:xfrm>
            <a:off x="2376224" y="6125388"/>
            <a:ext cx="1731423" cy="293688"/>
          </a:xfrm>
          <a:prstGeom prst="rect">
            <a:avLst/>
          </a:prstGeom>
          <a:noFill/>
          <a:ln cap="flat">
            <a:noFill/>
          </a:ln>
        </p:spPr>
        <p:txBody>
          <a:bodyPr wrap="none"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kern="0" spc="-1" dirty="0" smtClean="0">
                <a:solidFill>
                  <a:srgbClr val="000000"/>
                </a:solidFill>
              </a:rPr>
              <a:t>Vertical </a:t>
            </a:r>
            <a:r>
              <a:rPr lang="fr-FR" sz="1400" kern="0" spc="-1" dirty="0" err="1" smtClean="0">
                <a:solidFill>
                  <a:srgbClr val="000000"/>
                </a:solidFill>
              </a:rPr>
              <a:t>scale</a:t>
            </a:r>
            <a:r>
              <a:rPr lang="fr-FR" sz="1400" kern="0" spc="-1" dirty="0" smtClean="0">
                <a:solidFill>
                  <a:srgbClr val="000000"/>
                </a:solidFill>
              </a:rPr>
              <a:t> x1000</a:t>
            </a:r>
            <a:endParaRPr lang="en-GB" sz="1400" kern="0" dirty="0">
              <a:solidFill>
                <a:srgbClr val="002060"/>
              </a:solidFill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1139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20"/>
          <p:cNvSpPr txBox="1">
            <a:spLocks noChangeArrowheads="1"/>
          </p:cNvSpPr>
          <p:nvPr/>
        </p:nvSpPr>
        <p:spPr bwMode="auto">
          <a:xfrm>
            <a:off x="10998003" y="6487116"/>
            <a:ext cx="1017564" cy="3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fr-FR" altLang="fr-FR" sz="1209" dirty="0" smtClean="0">
                <a:solidFill>
                  <a:srgbClr val="666666"/>
                </a:solidFill>
                <a:ea typeface="DejaVu Sans"/>
                <a:cs typeface="DejaVu Sans"/>
              </a:rPr>
              <a:t> </a:t>
            </a:r>
            <a:fld id="{A7ACE5D9-4B8D-4DA5-959D-55AF56DF00AB}" type="slidenum">
              <a:rPr lang="fr-FR" altLang="fr-FR" sz="1209">
                <a:solidFill>
                  <a:srgbClr val="666666"/>
                </a:solidFill>
                <a:ea typeface="DejaVu Sans"/>
                <a:cs typeface="DejaVu Sans"/>
              </a:rPr>
              <a:pPr algn="r" eaLnBrk="1" hangingPunct="1"/>
              <a:t>51</a:t>
            </a:fld>
            <a:endParaRPr lang="fr-FR" altLang="fr-FR" sz="1209" dirty="0">
              <a:solidFill>
                <a:srgbClr val="666666"/>
              </a:solidFill>
              <a:ea typeface="DejaVu Sans"/>
              <a:cs typeface="DejaVu San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8584" t="10000" r="18084" b="8222"/>
          <a:stretch/>
        </p:blipFill>
        <p:spPr>
          <a:xfrm>
            <a:off x="1461169" y="1110472"/>
            <a:ext cx="6147325" cy="53020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3077" t="6866" r="22820" b="8119"/>
          <a:stretch/>
        </p:blipFill>
        <p:spPr>
          <a:xfrm>
            <a:off x="8405550" y="3158671"/>
            <a:ext cx="3794920" cy="33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40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911"/>
            <a:ext cx="7691553" cy="32369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2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5657" t="46947" r="17750" b="39076"/>
          <a:stretch>
            <a:fillRect/>
          </a:stretch>
        </p:blipFill>
        <p:spPr>
          <a:xfrm>
            <a:off x="7903120" y="4563037"/>
            <a:ext cx="3626404" cy="10712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ZoneTexte 3"/>
          <p:cNvSpPr txBox="1"/>
          <p:nvPr/>
        </p:nvSpPr>
        <p:spPr>
          <a:xfrm>
            <a:off x="94526" y="4563037"/>
            <a:ext cx="6525432" cy="1294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 dirty="0">
              <a:solidFill>
                <a:srgbClr val="BF9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171450" marR="0" lvl="0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sng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VIS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: </a:t>
            </a:r>
            <a:r>
              <a:rPr lang="en-GB" sz="1200" b="1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Electron impact : 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excited CF4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* 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dissociates to CF3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* 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which emits in VIS.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Dissociation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CF4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*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is not the only way to get CF3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* 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: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endParaRPr lang="en-GB" sz="1200" b="0" i="0" u="none" strike="noStrike" kern="1200" cap="none" spc="0" baseline="0" dirty="0">
              <a:solidFill>
                <a:srgbClr val="BF9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Charge transfer processes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 : ionised </a:t>
            </a:r>
            <a:r>
              <a:rPr lang="en-GB" sz="1200" b="0" i="0" u="none" strike="noStrike" kern="1200" cap="none" spc="0" baseline="0" dirty="0" err="1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+ 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contributes to production of CF4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+ 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towards CF3</a:t>
            </a:r>
            <a:r>
              <a:rPr lang="en-GB" sz="1200" b="0" i="0" u="none" strike="noStrike" kern="1200" cap="none" spc="0" baseline="3300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* </a:t>
            </a:r>
            <a:r>
              <a:rPr lang="en-GB" sz="1200" b="0" i="0" u="none" strike="noStrike" kern="1200" cap="none" spc="0" baseline="0" dirty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production</a:t>
            </a:r>
            <a:r>
              <a:rPr lang="en-GB" sz="1200" b="0" i="0" u="none" strike="noStrike" kern="1200" cap="none" spc="0" baseline="0" dirty="0" smtClean="0">
                <a:solidFill>
                  <a:srgbClr val="BF9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</a:p>
          <a:p>
            <a:pPr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dirty="0">
                <a:solidFill>
                  <a:srgbClr val="C2960D"/>
                </a:solidFill>
              </a:rPr>
              <a:t>Ar + CF</a:t>
            </a:r>
            <a:r>
              <a:rPr lang="fr-FR" sz="1400" baseline="-25000" dirty="0">
                <a:solidFill>
                  <a:srgbClr val="C2960D"/>
                </a:solidFill>
              </a:rPr>
              <a:t>4</a:t>
            </a:r>
            <a:r>
              <a:rPr lang="fr-FR" sz="1400" dirty="0">
                <a:solidFill>
                  <a:srgbClr val="C2960D"/>
                </a:solidFill>
              </a:rPr>
              <a:t> </a:t>
            </a:r>
            <a:r>
              <a:rPr lang="fr-FR" sz="1400" dirty="0">
                <a:solidFill>
                  <a:srgbClr val="C2960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 CF</a:t>
            </a:r>
            <a:r>
              <a:rPr lang="fr-FR" sz="1400" baseline="-25000" dirty="0">
                <a:solidFill>
                  <a:srgbClr val="C2960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fr-FR" sz="1400" baseline="30000" dirty="0">
                <a:solidFill>
                  <a:srgbClr val="C2960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+</a:t>
            </a:r>
            <a:r>
              <a:rPr lang="fr-FR" sz="1400" dirty="0">
                <a:solidFill>
                  <a:srgbClr val="C2960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F + </a:t>
            </a:r>
            <a:r>
              <a:rPr lang="fr-FR" sz="1400" dirty="0" smtClean="0">
                <a:solidFill>
                  <a:srgbClr val="C2960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Ar</a:t>
            </a:r>
            <a:endParaRPr lang="en-GB" sz="1200" b="0" i="0" u="none" strike="noStrike" kern="1200" cap="none" spc="0" baseline="0" dirty="0" smtClean="0">
              <a:solidFill>
                <a:srgbClr val="BF9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solidFill>
                <a:srgbClr val="BF9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solidFill>
                <a:srgbClr val="C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171450" marR="0" lvl="0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solidFill>
                <a:srgbClr val="BF9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sng" strike="noStrike" kern="1200" cap="none" spc="0" baseline="0" dirty="0">
              <a:solidFill>
                <a:srgbClr val="002060"/>
              </a:solidFill>
              <a:uFillTx/>
              <a:latin typeface="Liberation Sans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sng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4386" y="3172766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E2E2E"/>
                </a:solidFill>
                <a:latin typeface="NexusSans"/>
              </a:rPr>
              <a:t>F.M. </a:t>
            </a:r>
            <a:r>
              <a:rPr lang="fr-FR" sz="1100" dirty="0" err="1">
                <a:solidFill>
                  <a:srgbClr val="2E2E2E"/>
                </a:solidFill>
                <a:latin typeface="NexusSans"/>
              </a:rPr>
              <a:t>Brunbauer</a:t>
            </a:r>
            <a:endParaRPr lang="fr-FR" sz="11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6</a:t>
            </a:fld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94526" y="210435"/>
            <a:ext cx="395371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Argon/CF4 scintillation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26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76" y="1001499"/>
            <a:ext cx="4978934" cy="23441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52" y="988965"/>
            <a:ext cx="5000148" cy="23566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076" y="3359580"/>
            <a:ext cx="5560724" cy="33618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50032" y="3490375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E2E2E"/>
                </a:solidFill>
                <a:latin typeface="NexusSans"/>
              </a:rPr>
              <a:t>F.M. </a:t>
            </a:r>
            <a:r>
              <a:rPr lang="fr-FR" sz="1100" dirty="0" err="1">
                <a:solidFill>
                  <a:srgbClr val="2E2E2E"/>
                </a:solidFill>
                <a:latin typeface="NexusSans"/>
              </a:rPr>
              <a:t>Brunbauer</a:t>
            </a:r>
            <a:endParaRPr lang="fr-FR" sz="11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7</a:t>
            </a:fld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94526" y="210435"/>
            <a:ext cx="514333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err="1" smtClean="0">
                <a:solidFill>
                  <a:srgbClr val="C00000"/>
                </a:solidFill>
              </a:rPr>
              <a:t>Other</a:t>
            </a:r>
            <a:r>
              <a:rPr lang="fr-FR" sz="2800" dirty="0" smtClean="0">
                <a:solidFill>
                  <a:srgbClr val="C00000"/>
                </a:solidFill>
              </a:rPr>
              <a:t> </a:t>
            </a:r>
            <a:r>
              <a:rPr lang="fr-FR" sz="2800" dirty="0" err="1" smtClean="0">
                <a:solidFill>
                  <a:srgbClr val="C00000"/>
                </a:solidFill>
              </a:rPr>
              <a:t>scintillating</a:t>
            </a:r>
            <a:r>
              <a:rPr lang="fr-FR" sz="2800" dirty="0" smtClean="0">
                <a:solidFill>
                  <a:srgbClr val="C00000"/>
                </a:solidFill>
              </a:rPr>
              <a:t> </a:t>
            </a:r>
            <a:r>
              <a:rPr lang="fr-FR" sz="2800" dirty="0" err="1" smtClean="0">
                <a:solidFill>
                  <a:srgbClr val="C00000"/>
                </a:solidFill>
              </a:rPr>
              <a:t>gas</a:t>
            </a:r>
            <a:r>
              <a:rPr lang="fr-FR" sz="2800" dirty="0" smtClean="0">
                <a:solidFill>
                  <a:srgbClr val="C00000"/>
                </a:solidFill>
              </a:rPr>
              <a:t> mixtures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735248" y="4522040"/>
            <a:ext cx="2127377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Light </a:t>
            </a:r>
            <a:r>
              <a:rPr lang="fr-FR" sz="2800" dirty="0" err="1" smtClean="0">
                <a:solidFill>
                  <a:srgbClr val="C00000"/>
                </a:solidFill>
              </a:rPr>
              <a:t>yield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605"/>
            <a:ext cx="7140559" cy="43285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2922178"/>
            <a:ext cx="4614378" cy="2980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19795" y="980009"/>
            <a:ext cx="2091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E2E2E"/>
                </a:solidFill>
                <a:latin typeface="NexusSans"/>
              </a:rPr>
              <a:t>F.M. </a:t>
            </a:r>
            <a:r>
              <a:rPr lang="fr-FR" sz="1100" dirty="0" err="1">
                <a:solidFill>
                  <a:srgbClr val="2E2E2E"/>
                </a:solidFill>
                <a:latin typeface="NexusSans"/>
              </a:rPr>
              <a:t>Brunbauer</a:t>
            </a:r>
            <a:endParaRPr lang="fr-FR" sz="1100" dirty="0"/>
          </a:p>
        </p:txBody>
      </p:sp>
      <p:sp>
        <p:nvSpPr>
          <p:cNvPr id="8" name="Rectangle 7"/>
          <p:cNvSpPr/>
          <p:nvPr/>
        </p:nvSpPr>
        <p:spPr>
          <a:xfrm>
            <a:off x="9451127" y="2660568"/>
            <a:ext cx="14559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>
                <a:solidFill>
                  <a:srgbClr val="2E2E2E"/>
                </a:solidFill>
                <a:latin typeface="NexusSans"/>
              </a:rPr>
              <a:t>F.M.F Fraga</a:t>
            </a:r>
            <a:endParaRPr lang="fr-FR" sz="11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8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94526" y="210435"/>
            <a:ext cx="1314784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>Gain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8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27506" t="37060" r="41021" b="34743"/>
          <a:stretch>
            <a:fillRect/>
          </a:stretch>
        </p:blipFill>
        <p:spPr>
          <a:xfrm>
            <a:off x="559271" y="1488582"/>
            <a:ext cx="3461068" cy="17436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6372" t="53295" r="38624" b="22569"/>
          <a:stretch>
            <a:fillRect/>
          </a:stretch>
        </p:blipFill>
        <p:spPr>
          <a:xfrm>
            <a:off x="693545" y="4510242"/>
            <a:ext cx="3294887" cy="17201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/>
          <p:cNvSpPr/>
          <p:nvPr/>
        </p:nvSpPr>
        <p:spPr>
          <a:xfrm>
            <a:off x="552581" y="1012413"/>
            <a:ext cx="4035940" cy="307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sng" strike="noStrike" kern="1200" cap="none" spc="0" baseline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PMT</a:t>
            </a:r>
            <a:r>
              <a:rPr lang="en-GB" sz="14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 : </a:t>
            </a:r>
            <a:r>
              <a:rPr lang="en-GB" sz="14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High gain, fast response</a:t>
            </a:r>
            <a:r>
              <a:rPr lang="en-GB" sz="14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581" y="3237560"/>
            <a:ext cx="4146135" cy="81560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CCD (Charges-Coupled Devices) camera</a:t>
            </a: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 :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L</a:t>
            </a:r>
            <a:r>
              <a:rPr lang="en-GB" sz="1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arge number of pixels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S</a:t>
            </a: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ignificant readout time (tens of Hz</a:t>
            </a:r>
            <a:r>
              <a:rPr lang="en-GB" sz="1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)</a:t>
            </a:r>
            <a:endParaRPr lang="en-GB" sz="1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271" y="993887"/>
            <a:ext cx="3563437" cy="2268470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271" y="3262357"/>
            <a:ext cx="3563437" cy="3143228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angle 13"/>
          <p:cNvSpPr/>
          <p:nvPr/>
        </p:nvSpPr>
        <p:spPr>
          <a:xfrm>
            <a:off x="4122708" y="1012413"/>
            <a:ext cx="4681035" cy="11849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EMCCD (Electron Multiplying CCD) camera</a:t>
            </a: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 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H</a:t>
            </a:r>
            <a:r>
              <a:rPr lang="en-GB" sz="1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igh signal-to-noise ratio in low-light </a:t>
            </a:r>
            <a:r>
              <a:rPr lang="en-GB" sz="1400" b="1" i="0" u="none" strike="noStrike" kern="1200" cap="none" spc="0" baseline="0" dirty="0" smtClean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conditions</a:t>
            </a:r>
            <a:endParaRPr lang="en-GB" sz="14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  <a:ea typeface="Noto Sans CJK SC" pitchFamily="2"/>
              <a:cs typeface="Lohit Devanagari" pitchFamily="2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</a:t>
            </a: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Charge multiplication through impact </a:t>
            </a:r>
            <a:r>
              <a:rPr lang="en-GB" sz="1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ionisation </a:t>
            </a:r>
            <a:endParaRPr lang="en-GB" sz="1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  <a:ea typeface="Noto Sans CJK SC" pitchFamily="2"/>
              <a:cs typeface="Lohit Devanagari" pitchFamily="2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Limited image resolution due to smaller </a:t>
            </a:r>
            <a:r>
              <a:rPr lang="en-GB" sz="1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pixels</a:t>
            </a:r>
            <a:endParaRPr lang="en-GB" sz="1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Rectangle 14"/>
          <p:cNvSpPr/>
          <p:nvPr/>
        </p:nvSpPr>
        <p:spPr>
          <a:xfrm>
            <a:off x="4122709" y="993887"/>
            <a:ext cx="7527669" cy="2270848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7" t="22439" r="19997" b="17163"/>
          <a:stretch>
            <a:fillRect/>
          </a:stretch>
        </p:blipFill>
        <p:spPr>
          <a:xfrm>
            <a:off x="7929611" y="1215564"/>
            <a:ext cx="3702296" cy="1591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16"/>
          <p:cNvSpPr/>
          <p:nvPr/>
        </p:nvSpPr>
        <p:spPr>
          <a:xfrm>
            <a:off x="4122709" y="3332603"/>
            <a:ext cx="4352432" cy="22006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CMOS (Complementary Metal-</a:t>
            </a:r>
            <a:r>
              <a:rPr lang="en-GB" sz="1400" b="0" i="0" u="sng" strike="noStrike" kern="1200" cap="none" spc="0" baseline="0" dirty="0" err="1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Oxyde</a:t>
            </a:r>
            <a:r>
              <a:rPr lang="en-GB" sz="1400" b="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 semiconductors) </a:t>
            </a: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Very low noise : each pixel has a photosensitive region and an active amplifier.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</a:t>
            </a:r>
            <a:r>
              <a:rPr lang="en-GB" sz="14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S</a:t>
            </a: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horter readout </a:t>
            </a:r>
            <a:r>
              <a:rPr lang="en-GB" sz="1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time</a:t>
            </a:r>
            <a:endParaRPr lang="en-GB" sz="1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  <a:ea typeface="Noto Sans CJK SC" pitchFamily="2"/>
              <a:cs typeface="Lohit Devanagari" pitchFamily="2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Lower manufacturing cost than CDD sensors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- Rolling </a:t>
            </a: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shutter effect : pixels are exposed alternatively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  <a:ea typeface="Noto Sans CJK SC" pitchFamily="2"/>
              <a:cs typeface="Lohit Devanagari" pitchFamily="2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Noto Sans CJK SC" pitchFamily="2"/>
                <a:cs typeface="Lohit Devanagari" pitchFamily="2"/>
              </a:rPr>
              <a:t> </a:t>
            </a:r>
          </a:p>
        </p:txBody>
      </p:sp>
      <p:pic>
        <p:nvPicPr>
          <p:cNvPr id="13" name="Image 2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73" t="34734" r="38810" b="27636"/>
          <a:stretch>
            <a:fillRect/>
          </a:stretch>
        </p:blipFill>
        <p:spPr>
          <a:xfrm>
            <a:off x="8743692" y="3925128"/>
            <a:ext cx="2809928" cy="22221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Rectangle 17"/>
          <p:cNvSpPr/>
          <p:nvPr/>
        </p:nvSpPr>
        <p:spPr>
          <a:xfrm>
            <a:off x="4122709" y="3262357"/>
            <a:ext cx="7527670" cy="3143228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CAC4-0065-483C-A2B9-CB8338DCC949}" type="slidenum">
              <a:rPr lang="fr-FR" smtClean="0"/>
              <a:t>9</a:t>
            </a:fld>
            <a:endParaRPr lang="fr-FR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12/07/2023</a:t>
            </a:r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4526" y="210435"/>
            <a:ext cx="1872757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2800" dirty="0" err="1" smtClean="0">
                <a:solidFill>
                  <a:srgbClr val="C00000"/>
                </a:solidFill>
              </a:rPr>
              <a:t>Readout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GDR DI2I - Subatech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8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7111</TotalTime>
  <Words>1631</Words>
  <Application>Microsoft Office PowerPoint</Application>
  <PresentationFormat>Grand écran</PresentationFormat>
  <Paragraphs>470</Paragraphs>
  <Slides>51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3" baseType="lpstr">
      <vt:lpstr>Arial</vt:lpstr>
      <vt:lpstr>Calibri</vt:lpstr>
      <vt:lpstr>Calibri Light</vt:lpstr>
      <vt:lpstr>DejaVu Sans</vt:lpstr>
      <vt:lpstr>Eras Bold ITC</vt:lpstr>
      <vt:lpstr>Liberation Sans</vt:lpstr>
      <vt:lpstr>Lohit Devanagari</vt:lpstr>
      <vt:lpstr>NexusSans</vt:lpstr>
      <vt:lpstr>Noto Sans CJK SC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Beta spectrum : CF4 Overall activity : 76 Bq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COOLS Antoine</dc:creator>
  <cp:lastModifiedBy>COOLS Antoine</cp:lastModifiedBy>
  <cp:revision>101</cp:revision>
  <dcterms:created xsi:type="dcterms:W3CDTF">2023-07-06T12:10:35Z</dcterms:created>
  <dcterms:modified xsi:type="dcterms:W3CDTF">2023-07-12T07:15:03Z</dcterms:modified>
</cp:coreProperties>
</file>