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94" r:id="rId3"/>
    <p:sldId id="508" r:id="rId4"/>
    <p:sldId id="510" r:id="rId5"/>
    <p:sldId id="511" r:id="rId6"/>
    <p:sldId id="499" r:id="rId7"/>
    <p:sldId id="417" r:id="rId8"/>
    <p:sldId id="1696" r:id="rId9"/>
    <p:sldId id="405" r:id="rId10"/>
    <p:sldId id="498" r:id="rId11"/>
    <p:sldId id="463" r:id="rId12"/>
    <p:sldId id="501" r:id="rId13"/>
    <p:sldId id="475" r:id="rId14"/>
    <p:sldId id="503" r:id="rId15"/>
    <p:sldId id="512" r:id="rId16"/>
    <p:sldId id="504" r:id="rId17"/>
    <p:sldId id="1698" r:id="rId18"/>
    <p:sldId id="327" r:id="rId19"/>
    <p:sldId id="482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CCF0"/>
    <a:srgbClr val="E7E6E6"/>
    <a:srgbClr val="FF00FF"/>
    <a:srgbClr val="FFFFDB"/>
    <a:srgbClr val="1F497D"/>
    <a:srgbClr val="890000"/>
    <a:srgbClr val="A43939"/>
    <a:srgbClr val="BA6574"/>
    <a:srgbClr val="929292"/>
    <a:srgbClr val="A4A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F885042-9FCA-49FA-8E10-367E681FFA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CC85CBC-0835-4614-BA0D-580D63FF9E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B9A81-3642-473C-AB51-682CC323759E}" type="datetimeFigureOut">
              <a:rPr lang="fr-FR" smtClean="0"/>
              <a:t>07/07/2023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2C7AFD2-8704-4D4E-BBB3-D6AD90BAFA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1C6C42-5D96-4CEE-A53D-CC3C39233C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A419A-8CE8-4FC7-8C50-AF5FE7771D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439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D60F1-4792-44D0-A043-3BFA29FAED09}" type="datetimeFigureOut">
              <a:rPr lang="fr-FR" smtClean="0"/>
              <a:t>07/07/2023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02FF0-D5C6-4338-9BFA-DB59C6A962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975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EF443-12DB-41B0-B308-B6126E319C9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404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02FF0-D5C6-4338-9BFA-DB59C6A9629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25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EF443-12DB-41B0-B308-B6126E319C9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798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3694BE-43E3-4266-98FC-0C9127C56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B1E2FC5-EE8A-4915-A0F3-BE37D0A0A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4AAA5F-5BDE-476D-87CF-EE987D4D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7026"/>
            <a:ext cx="2743200" cy="365125"/>
          </a:xfrm>
        </p:spPr>
        <p:txBody>
          <a:bodyPr/>
          <a:lstStyle/>
          <a:p>
            <a:r>
              <a:rPr lang="fr-FR"/>
              <a:t>July 10-12 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DD1D33-941A-4563-83D3-CB48BD733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7026"/>
            <a:ext cx="4114800" cy="365125"/>
          </a:xfrm>
        </p:spPr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5FC4F0-B4F3-4B59-9D2D-CFD57E960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7026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638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F63C21-EAB0-4EF7-B652-1454CD5A4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C099139-4DD2-4DB1-BF7C-A14B57ACB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13BD4E-85D1-4FDD-B862-D0705523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B365E3-E4A2-4739-AB98-A51A6F2EF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C9C7BB-6A54-4AB2-AF13-D445351B7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43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203FED7-1870-47BF-90DA-B41DE559C5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87AFDE-9998-4A15-9AEC-BCD843FAA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9541DD-9E2A-48F4-A528-66A16B696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E1CD32-CF03-4871-9800-8100D6A4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277D5A-761B-4548-B3CA-F0421BFF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74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9CB6C-7615-4DF2-AE58-281EAC27C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C8DE04-D283-47BA-91FD-F2E13C758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AAC649-F209-4419-8662-925C96F06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0B3E30-387A-45EB-B1F2-EF8BCC666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25EEEC-565B-4409-B61E-C7FAFB74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64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54DD00-6F74-46E8-8CDE-B883FF8F9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33DDC1-5016-4569-AA81-6AB98E0F6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F0002E-8B4A-46A7-B471-FB6BF15E1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A8F106-392A-4075-BC85-216482BFB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37176E-05D8-481D-B25C-F36ABE6C9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89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08BFEE-8973-41C6-B2BF-643ED67AA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83EB17-0D23-45F1-ABCF-6B89AB2394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774075-FC0F-48C9-B01B-C97B26F95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A10415-96EE-46AB-92B0-57EF67F9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99F770-1F14-44E4-863F-3BCE67C3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FEF0D0-4EE4-4FF9-BE25-8406C18E9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470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FA91D3-161F-4FA8-B741-E0FA51A52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76222C-3896-4579-A58E-C7641FB63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AED81F-47B8-4FD5-95E7-6E0770188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99A7B2-931D-4ABF-9745-7FE418195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4109761-692A-4B1E-805F-B739932B16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6A56B6-4D19-426F-916D-ABAE0C52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B139FF5-52DE-466B-A62C-749083501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54E1333-E81E-461F-A771-84C81EB9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1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537AA-3109-4E35-BEC1-AF807404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FEB2415-C86D-4E5D-BE99-B4F2799E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9205"/>
            <a:ext cx="2743200" cy="365125"/>
          </a:xfrm>
        </p:spPr>
        <p:txBody>
          <a:bodyPr/>
          <a:lstStyle/>
          <a:p>
            <a:r>
              <a:rPr lang="fr-FR"/>
              <a:t>July 10-12 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BC79DDC-B293-4416-A1F0-6A0C5DC44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9205"/>
            <a:ext cx="4114800" cy="365125"/>
          </a:xfrm>
        </p:spPr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4C2233-27FD-4013-8F5B-E7185650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9205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32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633A3C3-62F0-4BFA-9BF2-F5925BAC7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9F364C4-56C0-42C4-8B5B-9079969B5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3B7002-561F-4CDE-A4FC-65ED4D0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50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B38FDC-2015-430E-80BA-1DB2892A4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5129C9-388B-4595-8D8A-6C86DE0D6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61C91C-600C-43DF-8B78-8F09D4C6D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14018F-1914-4294-A7AD-B8393F61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1C2E20-FBAC-4864-9B3F-EC3E049E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1D3889-C8B2-4574-90CB-25F69C555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95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AF3ADD-9E17-4CF2-96EE-473276118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B56A8C6-1518-4B68-A8C4-1C255B2A88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BA0471-2163-4FCB-801B-797DA5D60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3C718B-67A8-4494-A8E9-BA3447599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23C6B8-8957-4738-88AC-120F8684B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241DCA-BCAB-4C88-8827-6258D4424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33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821296E-F2FC-4BB8-871B-93817C263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F26407-91B9-428F-9DBD-573DF8C7F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AEFFC6-E472-48DD-9B27-E41BA4C7F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July 10-12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5A883B-575C-4120-9918-D0446861C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GDR DI2I Assemblée Générale SUBATECH Nantes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FBA895-FCFF-485C-9FEA-8D4B9BDF32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23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hyperlink" Target="http://www.theses.fr/s211637" TargetMode="External"/><Relationship Id="rId18" Type="http://schemas.openxmlformats.org/officeDocument/2006/relationships/image" Target="../media/image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55.jpeg"/><Relationship Id="rId2" Type="http://schemas.openxmlformats.org/officeDocument/2006/relationships/image" Target="../media/image77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5" Type="http://schemas.openxmlformats.org/officeDocument/2006/relationships/image" Target="../media/image54.jpe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emf"/><Relationship Id="rId11" Type="http://schemas.openxmlformats.org/officeDocument/2006/relationships/image" Target="../media/image44.jpeg"/><Relationship Id="rId5" Type="http://schemas.openxmlformats.org/officeDocument/2006/relationships/image" Target="../media/image53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101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png"/><Relationship Id="rId7" Type="http://schemas.openxmlformats.org/officeDocument/2006/relationships/image" Target="../media/image98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08.png"/><Relationship Id="rId4" Type="http://schemas.openxmlformats.org/officeDocument/2006/relationships/image" Target="../media/image104.gif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1.JPG"/><Relationship Id="rId7" Type="http://schemas.openxmlformats.org/officeDocument/2006/relationships/image" Target="../media/image1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6.png"/><Relationship Id="rId4" Type="http://schemas.openxmlformats.org/officeDocument/2006/relationships/image" Target="../media/image112.jpe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14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98.png"/><Relationship Id="rId4" Type="http://schemas.openxmlformats.org/officeDocument/2006/relationships/image" Target="../media/image1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0.png"/><Relationship Id="rId13" Type="http://schemas.openxmlformats.org/officeDocument/2006/relationships/image" Target="../media/image126.png"/><Relationship Id="rId3" Type="http://schemas.openxmlformats.org/officeDocument/2006/relationships/image" Target="../media/image98.png"/><Relationship Id="rId7" Type="http://schemas.openxmlformats.org/officeDocument/2006/relationships/image" Target="../media/image1190.png"/><Relationship Id="rId12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124.png"/><Relationship Id="rId5" Type="http://schemas.openxmlformats.org/officeDocument/2006/relationships/image" Target="../media/image122.png"/><Relationship Id="rId10" Type="http://schemas.openxmlformats.org/officeDocument/2006/relationships/image" Target="../media/image1220.png"/><Relationship Id="rId4" Type="http://schemas.openxmlformats.org/officeDocument/2006/relationships/image" Target="../media/image121.png"/><Relationship Id="rId9" Type="http://schemas.openxmlformats.org/officeDocument/2006/relationships/image" Target="../media/image12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3.emf"/><Relationship Id="rId18" Type="http://schemas.openxmlformats.org/officeDocument/2006/relationships/image" Target="../media/image10.png"/><Relationship Id="rId3" Type="http://schemas.openxmlformats.org/officeDocument/2006/relationships/image" Target="../media/image1.jpeg"/><Relationship Id="rId21" Type="http://schemas.openxmlformats.org/officeDocument/2006/relationships/image" Target="../media/image19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9.png"/><Relationship Id="rId2" Type="http://schemas.openxmlformats.org/officeDocument/2006/relationships/image" Target="../media/image127.png"/><Relationship Id="rId16" Type="http://schemas.openxmlformats.org/officeDocument/2006/relationships/image" Target="../media/image7.png"/><Relationship Id="rId20" Type="http://schemas.openxmlformats.org/officeDocument/2006/relationships/hyperlink" Target="http://www.nabchelny.ru/go/out/aHR0cDovL2hvdGNvcmUuaW5mby9iYWJraS9kaWFtb25kLWpva2VzLXF1b3Rlcy5odG0=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6.png"/><Relationship Id="rId23" Type="http://schemas.openxmlformats.org/officeDocument/2006/relationships/image" Target="../media/image18.png"/><Relationship Id="rId10" Type="http://schemas.openxmlformats.org/officeDocument/2006/relationships/image" Target="../media/image16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5.jpeg"/><Relationship Id="rId14" Type="http://schemas.openxmlformats.org/officeDocument/2006/relationships/image" Target="../media/image5.png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0.jpeg"/><Relationship Id="rId17" Type="http://schemas.openxmlformats.org/officeDocument/2006/relationships/image" Target="../media/image1.jpeg"/><Relationship Id="rId2" Type="http://schemas.openxmlformats.org/officeDocument/2006/relationships/image" Target="../media/image21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4.png"/><Relationship Id="rId5" Type="http://schemas.openxmlformats.org/officeDocument/2006/relationships/image" Target="../media/image24.png"/><Relationship Id="rId15" Type="http://schemas.openxmlformats.org/officeDocument/2006/relationships/image" Target="../media/image33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2.png"/><Relationship Id="rId18" Type="http://schemas.openxmlformats.org/officeDocument/2006/relationships/hyperlink" Target="https://doi.org/10.1088/1748-0221/16/04/T04005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8.jpeg"/><Relationship Id="rId12" Type="http://schemas.openxmlformats.org/officeDocument/2006/relationships/image" Target="../media/image31.jpeg"/><Relationship Id="rId17" Type="http://schemas.openxmlformats.org/officeDocument/2006/relationships/image" Target="../media/image35.png"/><Relationship Id="rId2" Type="http://schemas.openxmlformats.org/officeDocument/2006/relationships/image" Target="../media/image22.jpeg"/><Relationship Id="rId16" Type="http://schemas.openxmlformats.org/officeDocument/2006/relationships/image" Target="../media/image1.jpe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5" Type="http://schemas.openxmlformats.org/officeDocument/2006/relationships/image" Target="../media/image34.jpeg"/><Relationship Id="rId10" Type="http://schemas.openxmlformats.org/officeDocument/2006/relationships/image" Target="../media/image4.png"/><Relationship Id="rId19" Type="http://schemas.openxmlformats.org/officeDocument/2006/relationships/image" Target="../media/image36.jpeg"/><Relationship Id="rId4" Type="http://schemas.openxmlformats.org/officeDocument/2006/relationships/image" Target="../media/image25.png"/><Relationship Id="rId9" Type="http://schemas.openxmlformats.org/officeDocument/2006/relationships/image" Target="../media/image21.jpeg"/><Relationship Id="rId1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jpeg"/><Relationship Id="rId7" Type="http://schemas.openxmlformats.org/officeDocument/2006/relationships/image" Target="../media/image27.jpeg"/><Relationship Id="rId12" Type="http://schemas.openxmlformats.org/officeDocument/2006/relationships/image" Target="../media/image31.jpeg"/><Relationship Id="rId17" Type="http://schemas.openxmlformats.org/officeDocument/2006/relationships/image" Target="../media/image35.png"/><Relationship Id="rId2" Type="http://schemas.openxmlformats.org/officeDocument/2006/relationships/image" Target="../media/image21.jpeg"/><Relationship Id="rId16" Type="http://schemas.openxmlformats.org/officeDocument/2006/relationships/image" Target="../media/image1.jpe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0.jpeg"/><Relationship Id="rId5" Type="http://schemas.openxmlformats.org/officeDocument/2006/relationships/image" Target="../media/image25.png"/><Relationship Id="rId15" Type="http://schemas.openxmlformats.org/officeDocument/2006/relationships/image" Target="../media/image34.jpeg"/><Relationship Id="rId10" Type="http://schemas.openxmlformats.org/officeDocument/2006/relationships/image" Target="../media/image4.png"/><Relationship Id="rId19" Type="http://schemas.openxmlformats.org/officeDocument/2006/relationships/hyperlink" Target="https://doi.org/10.1088/1748-0221/16/04/T04005" TargetMode="External"/><Relationship Id="rId4" Type="http://schemas.openxmlformats.org/officeDocument/2006/relationships/image" Target="../media/image23.jpeg"/><Relationship Id="rId9" Type="http://schemas.openxmlformats.org/officeDocument/2006/relationships/image" Target="../media/image29.jpeg"/><Relationship Id="rId1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hyperlink" Target="https://tel.archives-ouvertes.fr/tel-01022652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11" Type="http://schemas.openxmlformats.org/officeDocument/2006/relationships/hyperlink" Target="https://doi.org/10.1016/j.diamond.2020.108236" TargetMode="External"/><Relationship Id="rId5" Type="http://schemas.openxmlformats.org/officeDocument/2006/relationships/image" Target="../media/image42.png"/><Relationship Id="rId10" Type="http://schemas.openxmlformats.org/officeDocument/2006/relationships/image" Target="../media/image46.jpeg"/><Relationship Id="rId4" Type="http://schemas.openxmlformats.org/officeDocument/2006/relationships/image" Target="../media/image41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eg"/><Relationship Id="rId3" Type="http://schemas.openxmlformats.org/officeDocument/2006/relationships/image" Target="../media/image53.pn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2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9.emf"/><Relationship Id="rId5" Type="http://schemas.openxmlformats.org/officeDocument/2006/relationships/image" Target="../media/image54.jpeg"/><Relationship Id="rId15" Type="http://schemas.openxmlformats.org/officeDocument/2006/relationships/image" Target="../media/image63.png"/><Relationship Id="rId10" Type="http://schemas.openxmlformats.org/officeDocument/2006/relationships/image" Target="../media/image58.jpeg"/><Relationship Id="rId4" Type="http://schemas.openxmlformats.org/officeDocument/2006/relationships/image" Target="../media/image7.png"/><Relationship Id="rId9" Type="http://schemas.openxmlformats.org/officeDocument/2006/relationships/image" Target="../media/image57.png"/><Relationship Id="rId14" Type="http://schemas.openxmlformats.org/officeDocument/2006/relationships/image" Target="../media/image6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png"/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12" Type="http://schemas.openxmlformats.org/officeDocument/2006/relationships/image" Target="../media/image72.png"/><Relationship Id="rId17" Type="http://schemas.openxmlformats.org/officeDocument/2006/relationships/image" Target="../media/image76.jp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doi.org/10.1088/1748-0221/16/04/T0400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18.png"/><Relationship Id="rId5" Type="http://schemas.openxmlformats.org/officeDocument/2006/relationships/image" Target="../media/image36.jpeg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4" Type="http://schemas.openxmlformats.org/officeDocument/2006/relationships/image" Target="../media/image67.jpg"/><Relationship Id="rId9" Type="http://schemas.openxmlformats.org/officeDocument/2006/relationships/hyperlink" Target="http://www.theses.fr/2020GRALY045" TargetMode="External"/><Relationship Id="rId1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86520" y="817579"/>
            <a:ext cx="12339483" cy="5444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 Gallin-Martel*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 A. André, Y.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Arnoud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A. Bes, JL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Bouly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J.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Collot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D.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Dauvergne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R. Delorme,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F. Di Franco, P.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Everaere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L. Gallin-Martel, O.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Guillaudin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C.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Hoarau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 F.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Lafont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A. Lacoste, E.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Lagorio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C.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Léonhart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S. 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Marcatili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M.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Marton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R.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Molle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JF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Muraz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N.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Ponchant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F.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Rarbi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M. Reynaud, O. 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Rossetto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J.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Waquet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M.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Yamouni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M. Evin, A. Guertin, F. Haddad, C.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Koumeir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 Métivier, R. Molle, Q. Mouchard, F. Poirier, N.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Servagent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Barberet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 Jouve, S.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Sorieul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Laniece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AM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Leite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Y. Zhu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JF Adam, R.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Serduc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Keshmiri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Vianna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Legros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L.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Abbassi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Crozes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F.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Donatini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E.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Gheeraert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 F. Motte,  J.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Pernot</a:t>
            </a:r>
            <a:endParaRPr lang="en-GB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en-GB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J. Bousquet, </a:t>
            </a:r>
            <a:r>
              <a:rPr lang="it-IT" dirty="0"/>
              <a:t>E. Corne, 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J. 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Letellier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it-IT" dirty="0"/>
              <a:t>D. Nusimovici.</a:t>
            </a:r>
            <a:endParaRPr lang="en-GB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en-GB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/>
              <a:t>F. Lafont, TN. </a:t>
            </a:r>
            <a:r>
              <a:rPr lang="fr-FR" dirty="0" err="1"/>
              <a:t>Tran</a:t>
            </a:r>
            <a:r>
              <a:rPr lang="fr-FR" dirty="0"/>
              <a:t> – Thi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fr-FR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J.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Herault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dirty="0"/>
              <a:t>JP. </a:t>
            </a:r>
            <a:r>
              <a:rPr lang="fr-FR" dirty="0" err="1"/>
              <a:t>Hofverberg</a:t>
            </a:r>
            <a:r>
              <a:rPr lang="fr-FR" dirty="0">
                <a:solidFill>
                  <a:schemeClr val="accent3"/>
                </a:solidFill>
              </a:rPr>
              <a:t>, 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D.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Maneval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</a:rPr>
              <a:t>, R.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Trimaud</a:t>
            </a:r>
            <a:endParaRPr lang="en-GB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endParaRPr lang="en-GB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0" name="Image 1">
            <a:extLst>
              <a:ext uri="{FF2B5EF4-FFF2-40B4-BE49-F238E27FC236}">
                <a16:creationId xmlns:a16="http://schemas.microsoft.com/office/drawing/2014/main" id="{6B95890B-8853-4A62-A98A-AFC9D601C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6" y="683526"/>
            <a:ext cx="678792" cy="44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EB37B6D6-48B1-47F5-9268-0AB2C6A85BF9}"/>
              </a:ext>
            </a:extLst>
          </p:cNvPr>
          <p:cNvSpPr/>
          <p:nvPr/>
        </p:nvSpPr>
        <p:spPr>
          <a:xfrm>
            <a:off x="0" y="6140110"/>
            <a:ext cx="12192000" cy="761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1E858CF-F78C-4720-84C7-6F903ABFB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1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FE6E8E8-DF1D-4E8B-9BC6-B1599E92B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531" y="1862155"/>
            <a:ext cx="625901" cy="379982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06B7EB3-C66C-425C-82B3-F92E6DAFA813}"/>
              </a:ext>
            </a:extLst>
          </p:cNvPr>
          <p:cNvSpPr txBox="1"/>
          <p:nvPr/>
        </p:nvSpPr>
        <p:spPr>
          <a:xfrm>
            <a:off x="4857023" y="6396456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*mlgallin@lpsc.in2p3.fr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29C0CABD-7B67-403F-AFCE-5AB76960C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526" y="1851967"/>
            <a:ext cx="1104333" cy="284828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8634ED34-D995-4207-8F8B-D7A28D757FD9}"/>
              </a:ext>
            </a:extLst>
          </p:cNvPr>
          <p:cNvGrpSpPr/>
          <p:nvPr/>
        </p:nvGrpSpPr>
        <p:grpSpPr>
          <a:xfrm>
            <a:off x="12724" y="35225"/>
            <a:ext cx="12192000" cy="6104885"/>
            <a:chOff x="12551" y="1432967"/>
            <a:chExt cx="11341249" cy="5174919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40CCF95-DC15-4C8A-B308-739E9A2BF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5455" y="5064556"/>
              <a:ext cx="543728" cy="288509"/>
            </a:xfrm>
            <a:prstGeom prst="rect">
              <a:avLst/>
            </a:prstGeom>
          </p:spPr>
        </p:pic>
        <p:sp>
          <p:nvSpPr>
            <p:cNvPr id="22" name="Rectangle à coins arrondis 14">
              <a:extLst>
                <a:ext uri="{FF2B5EF4-FFF2-40B4-BE49-F238E27FC236}">
                  <a16:creationId xmlns:a16="http://schemas.microsoft.com/office/drawing/2014/main" id="{925A6061-1107-4437-8334-A13185C291BC}"/>
                </a:ext>
              </a:extLst>
            </p:cNvPr>
            <p:cNvSpPr/>
            <p:nvPr/>
          </p:nvSpPr>
          <p:spPr>
            <a:xfrm>
              <a:off x="12551" y="1432967"/>
              <a:ext cx="11341249" cy="5174919"/>
            </a:xfrm>
            <a:prstGeom prst="roundRect">
              <a:avLst/>
            </a:prstGeom>
            <a:noFill/>
            <a:ln w="47625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8FFD5EC-85AC-423D-B351-7465D4917D7B}"/>
              </a:ext>
            </a:extLst>
          </p:cNvPr>
          <p:cNvSpPr/>
          <p:nvPr/>
        </p:nvSpPr>
        <p:spPr>
          <a:xfrm>
            <a:off x="598572" y="52507"/>
            <a:ext cx="11213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Design of innovative diamond detectors for beam monitoring in highly radiative environment for applications in nuclear and medical physics</a:t>
            </a:r>
            <a:endParaRPr lang="fr-FR" sz="2400" b="1" dirty="0">
              <a:solidFill>
                <a:srgbClr val="002060"/>
              </a:solidFill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0A76F308-FBE5-4FF9-B636-F7AB8F3E2F7C}"/>
              </a:ext>
            </a:extLst>
          </p:cNvPr>
          <p:cNvGrpSpPr/>
          <p:nvPr/>
        </p:nvGrpSpPr>
        <p:grpSpPr>
          <a:xfrm>
            <a:off x="7290" y="6168749"/>
            <a:ext cx="603205" cy="290991"/>
            <a:chOff x="10519785" y="69254"/>
            <a:chExt cx="1350557" cy="856602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6F2D9E72-B106-4C9B-84F3-314B2B2E2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19"/>
            <a:stretch/>
          </p:blipFill>
          <p:spPr>
            <a:xfrm>
              <a:off x="11184170" y="232464"/>
              <a:ext cx="686172" cy="651767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18C4F61C-B367-44AA-B503-214099BA7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9785" y="69254"/>
              <a:ext cx="856602" cy="856602"/>
            </a:xfrm>
            <a:prstGeom prst="rect">
              <a:avLst/>
            </a:prstGeom>
          </p:spPr>
        </p:pic>
      </p:grpSp>
      <p:pic>
        <p:nvPicPr>
          <p:cNvPr id="48" name="Image 47">
            <a:extLst>
              <a:ext uri="{FF2B5EF4-FFF2-40B4-BE49-F238E27FC236}">
                <a16:creationId xmlns:a16="http://schemas.microsoft.com/office/drawing/2014/main" id="{0C22C1C6-8837-4BBC-8597-2253743C4B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2355" y="6189799"/>
            <a:ext cx="652136" cy="26568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3253B45-50D5-49EB-8C00-F06D9A4943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6857" y="5175590"/>
            <a:ext cx="437780" cy="515172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368CE0D-112A-4F13-B5DB-44E6A9984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DF5937-0942-4353-9FD3-8B3E4616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DI2I Assemblée Générale SUBATECH Nantes </a:t>
            </a:r>
            <a:endParaRPr lang="fr-FR" dirty="0"/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9CBED38A-207B-4173-99E4-27A8A74E14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8232" y="6168271"/>
            <a:ext cx="635029" cy="30639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9228BBC9-267B-4058-9ABF-9CEC471863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3935" y="6189799"/>
            <a:ext cx="653596" cy="28101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B2C7C4F-C84C-443E-A95D-1C5C3E71E4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37" y="6210039"/>
            <a:ext cx="934424" cy="22286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E3BA20F-ED0C-493F-B0E1-2C971F051AC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0422" b="13816"/>
          <a:stretch/>
        </p:blipFill>
        <p:spPr>
          <a:xfrm>
            <a:off x="4557536" y="3971621"/>
            <a:ext cx="521486" cy="39314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D399869-6796-41FF-83BC-F50C5AFC650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13" b="3378"/>
          <a:stretch/>
        </p:blipFill>
        <p:spPr>
          <a:xfrm>
            <a:off x="3651517" y="3609727"/>
            <a:ext cx="812165" cy="16602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04D3BF9-C67F-4F45-ACE2-4432342CA6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23657" y="2590750"/>
            <a:ext cx="782801" cy="41993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B610D21-A0AB-4D9A-AF30-F8C6AAA664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44" y="2630845"/>
            <a:ext cx="619002" cy="33974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A6E11B8-A085-4E59-ABA4-117C5CCCF1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166" y="4813603"/>
            <a:ext cx="1145458" cy="3175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BB956C7-4A11-4EFF-A1BC-3F80D221376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6347" b="27901"/>
          <a:stretch/>
        </p:blipFill>
        <p:spPr>
          <a:xfrm>
            <a:off x="3000552" y="2871085"/>
            <a:ext cx="812165" cy="65431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C4B74E8-F8FC-4A13-984D-CA5B8F03876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73" y="5547597"/>
            <a:ext cx="1270901" cy="54009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A8D1BE0-23AC-444D-840B-BB79F70BD5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4236" y="6171648"/>
            <a:ext cx="858451" cy="37544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E40CFC8-CECC-4F31-B96E-ED2CA1C9096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96" y="6167386"/>
            <a:ext cx="508139" cy="34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4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ECA952EF-206E-4305-9F51-D04F2D3BFE30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F8274824-8F22-4814-B8DA-2AB6C8717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6" t="2093" r="21181" b="1395"/>
          <a:stretch/>
        </p:blipFill>
        <p:spPr>
          <a:xfrm>
            <a:off x="9523513" y="1349308"/>
            <a:ext cx="2538093" cy="198943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46AF7CA-CB05-4FB7-9360-63B015F30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09" y="1541494"/>
            <a:ext cx="2909405" cy="204135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086F1CC-AC3C-4DF2-A762-405611BAD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719" y="849111"/>
            <a:ext cx="935447" cy="56833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5CB89B6-D27F-471A-BC3C-40C1A1F615FF}"/>
              </a:ext>
            </a:extLst>
          </p:cNvPr>
          <p:cNvSpPr txBox="1"/>
          <p:nvPr/>
        </p:nvSpPr>
        <p:spPr>
          <a:xfrm>
            <a:off x="7602394" y="1099818"/>
            <a:ext cx="2116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lang="fr-FR" sz="1400" baseline="30000" dirty="0">
                <a:solidFill>
                  <a:srgbClr val="00294B"/>
                </a:solidFill>
                <a:latin typeface="Calibri"/>
              </a:rPr>
              <a:t>st   </a:t>
            </a:r>
            <a:r>
              <a:rPr lang="fr-FR" sz="1400" dirty="0" err="1">
                <a:solidFill>
                  <a:srgbClr val="00294B"/>
                </a:solidFill>
                <a:latin typeface="Calibri"/>
              </a:rPr>
              <a:t>veterinary</a:t>
            </a:r>
            <a:r>
              <a:rPr lang="fr-FR" sz="1400" dirty="0">
                <a:solidFill>
                  <a:srgbClr val="00294B"/>
                </a:solidFill>
                <a:latin typeface="Calibri"/>
              </a:rPr>
              <a:t> patients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BE27DE4-027C-49DB-93F9-22F01FD074CF}"/>
              </a:ext>
            </a:extLst>
          </p:cNvPr>
          <p:cNvGrpSpPr/>
          <p:nvPr/>
        </p:nvGrpSpPr>
        <p:grpSpPr>
          <a:xfrm>
            <a:off x="351994" y="5418655"/>
            <a:ext cx="1377236" cy="520729"/>
            <a:chOff x="4850418" y="5330591"/>
            <a:chExt cx="1377236" cy="520729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9A1821A4-93AE-485E-AECE-08BE95C32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418" y="5330591"/>
              <a:ext cx="694305" cy="520729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2441D360-28EF-4B58-B474-2C8A97E96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660" y="5342664"/>
              <a:ext cx="615994" cy="461996"/>
            </a:xfrm>
            <a:prstGeom prst="rect">
              <a:avLst/>
            </a:prstGeom>
          </p:spPr>
        </p:pic>
      </p:grp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0F6F69D1-EF28-4B77-891B-8E23DFEDDD5A}"/>
              </a:ext>
            </a:extLst>
          </p:cNvPr>
          <p:cNvCxnSpPr>
            <a:cxnSpLocks/>
          </p:cNvCxnSpPr>
          <p:nvPr/>
        </p:nvCxnSpPr>
        <p:spPr>
          <a:xfrm>
            <a:off x="3107273" y="2289044"/>
            <a:ext cx="1108468" cy="91055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35F76A7-B6CA-4F59-A0FA-FA4FFEACFF0B}"/>
              </a:ext>
            </a:extLst>
          </p:cNvPr>
          <p:cNvSpPr/>
          <p:nvPr/>
        </p:nvSpPr>
        <p:spPr>
          <a:xfrm>
            <a:off x="5893619" y="3739682"/>
            <a:ext cx="6232282" cy="25045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CB11A56D-0CF6-4B8E-B078-FE4781E01E5F}"/>
              </a:ext>
            </a:extLst>
          </p:cNvPr>
          <p:cNvSpPr/>
          <p:nvPr/>
        </p:nvSpPr>
        <p:spPr>
          <a:xfrm>
            <a:off x="5893619" y="709382"/>
            <a:ext cx="6189253" cy="274016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D397242-D6C6-45AD-B9BD-DDC6FA719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673" y="1655614"/>
            <a:ext cx="3978366" cy="136325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FF4B13B-1441-4A7E-91B8-39CD4D8219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298" y="1867493"/>
            <a:ext cx="1838302" cy="1872189"/>
          </a:xfrm>
          <a:prstGeom prst="rect">
            <a:avLst/>
          </a:prstGeom>
        </p:spPr>
      </p:pic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E6ADE8DC-A61B-4E0F-BD08-93DEFA4F47A9}"/>
              </a:ext>
            </a:extLst>
          </p:cNvPr>
          <p:cNvSpPr/>
          <p:nvPr/>
        </p:nvSpPr>
        <p:spPr>
          <a:xfrm>
            <a:off x="99651" y="3798485"/>
            <a:ext cx="5519206" cy="2401030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D1C89AC-F0AF-4DCD-81FF-4C703AD2E39E}"/>
              </a:ext>
            </a:extLst>
          </p:cNvPr>
          <p:cNvSpPr txBox="1"/>
          <p:nvPr/>
        </p:nvSpPr>
        <p:spPr>
          <a:xfrm>
            <a:off x="899916" y="3766858"/>
            <a:ext cx="4726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version: 32 channels (QDC)  </a:t>
            </a:r>
            <a:r>
              <a:rPr lang="fr-FR" b="1" dirty="0">
                <a:solidFill>
                  <a:srgbClr val="000000">
                    <a:lumMod val="50000"/>
                  </a:srgbClr>
                </a:solidFill>
                <a:latin typeface="Calibri"/>
              </a:rPr>
              <a:t>in </a:t>
            </a:r>
            <a:r>
              <a:rPr lang="fr-FR" b="1" dirty="0" err="1">
                <a:solidFill>
                  <a:srgbClr val="000000">
                    <a:lumMod val="50000"/>
                  </a:srgbClr>
                </a:solidFill>
                <a:latin typeface="Calibri"/>
              </a:rPr>
              <a:t>discrete</a:t>
            </a:r>
            <a:r>
              <a:rPr lang="fr-FR" b="1" dirty="0">
                <a:solidFill>
                  <a:srgbClr val="000000">
                    <a:lumMod val="50000"/>
                  </a:srgbClr>
                </a:solidFill>
                <a:latin typeface="Calibri"/>
              </a:rPr>
              <a:t> </a:t>
            </a:r>
            <a:r>
              <a:rPr lang="fr-FR" b="1" dirty="0" err="1">
                <a:solidFill>
                  <a:srgbClr val="000000">
                    <a:lumMod val="50000"/>
                  </a:srgbClr>
                </a:solidFill>
                <a:latin typeface="Calibri"/>
              </a:rPr>
              <a:t>elec</a:t>
            </a:r>
            <a:r>
              <a:rPr lang="fr-FR" b="1" dirty="0">
                <a:solidFill>
                  <a:srgbClr val="000000">
                    <a:lumMod val="50000"/>
                  </a:srgbClr>
                </a:solidFill>
                <a:latin typeface="Calibri"/>
              </a:rPr>
              <a:t>.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1BC8F5F1-8225-430B-A3FC-503AA35140BF}"/>
              </a:ext>
            </a:extLst>
          </p:cNvPr>
          <p:cNvSpPr txBox="1"/>
          <p:nvPr/>
        </p:nvSpPr>
        <p:spPr>
          <a:xfrm>
            <a:off x="8128996" y="683641"/>
            <a:ext cx="389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Version</a:t>
            </a:r>
            <a:r>
              <a:rPr lang="fr-FR" b="1" dirty="0">
                <a:solidFill>
                  <a:srgbClr val="000000">
                    <a:lumMod val="50000"/>
                  </a:srgbClr>
                </a:solidFill>
                <a:latin typeface="Calibri"/>
              </a:rPr>
              <a:t>: 8 channels </a:t>
            </a:r>
            <a:r>
              <a:rPr lang="fr-FR" b="1" dirty="0" err="1">
                <a:solidFill>
                  <a:srgbClr val="000000">
                    <a:lumMod val="50000"/>
                  </a:srgbClr>
                </a:solidFill>
                <a:latin typeface="Calibri"/>
              </a:rPr>
              <a:t>with</a:t>
            </a:r>
            <a:r>
              <a:rPr lang="fr-FR" b="1" dirty="0">
                <a:solidFill>
                  <a:srgbClr val="000000">
                    <a:lumMod val="50000"/>
                  </a:srgbClr>
                </a:solidFill>
                <a:latin typeface="Calibri"/>
              </a:rPr>
              <a:t> ASIC QDC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3C6DEE71-C21E-44B6-98D5-C79E587769DD}"/>
              </a:ext>
            </a:extLst>
          </p:cNvPr>
          <p:cNvSpPr txBox="1"/>
          <p:nvPr/>
        </p:nvSpPr>
        <p:spPr>
          <a:xfrm>
            <a:off x="6093493" y="3725060"/>
            <a:ext cx="609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FF0000"/>
                </a:solidFill>
                <a:latin typeface="Calibri"/>
              </a:rPr>
              <a:t>Final version : 158 channels 20 QDC ASIC 8 </a:t>
            </a:r>
            <a:r>
              <a:rPr lang="fr-FR" b="1" dirty="0" err="1">
                <a:solidFill>
                  <a:srgbClr val="FF0000"/>
                </a:solidFill>
                <a:latin typeface="Calibri"/>
              </a:rPr>
              <a:t>diamonds</a:t>
            </a:r>
            <a:r>
              <a:rPr lang="fr-FR" b="1" dirty="0">
                <a:solidFill>
                  <a:srgbClr val="FF0000"/>
                </a:solidFill>
                <a:latin typeface="Calibri"/>
              </a:rPr>
              <a:t> in a </a:t>
            </a:r>
            <a:r>
              <a:rPr lang="fr-FR" b="1" dirty="0" err="1">
                <a:solidFill>
                  <a:srgbClr val="FF0000"/>
                </a:solidFill>
                <a:latin typeface="Calibri"/>
              </a:rPr>
              <a:t>row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C964941A-0984-48F9-8872-FF4CDE4ED6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747" y="4207291"/>
            <a:ext cx="1118814" cy="837837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21C4E644-BF37-4D81-BEE7-8C5392E495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733" y="4207302"/>
            <a:ext cx="202509" cy="25762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BABD173-6714-46AC-BD0F-8745EEDAEE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082" y="5396152"/>
            <a:ext cx="694305" cy="52072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66EEE0C-AEBA-4890-AEFB-EEBE7E5DB9E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2636"/>
          <a:stretch/>
        </p:blipFill>
        <p:spPr>
          <a:xfrm>
            <a:off x="1373089" y="4253363"/>
            <a:ext cx="2073108" cy="1009707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E2224EA0-898D-49C1-BD22-3D1FDE0FAE5F}"/>
              </a:ext>
            </a:extLst>
          </p:cNvPr>
          <p:cNvSpPr txBox="1"/>
          <p:nvPr/>
        </p:nvSpPr>
        <p:spPr>
          <a:xfrm>
            <a:off x="2706407" y="5250799"/>
            <a:ext cx="27363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Rosuel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PhD LPSC STROBE,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Labex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PRIMES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3"/>
              </a:rPr>
              <a:t>http://www.theses.fr/s211637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3"/>
              </a:rPr>
              <a:t>#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A6BFC9B-F21F-4135-9255-A521FE0648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52406" y="4183192"/>
            <a:ext cx="1999805" cy="103820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4E46D61-FD6D-4184-8965-7D642CFD2867}"/>
              </a:ext>
            </a:extLst>
          </p:cNvPr>
          <p:cNvSpPr txBox="1"/>
          <p:nvPr/>
        </p:nvSpPr>
        <p:spPr>
          <a:xfrm>
            <a:off x="2651888" y="5622595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Metallization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NanoFab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Institut Néel</a:t>
            </a:r>
          </a:p>
        </p:txBody>
      </p:sp>
      <p:sp>
        <p:nvSpPr>
          <p:cNvPr id="48" name="Titre 5">
            <a:extLst>
              <a:ext uri="{FF2B5EF4-FFF2-40B4-BE49-F238E27FC236}">
                <a16:creationId xmlns:a16="http://schemas.microsoft.com/office/drawing/2014/main" id="{BDECA85D-0A57-4BF3-8889-A9AC5700696A}"/>
              </a:ext>
            </a:extLst>
          </p:cNvPr>
          <p:cNvSpPr txBox="1">
            <a:spLocks/>
          </p:cNvSpPr>
          <p:nvPr/>
        </p:nvSpPr>
        <p:spPr>
          <a:xfrm>
            <a:off x="865452" y="195293"/>
            <a:ext cx="10848266" cy="820395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DIAMTECH WP1 : imageur portal – avancées techniques </a:t>
            </a:r>
          </a:p>
        </p:txBody>
      </p:sp>
      <p:sp>
        <p:nvSpPr>
          <p:cNvPr id="26" name="ZoneTexte 62">
            <a:extLst>
              <a:ext uri="{FF2B5EF4-FFF2-40B4-BE49-F238E27FC236}">
                <a16:creationId xmlns:a16="http://schemas.microsoft.com/office/drawing/2014/main" id="{BCFB82B2-201E-4930-AAAC-89961EFEFDBE}"/>
              </a:ext>
            </a:extLst>
          </p:cNvPr>
          <p:cNvSpPr txBox="1"/>
          <p:nvPr/>
        </p:nvSpPr>
        <p:spPr>
          <a:xfrm>
            <a:off x="1437929" y="2938025"/>
            <a:ext cx="132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497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itre 1">
            <a:extLst>
              <a:ext uri="{FF2B5EF4-FFF2-40B4-BE49-F238E27FC236}">
                <a16:creationId xmlns:a16="http://schemas.microsoft.com/office/drawing/2014/main" id="{4ACD24B0-A9CC-43C8-BC64-A0BA13902EC2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5FCE70C6-C6E0-47E7-AE81-3D43D5AB9B19}"/>
              </a:ext>
            </a:extLst>
          </p:cNvPr>
          <p:cNvSpPr txBox="1"/>
          <p:nvPr/>
        </p:nvSpPr>
        <p:spPr>
          <a:xfrm>
            <a:off x="633355" y="-8405"/>
            <a:ext cx="113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000" dirty="0">
                <a:solidFill>
                  <a:schemeClr val="bg1"/>
                </a:solidFill>
              </a:rPr>
              <a:t>Diamond for X-rays µ-</a:t>
            </a:r>
            <a:r>
              <a:rPr lang="fr-FR" sz="2000" dirty="0" err="1">
                <a:solidFill>
                  <a:schemeClr val="bg1"/>
                </a:solidFill>
              </a:rPr>
              <a:t>beams</a:t>
            </a:r>
            <a:r>
              <a:rPr lang="fr-FR" sz="2000" dirty="0">
                <a:solidFill>
                  <a:schemeClr val="bg1"/>
                </a:solidFill>
              </a:rPr>
              <a:t>: charge </a:t>
            </a:r>
            <a:r>
              <a:rPr lang="fr-FR" sz="2000" dirty="0" err="1">
                <a:solidFill>
                  <a:schemeClr val="bg1"/>
                </a:solidFill>
              </a:rPr>
              <a:t>integration</a:t>
            </a:r>
            <a:r>
              <a:rPr lang="fr-FR" sz="2000" dirty="0">
                <a:solidFill>
                  <a:schemeClr val="bg1"/>
                </a:solidFill>
              </a:rPr>
              <a:t>  + </a:t>
            </a:r>
            <a:r>
              <a:rPr lang="fr-FR" sz="2000" dirty="0" err="1">
                <a:solidFill>
                  <a:schemeClr val="bg1"/>
                </a:solidFill>
              </a:rPr>
              <a:t>linear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response</a:t>
            </a:r>
            <a:r>
              <a:rPr lang="fr-FR" sz="2000" dirty="0">
                <a:solidFill>
                  <a:schemeClr val="bg1"/>
                </a:solidFill>
              </a:rPr>
              <a:t> over a </a:t>
            </a:r>
            <a:r>
              <a:rPr lang="fr-FR" sz="2000" dirty="0" err="1">
                <a:solidFill>
                  <a:schemeClr val="bg1"/>
                </a:solidFill>
              </a:rPr>
              <a:t>wide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dynamic</a:t>
            </a:r>
            <a:r>
              <a:rPr lang="fr-FR" sz="2000" dirty="0">
                <a:solidFill>
                  <a:schemeClr val="bg1"/>
                </a:solidFill>
              </a:rPr>
              <a:t>  « Flash </a:t>
            </a:r>
            <a:r>
              <a:rPr lang="fr-FR" sz="2000" dirty="0" err="1">
                <a:solidFill>
                  <a:schemeClr val="bg1"/>
                </a:solidFill>
              </a:rPr>
              <a:t>therapies</a:t>
            </a:r>
            <a:r>
              <a:rPr lang="fr-FR" sz="2000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DF52B7D9-AF4B-474F-97C1-68E483AB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6114" y="6507500"/>
            <a:ext cx="2743200" cy="365125"/>
          </a:xfrm>
        </p:spPr>
        <p:txBody>
          <a:bodyPr/>
          <a:lstStyle/>
          <a:p>
            <a:r>
              <a:rPr lang="fr-FR" dirty="0"/>
              <a:t>July 10-12 2023</a:t>
            </a:r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1D9C4F92-CF1F-4ECA-91EF-D513FBAF0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8750"/>
            <a:ext cx="4114800" cy="365125"/>
          </a:xfrm>
        </p:spPr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AC94D4D0-A112-4396-AF77-DE070B34BA9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18887" r="2901" b="22298"/>
          <a:stretch/>
        </p:blipFill>
        <p:spPr>
          <a:xfrm>
            <a:off x="6161679" y="4163615"/>
            <a:ext cx="2191036" cy="9636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CD46E7-E0C6-447A-9A13-6DD65EC1D4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92153" y="4474688"/>
            <a:ext cx="3519401" cy="1493418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C6C441A-7D47-442D-B92B-4C9A0DA9BA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08" y="5354229"/>
            <a:ext cx="1086422" cy="72428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D36C396-719B-42C1-9852-3CCE86C568F5}"/>
              </a:ext>
            </a:extLst>
          </p:cNvPr>
          <p:cNvSpPr txBox="1"/>
          <p:nvPr/>
        </p:nvSpPr>
        <p:spPr>
          <a:xfrm>
            <a:off x="8401542" y="4096905"/>
            <a:ext cx="38058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138 </a:t>
            </a:r>
            <a:r>
              <a:rPr lang="fr-FR" sz="1100" dirty="0" err="1"/>
              <a:t>channel</a:t>
            </a:r>
            <a:r>
              <a:rPr lang="fr-FR" sz="1100" dirty="0"/>
              <a:t> </a:t>
            </a:r>
            <a:r>
              <a:rPr lang="fr-FR" sz="1100" dirty="0" err="1"/>
              <a:t>response</a:t>
            </a:r>
            <a:r>
              <a:rPr lang="fr-FR" sz="1100" dirty="0"/>
              <a:t> to 1 single µ</a:t>
            </a:r>
            <a:r>
              <a:rPr lang="fr-FR" sz="1100" dirty="0" err="1"/>
              <a:t>beam</a:t>
            </a:r>
            <a:r>
              <a:rPr lang="fr-FR" sz="1100" dirty="0"/>
              <a:t> </a:t>
            </a:r>
            <a:r>
              <a:rPr lang="fr-FR" sz="1100" dirty="0" err="1"/>
              <a:t>swapping</a:t>
            </a:r>
            <a:r>
              <a:rPr lang="fr-FR" sz="1100" dirty="0"/>
              <a:t> the detector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2DBEFED-256A-48E6-A3BE-BF49DDCA4AF0}"/>
              </a:ext>
            </a:extLst>
          </p:cNvPr>
          <p:cNvSpPr txBox="1"/>
          <p:nvPr/>
        </p:nvSpPr>
        <p:spPr>
          <a:xfrm>
            <a:off x="11173094" y="4289716"/>
            <a:ext cx="698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zoom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911D5D2-DC62-4660-9B0D-47499DAA0FC2}"/>
              </a:ext>
            </a:extLst>
          </p:cNvPr>
          <p:cNvSpPr/>
          <p:nvPr/>
        </p:nvSpPr>
        <p:spPr>
          <a:xfrm>
            <a:off x="6450233" y="4563931"/>
            <a:ext cx="455515" cy="16304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1D73130B-841D-46E2-AD9A-36D8EC2B2590}"/>
              </a:ext>
            </a:extLst>
          </p:cNvPr>
          <p:cNvCxnSpPr>
            <a:cxnSpLocks/>
          </p:cNvCxnSpPr>
          <p:nvPr/>
        </p:nvCxnSpPr>
        <p:spPr>
          <a:xfrm>
            <a:off x="6833084" y="4694857"/>
            <a:ext cx="391924" cy="59601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76F11CB2-03A7-4495-862F-3E2A0839CDBD}"/>
              </a:ext>
            </a:extLst>
          </p:cNvPr>
          <p:cNvCxnSpPr>
            <a:cxnSpLocks/>
          </p:cNvCxnSpPr>
          <p:nvPr/>
        </p:nvCxnSpPr>
        <p:spPr>
          <a:xfrm>
            <a:off x="7046932" y="5022935"/>
            <a:ext cx="286742" cy="4405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Image 58">
            <a:extLst>
              <a:ext uri="{FF2B5EF4-FFF2-40B4-BE49-F238E27FC236}">
                <a16:creationId xmlns:a16="http://schemas.microsoft.com/office/drawing/2014/main" id="{806EC165-4AA8-421E-8251-5E2F4740174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509" y="2507747"/>
            <a:ext cx="1081241" cy="127238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4CADDA7-10D4-4025-8829-599844D8E31E}"/>
              </a:ext>
            </a:extLst>
          </p:cNvPr>
          <p:cNvSpPr/>
          <p:nvPr/>
        </p:nvSpPr>
        <p:spPr>
          <a:xfrm>
            <a:off x="-407804" y="524353"/>
            <a:ext cx="66430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457200"/>
            <a:r>
              <a:rPr lang="en-US" sz="1600" dirty="0">
                <a:solidFill>
                  <a:srgbClr val="7030A0"/>
                </a:solidFill>
              </a:rPr>
              <a:t>Micro Beam Radiation Therapy (MRT)</a:t>
            </a:r>
          </a:p>
          <a:p>
            <a:pPr lvl="1" defTabSz="457200"/>
            <a:endParaRPr lang="en-US" sz="800" dirty="0">
              <a:solidFill>
                <a:srgbClr val="7030A0"/>
              </a:solidFill>
            </a:endParaRPr>
          </a:p>
          <a:p>
            <a:pPr marL="342900" defTabSz="4572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7030A0"/>
                </a:solidFill>
              </a:rPr>
              <a:t>Innovative radiotherapies using  </a:t>
            </a:r>
            <a:r>
              <a:rPr lang="en-US" sz="1600" dirty="0">
                <a:solidFill>
                  <a:srgbClr val="FF0000"/>
                </a:solidFill>
              </a:rPr>
              <a:t>spatially segmented photon beams</a:t>
            </a:r>
            <a:r>
              <a:rPr lang="fr-FR" sz="1600" dirty="0">
                <a:solidFill>
                  <a:srgbClr val="FF0000"/>
                </a:solidFill>
              </a:rPr>
              <a:t>  </a:t>
            </a:r>
            <a:endParaRPr lang="fr-FR" sz="800" dirty="0">
              <a:solidFill>
                <a:srgbClr val="7030A0"/>
              </a:solidFill>
            </a:endParaRPr>
          </a:p>
          <a:p>
            <a:pPr marL="342900" defTabSz="45720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FF0000"/>
                </a:solidFill>
              </a:rPr>
              <a:t>Energy 50-200 keV</a:t>
            </a:r>
            <a:r>
              <a:rPr lang="fr-FR" sz="1600" dirty="0">
                <a:solidFill>
                  <a:srgbClr val="7030A0"/>
                </a:solidFill>
              </a:rPr>
              <a:t>@ ESRF </a:t>
            </a:r>
            <a:r>
              <a:rPr lang="en-US" sz="1600" dirty="0">
                <a:solidFill>
                  <a:srgbClr val="7030A0"/>
                </a:solidFill>
              </a:rPr>
              <a:t>+ </a:t>
            </a:r>
            <a:r>
              <a:rPr lang="en-US" sz="1600" dirty="0">
                <a:solidFill>
                  <a:srgbClr val="FF0000"/>
                </a:solidFill>
              </a:rPr>
              <a:t>very high dose rate</a:t>
            </a:r>
            <a:r>
              <a:rPr lang="fr-FR" sz="1600" dirty="0">
                <a:solidFill>
                  <a:srgbClr val="FF0000"/>
                </a:solidFill>
              </a:rPr>
              <a:t> 10</a:t>
            </a:r>
            <a:r>
              <a:rPr lang="fr-FR" sz="1600" baseline="30000" dirty="0">
                <a:solidFill>
                  <a:srgbClr val="FF0000"/>
                </a:solidFill>
              </a:rPr>
              <a:t>4 </a:t>
            </a:r>
            <a:r>
              <a:rPr lang="fr-FR" sz="1600" dirty="0">
                <a:solidFill>
                  <a:srgbClr val="FF0000"/>
                </a:solidFill>
              </a:rPr>
              <a:t>Gy/s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BD02B0-1EF9-4E0F-A185-83B88CB03A03}"/>
              </a:ext>
            </a:extLst>
          </p:cNvPr>
          <p:cNvSpPr txBox="1"/>
          <p:nvPr/>
        </p:nvSpPr>
        <p:spPr>
          <a:xfrm>
            <a:off x="3740837" y="502007"/>
            <a:ext cx="34628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R&amp;T DIAMTECH/ IDSYNCHRO UGA / PAIR TUMC MRT-CLINTRA INSERM</a:t>
            </a:r>
          </a:p>
        </p:txBody>
      </p:sp>
      <p:sp>
        <p:nvSpPr>
          <p:cNvPr id="53" name="Espace réservé du numéro de diapositive 1">
            <a:extLst>
              <a:ext uri="{FF2B5EF4-FFF2-40B4-BE49-F238E27FC236}">
                <a16:creationId xmlns:a16="http://schemas.microsoft.com/office/drawing/2014/main" id="{7DA80690-7112-4CB7-BB8C-4BDB64D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6103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3809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07BADDBA-1F72-473F-A996-052D124C9F98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D46DFC94-93CF-4622-846E-4EE0C40EAABC}"/>
              </a:ext>
            </a:extLst>
          </p:cNvPr>
          <p:cNvSpPr/>
          <p:nvPr/>
        </p:nvSpPr>
        <p:spPr>
          <a:xfrm>
            <a:off x="828227" y="2059324"/>
            <a:ext cx="4068737" cy="3958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0E761BB-7E2B-421D-87C9-3E24745C3E59}"/>
              </a:ext>
            </a:extLst>
          </p:cNvPr>
          <p:cNvGrpSpPr/>
          <p:nvPr/>
        </p:nvGrpSpPr>
        <p:grpSpPr>
          <a:xfrm>
            <a:off x="7819852" y="3954165"/>
            <a:ext cx="3748360" cy="2527950"/>
            <a:chOff x="8295257" y="3862549"/>
            <a:chExt cx="3748360" cy="2527950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44F2470F-3ECE-4702-98D8-1BCDAC8A6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42" r="6895"/>
            <a:stretch/>
          </p:blipFill>
          <p:spPr>
            <a:xfrm>
              <a:off x="8515998" y="3862549"/>
              <a:ext cx="3290508" cy="2380857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E87C96E-82DE-4B1D-9F39-19656BE92D18}"/>
                </a:ext>
              </a:extLst>
            </p:cNvPr>
            <p:cNvSpPr txBox="1"/>
            <p:nvPr/>
          </p:nvSpPr>
          <p:spPr>
            <a:xfrm>
              <a:off x="10704540" y="6113500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Time ( µs)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D1F2BB0-4A39-4366-AD1B-2E3359E7B4E8}"/>
                </a:ext>
              </a:extLst>
            </p:cNvPr>
            <p:cNvSpPr txBox="1"/>
            <p:nvPr/>
          </p:nvSpPr>
          <p:spPr>
            <a:xfrm rot="16200000">
              <a:off x="8227835" y="4080501"/>
              <a:ext cx="4118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A.U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23408" y="115284"/>
            <a:ext cx="12050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Diamond </a:t>
            </a:r>
            <a:r>
              <a:rPr lang="fr-FR" dirty="0" err="1">
                <a:solidFill>
                  <a:schemeClr val="bg1"/>
                </a:solidFill>
              </a:rPr>
              <a:t>beam</a:t>
            </a:r>
            <a:r>
              <a:rPr lang="fr-FR" dirty="0">
                <a:solidFill>
                  <a:schemeClr val="bg1"/>
                </a:solidFill>
              </a:rPr>
              <a:t> monitor for high proton </a:t>
            </a:r>
            <a:r>
              <a:rPr lang="fr-FR" dirty="0" err="1">
                <a:solidFill>
                  <a:schemeClr val="bg1"/>
                </a:solidFill>
              </a:rPr>
              <a:t>beam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intensities</a:t>
            </a:r>
            <a:r>
              <a:rPr lang="fr-FR" dirty="0">
                <a:solidFill>
                  <a:schemeClr val="bg1"/>
                </a:solidFill>
              </a:rPr>
              <a:t> : train </a:t>
            </a:r>
            <a:r>
              <a:rPr lang="fr-FR" dirty="0" err="1">
                <a:solidFill>
                  <a:schemeClr val="bg1"/>
                </a:solidFill>
              </a:rPr>
              <a:t>couting</a:t>
            </a:r>
            <a:r>
              <a:rPr lang="fr-FR" dirty="0">
                <a:solidFill>
                  <a:schemeClr val="bg1"/>
                </a:solidFill>
              </a:rPr>
              <a:t> and time </a:t>
            </a:r>
            <a:r>
              <a:rPr lang="fr-FR" dirty="0" err="1">
                <a:solidFill>
                  <a:schemeClr val="bg1"/>
                </a:solidFill>
              </a:rPr>
              <a:t>stamps</a:t>
            </a:r>
            <a:r>
              <a:rPr lang="fr-FR" dirty="0">
                <a:solidFill>
                  <a:schemeClr val="bg1"/>
                </a:solidFill>
              </a:rPr>
              <a:t>  </a:t>
            </a:r>
            <a:r>
              <a:rPr lang="fr-FR" dirty="0" err="1">
                <a:solidFill>
                  <a:schemeClr val="bg1"/>
                </a:solidFill>
              </a:rPr>
              <a:t>towards</a:t>
            </a:r>
            <a:r>
              <a:rPr lang="fr-FR" dirty="0">
                <a:solidFill>
                  <a:schemeClr val="bg1"/>
                </a:solidFill>
              </a:rPr>
              <a:t> « proton FLASH </a:t>
            </a:r>
            <a:r>
              <a:rPr lang="fr-FR" dirty="0" err="1">
                <a:solidFill>
                  <a:schemeClr val="bg1"/>
                </a:solidFill>
              </a:rPr>
              <a:t>therapies</a:t>
            </a:r>
            <a:r>
              <a:rPr lang="fr-FR" dirty="0">
                <a:solidFill>
                  <a:schemeClr val="bg1"/>
                </a:solidFill>
              </a:rPr>
              <a:t> »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6DB94DB-AE7C-4729-B7CB-9E7EB36B8D14}"/>
              </a:ext>
            </a:extLst>
          </p:cNvPr>
          <p:cNvSpPr txBox="1"/>
          <p:nvPr/>
        </p:nvSpPr>
        <p:spPr>
          <a:xfrm>
            <a:off x="-429391" y="3424376"/>
            <a:ext cx="304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j-lt"/>
                <a:ea typeface="Cambria Math" panose="02040503050406030204" pitchFamily="18" charset="0"/>
              </a:rPr>
              <a:t>I = 10nA, </a:t>
            </a:r>
            <a:r>
              <a:rPr lang="fr-FR" sz="1400" dirty="0" err="1">
                <a:latin typeface="+mj-lt"/>
                <a:ea typeface="Cambria Math" panose="02040503050406030204" pitchFamily="18" charset="0"/>
              </a:rPr>
              <a:t>dt</a:t>
            </a:r>
            <a:r>
              <a:rPr lang="fr-FR" sz="1400" dirty="0">
                <a:latin typeface="+mj-lt"/>
                <a:ea typeface="Cambria Math" panose="02040503050406030204" pitchFamily="18" charset="0"/>
              </a:rPr>
              <a:t> = 10µs, dit = 1s 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91C012B-D097-4698-A72D-058468725B2D}"/>
              </a:ext>
            </a:extLst>
          </p:cNvPr>
          <p:cNvGrpSpPr/>
          <p:nvPr/>
        </p:nvGrpSpPr>
        <p:grpSpPr>
          <a:xfrm>
            <a:off x="4537402" y="4165009"/>
            <a:ext cx="2675632" cy="2166701"/>
            <a:chOff x="6135504" y="1759538"/>
            <a:chExt cx="2675632" cy="2166701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16684F9-3217-442F-8FED-CA673BDBB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71" t="7374" r="5437" b="5327"/>
            <a:stretch/>
          </p:blipFill>
          <p:spPr>
            <a:xfrm>
              <a:off x="6374877" y="2054280"/>
              <a:ext cx="2186872" cy="1589265"/>
            </a:xfrm>
            <a:prstGeom prst="rect">
              <a:avLst/>
            </a:prstGeom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D806DB11-3C76-4573-A50E-6CB02BEFFDE1}"/>
                </a:ext>
              </a:extLst>
            </p:cNvPr>
            <p:cNvSpPr txBox="1"/>
            <p:nvPr/>
          </p:nvSpPr>
          <p:spPr>
            <a:xfrm rot="16200000">
              <a:off x="5604465" y="2290577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Tension(en V)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49D30706-B27C-481D-B768-81D00492E6B2}"/>
                </a:ext>
              </a:extLst>
            </p:cNvPr>
            <p:cNvSpPr txBox="1"/>
            <p:nvPr/>
          </p:nvSpPr>
          <p:spPr>
            <a:xfrm>
              <a:off x="7472059" y="3649240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Temps (µs)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F093FAA-9819-4DFB-BCE7-559E3CFC9D81}"/>
              </a:ext>
            </a:extLst>
          </p:cNvPr>
          <p:cNvGrpSpPr/>
          <p:nvPr/>
        </p:nvGrpSpPr>
        <p:grpSpPr>
          <a:xfrm>
            <a:off x="8075142" y="1368747"/>
            <a:ext cx="3503861" cy="2431509"/>
            <a:chOff x="8075142" y="1368747"/>
            <a:chExt cx="3503861" cy="2431509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15A9B75-E732-4839-98A1-4FF177354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76" t="6730" r="9714" b="6426"/>
            <a:stretch/>
          </p:blipFill>
          <p:spPr>
            <a:xfrm>
              <a:off x="8075142" y="1368747"/>
              <a:ext cx="3219141" cy="2215402"/>
            </a:xfrm>
            <a:prstGeom prst="rect">
              <a:avLst/>
            </a:prstGeom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1E7BD0E5-EB76-47A9-973B-87D7854F0864}"/>
                </a:ext>
              </a:extLst>
            </p:cNvPr>
            <p:cNvSpPr txBox="1"/>
            <p:nvPr/>
          </p:nvSpPr>
          <p:spPr>
            <a:xfrm>
              <a:off x="10239926" y="3523257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Time ( µs)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8BDE7168-9462-4D95-AE8F-738FEB38D282}"/>
              </a:ext>
            </a:extLst>
          </p:cNvPr>
          <p:cNvSpPr txBox="1"/>
          <p:nvPr/>
        </p:nvSpPr>
        <p:spPr>
          <a:xfrm>
            <a:off x="8007915" y="885520"/>
            <a:ext cx="327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Train </a:t>
            </a:r>
            <a:r>
              <a:rPr lang="fr-FR" dirty="0" err="1"/>
              <a:t>integral</a:t>
            </a:r>
            <a:r>
              <a:rPr lang="fr-FR" dirty="0"/>
              <a:t> = </a:t>
            </a:r>
            <a:r>
              <a:rPr lang="fr-FR" dirty="0">
                <a:solidFill>
                  <a:srgbClr val="0070C0"/>
                </a:solidFill>
              </a:rPr>
              <a:t>DSO post </a:t>
            </a:r>
            <a:r>
              <a:rPr lang="fr-FR" dirty="0" err="1">
                <a:solidFill>
                  <a:srgbClr val="0070C0"/>
                </a:solidFill>
              </a:rPr>
              <a:t>analysis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19A3851-5A82-4D0D-81A8-BDCDC7E277A8}"/>
              </a:ext>
            </a:extLst>
          </p:cNvPr>
          <p:cNvSpPr txBox="1"/>
          <p:nvPr/>
        </p:nvSpPr>
        <p:spPr>
          <a:xfrm>
            <a:off x="7106057" y="3628686"/>
            <a:ext cx="515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Train </a:t>
            </a:r>
            <a:r>
              <a:rPr lang="fr-FR" dirty="0" err="1"/>
              <a:t>integral</a:t>
            </a:r>
            <a:r>
              <a:rPr lang="fr-FR" dirty="0"/>
              <a:t> = </a:t>
            </a:r>
            <a:r>
              <a:rPr lang="fr-FR" dirty="0">
                <a:solidFill>
                  <a:srgbClr val="FF0000"/>
                </a:solidFill>
              </a:rPr>
              <a:t>on line </a:t>
            </a:r>
            <a:r>
              <a:rPr lang="fr-FR" dirty="0" err="1">
                <a:solidFill>
                  <a:srgbClr val="FF0000"/>
                </a:solidFill>
              </a:rPr>
              <a:t>measurement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with</a:t>
            </a:r>
            <a:r>
              <a:rPr lang="fr-FR" dirty="0">
                <a:solidFill>
                  <a:srgbClr val="FF0000"/>
                </a:solidFill>
              </a:rPr>
              <a:t>  LPSC QDC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D8FEA89C-E7FB-483F-9BF6-FD137A6F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8286"/>
            <a:ext cx="2743200" cy="365125"/>
          </a:xfrm>
        </p:spPr>
        <p:txBody>
          <a:bodyPr/>
          <a:lstStyle/>
          <a:p>
            <a:fld id="{165ED600-CBB5-4636-930B-71BC0617C952}" type="slidenum">
              <a:rPr lang="fr-FR" smtClean="0"/>
              <a:t>11</a:t>
            </a:fld>
            <a:endParaRPr lang="fr-FR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9C0B59A6-FC7C-4401-B0A8-C0387B4CA1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487"/>
          <a:stretch/>
        </p:blipFill>
        <p:spPr>
          <a:xfrm>
            <a:off x="157342" y="2418056"/>
            <a:ext cx="1982608" cy="806505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77CF0309-4435-49AB-AC58-88E7C7AF0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98" t="9781" r="16962" b="3486"/>
          <a:stretch/>
        </p:blipFill>
        <p:spPr>
          <a:xfrm>
            <a:off x="2640040" y="1608664"/>
            <a:ext cx="1992115" cy="133907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ED0F8F-AD43-4888-B58D-F45CA1D59BD9}"/>
              </a:ext>
            </a:extLst>
          </p:cNvPr>
          <p:cNvSpPr txBox="1"/>
          <p:nvPr/>
        </p:nvSpPr>
        <p:spPr>
          <a:xfrm>
            <a:off x="4758568" y="4092709"/>
            <a:ext cx="226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Train - Diamond signal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38481E-8F5F-47C0-9A1E-F22F7407BECA}"/>
              </a:ext>
            </a:extLst>
          </p:cNvPr>
          <p:cNvSpPr txBox="1"/>
          <p:nvPr/>
        </p:nvSpPr>
        <p:spPr>
          <a:xfrm>
            <a:off x="233129" y="630634"/>
            <a:ext cx="3751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</a:rPr>
              <a:t>Train </a:t>
            </a:r>
            <a:r>
              <a:rPr lang="fr-FR" sz="3200" b="1" dirty="0" err="1">
                <a:solidFill>
                  <a:srgbClr val="002060"/>
                </a:solidFill>
              </a:rPr>
              <a:t>Counting</a:t>
            </a:r>
            <a:r>
              <a:rPr lang="fr-FR" sz="3200" b="1" dirty="0">
                <a:solidFill>
                  <a:srgbClr val="002060"/>
                </a:solidFill>
              </a:rPr>
              <a:t> Mode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5843F8C-E00A-4DF1-A23E-2D80D953DBB6}"/>
              </a:ext>
            </a:extLst>
          </p:cNvPr>
          <p:cNvSpPr txBox="1"/>
          <p:nvPr/>
        </p:nvSpPr>
        <p:spPr>
          <a:xfrm>
            <a:off x="-36319" y="1080620"/>
            <a:ext cx="511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Beam </a:t>
            </a:r>
            <a:r>
              <a:rPr lang="fr-FR" dirty="0" err="1">
                <a:solidFill>
                  <a:srgbClr val="002060"/>
                </a:solidFill>
              </a:rPr>
              <a:t>intensity</a:t>
            </a:r>
            <a:r>
              <a:rPr lang="fr-FR" dirty="0">
                <a:solidFill>
                  <a:srgbClr val="002060"/>
                </a:solidFill>
              </a:rPr>
              <a:t> up to  300 </a:t>
            </a:r>
            <a:r>
              <a:rPr lang="fr-FR" dirty="0" err="1">
                <a:solidFill>
                  <a:srgbClr val="002060"/>
                </a:solidFill>
              </a:rPr>
              <a:t>nA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measured</a:t>
            </a:r>
            <a:r>
              <a:rPr lang="fr-FR" dirty="0">
                <a:solidFill>
                  <a:srgbClr val="002060"/>
                </a:solidFill>
              </a:rPr>
              <a:t> on diamond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F76FA6D-611E-42EC-A48A-F5A3E59D6A07}"/>
              </a:ext>
            </a:extLst>
          </p:cNvPr>
          <p:cNvSpPr txBox="1"/>
          <p:nvPr/>
        </p:nvSpPr>
        <p:spPr>
          <a:xfrm>
            <a:off x="5272301" y="1730376"/>
            <a:ext cx="2148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DSO </a:t>
            </a:r>
            <a:r>
              <a:rPr lang="fr-FR" dirty="0" err="1">
                <a:solidFill>
                  <a:srgbClr val="0070C0"/>
                </a:solidFill>
              </a:rPr>
              <a:t>Lecroy</a:t>
            </a:r>
            <a:r>
              <a:rPr lang="fr-FR" baseline="30000" dirty="0">
                <a:solidFill>
                  <a:srgbClr val="0070C0"/>
                </a:solidFill>
              </a:rPr>
              <a:t> </a:t>
            </a:r>
            <a:endParaRPr lang="fr-FR" dirty="0">
              <a:solidFill>
                <a:srgbClr val="0070C0"/>
              </a:solidFill>
            </a:endParaRPr>
          </a:p>
          <a:p>
            <a:pPr algn="ctr"/>
            <a:r>
              <a:rPr lang="fr-FR" dirty="0">
                <a:solidFill>
                  <a:srgbClr val="0070C0"/>
                </a:solidFill>
              </a:rPr>
              <a:t>2 GHz; 10 or 20 GS/s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E344158-24C7-4298-9B5E-2F1AC2EE6F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2947" y="2498996"/>
            <a:ext cx="2193024" cy="163124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2C36AF2-3144-4DF8-9573-305ADDB76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4905" y="3749980"/>
            <a:ext cx="2696604" cy="2022453"/>
          </a:xfrm>
          <a:prstGeom prst="rect">
            <a:avLst/>
          </a:prstGeom>
        </p:spPr>
      </p:pic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DEAB8E40-7062-4C03-BD15-85E9D9B1C39E}"/>
              </a:ext>
            </a:extLst>
          </p:cNvPr>
          <p:cNvCxnSpPr/>
          <p:nvPr/>
        </p:nvCxnSpPr>
        <p:spPr>
          <a:xfrm>
            <a:off x="4036790" y="2885856"/>
            <a:ext cx="914400" cy="914400"/>
          </a:xfrm>
          <a:prstGeom prst="bentConnector3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 : en angle 42">
            <a:extLst>
              <a:ext uri="{FF2B5EF4-FFF2-40B4-BE49-F238E27FC236}">
                <a16:creationId xmlns:a16="http://schemas.microsoft.com/office/drawing/2014/main" id="{DCFEF921-D034-4C46-AC68-8D305BA2A57A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03921" y="3061424"/>
            <a:ext cx="792401" cy="41233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0938BBD-8AD0-4808-80C2-523DFBBC6192}"/>
              </a:ext>
            </a:extLst>
          </p:cNvPr>
          <p:cNvSpPr/>
          <p:nvPr/>
        </p:nvSpPr>
        <p:spPr>
          <a:xfrm>
            <a:off x="3369685" y="2137071"/>
            <a:ext cx="459683" cy="227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A865B51-1585-493D-A724-AC5C731B4EF5}"/>
              </a:ext>
            </a:extLst>
          </p:cNvPr>
          <p:cNvSpPr txBox="1"/>
          <p:nvPr/>
        </p:nvSpPr>
        <p:spPr>
          <a:xfrm>
            <a:off x="976990" y="2137071"/>
            <a:ext cx="1327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68 MeV Proton beam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6E0F441-59E4-427D-8F31-29D2666EC31C}"/>
              </a:ext>
            </a:extLst>
          </p:cNvPr>
          <p:cNvSpPr txBox="1"/>
          <p:nvPr/>
        </p:nvSpPr>
        <p:spPr>
          <a:xfrm>
            <a:off x="-2820" y="3878394"/>
            <a:ext cx="2051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QDC </a:t>
            </a:r>
            <a:r>
              <a:rPr lang="fr-FR" dirty="0" err="1">
                <a:solidFill>
                  <a:srgbClr val="FF0000"/>
                </a:solidFill>
              </a:rPr>
              <a:t>board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 err="1">
                <a:solidFill>
                  <a:srgbClr val="FF0000"/>
                </a:solidFill>
              </a:rPr>
              <a:t>developped</a:t>
            </a:r>
            <a:r>
              <a:rPr lang="fr-FR" dirty="0">
                <a:solidFill>
                  <a:srgbClr val="FF0000"/>
                </a:solidFill>
              </a:rPr>
              <a:t> @ LPSC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8E75574-300B-41A0-BF6C-07292D9B8079}"/>
              </a:ext>
            </a:extLst>
          </p:cNvPr>
          <p:cNvSpPr txBox="1"/>
          <p:nvPr/>
        </p:nvSpPr>
        <p:spPr>
          <a:xfrm>
            <a:off x="56735" y="5124445"/>
            <a:ext cx="2051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DAQ</a:t>
            </a:r>
          </a:p>
          <a:p>
            <a:r>
              <a:rPr lang="fr-FR" dirty="0" err="1"/>
              <a:t>developped</a:t>
            </a:r>
            <a:r>
              <a:rPr lang="fr-FR" dirty="0"/>
              <a:t> @ LPSC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BF06963E-3678-4463-A6E0-D01E681F09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08" y="1415224"/>
            <a:ext cx="1325497" cy="721847"/>
          </a:xfrm>
          <a:prstGeom prst="rect">
            <a:avLst/>
          </a:prstGeom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5EC52739-92FC-4E93-9323-7CA9584990DC}"/>
              </a:ext>
            </a:extLst>
          </p:cNvPr>
          <p:cNvSpPr/>
          <p:nvPr/>
        </p:nvSpPr>
        <p:spPr>
          <a:xfrm>
            <a:off x="314668" y="1681494"/>
            <a:ext cx="331414" cy="4234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31F6AA-112E-4D19-9B40-3C07B2E39557}"/>
              </a:ext>
            </a:extLst>
          </p:cNvPr>
          <p:cNvSpPr/>
          <p:nvPr/>
        </p:nvSpPr>
        <p:spPr>
          <a:xfrm>
            <a:off x="7925723" y="1210317"/>
            <a:ext cx="211853" cy="46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E547D90-F248-4F29-8945-62FE4E0972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2950" y="1402044"/>
            <a:ext cx="859758" cy="647731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08F2F122-7293-41C3-8344-1E598FBB954F}"/>
              </a:ext>
            </a:extLst>
          </p:cNvPr>
          <p:cNvSpPr txBox="1"/>
          <p:nvPr/>
        </p:nvSpPr>
        <p:spPr>
          <a:xfrm rot="16200000">
            <a:off x="7312842" y="1479864"/>
            <a:ext cx="1339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Volts-seconds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9582694D-FCAC-4A6A-8FDC-F28ED44EFE53}"/>
              </a:ext>
            </a:extLst>
          </p:cNvPr>
          <p:cNvSpPr txBox="1"/>
          <p:nvPr/>
        </p:nvSpPr>
        <p:spPr>
          <a:xfrm>
            <a:off x="5736312" y="6101202"/>
            <a:ext cx="13390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Time ( µs)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98F7162-D003-4E5F-BA71-2C4C20677CDA}"/>
              </a:ext>
            </a:extLst>
          </p:cNvPr>
          <p:cNvSpPr txBox="1"/>
          <p:nvPr/>
        </p:nvSpPr>
        <p:spPr>
          <a:xfrm rot="16200000">
            <a:off x="3964614" y="4832196"/>
            <a:ext cx="13390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Amplitude (V)</a:t>
            </a:r>
          </a:p>
        </p:txBody>
      </p:sp>
      <p:pic>
        <p:nvPicPr>
          <p:cNvPr id="56" name="Image 6">
            <a:extLst>
              <a:ext uri="{FF2B5EF4-FFF2-40B4-BE49-F238E27FC236}">
                <a16:creationId xmlns:a16="http://schemas.microsoft.com/office/drawing/2014/main" id="{A9054792-FF37-496A-996E-3445866CF96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22820" r="2644" b="24358"/>
          <a:stretch/>
        </p:blipFill>
        <p:spPr>
          <a:xfrm>
            <a:off x="2952436" y="2920341"/>
            <a:ext cx="434184" cy="277476"/>
          </a:xfrm>
          <a:prstGeom prst="rect">
            <a:avLst/>
          </a:prstGeom>
        </p:spPr>
      </p:pic>
      <p:pic>
        <p:nvPicPr>
          <p:cNvPr id="57" name="Image 6">
            <a:extLst>
              <a:ext uri="{FF2B5EF4-FFF2-40B4-BE49-F238E27FC236}">
                <a16:creationId xmlns:a16="http://schemas.microsoft.com/office/drawing/2014/main" id="{45C12C7E-EB1B-4293-82EE-5C1197ECE8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22820" r="2644" b="24358"/>
          <a:stretch/>
        </p:blipFill>
        <p:spPr>
          <a:xfrm>
            <a:off x="3829368" y="2922042"/>
            <a:ext cx="434184" cy="277476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6DC0AA42-ACA1-47C8-8F69-289442A1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8286"/>
            <a:ext cx="2743200" cy="365125"/>
          </a:xfrm>
        </p:spPr>
        <p:txBody>
          <a:bodyPr/>
          <a:lstStyle/>
          <a:p>
            <a:r>
              <a:rPr lang="fr-FR" dirty="0"/>
              <a:t>July 10-12 2023</a:t>
            </a:r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ADA8D936-7065-4AB5-AE7F-7CEE053EB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8286"/>
            <a:ext cx="4114800" cy="365125"/>
          </a:xfrm>
        </p:spPr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43F3224B-1772-46A9-9ECE-AA1681C7B0E7}"/>
              </a:ext>
            </a:extLst>
          </p:cNvPr>
          <p:cNvSpPr/>
          <p:nvPr/>
        </p:nvSpPr>
        <p:spPr>
          <a:xfrm>
            <a:off x="10164904" y="4376615"/>
            <a:ext cx="515816" cy="338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07D96D4-23BF-49DF-816B-F50595E27051}"/>
              </a:ext>
            </a:extLst>
          </p:cNvPr>
          <p:cNvSpPr txBox="1"/>
          <p:nvPr/>
        </p:nvSpPr>
        <p:spPr>
          <a:xfrm>
            <a:off x="10741439" y="4128905"/>
            <a:ext cx="110568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FE </a:t>
            </a:r>
            <a:r>
              <a:rPr lang="fr-FR" dirty="0" err="1"/>
              <a:t>elec</a:t>
            </a:r>
            <a:r>
              <a:rPr lang="fr-FR" dirty="0"/>
              <a:t>.</a:t>
            </a:r>
          </a:p>
          <a:p>
            <a:r>
              <a:rPr lang="fr-FR" dirty="0"/>
              <a:t>+ DAQ </a:t>
            </a:r>
          </a:p>
          <a:p>
            <a:r>
              <a:rPr lang="fr-FR" dirty="0"/>
              <a:t>validation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DC26D81D-E076-4E8F-8FAE-13534B4231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5219" y="580446"/>
            <a:ext cx="1121694" cy="1121694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63204671-E615-4A66-9BCA-B64B111292B7}"/>
              </a:ext>
            </a:extLst>
          </p:cNvPr>
          <p:cNvSpPr txBox="1"/>
          <p:nvPr/>
        </p:nvSpPr>
        <p:spPr>
          <a:xfrm>
            <a:off x="6755605" y="561442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ANR - DIAMMONI</a:t>
            </a:r>
          </a:p>
        </p:txBody>
      </p:sp>
    </p:spTree>
    <p:extLst>
      <p:ext uri="{BB962C8B-B14F-4D97-AF65-F5344CB8AC3E}">
        <p14:creationId xmlns:p14="http://schemas.microsoft.com/office/powerpoint/2010/main" val="3854045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e 45">
            <a:extLst>
              <a:ext uri="{FF2B5EF4-FFF2-40B4-BE49-F238E27FC236}">
                <a16:creationId xmlns:a16="http://schemas.microsoft.com/office/drawing/2014/main" id="{D07BD2A6-789F-4484-9F5E-6A744DD26DC0}"/>
              </a:ext>
            </a:extLst>
          </p:cNvPr>
          <p:cNvGrpSpPr/>
          <p:nvPr/>
        </p:nvGrpSpPr>
        <p:grpSpPr>
          <a:xfrm>
            <a:off x="1036323" y="917910"/>
            <a:ext cx="4605725" cy="4633305"/>
            <a:chOff x="1036323" y="917910"/>
            <a:chExt cx="4605725" cy="4633305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D60B7E5-29A5-464F-835E-2EED4580B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3" y="917910"/>
              <a:ext cx="4605725" cy="4633305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A55971EC-1C0D-4625-82A8-756FBC5A5311}"/>
                </a:ext>
              </a:extLst>
            </p:cNvPr>
            <p:cNvSpPr txBox="1"/>
            <p:nvPr/>
          </p:nvSpPr>
          <p:spPr>
            <a:xfrm rot="16200000">
              <a:off x="488650" y="2792613"/>
              <a:ext cx="162736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000" b="1" dirty="0"/>
                <a:t>Charge in a 50 µs-train (µC)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1A02E7D-F1AA-47B4-926B-0BE43B8A3345}"/>
                </a:ext>
              </a:extLst>
            </p:cNvPr>
            <p:cNvSpPr/>
            <p:nvPr/>
          </p:nvSpPr>
          <p:spPr>
            <a:xfrm>
              <a:off x="1596788" y="1270586"/>
              <a:ext cx="225659" cy="89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6931A58-3D29-4329-AF8B-7FA5C8ED04A3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CF7440F-39C1-497D-8423-36B3F032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43918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12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4EB84E5-CCD1-48F7-86EA-2154E944ABDA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E8074F0-A843-4C64-8786-69B253B79088}"/>
              </a:ext>
            </a:extLst>
          </p:cNvPr>
          <p:cNvSpPr txBox="1"/>
          <p:nvPr/>
        </p:nvSpPr>
        <p:spPr>
          <a:xfrm>
            <a:off x="1091587" y="588273"/>
            <a:ext cx="745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Study of linearity as a function of beam intensity: </a:t>
            </a:r>
            <a:r>
              <a:rPr lang="fr-FR" b="1" dirty="0" err="1">
                <a:solidFill>
                  <a:schemeClr val="accent2"/>
                </a:solidFill>
              </a:rPr>
              <a:t>sCVD</a:t>
            </a:r>
            <a:r>
              <a:rPr lang="fr-FR" b="1" dirty="0">
                <a:solidFill>
                  <a:schemeClr val="accent2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versus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pCVD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endParaRPr lang="en-US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CC58B9A-CFC8-44D2-8FA6-5B6F174A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43918"/>
            <a:ext cx="2743200" cy="365125"/>
          </a:xfrm>
        </p:spPr>
        <p:txBody>
          <a:bodyPr/>
          <a:lstStyle/>
          <a:p>
            <a:r>
              <a:rPr lang="fr-FR"/>
              <a:t>July 10-12 2023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766ED625-F705-4EAF-A08F-275945511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3918"/>
            <a:ext cx="4114800" cy="365125"/>
          </a:xfrm>
        </p:spPr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481A02E-E322-4300-8D43-54E327FFC30B}"/>
              </a:ext>
            </a:extLst>
          </p:cNvPr>
          <p:cNvSpPr txBox="1"/>
          <p:nvPr/>
        </p:nvSpPr>
        <p:spPr>
          <a:xfrm>
            <a:off x="6111392" y="1003602"/>
            <a:ext cx="5728183" cy="584775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R. Molle, PhD </a:t>
            </a:r>
            <a:r>
              <a:rPr lang="fr-FR" dirty="0" err="1">
                <a:solidFill>
                  <a:srgbClr val="0070C0"/>
                </a:solidFill>
              </a:rPr>
              <a:t>Thesis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sz="1400" dirty="0">
                <a:solidFill>
                  <a:srgbClr val="0070C0"/>
                </a:solidFill>
              </a:rPr>
              <a:t>LPSC ARRONAX SUBATECH, </a:t>
            </a:r>
            <a:r>
              <a:rPr lang="fr-FR" sz="1400" dirty="0"/>
              <a:t>ANR DIAMMONI</a:t>
            </a:r>
          </a:p>
          <a:p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9E8D60D-961D-433A-9909-668F62208CCF}"/>
              </a:ext>
            </a:extLst>
          </p:cNvPr>
          <p:cNvSpPr txBox="1"/>
          <p:nvPr/>
        </p:nvSpPr>
        <p:spPr>
          <a:xfrm>
            <a:off x="6697005" y="4381693"/>
            <a:ext cx="50972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2"/>
                </a:solidFill>
              </a:rPr>
              <a:t>sCVD</a:t>
            </a:r>
            <a:r>
              <a:rPr lang="fr-FR" dirty="0">
                <a:solidFill>
                  <a:schemeClr val="accent2"/>
                </a:solidFill>
              </a:rPr>
              <a:t>: </a:t>
            </a:r>
            <a:r>
              <a:rPr lang="fr-FR" dirty="0" err="1">
                <a:solidFill>
                  <a:schemeClr val="accent2"/>
                </a:solidFill>
              </a:rPr>
              <a:t>Linear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response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from</a:t>
            </a:r>
            <a:r>
              <a:rPr lang="fr-FR" dirty="0">
                <a:solidFill>
                  <a:schemeClr val="accent2"/>
                </a:solidFill>
              </a:rPr>
              <a:t> 1  Gy/s up to 10</a:t>
            </a:r>
            <a:r>
              <a:rPr lang="fr-FR" baseline="30000" dirty="0">
                <a:solidFill>
                  <a:schemeClr val="accent2"/>
                </a:solidFill>
              </a:rPr>
              <a:t>2 </a:t>
            </a:r>
            <a:r>
              <a:rPr lang="fr-FR" dirty="0" err="1">
                <a:solidFill>
                  <a:schemeClr val="accent2"/>
                </a:solidFill>
              </a:rPr>
              <a:t>kGy</a:t>
            </a:r>
            <a:r>
              <a:rPr lang="fr-FR" dirty="0">
                <a:solidFill>
                  <a:schemeClr val="accent2"/>
                </a:solidFill>
              </a:rPr>
              <a:t>/s</a:t>
            </a:r>
          </a:p>
          <a:p>
            <a:endParaRPr lang="fr-FR" dirty="0"/>
          </a:p>
          <a:p>
            <a:r>
              <a:rPr lang="fr-FR" dirty="0" err="1">
                <a:solidFill>
                  <a:srgbClr val="0070C0"/>
                </a:solidFill>
              </a:rPr>
              <a:t>pCVD</a:t>
            </a:r>
            <a:r>
              <a:rPr lang="fr-FR" dirty="0">
                <a:solidFill>
                  <a:srgbClr val="0070C0"/>
                </a:solidFill>
              </a:rPr>
              <a:t>: </a:t>
            </a:r>
            <a:r>
              <a:rPr lang="fr-FR" dirty="0" err="1">
                <a:solidFill>
                  <a:srgbClr val="0070C0"/>
                </a:solidFill>
              </a:rPr>
              <a:t>Linear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response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from</a:t>
            </a:r>
            <a:r>
              <a:rPr lang="fr-FR" dirty="0">
                <a:solidFill>
                  <a:srgbClr val="0070C0"/>
                </a:solidFill>
              </a:rPr>
              <a:t> 1 Gy/s up to 4 10</a:t>
            </a:r>
            <a:r>
              <a:rPr lang="fr-FR" baseline="30000" dirty="0">
                <a:solidFill>
                  <a:srgbClr val="0070C0"/>
                </a:solidFill>
              </a:rPr>
              <a:t>2</a:t>
            </a:r>
            <a:r>
              <a:rPr lang="fr-FR" baseline="30000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kGy</a:t>
            </a:r>
            <a:r>
              <a:rPr lang="fr-FR" dirty="0">
                <a:solidFill>
                  <a:srgbClr val="0070C0"/>
                </a:solidFill>
              </a:rPr>
              <a:t>/s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6B3E0E-F5AE-451A-98CE-DF4E410D461C}"/>
              </a:ext>
            </a:extLst>
          </p:cNvPr>
          <p:cNvSpPr/>
          <p:nvPr/>
        </p:nvSpPr>
        <p:spPr>
          <a:xfrm>
            <a:off x="6793794" y="5546195"/>
            <a:ext cx="5183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J"/>
            </a:pPr>
            <a:r>
              <a:rPr lang="fr-FR" b="1" dirty="0">
                <a:solidFill>
                  <a:srgbClr val="FF0000"/>
                </a:solidFill>
              </a:rPr>
              <a:t>for monitoring proton </a:t>
            </a:r>
            <a:r>
              <a:rPr lang="fr-FR" b="1" dirty="0" err="1">
                <a:solidFill>
                  <a:srgbClr val="FF0000"/>
                </a:solidFill>
              </a:rPr>
              <a:t>beams</a:t>
            </a:r>
            <a:r>
              <a:rPr lang="fr-FR" b="1" dirty="0">
                <a:solidFill>
                  <a:srgbClr val="FF0000"/>
                </a:solidFill>
              </a:rPr>
              <a:t> in FLASH conditions</a:t>
            </a:r>
          </a:p>
          <a:p>
            <a:r>
              <a:rPr lang="fr-FR" b="1" dirty="0">
                <a:solidFill>
                  <a:srgbClr val="FF0000"/>
                </a:solidFill>
              </a:rPr>
              <a:t>      </a:t>
            </a:r>
            <a:r>
              <a:rPr lang="fr-FR" b="1" dirty="0" err="1">
                <a:solidFill>
                  <a:srgbClr val="FF0000"/>
                </a:solidFill>
              </a:rPr>
              <a:t>with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typical</a:t>
            </a:r>
            <a:r>
              <a:rPr lang="fr-FR" b="1" dirty="0">
                <a:solidFill>
                  <a:srgbClr val="FF0000"/>
                </a:solidFill>
              </a:rPr>
              <a:t> dose rate : ~ 300 Gy/s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C462999-4AC8-43F9-94A1-D123390F1915}"/>
              </a:ext>
            </a:extLst>
          </p:cNvPr>
          <p:cNvSpPr txBox="1"/>
          <p:nvPr/>
        </p:nvSpPr>
        <p:spPr>
          <a:xfrm>
            <a:off x="36652" y="-7988"/>
            <a:ext cx="1214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400" dirty="0">
                <a:solidFill>
                  <a:schemeClr val="bg1"/>
                </a:solidFill>
              </a:rPr>
              <a:t>Diamond </a:t>
            </a:r>
            <a:r>
              <a:rPr lang="fr-FR" sz="2400" dirty="0" err="1">
                <a:solidFill>
                  <a:schemeClr val="bg1"/>
                </a:solidFill>
              </a:rPr>
              <a:t>beam</a:t>
            </a:r>
            <a:r>
              <a:rPr lang="fr-FR" sz="2400" dirty="0">
                <a:solidFill>
                  <a:schemeClr val="bg1"/>
                </a:solidFill>
              </a:rPr>
              <a:t> monitor : the challenge of a </a:t>
            </a:r>
            <a:r>
              <a:rPr lang="fr-FR" sz="2400" dirty="0" err="1">
                <a:solidFill>
                  <a:schemeClr val="bg1"/>
                </a:solidFill>
              </a:rPr>
              <a:t>linear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response</a:t>
            </a:r>
            <a:r>
              <a:rPr lang="fr-FR" sz="2400" dirty="0">
                <a:solidFill>
                  <a:schemeClr val="bg1"/>
                </a:solidFill>
              </a:rPr>
              <a:t> on a </a:t>
            </a:r>
            <a:r>
              <a:rPr lang="fr-FR" sz="2400" dirty="0" err="1">
                <a:solidFill>
                  <a:schemeClr val="bg1"/>
                </a:solidFill>
              </a:rPr>
              <a:t>wide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dynamic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with</a:t>
            </a:r>
            <a:r>
              <a:rPr lang="fr-FR" sz="2400" dirty="0">
                <a:solidFill>
                  <a:schemeClr val="bg1"/>
                </a:solidFill>
              </a:rPr>
              <a:t> ion </a:t>
            </a:r>
            <a:r>
              <a:rPr lang="fr-FR" sz="2400" dirty="0" err="1">
                <a:solidFill>
                  <a:schemeClr val="bg1"/>
                </a:solidFill>
              </a:rPr>
              <a:t>beams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1D3140F-B9BB-4FA0-AA29-F34D18844BD6}"/>
              </a:ext>
            </a:extLst>
          </p:cNvPr>
          <p:cNvSpPr txBox="1"/>
          <p:nvPr/>
        </p:nvSpPr>
        <p:spPr>
          <a:xfrm>
            <a:off x="1091587" y="5731254"/>
            <a:ext cx="5430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/>
              <a:t>Each</a:t>
            </a:r>
            <a:r>
              <a:rPr lang="fr-FR" sz="1400" b="1" dirty="0"/>
              <a:t> point = ACQ on a single train to </a:t>
            </a:r>
            <a:r>
              <a:rPr lang="fr-FR" sz="1400" b="1" dirty="0" err="1"/>
              <a:t>avoid</a:t>
            </a:r>
            <a:r>
              <a:rPr lang="fr-FR" sz="1400" b="1" dirty="0"/>
              <a:t> </a:t>
            </a:r>
            <a:r>
              <a:rPr lang="fr-FR" sz="1400" b="1" dirty="0" err="1"/>
              <a:t>any</a:t>
            </a:r>
            <a:r>
              <a:rPr lang="fr-FR" sz="1400" b="1" dirty="0"/>
              <a:t> influence of the fluence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FA7BB77-8935-4777-A13C-370CCF64D8A3}"/>
              </a:ext>
            </a:extLst>
          </p:cNvPr>
          <p:cNvCxnSpPr>
            <a:cxnSpLocks/>
          </p:cNvCxnSpPr>
          <p:nvPr/>
        </p:nvCxnSpPr>
        <p:spPr>
          <a:xfrm>
            <a:off x="1733446" y="2371725"/>
            <a:ext cx="0" cy="3063497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34EA95B-F9A6-4A38-9D55-245305951F00}"/>
              </a:ext>
            </a:extLst>
          </p:cNvPr>
          <p:cNvSpPr txBox="1"/>
          <p:nvPr/>
        </p:nvSpPr>
        <p:spPr>
          <a:xfrm>
            <a:off x="1190625" y="5454476"/>
            <a:ext cx="112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~300 Gy/s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FCE284A7-A4BE-4BA2-A14C-B227F0CDE45E}"/>
              </a:ext>
            </a:extLst>
          </p:cNvPr>
          <p:cNvGrpSpPr/>
          <p:nvPr/>
        </p:nvGrpSpPr>
        <p:grpSpPr>
          <a:xfrm>
            <a:off x="8789232" y="1425703"/>
            <a:ext cx="3418160" cy="2270847"/>
            <a:chOff x="8789232" y="1425703"/>
            <a:chExt cx="3418160" cy="227084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93C43EA-CDAA-444D-948A-46FCAE72B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17"/>
            <a:stretch/>
          </p:blipFill>
          <p:spPr>
            <a:xfrm>
              <a:off x="8789232" y="1425703"/>
              <a:ext cx="3418160" cy="227084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110930-1F5E-4DCC-BF1F-489D8D37BC39}"/>
                </a:ext>
              </a:extLst>
            </p:cNvPr>
            <p:cNvSpPr/>
            <p:nvPr/>
          </p:nvSpPr>
          <p:spPr>
            <a:xfrm>
              <a:off x="8867775" y="2600679"/>
              <a:ext cx="523875" cy="304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C65D609-930F-49A8-AAD6-EE441F397FFE}"/>
                </a:ext>
              </a:extLst>
            </p:cNvPr>
            <p:cNvSpPr/>
            <p:nvPr/>
          </p:nvSpPr>
          <p:spPr>
            <a:xfrm rot="5400000">
              <a:off x="8891593" y="1927909"/>
              <a:ext cx="691653" cy="304753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809BECAB-0E9B-4021-AB71-B7A594356185}"/>
                </a:ext>
              </a:extLst>
            </p:cNvPr>
            <p:cNvSpPr txBox="1"/>
            <p:nvPr/>
          </p:nvSpPr>
          <p:spPr>
            <a:xfrm rot="16200000">
              <a:off x="8854637" y="1899950"/>
              <a:ext cx="7809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 err="1"/>
                <a:t>sCVD</a:t>
              </a:r>
              <a:r>
                <a:rPr lang="fr-FR" sz="900" dirty="0"/>
                <a:t> / </a:t>
              </a:r>
              <a:r>
                <a:rPr lang="fr-FR" sz="900" dirty="0" err="1"/>
                <a:t>pCVD</a:t>
              </a:r>
              <a:endParaRPr lang="fr-FR" sz="900" dirty="0"/>
            </a:p>
          </p:txBody>
        </p:sp>
      </p:grpSp>
      <p:pic>
        <p:nvPicPr>
          <p:cNvPr id="38" name="Image 37">
            <a:extLst>
              <a:ext uri="{FF2B5EF4-FFF2-40B4-BE49-F238E27FC236}">
                <a16:creationId xmlns:a16="http://schemas.microsoft.com/office/drawing/2014/main" id="{86B52B03-5CAD-4402-8DBA-0EACC4A9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909" y="1380482"/>
            <a:ext cx="1896021" cy="2523963"/>
          </a:xfrm>
          <a:prstGeom prst="rect">
            <a:avLst/>
          </a:prstGeom>
        </p:spPr>
      </p:pic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085C4C54-2651-467B-8A50-AF2D5702632E}"/>
              </a:ext>
            </a:extLst>
          </p:cNvPr>
          <p:cNvCxnSpPr/>
          <p:nvPr/>
        </p:nvCxnSpPr>
        <p:spPr>
          <a:xfrm flipV="1">
            <a:off x="6277004" y="2896429"/>
            <a:ext cx="1309229" cy="77749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5E36B765-D089-46C2-8172-4CD97EA00611}"/>
              </a:ext>
            </a:extLst>
          </p:cNvPr>
          <p:cNvSpPr txBox="1"/>
          <p:nvPr/>
        </p:nvSpPr>
        <p:spPr>
          <a:xfrm>
            <a:off x="5603820" y="3167203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Diamond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34BBBFF5-7AE7-4DE0-A15E-A20DB879D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160" y="3523051"/>
            <a:ext cx="731583" cy="701101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B6B05E11-6886-4E92-83FB-D7D354433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9232" y="3501604"/>
            <a:ext cx="832259" cy="83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91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 210">
            <a:extLst>
              <a:ext uri="{FF2B5EF4-FFF2-40B4-BE49-F238E27FC236}">
                <a16:creationId xmlns:a16="http://schemas.microsoft.com/office/drawing/2014/main" id="{E10B24C2-DBAD-4DBB-BD22-8D2910449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32" t="12365" r="7506" b="4580"/>
          <a:stretch/>
        </p:blipFill>
        <p:spPr>
          <a:xfrm>
            <a:off x="3837043" y="1456064"/>
            <a:ext cx="3084457" cy="1547486"/>
          </a:xfrm>
          <a:prstGeom prst="rect">
            <a:avLst/>
          </a:prstGeom>
        </p:spPr>
      </p:pic>
      <p:pic>
        <p:nvPicPr>
          <p:cNvPr id="212" name="Image 211">
            <a:extLst>
              <a:ext uri="{FF2B5EF4-FFF2-40B4-BE49-F238E27FC236}">
                <a16:creationId xmlns:a16="http://schemas.microsoft.com/office/drawing/2014/main" id="{ADD54EB1-E964-4DCD-BAD7-655B57D71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01" t="12690" r="8225" b="4541"/>
          <a:stretch/>
        </p:blipFill>
        <p:spPr>
          <a:xfrm>
            <a:off x="259559" y="1456064"/>
            <a:ext cx="3016988" cy="1502823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34EB84E5-CCD1-48F7-86EA-2154E944ABDA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AB7486-AFFA-41FE-9B07-55E5FC13124D}"/>
              </a:ext>
            </a:extLst>
          </p:cNvPr>
          <p:cNvSpPr txBox="1"/>
          <p:nvPr/>
        </p:nvSpPr>
        <p:spPr>
          <a:xfrm>
            <a:off x="431259" y="115038"/>
            <a:ext cx="11560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High proton flux : </a:t>
            </a:r>
            <a:r>
              <a:rPr lang="fr-FR" dirty="0" err="1">
                <a:solidFill>
                  <a:schemeClr val="bg1"/>
                </a:solidFill>
              </a:rPr>
              <a:t>diamond</a:t>
            </a:r>
            <a:r>
              <a:rPr lang="fr-FR" dirty="0">
                <a:solidFill>
                  <a:schemeClr val="bg1"/>
                </a:solidFill>
              </a:rPr>
              <a:t> signal </a:t>
            </a:r>
            <a:r>
              <a:rPr lang="fr-FR" dirty="0" err="1">
                <a:solidFill>
                  <a:schemeClr val="bg1"/>
                </a:solidFill>
              </a:rPr>
              <a:t>analysis</a:t>
            </a:r>
            <a:r>
              <a:rPr lang="fr-FR" dirty="0">
                <a:solidFill>
                  <a:schemeClr val="bg1"/>
                </a:solidFill>
              </a:rPr>
              <a:t> and simulation </a:t>
            </a:r>
            <a:r>
              <a:rPr lang="fr-FR" dirty="0" err="1">
                <a:solidFill>
                  <a:schemeClr val="bg1"/>
                </a:solidFill>
              </a:rPr>
              <a:t>towards</a:t>
            </a:r>
            <a:r>
              <a:rPr lang="fr-FR" dirty="0">
                <a:solidFill>
                  <a:schemeClr val="bg1"/>
                </a:solidFill>
              </a:rPr>
              <a:t> a </a:t>
            </a:r>
            <a:r>
              <a:rPr lang="fr-FR" dirty="0" err="1">
                <a:solidFill>
                  <a:schemeClr val="bg1"/>
                </a:solidFill>
              </a:rPr>
              <a:t>better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understanding</a:t>
            </a:r>
            <a:r>
              <a:rPr lang="fr-FR" dirty="0">
                <a:solidFill>
                  <a:schemeClr val="bg1"/>
                </a:solidFill>
              </a:rPr>
              <a:t> of charge collection </a:t>
            </a:r>
            <a:r>
              <a:rPr lang="fr-FR" dirty="0" err="1">
                <a:solidFill>
                  <a:schemeClr val="bg1"/>
                </a:solidFill>
              </a:rPr>
              <a:t>mechanism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931A58-3D29-4329-AF8B-7FA5C8ED04A3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350215C8-C05A-4E6E-9C24-525F357E77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150" y="863985"/>
            <a:ext cx="3604893" cy="2703671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34121B5B-80E2-46DD-9926-380C41A6A5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94" t="6209" r="8559"/>
          <a:stretch/>
        </p:blipFill>
        <p:spPr>
          <a:xfrm>
            <a:off x="99553" y="3758734"/>
            <a:ext cx="3367408" cy="2678144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855CF763-3315-4434-835C-1FBA49EC58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049" r="3866"/>
          <a:stretch/>
        </p:blipFill>
        <p:spPr>
          <a:xfrm>
            <a:off x="3466961" y="3760158"/>
            <a:ext cx="4214907" cy="2676720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5443A203-94FA-491F-91AC-9BC2F178041B}"/>
              </a:ext>
            </a:extLst>
          </p:cNvPr>
          <p:cNvSpPr txBox="1"/>
          <p:nvPr/>
        </p:nvSpPr>
        <p:spPr>
          <a:xfrm>
            <a:off x="268909" y="3285753"/>
            <a:ext cx="757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PyDiam</a:t>
            </a:r>
            <a:r>
              <a:rPr lang="fr-FR" dirty="0">
                <a:solidFill>
                  <a:srgbClr val="0070C0"/>
                </a:solidFill>
              </a:rPr>
              <a:t> simulation package in Python 3 </a:t>
            </a:r>
            <a:r>
              <a:rPr lang="fr-FR" dirty="0">
                <a:solidFill>
                  <a:srgbClr val="002060"/>
                </a:solidFill>
              </a:rPr>
              <a:t>(R. Molle PhD </a:t>
            </a:r>
            <a:r>
              <a:rPr lang="fr-FR" dirty="0" err="1">
                <a:solidFill>
                  <a:srgbClr val="002060"/>
                </a:solidFill>
              </a:rPr>
              <a:t>thesis</a:t>
            </a:r>
            <a:r>
              <a:rPr lang="fr-FR" dirty="0">
                <a:solidFill>
                  <a:srgbClr val="002060"/>
                </a:solidFill>
              </a:rPr>
              <a:t>, ANR DIAMMONI)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12F035-1FDA-424E-A1C1-E38C2775E7A2}"/>
              </a:ext>
            </a:extLst>
          </p:cNvPr>
          <p:cNvSpPr txBox="1"/>
          <p:nvPr/>
        </p:nvSpPr>
        <p:spPr>
          <a:xfrm>
            <a:off x="215598" y="481415"/>
            <a:ext cx="722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sCVD</a:t>
            </a:r>
            <a:r>
              <a:rPr lang="fr-FR" dirty="0"/>
              <a:t> and </a:t>
            </a:r>
            <a:r>
              <a:rPr lang="fr-FR" dirty="0" err="1"/>
              <a:t>pCVD</a:t>
            </a:r>
            <a:r>
              <a:rPr lang="fr-FR" dirty="0"/>
              <a:t> </a:t>
            </a:r>
            <a:r>
              <a:rPr lang="fr-FR" dirty="0" err="1"/>
              <a:t>diamond</a:t>
            </a:r>
            <a:r>
              <a:rPr lang="fr-FR" dirty="0"/>
              <a:t> </a:t>
            </a:r>
            <a:r>
              <a:rPr lang="fr-FR" dirty="0" err="1"/>
              <a:t>signals</a:t>
            </a:r>
            <a:r>
              <a:rPr lang="fr-FR" dirty="0"/>
              <a:t> for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intensities</a:t>
            </a:r>
            <a:r>
              <a:rPr lang="fr-FR" dirty="0"/>
              <a:t> in ARRONAX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6BC9D4F7-0906-442F-A81E-773692792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6102"/>
            <a:ext cx="2743200" cy="365125"/>
          </a:xfrm>
        </p:spPr>
        <p:txBody>
          <a:bodyPr/>
          <a:lstStyle/>
          <a:p>
            <a:r>
              <a:rPr lang="fr-FR"/>
              <a:t>July 10-12 2023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187EF3B2-24F3-4970-9EE6-C0ABB6B96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6102"/>
            <a:ext cx="4114800" cy="365125"/>
          </a:xfrm>
        </p:spPr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D872EE5-214A-4257-A33A-1DDE737E55DD}"/>
              </a:ext>
            </a:extLst>
          </p:cNvPr>
          <p:cNvSpPr txBox="1"/>
          <p:nvPr/>
        </p:nvSpPr>
        <p:spPr>
          <a:xfrm>
            <a:off x="7798447" y="628571"/>
            <a:ext cx="3727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Y. </a:t>
            </a:r>
            <a:r>
              <a:rPr lang="fr-FR" sz="1400" dirty="0" err="1">
                <a:solidFill>
                  <a:srgbClr val="0070C0"/>
                </a:solidFill>
              </a:rPr>
              <a:t>Arnoud</a:t>
            </a:r>
            <a:r>
              <a:rPr lang="fr-FR" sz="1400" dirty="0">
                <a:solidFill>
                  <a:srgbClr val="0070C0"/>
                </a:solidFill>
              </a:rPr>
              <a:t> simulation of a </a:t>
            </a:r>
            <a:r>
              <a:rPr lang="fr-FR" sz="1400" dirty="0" err="1">
                <a:solidFill>
                  <a:srgbClr val="0070C0"/>
                </a:solidFill>
              </a:rPr>
              <a:t>gas</a:t>
            </a:r>
            <a:r>
              <a:rPr lang="fr-FR" sz="1400" dirty="0">
                <a:solidFill>
                  <a:srgbClr val="0070C0"/>
                </a:solidFill>
              </a:rPr>
              <a:t> </a:t>
            </a:r>
            <a:r>
              <a:rPr lang="fr-FR" sz="1400" dirty="0" err="1">
                <a:solidFill>
                  <a:srgbClr val="0070C0"/>
                </a:solidFill>
              </a:rPr>
              <a:t>ionization</a:t>
            </a:r>
            <a:r>
              <a:rPr lang="fr-FR" sz="1400" dirty="0">
                <a:solidFill>
                  <a:srgbClr val="0070C0"/>
                </a:solidFill>
              </a:rPr>
              <a:t> </a:t>
            </a:r>
            <a:r>
              <a:rPr lang="fr-FR" sz="1400" dirty="0" err="1">
                <a:solidFill>
                  <a:srgbClr val="0070C0"/>
                </a:solidFill>
              </a:rPr>
              <a:t>chamber</a:t>
            </a:r>
            <a:endParaRPr lang="fr-FR" sz="1400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E7456B4-DE6E-4EE6-A7D2-73913850FE55}"/>
              </a:ext>
            </a:extLst>
          </p:cNvPr>
          <p:cNvSpPr txBox="1"/>
          <p:nvPr/>
        </p:nvSpPr>
        <p:spPr>
          <a:xfrm>
            <a:off x="1410914" y="2856513"/>
            <a:ext cx="7697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Time (µs)</a:t>
            </a:r>
          </a:p>
        </p:txBody>
      </p:sp>
      <p:sp>
        <p:nvSpPr>
          <p:cNvPr id="213" name="ZoneTexte 212">
            <a:extLst>
              <a:ext uri="{FF2B5EF4-FFF2-40B4-BE49-F238E27FC236}">
                <a16:creationId xmlns:a16="http://schemas.microsoft.com/office/drawing/2014/main" id="{0111B651-C381-4033-BCF5-527FEB1C2F13}"/>
              </a:ext>
            </a:extLst>
          </p:cNvPr>
          <p:cNvSpPr txBox="1"/>
          <p:nvPr/>
        </p:nvSpPr>
        <p:spPr>
          <a:xfrm>
            <a:off x="4991850" y="2934385"/>
            <a:ext cx="7697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Time (µs)</a:t>
            </a:r>
          </a:p>
        </p:txBody>
      </p:sp>
      <p:sp>
        <p:nvSpPr>
          <p:cNvPr id="214" name="ZoneTexte 213">
            <a:extLst>
              <a:ext uri="{FF2B5EF4-FFF2-40B4-BE49-F238E27FC236}">
                <a16:creationId xmlns:a16="http://schemas.microsoft.com/office/drawing/2014/main" id="{5173C770-529C-40A2-AE85-00BB7E8393B8}"/>
              </a:ext>
            </a:extLst>
          </p:cNvPr>
          <p:cNvSpPr txBox="1"/>
          <p:nvPr/>
        </p:nvSpPr>
        <p:spPr>
          <a:xfrm rot="16200000">
            <a:off x="3212324" y="2040150"/>
            <a:ext cx="111921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Amplitude (au)</a:t>
            </a:r>
          </a:p>
        </p:txBody>
      </p:sp>
      <p:sp>
        <p:nvSpPr>
          <p:cNvPr id="215" name="ZoneTexte 214">
            <a:extLst>
              <a:ext uri="{FF2B5EF4-FFF2-40B4-BE49-F238E27FC236}">
                <a16:creationId xmlns:a16="http://schemas.microsoft.com/office/drawing/2014/main" id="{C7480CC3-DC89-4AF0-A033-98BA0D81716C}"/>
              </a:ext>
            </a:extLst>
          </p:cNvPr>
          <p:cNvSpPr txBox="1"/>
          <p:nvPr/>
        </p:nvSpPr>
        <p:spPr>
          <a:xfrm rot="16200000">
            <a:off x="-321555" y="1991412"/>
            <a:ext cx="111921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Amplitude (au)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F02D61-AE11-417E-9BBA-413613C7E418}"/>
              </a:ext>
            </a:extLst>
          </p:cNvPr>
          <p:cNvSpPr txBox="1"/>
          <p:nvPr/>
        </p:nvSpPr>
        <p:spPr>
          <a:xfrm>
            <a:off x="3649245" y="2985370"/>
            <a:ext cx="10198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Beam </a:t>
            </a:r>
            <a:r>
              <a:rPr lang="fr-FR" sz="1000" dirty="0" err="1"/>
              <a:t>intensity</a:t>
            </a:r>
            <a:r>
              <a:rPr lang="fr-FR" sz="1000" dirty="0"/>
              <a:t> 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6104BD8-E22E-44BF-B3F0-898958C7986E}"/>
              </a:ext>
            </a:extLst>
          </p:cNvPr>
          <p:cNvSpPr txBox="1"/>
          <p:nvPr/>
        </p:nvSpPr>
        <p:spPr>
          <a:xfrm>
            <a:off x="4288816" y="1707761"/>
            <a:ext cx="4860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00FF"/>
                </a:solidFill>
              </a:rPr>
              <a:t>3,8 µA</a:t>
            </a:r>
          </a:p>
        </p:txBody>
      </p:sp>
      <p:sp>
        <p:nvSpPr>
          <p:cNvPr id="209" name="ZoneTexte 208">
            <a:extLst>
              <a:ext uri="{FF2B5EF4-FFF2-40B4-BE49-F238E27FC236}">
                <a16:creationId xmlns:a16="http://schemas.microsoft.com/office/drawing/2014/main" id="{AC22A4F7-E88B-488B-8B35-90EF0ADE0985}"/>
              </a:ext>
            </a:extLst>
          </p:cNvPr>
          <p:cNvSpPr txBox="1"/>
          <p:nvPr/>
        </p:nvSpPr>
        <p:spPr>
          <a:xfrm>
            <a:off x="3988092" y="2810917"/>
            <a:ext cx="5437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accent1"/>
                </a:solidFill>
              </a:rPr>
              <a:t>0,03 µA</a:t>
            </a:r>
          </a:p>
        </p:txBody>
      </p:sp>
      <p:sp>
        <p:nvSpPr>
          <p:cNvPr id="216" name="ZoneTexte 215">
            <a:extLst>
              <a:ext uri="{FF2B5EF4-FFF2-40B4-BE49-F238E27FC236}">
                <a16:creationId xmlns:a16="http://schemas.microsoft.com/office/drawing/2014/main" id="{D76AED7E-E5A2-469B-A000-F1EBE0A27972}"/>
              </a:ext>
            </a:extLst>
          </p:cNvPr>
          <p:cNvSpPr txBox="1"/>
          <p:nvPr/>
        </p:nvSpPr>
        <p:spPr>
          <a:xfrm>
            <a:off x="284429" y="2835776"/>
            <a:ext cx="10198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Beam </a:t>
            </a:r>
            <a:r>
              <a:rPr lang="fr-FR" sz="1000" dirty="0" err="1"/>
              <a:t>intensity</a:t>
            </a:r>
            <a:r>
              <a:rPr lang="fr-FR" sz="1000" dirty="0"/>
              <a:t>  </a:t>
            </a:r>
          </a:p>
        </p:txBody>
      </p:sp>
      <p:cxnSp>
        <p:nvCxnSpPr>
          <p:cNvPr id="217" name="Connecteur droit avec flèche 216">
            <a:extLst>
              <a:ext uri="{FF2B5EF4-FFF2-40B4-BE49-F238E27FC236}">
                <a16:creationId xmlns:a16="http://schemas.microsoft.com/office/drawing/2014/main" id="{B20BAA72-DE3E-4ABC-BA2B-4789B0011EB2}"/>
              </a:ext>
            </a:extLst>
          </p:cNvPr>
          <p:cNvCxnSpPr>
            <a:cxnSpLocks/>
          </p:cNvCxnSpPr>
          <p:nvPr/>
        </p:nvCxnSpPr>
        <p:spPr>
          <a:xfrm flipV="1">
            <a:off x="829969" y="1947732"/>
            <a:ext cx="91104" cy="6897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ZoneTexte 217">
            <a:extLst>
              <a:ext uri="{FF2B5EF4-FFF2-40B4-BE49-F238E27FC236}">
                <a16:creationId xmlns:a16="http://schemas.microsoft.com/office/drawing/2014/main" id="{74A08DD3-B07F-4ABD-8B4B-1424D96E1B3C}"/>
              </a:ext>
            </a:extLst>
          </p:cNvPr>
          <p:cNvSpPr txBox="1"/>
          <p:nvPr/>
        </p:nvSpPr>
        <p:spPr>
          <a:xfrm>
            <a:off x="924000" y="1834392"/>
            <a:ext cx="4860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00FF"/>
                </a:solidFill>
              </a:rPr>
              <a:t>3,8 µA</a:t>
            </a:r>
          </a:p>
        </p:txBody>
      </p:sp>
      <p:sp>
        <p:nvSpPr>
          <p:cNvPr id="219" name="ZoneTexte 218">
            <a:extLst>
              <a:ext uri="{FF2B5EF4-FFF2-40B4-BE49-F238E27FC236}">
                <a16:creationId xmlns:a16="http://schemas.microsoft.com/office/drawing/2014/main" id="{B8D68B59-E424-4B10-B31B-60573785B86B}"/>
              </a:ext>
            </a:extLst>
          </p:cNvPr>
          <p:cNvSpPr txBox="1"/>
          <p:nvPr/>
        </p:nvSpPr>
        <p:spPr>
          <a:xfrm>
            <a:off x="623276" y="2661323"/>
            <a:ext cx="5437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accent1"/>
                </a:solidFill>
              </a:rPr>
              <a:t>0,03 µA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5FA1237-5395-4369-B8B3-6DC51E8428C5}"/>
              </a:ext>
            </a:extLst>
          </p:cNvPr>
          <p:cNvSpPr/>
          <p:nvPr/>
        </p:nvSpPr>
        <p:spPr>
          <a:xfrm>
            <a:off x="710216" y="1523999"/>
            <a:ext cx="301420" cy="12083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1" name="Connecteur droit avec flèche 220">
            <a:extLst>
              <a:ext uri="{FF2B5EF4-FFF2-40B4-BE49-F238E27FC236}">
                <a16:creationId xmlns:a16="http://schemas.microsoft.com/office/drawing/2014/main" id="{B8264720-FFF3-4BA2-9DBA-FBA33E8B3E76}"/>
              </a:ext>
            </a:extLst>
          </p:cNvPr>
          <p:cNvCxnSpPr>
            <a:cxnSpLocks/>
          </p:cNvCxnSpPr>
          <p:nvPr/>
        </p:nvCxnSpPr>
        <p:spPr>
          <a:xfrm flipV="1">
            <a:off x="4237647" y="1948967"/>
            <a:ext cx="91104" cy="6897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Ellipse 221">
            <a:extLst>
              <a:ext uri="{FF2B5EF4-FFF2-40B4-BE49-F238E27FC236}">
                <a16:creationId xmlns:a16="http://schemas.microsoft.com/office/drawing/2014/main" id="{765062E3-3F4C-402B-B072-DE7AC9DD5589}"/>
              </a:ext>
            </a:extLst>
          </p:cNvPr>
          <p:cNvSpPr/>
          <p:nvPr/>
        </p:nvSpPr>
        <p:spPr>
          <a:xfrm>
            <a:off x="4128341" y="1587134"/>
            <a:ext cx="301420" cy="12083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9315C40-679D-4CA8-883A-7465B5A756D9}"/>
              </a:ext>
            </a:extLst>
          </p:cNvPr>
          <p:cNvSpPr txBox="1"/>
          <p:nvPr/>
        </p:nvSpPr>
        <p:spPr>
          <a:xfrm>
            <a:off x="1410030" y="105362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sCVD</a:t>
            </a:r>
            <a:endParaRPr lang="fr-FR" dirty="0"/>
          </a:p>
        </p:txBody>
      </p:sp>
      <p:sp>
        <p:nvSpPr>
          <p:cNvPr id="223" name="ZoneTexte 222">
            <a:extLst>
              <a:ext uri="{FF2B5EF4-FFF2-40B4-BE49-F238E27FC236}">
                <a16:creationId xmlns:a16="http://schemas.microsoft.com/office/drawing/2014/main" id="{3BB66614-411F-4A2F-AC4E-DC82A93C676C}"/>
              </a:ext>
            </a:extLst>
          </p:cNvPr>
          <p:cNvSpPr txBox="1"/>
          <p:nvPr/>
        </p:nvSpPr>
        <p:spPr>
          <a:xfrm>
            <a:off x="4991850" y="1061439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pCVD</a:t>
            </a:r>
            <a:endParaRPr lang="fr-FR" dirty="0"/>
          </a:p>
        </p:txBody>
      </p:sp>
      <p:pic>
        <p:nvPicPr>
          <p:cNvPr id="224" name="Image 223">
            <a:extLst>
              <a:ext uri="{FF2B5EF4-FFF2-40B4-BE49-F238E27FC236}">
                <a16:creationId xmlns:a16="http://schemas.microsoft.com/office/drawing/2014/main" id="{B6D9615B-7AFD-471D-BFD5-25664DC49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277" y="966402"/>
            <a:ext cx="597705" cy="59770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E0F323A-5738-43CC-AB45-C8033C988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1500" y="3577439"/>
            <a:ext cx="2277503" cy="1799799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1FCFD56-D2A2-4D80-8A3D-012075BD24A3}"/>
              </a:ext>
            </a:extLst>
          </p:cNvPr>
          <p:cNvSpPr txBox="1"/>
          <p:nvPr/>
        </p:nvSpPr>
        <p:spPr>
          <a:xfrm>
            <a:off x="7639744" y="5432770"/>
            <a:ext cx="4351704" cy="738664"/>
          </a:xfrm>
          <a:prstGeom prst="rect">
            <a:avLst/>
          </a:prstGeom>
          <a:solidFill>
            <a:srgbClr val="A4CCF0"/>
          </a:solidFill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DIAMMONI </a:t>
            </a:r>
            <a:r>
              <a:rPr lang="fr-FR" sz="1400" b="1" dirty="0" err="1">
                <a:solidFill>
                  <a:srgbClr val="002060"/>
                </a:solidFill>
              </a:rPr>
              <a:t>needs</a:t>
            </a:r>
            <a:r>
              <a:rPr lang="fr-FR" sz="1400" b="1" dirty="0">
                <a:solidFill>
                  <a:srgbClr val="002060"/>
                </a:solidFill>
              </a:rPr>
              <a:t> to </a:t>
            </a:r>
            <a:r>
              <a:rPr lang="fr-FR" sz="1400" b="1" dirty="0" err="1">
                <a:solidFill>
                  <a:srgbClr val="002060"/>
                </a:solidFill>
              </a:rPr>
              <a:t>be</a:t>
            </a:r>
            <a:endParaRPr lang="fr-FR" sz="14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400" b="1" dirty="0" err="1">
                <a:solidFill>
                  <a:srgbClr val="002060"/>
                </a:solidFill>
              </a:rPr>
              <a:t>Thin</a:t>
            </a:r>
            <a:r>
              <a:rPr lang="fr-FR" sz="1400" b="1" dirty="0">
                <a:solidFill>
                  <a:srgbClr val="002060"/>
                </a:solidFill>
              </a:rPr>
              <a:t>: 50 µm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400" b="1" dirty="0" err="1">
                <a:solidFill>
                  <a:srgbClr val="002060"/>
                </a:solidFill>
              </a:rPr>
              <a:t>Biased</a:t>
            </a:r>
            <a:r>
              <a:rPr lang="fr-FR" sz="1400" b="1" dirty="0">
                <a:solidFill>
                  <a:srgbClr val="002060"/>
                </a:solidFill>
              </a:rPr>
              <a:t> &gt; 1V/µm (= « normal » </a:t>
            </a:r>
            <a:r>
              <a:rPr lang="fr-FR" sz="1400" b="1" dirty="0" err="1">
                <a:solidFill>
                  <a:srgbClr val="002060"/>
                </a:solidFill>
              </a:rPr>
              <a:t>bias</a:t>
            </a:r>
            <a:r>
              <a:rPr lang="fr-FR" sz="1400" b="1" dirty="0">
                <a:solidFill>
                  <a:srgbClr val="002060"/>
                </a:solidFill>
              </a:rPr>
              <a:t>): 200 V = 4 V/µm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54DCFD0-022B-43DB-BBF7-399562806435}"/>
              </a:ext>
            </a:extLst>
          </p:cNvPr>
          <p:cNvSpPr txBox="1"/>
          <p:nvPr/>
        </p:nvSpPr>
        <p:spPr>
          <a:xfrm>
            <a:off x="1333484" y="5761762"/>
            <a:ext cx="205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500 µm </a:t>
            </a:r>
            <a:r>
              <a:rPr lang="fr-FR" sz="1600" dirty="0" err="1"/>
              <a:t>diamond</a:t>
            </a:r>
            <a:r>
              <a:rPr lang="fr-FR" sz="1600" dirty="0"/>
              <a:t> </a:t>
            </a:r>
            <a:r>
              <a:rPr lang="fr-FR" sz="1600" dirty="0" err="1"/>
              <a:t>thick</a:t>
            </a:r>
            <a:endParaRPr lang="fr-FR" sz="16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C8CD8C9-C306-4C4A-AB3A-BA59C564C062}"/>
              </a:ext>
            </a:extLst>
          </p:cNvPr>
          <p:cNvSpPr txBox="1"/>
          <p:nvPr/>
        </p:nvSpPr>
        <p:spPr>
          <a:xfrm>
            <a:off x="2111309" y="3107445"/>
            <a:ext cx="2755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00B0F0"/>
                </a:solidFill>
              </a:rPr>
              <a:t>X µA = </a:t>
            </a:r>
            <a:r>
              <a:rPr lang="fr-FR" sz="1100" dirty="0" err="1">
                <a:solidFill>
                  <a:srgbClr val="00B0F0"/>
                </a:solidFill>
              </a:rPr>
              <a:t>beam</a:t>
            </a:r>
            <a:r>
              <a:rPr lang="fr-FR" sz="1100" dirty="0">
                <a:solidFill>
                  <a:srgbClr val="00B0F0"/>
                </a:solidFill>
              </a:rPr>
              <a:t> </a:t>
            </a:r>
            <a:r>
              <a:rPr lang="fr-FR" sz="1100" dirty="0" err="1">
                <a:solidFill>
                  <a:srgbClr val="00B0F0"/>
                </a:solidFill>
              </a:rPr>
              <a:t>intensity</a:t>
            </a:r>
            <a:r>
              <a:rPr lang="fr-FR" sz="1100" dirty="0">
                <a:solidFill>
                  <a:srgbClr val="00B0F0"/>
                </a:solidFill>
              </a:rPr>
              <a:t> </a:t>
            </a:r>
            <a:r>
              <a:rPr lang="fr-FR" sz="1100" dirty="0" err="1">
                <a:solidFill>
                  <a:srgbClr val="00B0F0"/>
                </a:solidFill>
              </a:rPr>
              <a:t>measured</a:t>
            </a:r>
            <a:r>
              <a:rPr lang="fr-FR" sz="1100" dirty="0">
                <a:solidFill>
                  <a:srgbClr val="00B0F0"/>
                </a:solidFill>
              </a:rPr>
              <a:t> on </a:t>
            </a:r>
            <a:r>
              <a:rPr lang="fr-FR" sz="1100" dirty="0" err="1">
                <a:solidFill>
                  <a:srgbClr val="00B0F0"/>
                </a:solidFill>
              </a:rPr>
              <a:t>diamond</a:t>
            </a:r>
            <a:endParaRPr lang="fr-FR" sz="1100" dirty="0">
              <a:solidFill>
                <a:srgbClr val="00B0F0"/>
              </a:solidFill>
            </a:endParaRPr>
          </a:p>
        </p:txBody>
      </p:sp>
      <p:sp>
        <p:nvSpPr>
          <p:cNvPr id="225" name="Espace réservé du numéro de diapositive 1">
            <a:extLst>
              <a:ext uri="{FF2B5EF4-FFF2-40B4-BE49-F238E27FC236}">
                <a16:creationId xmlns:a16="http://schemas.microsoft.com/office/drawing/2014/main" id="{05F8E5D5-51DF-4CDF-A578-1E196522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43918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13</a:t>
            </a:fld>
            <a:endParaRPr lang="fr-FR" dirty="0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BA11FF5B-CCF5-4C9C-8405-231950898AE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01" t="45373" r="75912" b="23915"/>
          <a:stretch/>
        </p:blipFill>
        <p:spPr>
          <a:xfrm>
            <a:off x="2107768" y="1036705"/>
            <a:ext cx="377887" cy="34353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BE5286D-F1BD-45C4-B0BF-68728A065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850" t="5069" b="5404"/>
          <a:stretch/>
        </p:blipFill>
        <p:spPr>
          <a:xfrm>
            <a:off x="5731088" y="760101"/>
            <a:ext cx="894735" cy="6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83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6931A58-3D29-4329-AF8B-7FA5C8ED04A3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CF7440F-39C1-497D-8423-36B3F032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6103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14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4EB84E5-CCD1-48F7-86EA-2154E944ABDA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29D97ED-31DD-424B-9208-C2785F40088C}"/>
              </a:ext>
            </a:extLst>
          </p:cNvPr>
          <p:cNvSpPr txBox="1"/>
          <p:nvPr/>
        </p:nvSpPr>
        <p:spPr>
          <a:xfrm>
            <a:off x="6202292" y="5684355"/>
            <a:ext cx="21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/>
              <a:t>Targeting</a:t>
            </a:r>
            <a:r>
              <a:rPr lang="fr-FR" sz="1400" b="1" dirty="0"/>
              <a:t> objective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C01560-3EB0-4895-AB8D-DBE9F78E7BA5}"/>
              </a:ext>
            </a:extLst>
          </p:cNvPr>
          <p:cNvSpPr/>
          <p:nvPr/>
        </p:nvSpPr>
        <p:spPr>
          <a:xfrm>
            <a:off x="1339172" y="619600"/>
            <a:ext cx="91026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Objectives of the “aging” experimental set-up: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each area corresponds to a beam intensity (= flux = 𝜑)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Irradiation of each zone until obtaining an identical cumulative fluence (=𝜙) between the zones at the end of the experiment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14C1021-E8EF-4A43-A7E6-9218093B1078}"/>
              </a:ext>
            </a:extLst>
          </p:cNvPr>
          <p:cNvSpPr txBox="1"/>
          <p:nvPr/>
        </p:nvSpPr>
        <p:spPr>
          <a:xfrm>
            <a:off x="2481684" y="5684355"/>
            <a:ext cx="265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XBIC mapping at ESRF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A37DEF7-4E3B-468D-BF96-49F23A80C424}"/>
              </a:ext>
            </a:extLst>
          </p:cNvPr>
          <p:cNvSpPr txBox="1"/>
          <p:nvPr/>
        </p:nvSpPr>
        <p:spPr>
          <a:xfrm>
            <a:off x="836906" y="3257253"/>
            <a:ext cx="1187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Before</a:t>
            </a:r>
            <a:endParaRPr lang="fr-FR" b="1" dirty="0"/>
          </a:p>
          <a:p>
            <a:r>
              <a:rPr lang="fr-FR" b="1" dirty="0"/>
              <a:t>irradiation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6FAEB7C9-99C4-4C9E-8815-8F60A90A6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51" t="36028" r="51048" b="22143"/>
          <a:stretch/>
        </p:blipFill>
        <p:spPr>
          <a:xfrm>
            <a:off x="2203268" y="2967581"/>
            <a:ext cx="3584537" cy="264692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A70FD8A-DD13-4799-A671-4803C7E8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292" y="3116447"/>
            <a:ext cx="2014610" cy="2079077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A3C48EA5-93EB-4070-8C4D-12502268F556}"/>
              </a:ext>
            </a:extLst>
          </p:cNvPr>
          <p:cNvSpPr txBox="1"/>
          <p:nvPr/>
        </p:nvSpPr>
        <p:spPr>
          <a:xfrm>
            <a:off x="217714" y="4398916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sCVD</a:t>
            </a:r>
            <a:r>
              <a:rPr lang="fr-FR" dirty="0">
                <a:solidFill>
                  <a:srgbClr val="0070C0"/>
                </a:solidFill>
              </a:rPr>
              <a:t> 550µm E6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DE65558-D9B8-4EFB-B3B1-268ADAB38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6103"/>
            <a:ext cx="2743200" cy="365125"/>
          </a:xfrm>
        </p:spPr>
        <p:txBody>
          <a:bodyPr/>
          <a:lstStyle/>
          <a:p>
            <a:r>
              <a:rPr lang="fr-FR"/>
              <a:t>July 10-12 2023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2A0FD8-51F2-447D-9DFC-D421578B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6103"/>
            <a:ext cx="4114800" cy="365125"/>
          </a:xfrm>
        </p:spPr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393E9BC-744F-4A04-8740-FECE31B1D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093" y="4943400"/>
            <a:ext cx="601668" cy="69780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29B7855-3C35-46D0-9028-79CA06F5064E}"/>
              </a:ext>
            </a:extLst>
          </p:cNvPr>
          <p:cNvSpPr txBox="1"/>
          <p:nvPr/>
        </p:nvSpPr>
        <p:spPr>
          <a:xfrm>
            <a:off x="363582" y="78997"/>
            <a:ext cx="10407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High fluences : </a:t>
            </a:r>
            <a:r>
              <a:rPr lang="fr-FR" sz="2400" dirty="0" err="1">
                <a:solidFill>
                  <a:schemeClr val="bg1"/>
                </a:solidFill>
              </a:rPr>
              <a:t>what’s</a:t>
            </a:r>
            <a:r>
              <a:rPr lang="fr-FR" sz="2400" dirty="0">
                <a:solidFill>
                  <a:schemeClr val="bg1"/>
                </a:solidFill>
              </a:rPr>
              <a:t>  the </a:t>
            </a:r>
            <a:r>
              <a:rPr lang="fr-FR" sz="2400" dirty="0" err="1">
                <a:solidFill>
                  <a:schemeClr val="bg1"/>
                </a:solidFill>
              </a:rPr>
              <a:t>limit</a:t>
            </a:r>
            <a:r>
              <a:rPr lang="fr-FR" sz="2400" dirty="0">
                <a:solidFill>
                  <a:schemeClr val="bg1"/>
                </a:solidFill>
              </a:rPr>
              <a:t> for </a:t>
            </a:r>
            <a:r>
              <a:rPr lang="fr-FR" sz="2400" dirty="0" err="1">
                <a:solidFill>
                  <a:schemeClr val="bg1"/>
                </a:solidFill>
              </a:rPr>
              <a:t>diamond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continuous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exposure</a:t>
            </a:r>
            <a:r>
              <a:rPr lang="fr-FR" sz="2400" dirty="0">
                <a:solidFill>
                  <a:schemeClr val="bg1"/>
                </a:solidFill>
              </a:rPr>
              <a:t> in a ion  </a:t>
            </a:r>
            <a:r>
              <a:rPr lang="fr-FR" sz="2400" dirty="0" err="1">
                <a:solidFill>
                  <a:schemeClr val="bg1"/>
                </a:solidFill>
              </a:rPr>
              <a:t>beam</a:t>
            </a:r>
            <a:r>
              <a:rPr lang="fr-FR" sz="2400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DAFEF8-2BEC-48CB-98A4-70CAE895A6CC}"/>
              </a:ext>
            </a:extLst>
          </p:cNvPr>
          <p:cNvSpPr txBox="1"/>
          <p:nvPr/>
        </p:nvSpPr>
        <p:spPr>
          <a:xfrm>
            <a:off x="6755605" y="561442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ANR - DIAMMONI</a:t>
            </a:r>
          </a:p>
        </p:txBody>
      </p:sp>
    </p:spTree>
    <p:extLst>
      <p:ext uri="{BB962C8B-B14F-4D97-AF65-F5344CB8AC3E}">
        <p14:creationId xmlns:p14="http://schemas.microsoft.com/office/powerpoint/2010/main" val="2948339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6931A58-3D29-4329-AF8B-7FA5C8ED04A3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CF7440F-39C1-497D-8423-36B3F032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43918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15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4EB84E5-CCD1-48F7-86EA-2154E944ABDA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5CC520-C039-4706-883F-7F66A5748B43}"/>
              </a:ext>
            </a:extLst>
          </p:cNvPr>
          <p:cNvSpPr/>
          <p:nvPr/>
        </p:nvSpPr>
        <p:spPr>
          <a:xfrm>
            <a:off x="290762" y="512754"/>
            <a:ext cx="11443062" cy="195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 dirty="0">
                <a:solidFill>
                  <a:srgbClr val="002060"/>
                </a:solidFill>
                <a:latin typeface="CIDFont+F2"/>
              </a:rPr>
              <a:t>This diamond was irradiated with </a:t>
            </a:r>
            <a:r>
              <a:rPr lang="en-US" sz="1600" b="1" dirty="0">
                <a:solidFill>
                  <a:srgbClr val="FF0000"/>
                </a:solidFill>
                <a:latin typeface="CIDFont+F2"/>
              </a:rPr>
              <a:t>68-MeV alpha particles </a:t>
            </a:r>
            <a:r>
              <a:rPr lang="en-US" sz="1600" dirty="0">
                <a:solidFill>
                  <a:srgbClr val="002060"/>
                </a:solidFill>
                <a:latin typeface="CIDFont+F2"/>
              </a:rPr>
              <a:t>at ARRONAX </a:t>
            </a:r>
            <a:r>
              <a:rPr lang="en-US" sz="1600" dirty="0">
                <a:solidFill>
                  <a:srgbClr val="FF0000"/>
                </a:solidFill>
                <a:latin typeface="CIDFont+F2"/>
              </a:rPr>
              <a:t>with a fluence of approximately 10</a:t>
            </a:r>
            <a:r>
              <a:rPr lang="en-US" sz="1600" baseline="30000" dirty="0">
                <a:solidFill>
                  <a:srgbClr val="FF0000"/>
                </a:solidFill>
                <a:latin typeface="CIDFont+F2"/>
              </a:rPr>
              <a:t>15</a:t>
            </a:r>
            <a:r>
              <a:rPr lang="en-US" sz="1600" dirty="0">
                <a:solidFill>
                  <a:srgbClr val="FF0000"/>
                </a:solidFill>
                <a:latin typeface="CIDFont+F2"/>
              </a:rPr>
              <a:t> ions/cm</a:t>
            </a:r>
            <a:r>
              <a:rPr lang="en-US" sz="1600" baseline="30000" dirty="0">
                <a:solidFill>
                  <a:srgbClr val="FF0000"/>
                </a:solidFill>
                <a:latin typeface="CIDFont+F2"/>
              </a:rPr>
              <a:t>2</a:t>
            </a:r>
            <a:endParaRPr lang="en-US" sz="1600" dirty="0">
              <a:solidFill>
                <a:srgbClr val="FF0000"/>
              </a:solidFill>
              <a:latin typeface="CIDFont+F2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 dirty="0">
                <a:solidFill>
                  <a:srgbClr val="002060"/>
                </a:solidFill>
                <a:latin typeface="CIDFont+F2"/>
              </a:rPr>
              <a:t>The absolute values cannot be compared since the beam intensity is not the same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 dirty="0">
                <a:solidFill>
                  <a:srgbClr val="002060"/>
                </a:solidFill>
                <a:latin typeface="CIDFont+F2"/>
              </a:rPr>
              <a:t>The current scales are in relation to the X-beam intensities in the two experiments (before vs after irradiation)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 dirty="0">
                <a:solidFill>
                  <a:srgbClr val="FF0000"/>
                </a:solidFill>
                <a:latin typeface="CIDFont+F2"/>
              </a:rPr>
              <a:t>=&gt;  The main observation is that the XBIC is close to the leakage current in the irradiated areas which means that the charges are no longer collected</a:t>
            </a:r>
            <a:r>
              <a:rPr lang="en-US" sz="1600" dirty="0">
                <a:solidFill>
                  <a:srgbClr val="002060"/>
                </a:solidFill>
                <a:latin typeface="CIDFont+F2"/>
              </a:rPr>
              <a:t>.</a:t>
            </a:r>
          </a:p>
          <a:p>
            <a:endParaRPr lang="en-US" dirty="0">
              <a:latin typeface="CIDFont+F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4529D7-418D-4DDB-A510-91513016FF14}"/>
              </a:ext>
            </a:extLst>
          </p:cNvPr>
          <p:cNvSpPr/>
          <p:nvPr/>
        </p:nvSpPr>
        <p:spPr>
          <a:xfrm>
            <a:off x="217714" y="5236505"/>
            <a:ext cx="11763508" cy="1282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400"/>
              </a:spcBef>
              <a:spcAft>
                <a:spcPts val="400"/>
              </a:spcAft>
            </a:pPr>
            <a:r>
              <a:rPr lang="en-US" sz="1600" dirty="0">
                <a:solidFill>
                  <a:srgbClr val="FF0000"/>
                </a:solidFill>
                <a:latin typeface="CIDFont+F2"/>
              </a:rPr>
              <a:t>To understand if the origin if this degradation, Bragg diffraction imaging was performed. </a:t>
            </a:r>
          </a:p>
          <a:p>
            <a:pPr lvl="0">
              <a:spcBef>
                <a:spcPts val="400"/>
              </a:spcBef>
              <a:spcAft>
                <a:spcPts val="400"/>
              </a:spcAft>
            </a:pPr>
            <a:r>
              <a:rPr lang="en-US" sz="1600" dirty="0">
                <a:solidFill>
                  <a:srgbClr val="FF0000"/>
                </a:solidFill>
                <a:latin typeface="CIDFont+F2"/>
              </a:rPr>
              <a:t>No irradiation-related structural defects are visible </a:t>
            </a:r>
            <a:r>
              <a:rPr lang="en-US" sz="1600" dirty="0">
                <a:solidFill>
                  <a:srgbClr val="002060"/>
                </a:solidFill>
                <a:latin typeface="CIDFont+F2"/>
              </a:rPr>
              <a:t>=&gt; the vacancies created by the irradiation are too far from one another to induce a significant deformation of the crystalline mesh.</a:t>
            </a:r>
          </a:p>
          <a:p>
            <a:pPr lvl="0">
              <a:spcBef>
                <a:spcPts val="400"/>
              </a:spcBef>
              <a:spcAft>
                <a:spcPts val="400"/>
              </a:spcAft>
            </a:pPr>
            <a:r>
              <a:rPr lang="en-US" sz="1600" dirty="0">
                <a:solidFill>
                  <a:srgbClr val="002060"/>
                </a:solidFill>
                <a:latin typeface="CIDFont+F2"/>
              </a:rPr>
              <a:t>From simple calculations, we estimated the displacements per atom to be of the order of few </a:t>
            </a:r>
            <a:r>
              <a:rPr lang="en-US" sz="1600" dirty="0" err="1">
                <a:solidFill>
                  <a:srgbClr val="002060"/>
                </a:solidFill>
                <a:latin typeface="CIDFont+F2"/>
              </a:rPr>
              <a:t>p.p.m</a:t>
            </a:r>
            <a:endParaRPr lang="fr-FR" sz="1600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D7D50DE-658D-476D-8F54-FA469A2A3013}"/>
              </a:ext>
            </a:extLst>
          </p:cNvPr>
          <p:cNvSpPr txBox="1"/>
          <p:nvPr/>
        </p:nvSpPr>
        <p:spPr>
          <a:xfrm>
            <a:off x="-137445" y="4592138"/>
            <a:ext cx="265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XBIC mapping at ESRF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Before irradiation 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FA29BB9-F4A9-410C-A584-7919D20994EB}"/>
              </a:ext>
            </a:extLst>
          </p:cNvPr>
          <p:cNvSpPr txBox="1"/>
          <p:nvPr/>
        </p:nvSpPr>
        <p:spPr>
          <a:xfrm>
            <a:off x="6801820" y="4560586"/>
            <a:ext cx="2651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XBIC mapping at ESRF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After irradiation</a:t>
            </a:r>
          </a:p>
          <a:p>
            <a:pPr algn="ctr"/>
            <a:r>
              <a:rPr lang="en-US" sz="1400" i="1" dirty="0"/>
              <a:t>In blue the areas of less effective charge collection</a:t>
            </a:r>
            <a:endParaRPr lang="fr-FR" sz="1400" i="1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F187ADB9-85BA-4997-8EC9-3E06627B9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43918"/>
            <a:ext cx="2743200" cy="365125"/>
          </a:xfrm>
        </p:spPr>
        <p:txBody>
          <a:bodyPr/>
          <a:lstStyle/>
          <a:p>
            <a:r>
              <a:rPr lang="fr-FR"/>
              <a:t>July 10-12 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AD2DD3D-EA59-4F2C-B606-F4D910753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3918"/>
            <a:ext cx="4114800" cy="365125"/>
          </a:xfrm>
        </p:spPr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32CB447-DD2A-4676-8423-1BD7F9890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8244" y="744673"/>
            <a:ext cx="601668" cy="69780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0960EAE-6C3B-43B7-BC76-72DDFA126619}"/>
              </a:ext>
            </a:extLst>
          </p:cNvPr>
          <p:cNvSpPr txBox="1"/>
          <p:nvPr/>
        </p:nvSpPr>
        <p:spPr>
          <a:xfrm>
            <a:off x="633355" y="-8405"/>
            <a:ext cx="9920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High fluences : </a:t>
            </a:r>
            <a:r>
              <a:rPr lang="fr-FR" sz="2800" dirty="0" err="1">
                <a:solidFill>
                  <a:schemeClr val="bg1"/>
                </a:solidFill>
              </a:rPr>
              <a:t>diamond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aging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studies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with</a:t>
            </a:r>
            <a:r>
              <a:rPr lang="fr-FR" sz="2800" dirty="0">
                <a:solidFill>
                  <a:schemeClr val="bg1"/>
                </a:solidFill>
              </a:rPr>
              <a:t> 68 MeV alpha </a:t>
            </a:r>
            <a:r>
              <a:rPr lang="fr-FR" sz="2800" dirty="0" err="1">
                <a:solidFill>
                  <a:schemeClr val="bg1"/>
                </a:solidFill>
              </a:rPr>
              <a:t>particles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1F834F1-E56E-4E23-9558-85E5E48B28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8" r="18042" b="30330"/>
          <a:stretch/>
        </p:blipFill>
        <p:spPr>
          <a:xfrm rot="16200000" flipH="1">
            <a:off x="2385182" y="2615297"/>
            <a:ext cx="2017309" cy="1756256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FF1BA9F8-1282-49E0-8E11-885AB951B97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r="7997"/>
          <a:stretch/>
        </p:blipFill>
        <p:spPr bwMode="auto">
          <a:xfrm flipH="1">
            <a:off x="4750410" y="2563907"/>
            <a:ext cx="1868104" cy="18057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54DA940-0D25-44D5-8778-88E69AAB37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/>
          <a:stretch/>
        </p:blipFill>
        <p:spPr>
          <a:xfrm>
            <a:off x="9398048" y="2451275"/>
            <a:ext cx="2761906" cy="212984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BDC1A45-688F-470D-9DA6-46BC3648C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3"/>
          <a:stretch/>
        </p:blipFill>
        <p:spPr>
          <a:xfrm>
            <a:off x="6801820" y="2484771"/>
            <a:ext cx="2551835" cy="214616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811B804-27F5-4DCD-850E-7C41D37777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339"/>
          <a:stretch/>
        </p:blipFill>
        <p:spPr>
          <a:xfrm>
            <a:off x="15391" y="2637313"/>
            <a:ext cx="2374242" cy="19010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CEA39F-D878-4197-8002-45DDED255464}"/>
              </a:ext>
            </a:extLst>
          </p:cNvPr>
          <p:cNvSpPr/>
          <p:nvPr/>
        </p:nvSpPr>
        <p:spPr>
          <a:xfrm>
            <a:off x="2389633" y="4554496"/>
            <a:ext cx="19250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Binocular observation </a:t>
            </a:r>
          </a:p>
          <a:p>
            <a:pPr algn="ctr"/>
            <a:r>
              <a:rPr lang="en-US" sz="1400" i="1" dirty="0"/>
              <a:t>Black traces of irradiation on the PCB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B5C0558-FA8F-4A43-92B9-21A29603E481}"/>
              </a:ext>
            </a:extLst>
          </p:cNvPr>
          <p:cNvSpPr txBox="1"/>
          <p:nvPr/>
        </p:nvSpPr>
        <p:spPr>
          <a:xfrm>
            <a:off x="9329462" y="4497841"/>
            <a:ext cx="26517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XBIC mapping at ESRF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After annealing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(1000 °C for 6 hours)</a:t>
            </a:r>
          </a:p>
          <a:p>
            <a:pPr algn="ctr"/>
            <a:r>
              <a:rPr lang="en-US" sz="1400" dirty="0"/>
              <a:t>Diamond has recovered </a:t>
            </a:r>
          </a:p>
          <a:p>
            <a:pPr algn="ctr"/>
            <a:endParaRPr lang="fr-FR" sz="1400" i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09A209-A223-452E-A49D-0F4D38A59978}"/>
              </a:ext>
            </a:extLst>
          </p:cNvPr>
          <p:cNvSpPr/>
          <p:nvPr/>
        </p:nvSpPr>
        <p:spPr>
          <a:xfrm>
            <a:off x="4493847" y="4497841"/>
            <a:ext cx="24504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The diamond is colored in green typical of GR1 type defects</a:t>
            </a:r>
            <a:endParaRPr lang="fr-FR" sz="1400" i="1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B8F9933A-D8F4-410E-9621-71596B4E38B5}"/>
              </a:ext>
            </a:extLst>
          </p:cNvPr>
          <p:cNvSpPr txBox="1"/>
          <p:nvPr/>
        </p:nvSpPr>
        <p:spPr>
          <a:xfrm>
            <a:off x="375401" y="2813998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>
                <a:solidFill>
                  <a:schemeClr val="bg1"/>
                </a:solidFill>
              </a:rPr>
              <a:t>sCVD</a:t>
            </a:r>
            <a:r>
              <a:rPr lang="fr-FR" sz="1000" dirty="0">
                <a:solidFill>
                  <a:schemeClr val="bg1"/>
                </a:solidFill>
              </a:rPr>
              <a:t> 500µm E6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D25E074-FAB4-4900-9C56-F47987C53B2C}"/>
              </a:ext>
            </a:extLst>
          </p:cNvPr>
          <p:cNvSpPr txBox="1"/>
          <p:nvPr/>
        </p:nvSpPr>
        <p:spPr>
          <a:xfrm>
            <a:off x="7171140" y="2077273"/>
            <a:ext cx="465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F. Laffont, TN , </a:t>
            </a:r>
            <a:r>
              <a:rPr lang="fr-FR" dirty="0" err="1">
                <a:solidFill>
                  <a:srgbClr val="0070C0"/>
                </a:solidFill>
              </a:rPr>
              <a:t>Tran</a:t>
            </a:r>
            <a:r>
              <a:rPr lang="fr-FR" dirty="0">
                <a:solidFill>
                  <a:srgbClr val="0070C0"/>
                </a:solidFill>
              </a:rPr>
              <a:t> – Thi XBIC setup BM05 ESRF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47C0978-358B-4404-B88C-733F060F5E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8531" y="4696326"/>
            <a:ext cx="450586" cy="26237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1485D2E-3D63-4FBF-8CBC-389FA5ED4B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407" y="4988984"/>
            <a:ext cx="674292" cy="18694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CBAC3A1-C067-43FF-AF89-D58667812AE3}"/>
              </a:ext>
            </a:extLst>
          </p:cNvPr>
          <p:cNvSpPr txBox="1"/>
          <p:nvPr/>
        </p:nvSpPr>
        <p:spPr>
          <a:xfrm>
            <a:off x="10352397" y="465213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ANR - DIAMMONI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69A6CDD-02A1-400B-95FA-FE19F61805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9782" y="1820592"/>
            <a:ext cx="1494014" cy="11446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22196B-FFC9-4FAE-97E2-F7A71BD3ACCB}"/>
              </a:ext>
            </a:extLst>
          </p:cNvPr>
          <p:cNvSpPr/>
          <p:nvPr/>
        </p:nvSpPr>
        <p:spPr>
          <a:xfrm>
            <a:off x="5605825" y="1904151"/>
            <a:ext cx="22405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Photoluminescence spectra </a:t>
            </a:r>
            <a:endParaRPr lang="fr-FR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73FD9715-0853-499C-AF0C-8868B8EDC6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3505" y="2225460"/>
            <a:ext cx="450586" cy="26237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9A2189B-2525-4909-B7CF-49C8098A3F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3" y="2215832"/>
            <a:ext cx="674292" cy="18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69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AC56997F-47C1-475A-A68D-1916DBF338D7}"/>
              </a:ext>
            </a:extLst>
          </p:cNvPr>
          <p:cNvGrpSpPr/>
          <p:nvPr/>
        </p:nvGrpSpPr>
        <p:grpSpPr>
          <a:xfrm>
            <a:off x="-8217" y="1784440"/>
            <a:ext cx="6116744" cy="3174268"/>
            <a:chOff x="-8217" y="1784440"/>
            <a:chExt cx="6116744" cy="3174268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0C5BD4A8-0865-41FE-9D99-753765DCE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62" b="3618"/>
            <a:stretch/>
          </p:blipFill>
          <p:spPr>
            <a:xfrm>
              <a:off x="147141" y="1784440"/>
              <a:ext cx="5961386" cy="288901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8534D3-33EF-4753-AAC9-50A8EDFF5BDE}"/>
                </a:ext>
              </a:extLst>
            </p:cNvPr>
            <p:cNvSpPr/>
            <p:nvPr/>
          </p:nvSpPr>
          <p:spPr>
            <a:xfrm>
              <a:off x="5522743" y="1815509"/>
              <a:ext cx="491750" cy="4707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037C749-21FD-4F57-A48C-A8C92B7FFFD8}"/>
                </a:ext>
              </a:extLst>
            </p:cNvPr>
            <p:cNvSpPr txBox="1"/>
            <p:nvPr/>
          </p:nvSpPr>
          <p:spPr>
            <a:xfrm>
              <a:off x="2209800" y="4681709"/>
              <a:ext cx="173361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Fluence (10</a:t>
              </a:r>
              <a:r>
                <a:rPr lang="fr-FR" sz="1200" baseline="30000" dirty="0"/>
                <a:t>15</a:t>
              </a:r>
              <a:r>
                <a:rPr lang="fr-FR" sz="1200" dirty="0"/>
                <a:t> alpha/cm</a:t>
              </a:r>
              <a:r>
                <a:rPr lang="fr-FR" sz="1200" baseline="30000" dirty="0"/>
                <a:t>2</a:t>
              </a:r>
              <a:r>
                <a:rPr lang="fr-FR" sz="1200" dirty="0"/>
                <a:t>)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799A95B-6598-46B9-B1F4-3728F3C5C27F}"/>
                </a:ext>
              </a:extLst>
            </p:cNvPr>
            <p:cNvSpPr txBox="1"/>
            <p:nvPr/>
          </p:nvSpPr>
          <p:spPr>
            <a:xfrm rot="16200000">
              <a:off x="-932701" y="3114999"/>
              <a:ext cx="212596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Charge </a:t>
              </a:r>
              <a:r>
                <a:rPr lang="fr-FR" sz="1200" dirty="0" err="1"/>
                <a:t>collected</a:t>
              </a:r>
              <a:r>
                <a:rPr lang="fr-FR" sz="1200" dirty="0"/>
                <a:t> per alpha (au)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6931A58-3D29-4329-AF8B-7FA5C8ED04A3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CF7440F-39C1-497D-8423-36B3F032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8286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16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4EB84E5-CCD1-48F7-86EA-2154E944ABDA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1F233635-9427-4FFA-B117-0E1E1651C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367" y="1985469"/>
            <a:ext cx="2230368" cy="1536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2D318C2-C24C-46A2-BE6C-1F0498112447}"/>
              </a:ext>
            </a:extLst>
          </p:cNvPr>
          <p:cNvSpPr txBox="1"/>
          <p:nvPr/>
        </p:nvSpPr>
        <p:spPr>
          <a:xfrm>
            <a:off x="797554" y="4883836"/>
            <a:ext cx="472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Normalized</a:t>
            </a:r>
            <a:r>
              <a:rPr lang="fr-FR" dirty="0"/>
              <a:t> charge collection per alpha </a:t>
            </a:r>
            <a:r>
              <a:rPr lang="fr-FR" dirty="0" err="1"/>
              <a:t>particle</a:t>
            </a:r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B6D0A12-3A65-475A-BFFA-08E9FBDD288D}"/>
              </a:ext>
            </a:extLst>
          </p:cNvPr>
          <p:cNvSpPr txBox="1"/>
          <p:nvPr/>
        </p:nvSpPr>
        <p:spPr>
          <a:xfrm>
            <a:off x="291709" y="871856"/>
            <a:ext cx="561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Impact of flux on Charge Collection Efficiency (CCE)</a:t>
            </a:r>
            <a:endParaRPr lang="fr-FR" sz="2000" b="1" dirty="0">
              <a:solidFill>
                <a:srgbClr val="002060"/>
              </a:solidFill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1DEEFD2-505D-49B9-BDE3-FFD00B994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223" y="1532753"/>
            <a:ext cx="1176560" cy="117656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E172932C-45CD-4EBC-BC0C-3E08DE7A7E32}"/>
              </a:ext>
            </a:extLst>
          </p:cNvPr>
          <p:cNvSpPr/>
          <p:nvPr/>
        </p:nvSpPr>
        <p:spPr>
          <a:xfrm>
            <a:off x="3211172" y="2534549"/>
            <a:ext cx="1410236" cy="250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8708A47F-CF23-4D34-953A-166FCC8E1500}"/>
              </a:ext>
            </a:extLst>
          </p:cNvPr>
          <p:cNvSpPr txBox="1"/>
          <p:nvPr/>
        </p:nvSpPr>
        <p:spPr>
          <a:xfrm>
            <a:off x="3367176" y="2524250"/>
            <a:ext cx="1098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unusable</a:t>
            </a:r>
            <a:endParaRPr lang="fr-FR" sz="1200" dirty="0">
              <a:solidFill>
                <a:schemeClr val="accent2">
                  <a:lumMod val="60000"/>
                  <a:lumOff val="4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9E44AD-B7ED-413F-9DB1-B95CDC15C494}"/>
              </a:ext>
            </a:extLst>
          </p:cNvPr>
          <p:cNvSpPr/>
          <p:nvPr/>
        </p:nvSpPr>
        <p:spPr>
          <a:xfrm>
            <a:off x="6164386" y="3555311"/>
            <a:ext cx="610519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With increasing flux, charge collection decreases.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The fluence creates damage in the detector</a:t>
            </a:r>
            <a:r>
              <a:rPr lang="en-US" dirty="0">
                <a:solidFill>
                  <a:srgbClr val="002060"/>
                </a:solidFill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It results </a:t>
            </a:r>
            <a:r>
              <a:rPr lang="en-US" dirty="0">
                <a:solidFill>
                  <a:srgbClr val="002060"/>
                </a:solidFill>
              </a:rPr>
              <a:t>in the </a:t>
            </a:r>
            <a:r>
              <a:rPr lang="en-US" b="1" dirty="0">
                <a:solidFill>
                  <a:srgbClr val="002060"/>
                </a:solidFill>
              </a:rPr>
              <a:t>creation of traps that disrupt the collection of charges.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b="1" dirty="0">
                <a:solidFill>
                  <a:srgbClr val="002060"/>
                </a:solidFill>
              </a:rPr>
              <a:t>CCE drops faster with fluence at higher flux. </a:t>
            </a:r>
          </a:p>
          <a:p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13</a:t>
            </a:r>
            <a:r>
              <a:rPr lang="en-US" dirty="0">
                <a:solidFill>
                  <a:srgbClr val="FF0000"/>
                </a:solidFill>
              </a:rPr>
              <a:t> alphas/cm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/s = 0.1 alpha/nm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/s: interplay between vacancy creation and stable electronic defects (charge carrier traps)? 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21CF74-863D-4009-A23E-66E87B7EE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8286"/>
            <a:ext cx="2743200" cy="365125"/>
          </a:xfrm>
        </p:spPr>
        <p:txBody>
          <a:bodyPr/>
          <a:lstStyle/>
          <a:p>
            <a:r>
              <a:rPr lang="fr-FR"/>
              <a:t>July 10-12 2023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75764FD-FDAA-42AC-96A6-F1347E011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8286"/>
            <a:ext cx="4114800" cy="365125"/>
          </a:xfrm>
        </p:spPr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C96683-5D76-49D1-A98D-C75C2B6E1E90}"/>
              </a:ext>
            </a:extLst>
          </p:cNvPr>
          <p:cNvSpPr txBox="1"/>
          <p:nvPr/>
        </p:nvSpPr>
        <p:spPr>
          <a:xfrm>
            <a:off x="5461781" y="427966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B67B1E8-CAA4-4EE7-BF58-F7F48679294C}"/>
              </a:ext>
            </a:extLst>
          </p:cNvPr>
          <p:cNvSpPr txBox="1"/>
          <p:nvPr/>
        </p:nvSpPr>
        <p:spPr>
          <a:xfrm>
            <a:off x="5536028" y="407255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/>
                </a:solidFill>
              </a:rPr>
              <a:t>C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87A093F-F9C9-437C-8949-A835C9D08883}"/>
              </a:ext>
            </a:extLst>
          </p:cNvPr>
          <p:cNvSpPr txBox="1"/>
          <p:nvPr/>
        </p:nvSpPr>
        <p:spPr>
          <a:xfrm>
            <a:off x="4625537" y="3935787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6912FFE-F66C-45DE-8DAD-9FE13A60C9BE}"/>
              </a:ext>
            </a:extLst>
          </p:cNvPr>
          <p:cNvSpPr txBox="1"/>
          <p:nvPr/>
        </p:nvSpPr>
        <p:spPr>
          <a:xfrm>
            <a:off x="4324646" y="384591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9A5C557-8264-4BFF-B05B-6748724ED2A9}"/>
              </a:ext>
            </a:extLst>
          </p:cNvPr>
          <p:cNvSpPr txBox="1"/>
          <p:nvPr/>
        </p:nvSpPr>
        <p:spPr>
          <a:xfrm>
            <a:off x="633355" y="-8405"/>
            <a:ext cx="10002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High fluences : </a:t>
            </a:r>
            <a:r>
              <a:rPr lang="fr-FR" sz="2800" dirty="0" err="1">
                <a:solidFill>
                  <a:schemeClr val="bg1"/>
                </a:solidFill>
              </a:rPr>
              <a:t>diamond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aging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studies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with</a:t>
            </a:r>
            <a:r>
              <a:rPr lang="fr-FR" sz="2800" dirty="0">
                <a:solidFill>
                  <a:schemeClr val="bg1"/>
                </a:solidFill>
              </a:rPr>
              <a:t> 68 MeV alpha </a:t>
            </a:r>
            <a:r>
              <a:rPr lang="fr-FR" sz="2800" dirty="0" err="1">
                <a:solidFill>
                  <a:schemeClr val="bg1"/>
                </a:solidFill>
              </a:rPr>
              <a:t>particles</a:t>
            </a:r>
            <a:r>
              <a:rPr lang="fr-FR" sz="28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0B6CB92-68EF-4D7E-8779-30481858C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363" y="871856"/>
            <a:ext cx="597705" cy="5977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DAA502-6273-4B2F-A0EC-DD456EECD0EE}"/>
              </a:ext>
            </a:extLst>
          </p:cNvPr>
          <p:cNvSpPr/>
          <p:nvPr/>
        </p:nvSpPr>
        <p:spPr>
          <a:xfrm>
            <a:off x="6837113" y="959932"/>
            <a:ext cx="2499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IDFont+F2"/>
              </a:rPr>
              <a:t>68-MeV alpha particles </a:t>
            </a:r>
            <a:r>
              <a:rPr lang="en-US" dirty="0">
                <a:solidFill>
                  <a:srgbClr val="002060"/>
                </a:solidFill>
                <a:latin typeface="CIDFont+F2"/>
              </a:rPr>
              <a:t> </a:t>
            </a:r>
            <a:endParaRPr lang="fr-FR" dirty="0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86A40F9-1CEF-4DC4-9BE9-DBDE2204B8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487"/>
          <a:stretch/>
        </p:blipFill>
        <p:spPr>
          <a:xfrm>
            <a:off x="9310765" y="1647475"/>
            <a:ext cx="1982608" cy="806505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78F690A7-E823-41EB-9720-96B6ABF4833F}"/>
              </a:ext>
            </a:extLst>
          </p:cNvPr>
          <p:cNvSpPr txBox="1"/>
          <p:nvPr/>
        </p:nvSpPr>
        <p:spPr>
          <a:xfrm>
            <a:off x="9075183" y="2585771"/>
            <a:ext cx="31003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+mj-lt"/>
                <a:ea typeface="Cambria Math" panose="02040503050406030204" pitchFamily="18" charset="0"/>
              </a:rPr>
              <a:t>dt</a:t>
            </a:r>
            <a:r>
              <a:rPr lang="fr-FR" sz="1400" dirty="0">
                <a:latin typeface="+mj-lt"/>
                <a:ea typeface="Cambria Math" panose="02040503050406030204" pitchFamily="18" charset="0"/>
              </a:rPr>
              <a:t> = 50µs</a:t>
            </a:r>
          </a:p>
          <a:p>
            <a:r>
              <a:rPr lang="fr-FR" sz="1400" dirty="0">
                <a:latin typeface="+mj-lt"/>
                <a:ea typeface="Cambria Math" panose="02040503050406030204" pitchFamily="18" charset="0"/>
              </a:rPr>
              <a:t>dit : variable =&gt; &lt;I&gt; = cste</a:t>
            </a:r>
          </a:p>
          <a:p>
            <a:r>
              <a:rPr lang="fr-FR" sz="1400" dirty="0">
                <a:latin typeface="+mj-lt"/>
                <a:ea typeface="Cambria Math" panose="02040503050406030204" pitchFamily="18" charset="0"/>
              </a:rPr>
              <a:t>Duration : ~30 mn for </a:t>
            </a:r>
            <a:r>
              <a:rPr lang="fr-FR" sz="1400" dirty="0" err="1">
                <a:latin typeface="+mj-lt"/>
                <a:ea typeface="Cambria Math" panose="02040503050406030204" pitchFamily="18" charset="0"/>
              </a:rPr>
              <a:t>each</a:t>
            </a:r>
            <a:r>
              <a:rPr lang="fr-FR" sz="1400" dirty="0">
                <a:latin typeface="+mj-lt"/>
                <a:ea typeface="Cambria Math" panose="02040503050406030204" pitchFamily="18" charset="0"/>
              </a:rPr>
              <a:t> A to E  point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BC50569-F804-4BB5-BFD1-04DE6337F47C}"/>
              </a:ext>
            </a:extLst>
          </p:cNvPr>
          <p:cNvSpPr txBox="1"/>
          <p:nvPr/>
        </p:nvSpPr>
        <p:spPr>
          <a:xfrm>
            <a:off x="702827" y="2005559"/>
            <a:ext cx="13133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ACQ : </a:t>
            </a:r>
            <a:r>
              <a:rPr lang="fr-FR" sz="1000" dirty="0" err="1"/>
              <a:t>every</a:t>
            </a:r>
            <a:r>
              <a:rPr lang="fr-FR" sz="1000" dirty="0"/>
              <a:t> ~3 mn </a:t>
            </a:r>
            <a:r>
              <a:rPr lang="fr-FR" sz="1000" dirty="0" err="1"/>
              <a:t>between</a:t>
            </a:r>
            <a:r>
              <a:rPr lang="fr-FR" sz="1000" dirty="0"/>
              <a:t> </a:t>
            </a:r>
            <a:r>
              <a:rPr lang="fr-FR" sz="1000" dirty="0" err="1"/>
              <a:t>two</a:t>
            </a:r>
            <a:r>
              <a:rPr lang="fr-FR" sz="1000" dirty="0"/>
              <a:t> </a:t>
            </a:r>
            <a:r>
              <a:rPr lang="fr-FR" sz="1000" dirty="0" err="1"/>
              <a:t>consecutive</a:t>
            </a:r>
            <a:r>
              <a:rPr lang="fr-FR" sz="1000" dirty="0"/>
              <a:t> points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AD017461-B0F0-41F1-8B96-1AC507A1DD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3"/>
          <a:stretch/>
        </p:blipFill>
        <p:spPr>
          <a:xfrm>
            <a:off x="7601921" y="1532753"/>
            <a:ext cx="1523030" cy="1280909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B17BED31-76F2-43E5-95EC-921BDA94B16C}"/>
              </a:ext>
            </a:extLst>
          </p:cNvPr>
          <p:cNvSpPr txBox="1"/>
          <p:nvPr/>
        </p:nvSpPr>
        <p:spPr>
          <a:xfrm>
            <a:off x="8464445" y="533458"/>
            <a:ext cx="3752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R. Molle PhD </a:t>
            </a:r>
            <a:r>
              <a:rPr lang="fr-FR" dirty="0" err="1">
                <a:solidFill>
                  <a:schemeClr val="accent1"/>
                </a:solidFill>
              </a:rPr>
              <a:t>thesis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/>
              <a:t>ANR DIAMMONI</a:t>
            </a:r>
          </a:p>
        </p:txBody>
      </p:sp>
    </p:spTree>
    <p:extLst>
      <p:ext uri="{BB962C8B-B14F-4D97-AF65-F5344CB8AC3E}">
        <p14:creationId xmlns:p14="http://schemas.microsoft.com/office/powerpoint/2010/main" val="467702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e 80">
            <a:extLst>
              <a:ext uri="{FF2B5EF4-FFF2-40B4-BE49-F238E27FC236}">
                <a16:creationId xmlns:a16="http://schemas.microsoft.com/office/drawing/2014/main" id="{ED830713-828D-4054-A5DF-7D1AD8AEFF67}"/>
              </a:ext>
            </a:extLst>
          </p:cNvPr>
          <p:cNvGrpSpPr/>
          <p:nvPr/>
        </p:nvGrpSpPr>
        <p:grpSpPr>
          <a:xfrm>
            <a:off x="144123" y="2685002"/>
            <a:ext cx="3437388" cy="3335375"/>
            <a:chOff x="22199" y="2685002"/>
            <a:chExt cx="3437388" cy="3335375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26CF37AF-015E-49DF-8104-EF59DDA81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85" b="2603"/>
            <a:stretch/>
          </p:blipFill>
          <p:spPr>
            <a:xfrm>
              <a:off x="22199" y="2721873"/>
              <a:ext cx="3437388" cy="3298504"/>
            </a:xfrm>
            <a:prstGeom prst="rect">
              <a:avLst/>
            </a:prstGeom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DFD6EE7-7653-4295-A15D-4910B205E8B5}"/>
                </a:ext>
              </a:extLst>
            </p:cNvPr>
            <p:cNvSpPr/>
            <p:nvPr/>
          </p:nvSpPr>
          <p:spPr>
            <a:xfrm>
              <a:off x="259645" y="2685002"/>
              <a:ext cx="201909" cy="91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6931A58-3D29-4329-AF8B-7FA5C8ED04A3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CF7440F-39C1-497D-8423-36B3F032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8286"/>
            <a:ext cx="2743200" cy="365125"/>
          </a:xfrm>
        </p:spPr>
        <p:txBody>
          <a:bodyPr/>
          <a:lstStyle/>
          <a:p>
            <a:fld id="{37A05D04-525B-4937-AC1B-BFCB89383A78}" type="slidenum">
              <a:rPr lang="fr-FR" smtClean="0"/>
              <a:t>17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4EB84E5-CCD1-48F7-86EA-2154E944ABDA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21CF74-863D-4009-A23E-66E87B7EE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8286"/>
            <a:ext cx="2743200" cy="365125"/>
          </a:xfrm>
        </p:spPr>
        <p:txBody>
          <a:bodyPr/>
          <a:lstStyle/>
          <a:p>
            <a:r>
              <a:rPr lang="fr-FR"/>
              <a:t>July 10-12 2023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75764FD-FDAA-42AC-96A6-F1347E011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8286"/>
            <a:ext cx="4114800" cy="365125"/>
          </a:xfrm>
        </p:spPr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E1F39FD-F4E5-4BC6-B491-B6522B193A98}"/>
              </a:ext>
            </a:extLst>
          </p:cNvPr>
          <p:cNvSpPr/>
          <p:nvPr/>
        </p:nvSpPr>
        <p:spPr>
          <a:xfrm>
            <a:off x="542242" y="453605"/>
            <a:ext cx="1790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IDFont+F2"/>
              </a:rPr>
              <a:t>70-MeV protons</a:t>
            </a:r>
            <a:endParaRPr lang="fr-FR" dirty="0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9E6C0A8A-16DF-40E1-B292-B287CFADD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650" y="523068"/>
            <a:ext cx="426967" cy="426967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C2C7B72-9D90-45F6-ABFB-7CA4EEA53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116" y="854140"/>
            <a:ext cx="1513772" cy="1316758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15722413-67DC-46C8-856C-7F469822C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9629" y="1073258"/>
            <a:ext cx="930744" cy="933143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6BFC3E0A-1FA1-42BA-BD53-FF0F9BF8714E}"/>
              </a:ext>
            </a:extLst>
          </p:cNvPr>
          <p:cNvSpPr txBox="1"/>
          <p:nvPr/>
        </p:nvSpPr>
        <p:spPr>
          <a:xfrm>
            <a:off x="6987644" y="4697640"/>
            <a:ext cx="5223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**L. </a:t>
            </a:r>
            <a:r>
              <a:rPr lang="fr-FR" sz="1100" dirty="0" err="1"/>
              <a:t>Bäni</a:t>
            </a:r>
            <a:r>
              <a:rPr lang="fr-FR" sz="1100" dirty="0"/>
              <a:t> et al, RD42 coll. , « A </a:t>
            </a:r>
            <a:r>
              <a:rPr lang="fr-FR" sz="1100" dirty="0" err="1"/>
              <a:t>study</a:t>
            </a:r>
            <a:r>
              <a:rPr lang="fr-FR" sz="1100" dirty="0"/>
              <a:t> of the radiation </a:t>
            </a:r>
            <a:r>
              <a:rPr lang="fr-FR" sz="1100" dirty="0" err="1"/>
              <a:t>tolerance</a:t>
            </a:r>
            <a:r>
              <a:rPr lang="fr-FR" sz="1100" dirty="0"/>
              <a:t> of CVD </a:t>
            </a:r>
            <a:r>
              <a:rPr lang="fr-FR" sz="1100" dirty="0" err="1"/>
              <a:t>diamond</a:t>
            </a:r>
            <a:r>
              <a:rPr lang="fr-FR" sz="1100" dirty="0"/>
              <a:t> to 70 MeV protons, fast neutrons and 300 MeV pions », </a:t>
            </a:r>
            <a:r>
              <a:rPr lang="fr-FR" sz="1100" dirty="0" err="1"/>
              <a:t>Sensors</a:t>
            </a:r>
            <a:r>
              <a:rPr lang="fr-FR" sz="1100" dirty="0"/>
              <a:t> 2020, 20, 6648 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5A4ED55-E53C-466D-B3B6-09766D1CF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076" y="763046"/>
            <a:ext cx="2238146" cy="1643032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182050F2-79E8-42C1-BF96-B597774914C5}"/>
              </a:ext>
            </a:extLst>
          </p:cNvPr>
          <p:cNvSpPr txBox="1"/>
          <p:nvPr/>
        </p:nvSpPr>
        <p:spPr>
          <a:xfrm>
            <a:off x="633355" y="-8405"/>
            <a:ext cx="10209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</a:rPr>
              <a:t>sCVD</a:t>
            </a:r>
            <a:r>
              <a:rPr lang="fr-FR" sz="2800" dirty="0">
                <a:solidFill>
                  <a:schemeClr val="bg1"/>
                </a:solidFill>
              </a:rPr>
              <a:t> and </a:t>
            </a:r>
            <a:r>
              <a:rPr lang="fr-FR" sz="2800" dirty="0" err="1">
                <a:solidFill>
                  <a:schemeClr val="bg1"/>
                </a:solidFill>
              </a:rPr>
              <a:t>pCVD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diamond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response</a:t>
            </a:r>
            <a:r>
              <a:rPr lang="fr-FR" sz="2800" dirty="0">
                <a:solidFill>
                  <a:schemeClr val="bg1"/>
                </a:solidFill>
              </a:rPr>
              <a:t> to 70 MeV protons:  </a:t>
            </a:r>
            <a:r>
              <a:rPr lang="fr-FR" sz="2800" dirty="0" err="1">
                <a:solidFill>
                  <a:schemeClr val="bg1"/>
                </a:solidFill>
              </a:rPr>
              <a:t>aging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studies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64C486-0C28-4A60-A380-BB73AAEE54C9}"/>
              </a:ext>
            </a:extLst>
          </p:cNvPr>
          <p:cNvSpPr txBox="1"/>
          <p:nvPr/>
        </p:nvSpPr>
        <p:spPr>
          <a:xfrm>
            <a:off x="8774258" y="1235999"/>
            <a:ext cx="2837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PRELIMINARY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E565F880-2D41-4E97-B72C-41E1DFE7856F}"/>
                  </a:ext>
                </a:extLst>
              </p:cNvPr>
              <p:cNvSpPr txBox="1"/>
              <p:nvPr/>
            </p:nvSpPr>
            <p:spPr>
              <a:xfrm>
                <a:off x="1437551" y="3873879"/>
                <a:ext cx="1470018" cy="56707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/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E565F880-2D41-4E97-B72C-41E1DFE78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551" y="3873879"/>
                <a:ext cx="1470018" cy="5670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e 18">
            <a:extLst>
              <a:ext uri="{FF2B5EF4-FFF2-40B4-BE49-F238E27FC236}">
                <a16:creationId xmlns:a16="http://schemas.microsoft.com/office/drawing/2014/main" id="{A78791BD-4DFE-4329-BEC1-0A013CB395ED}"/>
              </a:ext>
            </a:extLst>
          </p:cNvPr>
          <p:cNvGrpSpPr/>
          <p:nvPr/>
        </p:nvGrpSpPr>
        <p:grpSpPr>
          <a:xfrm>
            <a:off x="207947" y="6241636"/>
            <a:ext cx="3735069" cy="294145"/>
            <a:chOff x="7577159" y="3532940"/>
            <a:chExt cx="3735069" cy="2941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3A01398-C626-47CA-AB03-E4EF5CFFF900}"/>
                    </a:ext>
                  </a:extLst>
                </p:cNvPr>
                <p:cNvSpPr/>
                <p:nvPr/>
              </p:nvSpPr>
              <p:spPr>
                <a:xfrm>
                  <a:off x="8558883" y="3546368"/>
                  <a:ext cx="90293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fr-FR" sz="1200" dirty="0"/>
                    <a:t> = fluence</a:t>
                  </a: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3A01398-C626-47CA-AB03-E4EF5CFFF9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8883" y="3546368"/>
                  <a:ext cx="902939" cy="276999"/>
                </a:xfrm>
                <a:prstGeom prst="rect">
                  <a:avLst/>
                </a:prstGeom>
                <a:blipFill>
                  <a:blip r:embed="rId8"/>
                  <a:stretch>
                    <a:fillRect b="-1521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676809F8-4192-413D-B7ED-1762D3E5CA7A}"/>
                    </a:ext>
                  </a:extLst>
                </p:cNvPr>
                <p:cNvSpPr/>
                <p:nvPr/>
              </p:nvSpPr>
              <p:spPr>
                <a:xfrm>
                  <a:off x="7577159" y="3550086"/>
                  <a:ext cx="112319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/>
                        </m:s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𝑐h𝑎𝑟𝑔𝑒</m:t>
                        </m:r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676809F8-4192-413D-B7ED-1762D3E5CA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7159" y="3550086"/>
                  <a:ext cx="1123192" cy="276999"/>
                </a:xfrm>
                <a:prstGeom prst="rect">
                  <a:avLst/>
                </a:prstGeom>
                <a:blipFill>
                  <a:blip r:embed="rId9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FC4FAC24-9C48-4F8C-B252-A465EDA2F1D6}"/>
                    </a:ext>
                  </a:extLst>
                </p:cNvPr>
                <p:cNvSpPr/>
                <p:nvPr/>
              </p:nvSpPr>
              <p:spPr>
                <a:xfrm>
                  <a:off x="9363489" y="3532940"/>
                  <a:ext cx="194873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fr-FR" sz="1200" dirty="0"/>
                    <a:t>, </a:t>
                  </a:r>
                  <a14:m>
                    <m:oMath xmlns:m="http://schemas.openxmlformats.org/officeDocument/2006/math">
                      <m:r>
                        <a:rPr lang="fr-FR" sz="1200" i="1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fr-FR" sz="1200" dirty="0"/>
                    <a:t> = Cste = fit </a:t>
                  </a:r>
                  <a:r>
                    <a:rPr lang="fr-FR" sz="1200" dirty="0" err="1"/>
                    <a:t>parameters</a:t>
                  </a:r>
                  <a:endParaRPr lang="fr-FR" sz="1200" dirty="0"/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FC4FAC24-9C48-4F8C-B252-A465EDA2F1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3489" y="3532940"/>
                  <a:ext cx="1948739" cy="276999"/>
                </a:xfrm>
                <a:prstGeom prst="rect">
                  <a:avLst/>
                </a:prstGeom>
                <a:blipFill>
                  <a:blip r:embed="rId10"/>
                  <a:stretch>
                    <a:fillRect t="-2222" r="-313" b="-1777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FCF94BB6-3DD4-4EEB-B92A-B1F57BDB5B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7799" y="2597323"/>
            <a:ext cx="2396907" cy="143344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84DC33D8-2B12-4C72-914B-4A1B0E258A7A}"/>
              </a:ext>
            </a:extLst>
          </p:cNvPr>
          <p:cNvSpPr txBox="1"/>
          <p:nvPr/>
        </p:nvSpPr>
        <p:spPr>
          <a:xfrm>
            <a:off x="7131914" y="2722718"/>
            <a:ext cx="2743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RD42 CERN coll. </a:t>
            </a:r>
            <a:r>
              <a:rPr lang="fr-FR" sz="1400" b="1" dirty="0" err="1">
                <a:solidFill>
                  <a:srgbClr val="002060"/>
                </a:solidFill>
              </a:rPr>
              <a:t>results</a:t>
            </a:r>
            <a:r>
              <a:rPr lang="fr-FR" sz="1400" b="1" dirty="0">
                <a:solidFill>
                  <a:srgbClr val="002060"/>
                </a:solidFill>
              </a:rPr>
              <a:t>**: </a:t>
            </a:r>
          </a:p>
          <a:p>
            <a:r>
              <a:rPr lang="fr-FR" sz="1400" dirty="0">
                <a:solidFill>
                  <a:srgbClr val="002060"/>
                </a:solidFill>
                <a:sym typeface="Wingdings" panose="05000000000000000000" pitchFamily="2" charset="2"/>
              </a:rPr>
              <a:t></a:t>
            </a:r>
            <a:r>
              <a:rPr lang="fr-FR" sz="1400" dirty="0">
                <a:solidFill>
                  <a:srgbClr val="002060"/>
                </a:solidFill>
              </a:rPr>
              <a:t>k </a:t>
            </a:r>
            <a:r>
              <a:rPr lang="fr-FR" sz="1400" dirty="0" err="1">
                <a:solidFill>
                  <a:srgbClr val="002060"/>
                </a:solidFill>
              </a:rPr>
              <a:t>is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dirty="0" err="1">
                <a:solidFill>
                  <a:srgbClr val="002060"/>
                </a:solidFill>
              </a:rPr>
              <a:t>decreasing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dirty="0" err="1">
                <a:solidFill>
                  <a:srgbClr val="002060"/>
                </a:solidFill>
              </a:rPr>
              <a:t>with</a:t>
            </a:r>
            <a:r>
              <a:rPr lang="fr-FR" sz="1400" dirty="0">
                <a:solidFill>
                  <a:srgbClr val="002060"/>
                </a:solidFill>
              </a:rPr>
              <a:t> proton          </a:t>
            </a:r>
            <a:r>
              <a:rPr lang="fr-FR" sz="1400" dirty="0" err="1">
                <a:solidFill>
                  <a:srgbClr val="002060"/>
                </a:solidFill>
              </a:rPr>
              <a:t>energy</a:t>
            </a:r>
            <a:endParaRPr lang="fr-FR" sz="1400" dirty="0">
              <a:solidFill>
                <a:srgbClr val="002060"/>
              </a:solidFill>
            </a:endParaRPr>
          </a:p>
          <a:p>
            <a:r>
              <a:rPr lang="fr-FR" sz="1400" b="1" dirty="0">
                <a:solidFill>
                  <a:srgbClr val="FF0000"/>
                </a:solidFill>
              </a:rPr>
              <a:t>Question to </a:t>
            </a:r>
            <a:r>
              <a:rPr lang="fr-FR" sz="1400" b="1" dirty="0" err="1">
                <a:solidFill>
                  <a:srgbClr val="FF0000"/>
                </a:solidFill>
              </a:rPr>
              <a:t>be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answered</a:t>
            </a:r>
            <a:r>
              <a:rPr lang="fr-FR" sz="1400" b="1" dirty="0">
                <a:solidFill>
                  <a:srgbClr val="FF0000"/>
                </a:solidFill>
              </a:rPr>
              <a:t>:</a:t>
            </a:r>
          </a:p>
          <a:p>
            <a:r>
              <a:rPr lang="fr-FR" sz="1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fr-FR" sz="1400" dirty="0">
                <a:solidFill>
                  <a:srgbClr val="FF0000"/>
                </a:solidFill>
              </a:rPr>
              <a:t>k = k (</a:t>
            </a:r>
            <a:r>
              <a:rPr lang="en-US" sz="1400" dirty="0">
                <a:solidFill>
                  <a:srgbClr val="FF0000"/>
                </a:solidFill>
              </a:rPr>
              <a:t>𝜑) with 𝜑 = flux? </a:t>
            </a:r>
          </a:p>
          <a:p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   Ongoing studies!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CF14D682-63D9-4000-82B9-081931AC5612}"/>
              </a:ext>
            </a:extLst>
          </p:cNvPr>
          <p:cNvSpPr txBox="1"/>
          <p:nvPr/>
        </p:nvSpPr>
        <p:spPr>
          <a:xfrm>
            <a:off x="7836980" y="5161740"/>
            <a:ext cx="2959721" cy="1200329"/>
          </a:xfrm>
          <a:prstGeom prst="rect">
            <a:avLst/>
          </a:prstGeom>
          <a:solidFill>
            <a:srgbClr val="FFFFDB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Proton </a:t>
            </a:r>
            <a:r>
              <a:rPr lang="fr-FR" b="1" dirty="0" err="1">
                <a:solidFill>
                  <a:srgbClr val="002060"/>
                </a:solidFill>
              </a:rPr>
              <a:t>therapy</a:t>
            </a:r>
            <a:r>
              <a:rPr lang="fr-FR" b="1" dirty="0">
                <a:solidFill>
                  <a:srgbClr val="002060"/>
                </a:solidFill>
              </a:rPr>
              <a:t>:</a:t>
            </a:r>
          </a:p>
          <a:p>
            <a:r>
              <a:rPr lang="fr-FR" dirty="0">
                <a:solidFill>
                  <a:srgbClr val="002060"/>
                </a:solidFill>
              </a:rPr>
              <a:t>~10</a:t>
            </a:r>
            <a:r>
              <a:rPr lang="fr-FR" baseline="30000" dirty="0">
                <a:solidFill>
                  <a:srgbClr val="002060"/>
                </a:solidFill>
              </a:rPr>
              <a:t>10</a:t>
            </a:r>
            <a:r>
              <a:rPr lang="fr-FR" dirty="0">
                <a:solidFill>
                  <a:srgbClr val="002060"/>
                </a:solidFill>
              </a:rPr>
              <a:t> protons/cm</a:t>
            </a:r>
            <a:r>
              <a:rPr lang="fr-FR" baseline="30000" dirty="0">
                <a:solidFill>
                  <a:srgbClr val="002060"/>
                </a:solidFill>
              </a:rPr>
              <a:t>2</a:t>
            </a:r>
            <a:r>
              <a:rPr lang="fr-FR" dirty="0">
                <a:solidFill>
                  <a:srgbClr val="002060"/>
                </a:solidFill>
              </a:rPr>
              <a:t>/</a:t>
            </a:r>
            <a:r>
              <a:rPr lang="fr-FR" dirty="0" err="1">
                <a:solidFill>
                  <a:srgbClr val="002060"/>
                </a:solidFill>
              </a:rPr>
              <a:t>treatment</a:t>
            </a:r>
            <a:endParaRPr lang="fr-FR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~20 patient/</a:t>
            </a:r>
            <a:r>
              <a:rPr lang="fr-FR" dirty="0" err="1">
                <a:solidFill>
                  <a:srgbClr val="002060"/>
                </a:solidFill>
              </a:rPr>
              <a:t>day</a:t>
            </a:r>
            <a:endParaRPr lang="fr-FR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~10</a:t>
            </a:r>
            <a:r>
              <a:rPr lang="fr-FR" baseline="30000" dirty="0">
                <a:solidFill>
                  <a:srgbClr val="002060"/>
                </a:solidFill>
              </a:rPr>
              <a:t>13</a:t>
            </a:r>
            <a:r>
              <a:rPr lang="fr-FR" dirty="0">
                <a:solidFill>
                  <a:srgbClr val="002060"/>
                </a:solidFill>
              </a:rPr>
              <a:t> proton/cm</a:t>
            </a:r>
            <a:r>
              <a:rPr lang="fr-FR" baseline="30000" dirty="0">
                <a:solidFill>
                  <a:srgbClr val="002060"/>
                </a:solidFill>
              </a:rPr>
              <a:t>2</a:t>
            </a:r>
            <a:r>
              <a:rPr lang="fr-FR" dirty="0">
                <a:solidFill>
                  <a:srgbClr val="002060"/>
                </a:solidFill>
              </a:rPr>
              <a:t>/</a:t>
            </a:r>
            <a:r>
              <a:rPr lang="fr-FR" dirty="0" err="1">
                <a:solidFill>
                  <a:srgbClr val="002060"/>
                </a:solidFill>
              </a:rPr>
              <a:t>year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0C79D189-778B-44EA-B4F9-6E192AC9EE2E}"/>
              </a:ext>
            </a:extLst>
          </p:cNvPr>
          <p:cNvSpPr txBox="1"/>
          <p:nvPr/>
        </p:nvSpPr>
        <p:spPr>
          <a:xfrm>
            <a:off x="1146950" y="3478610"/>
            <a:ext cx="202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Literature</a:t>
            </a:r>
            <a:r>
              <a:rPr lang="fr-FR" dirty="0"/>
              <a:t> * and **: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182EC19-2FDC-4D79-99EF-BE469720E227}"/>
              </a:ext>
            </a:extLst>
          </p:cNvPr>
          <p:cNvSpPr txBox="1"/>
          <p:nvPr/>
        </p:nvSpPr>
        <p:spPr>
          <a:xfrm>
            <a:off x="6987644" y="4157418"/>
            <a:ext cx="488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* A. </a:t>
            </a:r>
            <a:r>
              <a:rPr lang="fr-FR" sz="1200" dirty="0" err="1"/>
              <a:t>Bhattacharya</a:t>
            </a:r>
            <a:r>
              <a:rPr lang="fr-FR" sz="1200" dirty="0"/>
              <a:t> et al, « </a:t>
            </a:r>
            <a:r>
              <a:rPr lang="fr-FR" sz="1200" dirty="0" err="1"/>
              <a:t>Degradation</a:t>
            </a:r>
            <a:r>
              <a:rPr lang="fr-FR" sz="1200" dirty="0"/>
              <a:t> of single </a:t>
            </a:r>
            <a:r>
              <a:rPr lang="fr-FR" sz="1200" dirty="0" err="1"/>
              <a:t>crystal</a:t>
            </a:r>
            <a:r>
              <a:rPr lang="fr-FR" sz="1200" dirty="0"/>
              <a:t> </a:t>
            </a:r>
            <a:r>
              <a:rPr lang="fr-FR" sz="1200" dirty="0" err="1"/>
              <a:t>diamond</a:t>
            </a:r>
            <a:r>
              <a:rPr lang="fr-FR" sz="1200" dirty="0"/>
              <a:t> detectors in </a:t>
            </a:r>
            <a:r>
              <a:rPr lang="fr-FR" sz="1200" dirty="0" err="1"/>
              <a:t>swift</a:t>
            </a:r>
            <a:r>
              <a:rPr lang="fr-FR" sz="1200" dirty="0"/>
              <a:t> </a:t>
            </a:r>
            <a:r>
              <a:rPr lang="fr-FR" sz="1200" dirty="0" err="1"/>
              <a:t>heavy</a:t>
            </a:r>
            <a:r>
              <a:rPr lang="fr-FR" sz="1200" dirty="0"/>
              <a:t> ion </a:t>
            </a:r>
            <a:r>
              <a:rPr lang="fr-FR" sz="1200" dirty="0" err="1"/>
              <a:t>beams</a:t>
            </a:r>
            <a:r>
              <a:rPr lang="fr-FR" sz="1200" dirty="0"/>
              <a:t> », Diamond and </a:t>
            </a:r>
            <a:r>
              <a:rPr lang="fr-FR" sz="1200" dirty="0" err="1"/>
              <a:t>related</a:t>
            </a:r>
            <a:r>
              <a:rPr lang="fr-FR" sz="1200" dirty="0"/>
              <a:t> Materials 70 (2016) 124-131  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EBD0DAA1-0B06-433D-9B68-E863515295F6}"/>
              </a:ext>
            </a:extLst>
          </p:cNvPr>
          <p:cNvSpPr txBox="1"/>
          <p:nvPr/>
        </p:nvSpPr>
        <p:spPr>
          <a:xfrm>
            <a:off x="4067080" y="453605"/>
            <a:ext cx="142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2"/>
                </a:solidFill>
              </a:rPr>
              <a:t>sCVD</a:t>
            </a:r>
            <a:r>
              <a:rPr lang="fr-FR" b="1" dirty="0">
                <a:solidFill>
                  <a:schemeClr val="accent2"/>
                </a:solidFill>
              </a:rPr>
              <a:t> </a:t>
            </a:r>
            <a:r>
              <a:rPr lang="fr-FR" b="1" dirty="0" err="1">
                <a:solidFill>
                  <a:schemeClr val="accent2"/>
                </a:solidFill>
              </a:rPr>
              <a:t>results</a:t>
            </a:r>
            <a:r>
              <a:rPr lang="fr-FR" dirty="0"/>
              <a:t> </a:t>
            </a: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7B004495-5D1E-4065-81D5-435FE5CE83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82766" y="947402"/>
            <a:ext cx="2105449" cy="861614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F5C0D2ED-6A1E-4510-9C43-823F32921F17}"/>
              </a:ext>
            </a:extLst>
          </p:cNvPr>
          <p:cNvSpPr txBox="1"/>
          <p:nvPr/>
        </p:nvSpPr>
        <p:spPr>
          <a:xfrm>
            <a:off x="6392053" y="1973156"/>
            <a:ext cx="2301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+mj-lt"/>
                <a:ea typeface="Cambria Math" panose="02040503050406030204" pitchFamily="18" charset="0"/>
              </a:rPr>
              <a:t>dt</a:t>
            </a:r>
            <a:r>
              <a:rPr lang="fr-FR" sz="1200" dirty="0">
                <a:latin typeface="+mj-lt"/>
                <a:ea typeface="Cambria Math" panose="02040503050406030204" pitchFamily="18" charset="0"/>
              </a:rPr>
              <a:t> = 50µs</a:t>
            </a:r>
          </a:p>
          <a:p>
            <a:r>
              <a:rPr lang="fr-FR" sz="1200" dirty="0">
                <a:latin typeface="+mj-lt"/>
                <a:ea typeface="Cambria Math" panose="02040503050406030204" pitchFamily="18" charset="0"/>
              </a:rPr>
              <a:t>dit : variable =&gt; &lt;I&gt; = cste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C99838A0-6F87-4595-8976-918A0F4D60B9}"/>
              </a:ext>
            </a:extLst>
          </p:cNvPr>
          <p:cNvSpPr txBox="1"/>
          <p:nvPr/>
        </p:nvSpPr>
        <p:spPr>
          <a:xfrm>
            <a:off x="8464445" y="533458"/>
            <a:ext cx="3752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R. Molle PhD </a:t>
            </a:r>
            <a:r>
              <a:rPr lang="fr-FR" dirty="0" err="1">
                <a:solidFill>
                  <a:schemeClr val="accent1"/>
                </a:solidFill>
              </a:rPr>
              <a:t>thesis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/>
              <a:t>ANR DIAMMONI</a:t>
            </a:r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C07337DD-474F-46AA-BCED-66FAF22D7B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7457"/>
          <a:stretch/>
        </p:blipFill>
        <p:spPr>
          <a:xfrm>
            <a:off x="3678941" y="2656079"/>
            <a:ext cx="3365109" cy="3497393"/>
          </a:xfrm>
          <a:prstGeom prst="rect">
            <a:avLst/>
          </a:prstGeom>
        </p:spPr>
      </p:pic>
      <p:sp>
        <p:nvSpPr>
          <p:cNvPr id="77" name="ZoneTexte 76">
            <a:extLst>
              <a:ext uri="{FF2B5EF4-FFF2-40B4-BE49-F238E27FC236}">
                <a16:creationId xmlns:a16="http://schemas.microsoft.com/office/drawing/2014/main" id="{66649C58-C193-458C-A9BD-F3AEECD8D95F}"/>
              </a:ext>
            </a:extLst>
          </p:cNvPr>
          <p:cNvSpPr txBox="1"/>
          <p:nvPr/>
        </p:nvSpPr>
        <p:spPr>
          <a:xfrm>
            <a:off x="4849041" y="6042469"/>
            <a:ext cx="117577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Fluence (p/cm</a:t>
            </a:r>
            <a:r>
              <a:rPr lang="fr-FR" sz="1200" baseline="30000" dirty="0"/>
              <a:t>2</a:t>
            </a:r>
            <a:r>
              <a:rPr lang="fr-FR" sz="1200" dirty="0"/>
              <a:t>)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B359211E-B4DC-4F89-998C-E0F7A3EBD48F}"/>
              </a:ext>
            </a:extLst>
          </p:cNvPr>
          <p:cNvSpPr txBox="1"/>
          <p:nvPr/>
        </p:nvSpPr>
        <p:spPr>
          <a:xfrm>
            <a:off x="1254156" y="6020377"/>
            <a:ext cx="145790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Fluence (10</a:t>
            </a:r>
            <a:r>
              <a:rPr lang="fr-FR" sz="1200" baseline="30000" dirty="0"/>
              <a:t>15 </a:t>
            </a:r>
            <a:r>
              <a:rPr lang="fr-FR" sz="1200" dirty="0"/>
              <a:t>p/cm</a:t>
            </a:r>
            <a:r>
              <a:rPr lang="fr-FR" sz="1200" baseline="30000" dirty="0"/>
              <a:t>2</a:t>
            </a:r>
            <a:r>
              <a:rPr lang="fr-FR" sz="1200" dirty="0"/>
              <a:t>)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69F207D2-580C-41F6-95F6-36D1C7437C31}"/>
              </a:ext>
            </a:extLst>
          </p:cNvPr>
          <p:cNvSpPr txBox="1"/>
          <p:nvPr/>
        </p:nvSpPr>
        <p:spPr>
          <a:xfrm rot="16200000">
            <a:off x="-803082" y="4480583"/>
            <a:ext cx="184845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Charge in a 50µs-train (µC)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2E25B6E8-E871-434C-9235-F8E8D91BDEAA}"/>
              </a:ext>
            </a:extLst>
          </p:cNvPr>
          <p:cNvSpPr txBox="1"/>
          <p:nvPr/>
        </p:nvSpPr>
        <p:spPr>
          <a:xfrm rot="16200000">
            <a:off x="2814032" y="4333514"/>
            <a:ext cx="176349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Charge in a 50µs-train (C)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534DD4F0-F115-4518-8CB6-4E7D1CBF4A71}"/>
              </a:ext>
            </a:extLst>
          </p:cNvPr>
          <p:cNvSpPr txBox="1"/>
          <p:nvPr/>
        </p:nvSpPr>
        <p:spPr>
          <a:xfrm>
            <a:off x="545285" y="2250908"/>
            <a:ext cx="6395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Charge in a 50µs-train of 70 MeV protons as a </a:t>
            </a:r>
            <a:r>
              <a:rPr lang="fr-FR" b="1" dirty="0" err="1">
                <a:solidFill>
                  <a:srgbClr val="002060"/>
                </a:solidFill>
              </a:rPr>
              <a:t>function</a:t>
            </a:r>
            <a:r>
              <a:rPr lang="fr-FR" b="1" dirty="0">
                <a:solidFill>
                  <a:srgbClr val="002060"/>
                </a:solidFill>
              </a:rPr>
              <a:t> of fluence</a:t>
            </a:r>
          </a:p>
          <a:p>
            <a:pPr algn="ctr"/>
            <a:r>
              <a:rPr lang="fr-FR" sz="1000" b="1" dirty="0">
                <a:solidFill>
                  <a:srgbClr val="002060"/>
                </a:solidFill>
              </a:rPr>
              <a:t>Flux in p/cm</a:t>
            </a:r>
            <a:r>
              <a:rPr lang="fr-FR" sz="1000" b="1" baseline="30000" dirty="0">
                <a:solidFill>
                  <a:srgbClr val="002060"/>
                </a:solidFill>
              </a:rPr>
              <a:t>2</a:t>
            </a:r>
            <a:r>
              <a:rPr lang="fr-FR" sz="1000" b="1" dirty="0">
                <a:solidFill>
                  <a:srgbClr val="002060"/>
                </a:solidFill>
              </a:rPr>
              <a:t>/s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E59F7374-B156-4748-BFAC-47CB32F35E1E}"/>
              </a:ext>
            </a:extLst>
          </p:cNvPr>
          <p:cNvSpPr txBox="1"/>
          <p:nvPr/>
        </p:nvSpPr>
        <p:spPr>
          <a:xfrm>
            <a:off x="2664247" y="6021773"/>
            <a:ext cx="17491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0070C0"/>
                </a:solidFill>
              </a:rPr>
              <a:t>log. </a:t>
            </a:r>
            <a:r>
              <a:rPr lang="fr-FR" sz="1100" dirty="0" err="1">
                <a:solidFill>
                  <a:srgbClr val="0070C0"/>
                </a:solidFill>
              </a:rPr>
              <a:t>scales</a:t>
            </a:r>
            <a:r>
              <a:rPr lang="fr-FR" sz="1100" dirty="0">
                <a:solidFill>
                  <a:srgbClr val="0070C0"/>
                </a:solidFill>
              </a:rPr>
              <a:t> on the </a:t>
            </a:r>
            <a:r>
              <a:rPr lang="fr-FR" sz="1100" dirty="0" err="1">
                <a:solidFill>
                  <a:srgbClr val="0070C0"/>
                </a:solidFill>
              </a:rPr>
              <a:t>both</a:t>
            </a:r>
            <a:r>
              <a:rPr lang="fr-FR" sz="1100" dirty="0">
                <a:solidFill>
                  <a:srgbClr val="0070C0"/>
                </a:solidFill>
              </a:rPr>
              <a:t> axes</a:t>
            </a:r>
          </a:p>
        </p:txBody>
      </p:sp>
      <p:sp>
        <p:nvSpPr>
          <p:cNvPr id="87" name="Flèche : droite 86">
            <a:extLst>
              <a:ext uri="{FF2B5EF4-FFF2-40B4-BE49-F238E27FC236}">
                <a16:creationId xmlns:a16="http://schemas.microsoft.com/office/drawing/2014/main" id="{8E37867B-143F-4393-BD41-F3E9D8AD2987}"/>
              </a:ext>
            </a:extLst>
          </p:cNvPr>
          <p:cNvSpPr/>
          <p:nvPr/>
        </p:nvSpPr>
        <p:spPr>
          <a:xfrm>
            <a:off x="2738650" y="5987336"/>
            <a:ext cx="1827826" cy="365125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792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07AC830-8B3C-44C1-8AC2-E2BE2A97E6F6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9254" y="58074"/>
            <a:ext cx="1159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89254" y="618196"/>
            <a:ext cx="11845571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The development are in connection with collaborations established at IN2P3, CNRS (INP), CAL, IRSN and ESRF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It has been done in the context of interdisciplinary research IN2P3 - INP skills exchanges take place between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characterization: sources (labs) + accelerator beams @ IN2P3  AIFIRA / GIP - ARRONAX, XBIC @ ESRF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Instrumentation (IN2P3 labs, </a:t>
            </a:r>
            <a:r>
              <a:rPr lang="en-US" dirty="0" err="1">
                <a:solidFill>
                  <a:srgbClr val="002060"/>
                </a:solidFill>
              </a:rPr>
              <a:t>Institut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Néel</a:t>
            </a:r>
            <a:r>
              <a:rPr lang="en-US" dirty="0">
                <a:solidFill>
                  <a:srgbClr val="002060"/>
                </a:solidFill>
              </a:rPr>
              <a:t>, etc.)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Diamond beam monitors + FE electronics and DAQ have been developed 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Various specifications (time resolution, continuous or pulsed beams, single particle counting up to  10</a:t>
            </a:r>
            <a:r>
              <a:rPr lang="en-US" baseline="30000" dirty="0">
                <a:solidFill>
                  <a:srgbClr val="002060"/>
                </a:solidFill>
              </a:rPr>
              <a:t>6</a:t>
            </a:r>
            <a:r>
              <a:rPr lang="en-US" dirty="0">
                <a:solidFill>
                  <a:srgbClr val="002060"/>
                </a:solidFill>
              </a:rPr>
              <a:t> particle in a bunch)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Diamond beam monitoring satisfies the FLASH therapy condition (linear response in the range 1 to 4 10</a:t>
            </a:r>
            <a:r>
              <a:rPr lang="en-US" baseline="30000" dirty="0">
                <a:solidFill>
                  <a:srgbClr val="002060"/>
                </a:solidFill>
              </a:rPr>
              <a:t>5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Gy</a:t>
            </a:r>
            <a:r>
              <a:rPr lang="en-US" dirty="0">
                <a:solidFill>
                  <a:srgbClr val="002060"/>
                </a:solidFill>
              </a:rPr>
              <a:t>/s with X-rays and proton beams)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=&gt; the proposed detection systems will bring significant added value to the transfer of high dose rate flash radiotherapy  to clinical trials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Simulation + aging studies are on going for a better understanding of the signal formation and the impact of very high fluences on charge collection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536100"/>
            <a:ext cx="2743200" cy="365125"/>
          </a:xfrm>
        </p:spPr>
        <p:txBody>
          <a:bodyPr/>
          <a:lstStyle/>
          <a:p>
            <a:fld id="{FB7F1212-E49F-42EE-A814-E7B73C61DA89}" type="slidenum">
              <a:rPr lang="fr-FR" smtClean="0"/>
              <a:t>18</a:t>
            </a:fld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A08955E-9E38-412E-A13A-25DAFCBFB8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6100"/>
            <a:ext cx="2743200" cy="365125"/>
          </a:xfrm>
        </p:spPr>
        <p:txBody>
          <a:bodyPr/>
          <a:lstStyle/>
          <a:p>
            <a:r>
              <a:rPr lang="fr-FR"/>
              <a:t>July 10-12 2023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86AF69-8F37-4CF5-A5D0-DA292341E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6100"/>
            <a:ext cx="4114800" cy="365125"/>
          </a:xfrm>
        </p:spPr>
        <p:txBody>
          <a:bodyPr/>
          <a:lstStyle/>
          <a:p>
            <a:r>
              <a:rPr lang="fr-FR"/>
              <a:t>GDR DI2I Assemblée Générale SUBATECH Nantes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2076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4B8C8F5-859B-4561-9D4C-6064DE1B7E9F}"/>
              </a:ext>
            </a:extLst>
          </p:cNvPr>
          <p:cNvSpPr/>
          <p:nvPr/>
        </p:nvSpPr>
        <p:spPr>
          <a:xfrm>
            <a:off x="0" y="5230750"/>
            <a:ext cx="12192000" cy="167091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49EFB2-22EB-40EC-804E-364755F4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19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37A1C6C-04A6-457F-A560-379ECFC7F1D0}"/>
              </a:ext>
            </a:extLst>
          </p:cNvPr>
          <p:cNvSpPr txBox="1"/>
          <p:nvPr/>
        </p:nvSpPr>
        <p:spPr>
          <a:xfrm>
            <a:off x="1743075" y="249247"/>
            <a:ext cx="8479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002060"/>
                </a:solidFill>
              </a:rPr>
              <a:t>THANKS FOR YOUR ATTENTION !</a:t>
            </a:r>
          </a:p>
        </p:txBody>
      </p:sp>
      <p:sp>
        <p:nvSpPr>
          <p:cNvPr id="8" name="Rectangle à coins arrondis 14">
            <a:extLst>
              <a:ext uri="{FF2B5EF4-FFF2-40B4-BE49-F238E27FC236}">
                <a16:creationId xmlns:a16="http://schemas.microsoft.com/office/drawing/2014/main" id="{E49BC358-17B9-4998-83CA-4CF3218AB7E7}"/>
              </a:ext>
            </a:extLst>
          </p:cNvPr>
          <p:cNvSpPr/>
          <p:nvPr/>
        </p:nvSpPr>
        <p:spPr>
          <a:xfrm>
            <a:off x="0" y="3175"/>
            <a:ext cx="12192000" cy="5174919"/>
          </a:xfrm>
          <a:prstGeom prst="roundRect">
            <a:avLst/>
          </a:prstGeom>
          <a:noFill/>
          <a:ln w="47625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C8E68F-7EF4-4369-AE94-C721DC94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875A03A-CB45-4A90-A819-356B045C9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E75799-3238-458A-960D-143240C21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72" t="27222" r="6094" b="22222"/>
          <a:stretch/>
        </p:blipFill>
        <p:spPr>
          <a:xfrm>
            <a:off x="4827923" y="1064487"/>
            <a:ext cx="2625924" cy="3648228"/>
          </a:xfrm>
          <a:prstGeom prst="rect">
            <a:avLst/>
          </a:prstGeom>
        </p:spPr>
      </p:pic>
      <p:pic>
        <p:nvPicPr>
          <p:cNvPr id="9" name="Image 1">
            <a:extLst>
              <a:ext uri="{FF2B5EF4-FFF2-40B4-BE49-F238E27FC236}">
                <a16:creationId xmlns:a16="http://schemas.microsoft.com/office/drawing/2014/main" id="{BF444571-EA39-4358-9B2D-5B56A83EE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67" y="1233051"/>
            <a:ext cx="678792" cy="44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31DCFEB-D932-4F17-BE3D-524810A58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713" y="1240566"/>
            <a:ext cx="625901" cy="3799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89EF88A-5177-4D3C-88A3-ACA409BF3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173" y="2830497"/>
            <a:ext cx="1104333" cy="2848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308F52E-2945-4D1F-B3D2-9B5EFF37E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967" y="4008887"/>
            <a:ext cx="584515" cy="32141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37C5C97-0834-458F-AE56-CA5B7E9F0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477" y="4582919"/>
            <a:ext cx="437780" cy="51517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82AAA70-98A8-4CAB-939D-93AEE61EBD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967" y="2025991"/>
            <a:ext cx="782801" cy="41993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BA587E1-1C40-4A04-B9AD-1EA93772C6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34" y="2775585"/>
            <a:ext cx="619002" cy="33974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47559AF-DD10-4713-BA59-886271D640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76" y="4008887"/>
            <a:ext cx="1145458" cy="31757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5FC66B1-BCF5-4943-8171-9D762CC30AB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6347" b="27901"/>
          <a:stretch/>
        </p:blipFill>
        <p:spPr>
          <a:xfrm>
            <a:off x="2437809" y="1691087"/>
            <a:ext cx="812165" cy="65431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7BB4D17-0D66-49B0-B712-F197B4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0422" b="13816"/>
          <a:stretch/>
        </p:blipFill>
        <p:spPr>
          <a:xfrm>
            <a:off x="2452391" y="3365532"/>
            <a:ext cx="521486" cy="39314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71A64AB-7F2C-48D3-85AB-A8697AF5CD2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13" b="3378"/>
          <a:stretch/>
        </p:blipFill>
        <p:spPr>
          <a:xfrm>
            <a:off x="808902" y="3488508"/>
            <a:ext cx="812165" cy="166025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46CB4862-9D85-452A-B35D-B363729FC046}"/>
              </a:ext>
            </a:extLst>
          </p:cNvPr>
          <p:cNvGrpSpPr/>
          <p:nvPr/>
        </p:nvGrpSpPr>
        <p:grpSpPr>
          <a:xfrm>
            <a:off x="8325384" y="1437209"/>
            <a:ext cx="659345" cy="369332"/>
            <a:chOff x="10519785" y="69254"/>
            <a:chExt cx="1350557" cy="856602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08A72DA-B616-4E1A-BD52-D25FF197A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19"/>
            <a:stretch/>
          </p:blipFill>
          <p:spPr>
            <a:xfrm>
              <a:off x="11184170" y="232464"/>
              <a:ext cx="686172" cy="651767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2A446AE1-285A-40F8-A9EF-8CC7A4792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9785" y="69254"/>
              <a:ext cx="856602" cy="856602"/>
            </a:xfrm>
            <a:prstGeom prst="rect">
              <a:avLst/>
            </a:prstGeom>
          </p:spPr>
        </p:pic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09C7D3B5-5AEE-485A-AC0D-1D800B6CBD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4860" y="2165516"/>
            <a:ext cx="652136" cy="26568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22DC451-79DB-4187-BE6B-8EDE97D90A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99718" y="2726710"/>
            <a:ext cx="635029" cy="30639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484236D-8ABC-4FD2-A1FC-9CBFD7C4AF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64302" y="2626224"/>
            <a:ext cx="653596" cy="28101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76151E4-8C4E-434B-A6DB-43DC3C5A23A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571" y="3206139"/>
            <a:ext cx="934424" cy="2228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FB0F91-325B-431D-BCD5-F7A7433C9D31}"/>
              </a:ext>
            </a:extLst>
          </p:cNvPr>
          <p:cNvSpPr/>
          <p:nvPr/>
        </p:nvSpPr>
        <p:spPr>
          <a:xfrm>
            <a:off x="5013122" y="4784820"/>
            <a:ext cx="2365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Diamond Jokes Quotes</a:t>
            </a:r>
            <a:endParaRPr lang="fr-FR" b="1" dirty="0">
              <a:hlinkClick r:id="rId2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D6991AF-9EE7-4CAF-AA08-BED79F8A01F0}"/>
              </a:ext>
            </a:extLst>
          </p:cNvPr>
          <p:cNvSpPr txBox="1"/>
          <p:nvPr/>
        </p:nvSpPr>
        <p:spPr>
          <a:xfrm>
            <a:off x="4806557" y="479425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50FD11C-C4C2-4A03-864A-724F2C0854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26898" y="1414728"/>
            <a:ext cx="1248060" cy="54583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B2A1494-9453-416A-A14F-761719456F8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90" y="1348958"/>
            <a:ext cx="814908" cy="54583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8EF06B5-C911-45E9-A5CB-422910E65E2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93" y="4549191"/>
            <a:ext cx="1270901" cy="54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9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77A9A85-09FB-4B39-98D9-6740186B6985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52072" y="1888804"/>
                <a:ext cx="12244072" cy="3880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2445" indent="-285750" algn="just">
                  <a:lnSpc>
                    <a:spcPct val="115000"/>
                  </a:lnSpc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b="1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Development of new generations of ion accelerators: </a:t>
                </a:r>
              </a:p>
              <a:p>
                <a:pPr marL="969645" lvl="1" indent="-285750" algn="just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Nuclear applications: the production of radical species for radiolysis applications</a:t>
                </a:r>
              </a:p>
              <a:p>
                <a:pPr marL="969645" lvl="1" indent="-285750" algn="just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Medical applications: </a:t>
                </a:r>
                <a:r>
                  <a:rPr lang="en-US" dirty="0" err="1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hadrontherapy</a:t>
                </a:r>
                <a:r>
                  <a:rPr lang="en-US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, flash therapies and X-ray or synchrotron radiation therapy</a:t>
                </a:r>
              </a:p>
              <a:p>
                <a:pPr marL="683895" lvl="1" algn="just">
                  <a:lnSpc>
                    <a:spcPct val="115000"/>
                  </a:lnSpc>
                </a:pPr>
                <a:r>
                  <a:rPr lang="en-US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eqArr>
                          <m:eqArr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eqArrPr>
                          <m:e/>
                          <m:e/>
                        </m:eqArr>
                      </m:e>
                    </m:groupChr>
                  </m:oMath>
                </a14:m>
                <a:r>
                  <a:rPr lang="en-US" dirty="0">
                    <a:solidFill>
                      <a:srgbClr val="FF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very precise monitoring of the beam with rapid counting in a highly radiative environment.</a:t>
                </a:r>
              </a:p>
              <a:p>
                <a:pPr marL="512445" indent="-285750" algn="just">
                  <a:lnSpc>
                    <a:spcPct val="115000"/>
                  </a:lnSpc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endParaRPr lang="en-US" dirty="0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12445" indent="-285750" algn="just">
                  <a:lnSpc>
                    <a:spcPct val="115000"/>
                  </a:lnSpc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b="1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The intrinsic qualities of diamond:</a:t>
                </a:r>
              </a:p>
              <a:p>
                <a:pPr marL="969645" lvl="1" indent="-285750" algn="just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speed, low leakage current, excellent SNR, resistance to radiation</a:t>
                </a:r>
              </a:p>
              <a:p>
                <a:pPr marL="683895" lvl="1" algn="just">
                  <a:lnSpc>
                    <a:spcPct val="115000"/>
                  </a:lnSpc>
                </a:pPr>
                <a:r>
                  <a:rPr lang="en-US" dirty="0">
                    <a:solidFill>
                      <a:srgbClr val="FF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⇒ an excellent candidate to meet such monitoring requirements over a wide dynamic range from a fraction of </a:t>
                </a:r>
                <a:r>
                  <a:rPr lang="en-US" dirty="0" err="1">
                    <a:solidFill>
                      <a:srgbClr val="FF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pA</a:t>
                </a:r>
                <a:r>
                  <a:rPr lang="en-US" dirty="0">
                    <a:solidFill>
                      <a:srgbClr val="FF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(single particle) up to µA.</a:t>
                </a:r>
                <a:r>
                  <a:rPr lang="fr-FR" dirty="0">
                    <a:solidFill>
                      <a:srgbClr val="FF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512445" indent="-285750" algn="just">
                  <a:lnSpc>
                    <a:spcPct val="115000"/>
                  </a:lnSpc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endParaRPr lang="fr-FR" dirty="0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26695"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           	 	</a:t>
                </a:r>
                <a:endParaRPr lang="fr-FR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2072" y="1888804"/>
                <a:ext cx="12244072" cy="3880486"/>
              </a:xfrm>
              <a:prstGeom prst="rect">
                <a:avLst/>
              </a:prstGeom>
              <a:blipFill>
                <a:blip r:embed="rId2"/>
                <a:stretch>
                  <a:fillRect t="-314" r="-39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5010150" y="313332"/>
            <a:ext cx="1424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2060"/>
                </a:solidFill>
              </a:rPr>
              <a:t>Context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528285"/>
            <a:ext cx="2743200" cy="365125"/>
          </a:xfrm>
        </p:spPr>
        <p:txBody>
          <a:bodyPr/>
          <a:lstStyle/>
          <a:p>
            <a:fld id="{FB7F1212-E49F-42EE-A814-E7B73C61DA89}" type="slidenum">
              <a:rPr lang="fr-FR" smtClean="0"/>
              <a:t>2</a:t>
            </a:fld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745EEB-29AD-41E1-B243-38F604298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8285"/>
            <a:ext cx="2743200" cy="365125"/>
          </a:xfrm>
        </p:spPr>
        <p:txBody>
          <a:bodyPr/>
          <a:lstStyle/>
          <a:p>
            <a:r>
              <a:rPr lang="fr-FR"/>
              <a:t>July 10-12 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F40D83-0D3F-4C8F-B44C-F48F36D8B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8285"/>
            <a:ext cx="4114800" cy="365125"/>
          </a:xfrm>
        </p:spPr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</p:spTree>
    <p:extLst>
      <p:ext uri="{BB962C8B-B14F-4D97-AF65-F5344CB8AC3E}">
        <p14:creationId xmlns:p14="http://schemas.microsoft.com/office/powerpoint/2010/main" val="2040943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895C3501-A5B0-41E8-9D80-82D12DDE8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77" y="3699677"/>
            <a:ext cx="1321819" cy="991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CAD3D156-A4D0-4E60-B93C-A28B86B19AFA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886083" y="435135"/>
            <a:ext cx="3066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Solid state </a:t>
            </a:r>
            <a:r>
              <a:rPr lang="fr-FR" b="1" dirty="0" err="1">
                <a:solidFill>
                  <a:srgbClr val="004973"/>
                </a:solidFill>
              </a:rPr>
              <a:t>ionization</a:t>
            </a:r>
            <a:r>
              <a:rPr lang="fr-FR" b="1" dirty="0">
                <a:solidFill>
                  <a:srgbClr val="004973"/>
                </a:solidFill>
              </a:rPr>
              <a:t> </a:t>
            </a:r>
            <a:r>
              <a:rPr lang="fr-FR" b="1" dirty="0" err="1">
                <a:solidFill>
                  <a:srgbClr val="004973"/>
                </a:solidFill>
              </a:rPr>
              <a:t>chamber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r="11333"/>
          <a:stretch/>
        </p:blipFill>
        <p:spPr>
          <a:xfrm>
            <a:off x="420085" y="3563869"/>
            <a:ext cx="592989" cy="570133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23" y="3519960"/>
            <a:ext cx="592988" cy="614042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710" y="3047813"/>
            <a:ext cx="2840568" cy="1491572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8286162" y="505026"/>
            <a:ext cx="214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Read-out </a:t>
            </a:r>
            <a:r>
              <a:rPr lang="fr-FR" b="1" dirty="0" err="1">
                <a:solidFill>
                  <a:srgbClr val="004973"/>
                </a:solidFill>
              </a:rPr>
              <a:t>electronics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7960495" y="991738"/>
            <a:ext cx="27982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</a:rPr>
              <a:t>Fast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current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preamplifier</a:t>
            </a: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Charge </a:t>
            </a:r>
            <a:r>
              <a:rPr lang="fr-FR" dirty="0" err="1">
                <a:solidFill>
                  <a:srgbClr val="002060"/>
                </a:solidFill>
              </a:rPr>
              <a:t>preamplifier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QDC</a:t>
            </a:r>
          </a:p>
          <a:p>
            <a:endParaRPr lang="fr-FR" dirty="0">
              <a:solidFill>
                <a:srgbClr val="004973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905270" y="-23683"/>
            <a:ext cx="4381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Diamond as beam monitors 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8118158" y="4723876"/>
            <a:ext cx="3366627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Band </a:t>
            </a:r>
            <a:r>
              <a:rPr lang="fr-FR" b="1" dirty="0" err="1">
                <a:solidFill>
                  <a:schemeClr val="tx2"/>
                </a:solidFill>
              </a:rPr>
              <a:t>Width</a:t>
            </a:r>
            <a:r>
              <a:rPr lang="fr-FR" b="1" dirty="0">
                <a:solidFill>
                  <a:schemeClr val="tx2"/>
                </a:solidFill>
              </a:rPr>
              <a:t>:	2 GHz</a:t>
            </a:r>
          </a:p>
          <a:p>
            <a:r>
              <a:rPr lang="fr-FR" b="1" dirty="0">
                <a:solidFill>
                  <a:schemeClr val="tx2"/>
                </a:solidFill>
              </a:rPr>
              <a:t>Gain:		40 dB</a:t>
            </a:r>
          </a:p>
          <a:p>
            <a:r>
              <a:rPr lang="fr-FR" b="1" dirty="0" err="1">
                <a:solidFill>
                  <a:schemeClr val="tx2"/>
                </a:solidFill>
              </a:rPr>
              <a:t>Impedance</a:t>
            </a:r>
            <a:r>
              <a:rPr lang="fr-FR" b="1" dirty="0">
                <a:solidFill>
                  <a:schemeClr val="tx2"/>
                </a:solidFill>
              </a:rPr>
              <a:t>:	50 </a:t>
            </a:r>
            <a:r>
              <a:rPr lang="el-GR" b="1" dirty="0">
                <a:solidFill>
                  <a:schemeClr val="tx2"/>
                </a:solidFill>
              </a:rPr>
              <a:t>Ω</a:t>
            </a:r>
            <a:endParaRPr lang="fr-FR" b="1" dirty="0">
              <a:solidFill>
                <a:schemeClr val="tx2"/>
              </a:solidFill>
            </a:endParaRPr>
          </a:p>
          <a:p>
            <a:r>
              <a:rPr lang="fr-FR" b="1" dirty="0" err="1">
                <a:solidFill>
                  <a:schemeClr val="tx2"/>
                </a:solidFill>
              </a:rPr>
              <a:t>Dynamic</a:t>
            </a:r>
            <a:r>
              <a:rPr lang="fr-FR" b="1" dirty="0">
                <a:solidFill>
                  <a:schemeClr val="tx2"/>
                </a:solidFill>
              </a:rPr>
              <a:t> range:	~ +/- 1 V</a:t>
            </a:r>
          </a:p>
          <a:p>
            <a:r>
              <a:rPr lang="fr-FR" b="1" dirty="0">
                <a:solidFill>
                  <a:schemeClr val="tx2"/>
                </a:solidFill>
              </a:rPr>
              <a:t>Power </a:t>
            </a:r>
            <a:r>
              <a:rPr lang="fr-FR" b="1" dirty="0" err="1">
                <a:solidFill>
                  <a:schemeClr val="tx2"/>
                </a:solidFill>
              </a:rPr>
              <a:t>Supply</a:t>
            </a:r>
            <a:r>
              <a:rPr lang="fr-FR" b="1" dirty="0">
                <a:solidFill>
                  <a:schemeClr val="tx2"/>
                </a:solidFill>
              </a:rPr>
              <a:t>:	12 V / 100 mA</a:t>
            </a:r>
          </a:p>
        </p:txBody>
      </p:sp>
      <p:grpSp>
        <p:nvGrpSpPr>
          <p:cNvPr id="61" name="Groupe 60"/>
          <p:cNvGrpSpPr/>
          <p:nvPr/>
        </p:nvGrpSpPr>
        <p:grpSpPr>
          <a:xfrm>
            <a:off x="3716791" y="1100439"/>
            <a:ext cx="3137780" cy="1750328"/>
            <a:chOff x="1147751" y="4074829"/>
            <a:chExt cx="5054075" cy="2547675"/>
          </a:xfrm>
        </p:grpSpPr>
        <p:sp>
          <p:nvSpPr>
            <p:cNvPr id="62" name="Ellipse 61"/>
            <p:cNvSpPr/>
            <p:nvPr/>
          </p:nvSpPr>
          <p:spPr>
            <a:xfrm>
              <a:off x="5286776" y="6169251"/>
              <a:ext cx="257448" cy="24436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3" name="Image 62"/>
            <p:cNvPicPr>
              <a:picLocks noChangeAspect="1"/>
            </p:cNvPicPr>
            <p:nvPr/>
          </p:nvPicPr>
          <p:blipFill rotWithShape="1">
            <a:blip r:embed="rId6"/>
            <a:srcRect r="21870"/>
            <a:stretch/>
          </p:blipFill>
          <p:spPr>
            <a:xfrm>
              <a:off x="1147751" y="4074829"/>
              <a:ext cx="3882623" cy="2179730"/>
            </a:xfrm>
            <a:prstGeom prst="rect">
              <a:avLst/>
            </a:prstGeom>
          </p:spPr>
        </p:pic>
        <p:grpSp>
          <p:nvGrpSpPr>
            <p:cNvPr id="64" name="Groupe 63"/>
            <p:cNvGrpSpPr/>
            <p:nvPr/>
          </p:nvGrpSpPr>
          <p:grpSpPr>
            <a:xfrm>
              <a:off x="4074092" y="4076767"/>
              <a:ext cx="438746" cy="334061"/>
              <a:chOff x="4074092" y="4076767"/>
              <a:chExt cx="438746" cy="334061"/>
            </a:xfrm>
          </p:grpSpPr>
          <p:cxnSp>
            <p:nvCxnSpPr>
              <p:cNvPr id="89" name="Connecteur droit 88"/>
              <p:cNvCxnSpPr/>
              <p:nvPr/>
            </p:nvCxnSpPr>
            <p:spPr>
              <a:xfrm>
                <a:off x="4255669" y="4227229"/>
                <a:ext cx="0" cy="18359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/>
              <p:cNvCxnSpPr/>
              <p:nvPr/>
            </p:nvCxnSpPr>
            <p:spPr>
              <a:xfrm>
                <a:off x="4074092" y="4227229"/>
                <a:ext cx="363229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/>
              <p:cNvCxnSpPr/>
              <p:nvPr/>
            </p:nvCxnSpPr>
            <p:spPr>
              <a:xfrm flipH="1">
                <a:off x="4080212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/>
              <p:cNvCxnSpPr/>
              <p:nvPr/>
            </p:nvCxnSpPr>
            <p:spPr>
              <a:xfrm flipH="1">
                <a:off x="4185681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92"/>
              <p:cNvCxnSpPr/>
              <p:nvPr/>
            </p:nvCxnSpPr>
            <p:spPr>
              <a:xfrm flipH="1">
                <a:off x="4299585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93"/>
              <p:cNvCxnSpPr/>
              <p:nvPr/>
            </p:nvCxnSpPr>
            <p:spPr>
              <a:xfrm flipH="1">
                <a:off x="4426966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" name="Connecteur droit 64"/>
            <p:cNvCxnSpPr/>
            <p:nvPr/>
          </p:nvCxnSpPr>
          <p:spPr>
            <a:xfrm flipH="1">
              <a:off x="4284275" y="5791200"/>
              <a:ext cx="105171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>
              <a:off x="4296606" y="5698929"/>
              <a:ext cx="0" cy="9525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flipH="1">
              <a:off x="5324459" y="5652170"/>
              <a:ext cx="2" cy="27806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V="1">
              <a:off x="5147733" y="5791202"/>
              <a:ext cx="1" cy="13902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e 68"/>
            <p:cNvGrpSpPr/>
            <p:nvPr/>
          </p:nvGrpSpPr>
          <p:grpSpPr>
            <a:xfrm rot="10800000">
              <a:off x="5471851" y="6288443"/>
              <a:ext cx="438746" cy="334061"/>
              <a:chOff x="4074092" y="4076767"/>
              <a:chExt cx="438746" cy="334061"/>
            </a:xfrm>
          </p:grpSpPr>
          <p:cxnSp>
            <p:nvCxnSpPr>
              <p:cNvPr id="83" name="Connecteur droit 82"/>
              <p:cNvCxnSpPr/>
              <p:nvPr/>
            </p:nvCxnSpPr>
            <p:spPr>
              <a:xfrm>
                <a:off x="4255669" y="4227229"/>
                <a:ext cx="0" cy="18359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83"/>
              <p:cNvCxnSpPr/>
              <p:nvPr/>
            </p:nvCxnSpPr>
            <p:spPr>
              <a:xfrm>
                <a:off x="4074092" y="4227229"/>
                <a:ext cx="363229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84"/>
              <p:cNvCxnSpPr/>
              <p:nvPr/>
            </p:nvCxnSpPr>
            <p:spPr>
              <a:xfrm flipH="1">
                <a:off x="4080212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85"/>
              <p:cNvCxnSpPr/>
              <p:nvPr/>
            </p:nvCxnSpPr>
            <p:spPr>
              <a:xfrm flipH="1">
                <a:off x="4185681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/>
              <p:cNvCxnSpPr/>
              <p:nvPr/>
            </p:nvCxnSpPr>
            <p:spPr>
              <a:xfrm flipH="1">
                <a:off x="4299585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/>
              <p:cNvCxnSpPr/>
              <p:nvPr/>
            </p:nvCxnSpPr>
            <p:spPr>
              <a:xfrm flipH="1">
                <a:off x="4426966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Connecteur droit 69"/>
            <p:cNvCxnSpPr/>
            <p:nvPr/>
          </p:nvCxnSpPr>
          <p:spPr>
            <a:xfrm flipH="1">
              <a:off x="5411644" y="5652170"/>
              <a:ext cx="2" cy="27806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e 70"/>
            <p:cNvGrpSpPr/>
            <p:nvPr/>
          </p:nvGrpSpPr>
          <p:grpSpPr>
            <a:xfrm>
              <a:off x="5101528" y="5902324"/>
              <a:ext cx="89136" cy="278060"/>
              <a:chOff x="5785562" y="5893856"/>
              <a:chExt cx="89136" cy="278060"/>
            </a:xfrm>
          </p:grpSpPr>
          <p:cxnSp>
            <p:nvCxnSpPr>
              <p:cNvPr id="79" name="Connecteur droit 78"/>
              <p:cNvCxnSpPr/>
              <p:nvPr/>
            </p:nvCxnSpPr>
            <p:spPr>
              <a:xfrm flipH="1">
                <a:off x="5797878" y="5893856"/>
                <a:ext cx="2" cy="27806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/>
              <p:cNvCxnSpPr/>
              <p:nvPr/>
            </p:nvCxnSpPr>
            <p:spPr>
              <a:xfrm flipH="1">
                <a:off x="5785562" y="6160783"/>
                <a:ext cx="89136" cy="79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/>
              <p:cNvCxnSpPr/>
              <p:nvPr/>
            </p:nvCxnSpPr>
            <p:spPr>
              <a:xfrm flipH="1">
                <a:off x="5863510" y="5893856"/>
                <a:ext cx="2" cy="27806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81"/>
              <p:cNvCxnSpPr/>
              <p:nvPr/>
            </p:nvCxnSpPr>
            <p:spPr>
              <a:xfrm flipH="1">
                <a:off x="5785562" y="5907573"/>
                <a:ext cx="89136" cy="79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Connecteur droit 71"/>
            <p:cNvCxnSpPr/>
            <p:nvPr/>
          </p:nvCxnSpPr>
          <p:spPr>
            <a:xfrm flipV="1">
              <a:off x="5143899" y="6169251"/>
              <a:ext cx="1" cy="13902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 flipH="1" flipV="1">
              <a:off x="5137741" y="6296283"/>
              <a:ext cx="152400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ZoneTexte 73"/>
            <p:cNvSpPr txBox="1"/>
            <p:nvPr/>
          </p:nvSpPr>
          <p:spPr>
            <a:xfrm>
              <a:off x="5239836" y="6140992"/>
              <a:ext cx="3593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HT</a:t>
              </a:r>
            </a:p>
          </p:txBody>
        </p:sp>
        <p:cxnSp>
          <p:nvCxnSpPr>
            <p:cNvPr id="75" name="Connecteur droit 74"/>
            <p:cNvCxnSpPr/>
            <p:nvPr/>
          </p:nvCxnSpPr>
          <p:spPr>
            <a:xfrm flipH="1" flipV="1">
              <a:off x="5422629" y="5783878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riangle isocèle 75"/>
            <p:cNvSpPr/>
            <p:nvPr/>
          </p:nvSpPr>
          <p:spPr>
            <a:xfrm rot="5400000">
              <a:off x="5604031" y="5606840"/>
              <a:ext cx="451186" cy="368721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7" name="Connecteur droit 76"/>
            <p:cNvCxnSpPr/>
            <p:nvPr/>
          </p:nvCxnSpPr>
          <p:spPr>
            <a:xfrm flipH="1" flipV="1">
              <a:off x="5990174" y="5791200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 flipH="1" flipV="1">
              <a:off x="5531610" y="6288478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Rectangle à coins arrondis 94"/>
          <p:cNvSpPr/>
          <p:nvPr/>
        </p:nvSpPr>
        <p:spPr>
          <a:xfrm>
            <a:off x="89420" y="499537"/>
            <a:ext cx="7415233" cy="2620827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à coins arrondis 95"/>
          <p:cNvSpPr/>
          <p:nvPr/>
        </p:nvSpPr>
        <p:spPr>
          <a:xfrm>
            <a:off x="89420" y="3156273"/>
            <a:ext cx="2530475" cy="326742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à coins arrondis 96"/>
          <p:cNvSpPr/>
          <p:nvPr/>
        </p:nvSpPr>
        <p:spPr>
          <a:xfrm>
            <a:off x="7593340" y="499537"/>
            <a:ext cx="4411353" cy="595451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3</a:t>
            </a:fld>
            <a:endParaRPr lang="fr-FR"/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82F1D0EF-FC81-470A-8E7E-03CBB40F09E2}"/>
              </a:ext>
            </a:extLst>
          </p:cNvPr>
          <p:cNvSpPr txBox="1"/>
          <p:nvPr/>
        </p:nvSpPr>
        <p:spPr>
          <a:xfrm>
            <a:off x="315951" y="991300"/>
            <a:ext cx="3258538" cy="2065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Diamond Assets :</a:t>
            </a:r>
          </a:p>
          <a:p>
            <a:endParaRPr lang="fr-FR" sz="675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350" dirty="0" err="1">
                <a:solidFill>
                  <a:srgbClr val="002060"/>
                </a:solidFill>
              </a:rPr>
              <a:t>Intrinsic</a:t>
            </a:r>
            <a:r>
              <a:rPr lang="fr-FR" sz="1350" dirty="0">
                <a:solidFill>
                  <a:srgbClr val="002060"/>
                </a:solidFill>
              </a:rPr>
              <a:t> radiation </a:t>
            </a:r>
            <a:r>
              <a:rPr lang="fr-FR" sz="1350" dirty="0" err="1">
                <a:solidFill>
                  <a:srgbClr val="002060"/>
                </a:solidFill>
              </a:rPr>
              <a:t>hardness</a:t>
            </a:r>
            <a:endParaRPr lang="fr-FR" sz="135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rgbClr val="002060"/>
                </a:solidFill>
              </a:rPr>
              <a:t>Fast signal </a:t>
            </a:r>
            <a:r>
              <a:rPr lang="en-US" sz="1350" dirty="0" err="1">
                <a:solidFill>
                  <a:srgbClr val="002060"/>
                </a:solidFill>
              </a:rPr>
              <a:t>risetime</a:t>
            </a:r>
            <a:r>
              <a:rPr lang="en-US" sz="1350" dirty="0">
                <a:solidFill>
                  <a:srgbClr val="002060"/>
                </a:solidFill>
              </a:rPr>
              <a:t> enables timing precision of a few tens of </a:t>
            </a:r>
            <a:r>
              <a:rPr lang="en-US" sz="1350" dirty="0" err="1">
                <a:solidFill>
                  <a:srgbClr val="002060"/>
                </a:solidFill>
              </a:rPr>
              <a:t>ps</a:t>
            </a:r>
            <a:endParaRPr lang="fr-FR" sz="135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350" dirty="0" err="1">
                <a:solidFill>
                  <a:srgbClr val="002060"/>
                </a:solidFill>
              </a:rPr>
              <a:t>Low</a:t>
            </a:r>
            <a:r>
              <a:rPr lang="fr-FR" sz="1350" dirty="0">
                <a:solidFill>
                  <a:srgbClr val="002060"/>
                </a:solidFill>
              </a:rPr>
              <a:t> noise</a:t>
            </a:r>
            <a:endParaRPr lang="en-US" sz="1350" b="1" dirty="0">
              <a:solidFill>
                <a:srgbClr val="002060"/>
              </a:solidFill>
            </a:endParaRPr>
          </a:p>
          <a:p>
            <a:pPr lvl="0"/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Issues 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350" dirty="0" err="1">
                <a:solidFill>
                  <a:srgbClr val="002060"/>
                </a:solidFill>
              </a:rPr>
              <a:t>Cost</a:t>
            </a:r>
            <a:endParaRPr lang="fr-FR" sz="135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rgbClr val="002060"/>
                </a:solidFill>
              </a:rPr>
              <a:t>Availability of large area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350" b="1" dirty="0">
              <a:solidFill>
                <a:prstClr val="black"/>
              </a:solidFill>
            </a:endParaRPr>
          </a:p>
        </p:txBody>
      </p:sp>
      <p:pic>
        <p:nvPicPr>
          <p:cNvPr id="99" name="Image 98">
            <a:extLst>
              <a:ext uri="{FF2B5EF4-FFF2-40B4-BE49-F238E27FC236}">
                <a16:creationId xmlns:a16="http://schemas.microsoft.com/office/drawing/2014/main" id="{CB5E7170-141F-499B-9F97-19BF0AEBAB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26" y="4976811"/>
            <a:ext cx="1404893" cy="1053670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CB4A52CA-18E0-401E-ACCA-22841AC4AC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1060" y="4996236"/>
            <a:ext cx="1504366" cy="1128275"/>
          </a:xfrm>
          <a:prstGeom prst="rect">
            <a:avLst/>
          </a:prstGeom>
        </p:spPr>
      </p:pic>
      <p:pic>
        <p:nvPicPr>
          <p:cNvPr id="102" name="Image 101">
            <a:extLst>
              <a:ext uri="{FF2B5EF4-FFF2-40B4-BE49-F238E27FC236}">
                <a16:creationId xmlns:a16="http://schemas.microsoft.com/office/drawing/2014/main" id="{BCB55EC9-5017-49B0-906F-F4823EECBE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08" y="4816670"/>
            <a:ext cx="1444822" cy="1391851"/>
          </a:xfrm>
          <a:prstGeom prst="rect">
            <a:avLst/>
          </a:prstGeom>
        </p:spPr>
      </p:pic>
      <p:sp>
        <p:nvSpPr>
          <p:cNvPr id="106" name="ZoneTexte 105">
            <a:extLst>
              <a:ext uri="{FF2B5EF4-FFF2-40B4-BE49-F238E27FC236}">
                <a16:creationId xmlns:a16="http://schemas.microsoft.com/office/drawing/2014/main" id="{36FF316B-C2FE-4086-B5A8-7F88D7A3C2F6}"/>
              </a:ext>
            </a:extLst>
          </p:cNvPr>
          <p:cNvSpPr txBox="1"/>
          <p:nvPr/>
        </p:nvSpPr>
        <p:spPr>
          <a:xfrm>
            <a:off x="263844" y="3161129"/>
            <a:ext cx="235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Diamond </a:t>
            </a:r>
            <a:r>
              <a:rPr lang="fr-FR" b="1" dirty="0" err="1">
                <a:solidFill>
                  <a:srgbClr val="004973"/>
                </a:solidFill>
              </a:rPr>
              <a:t>metallisation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108" name="Image 107">
            <a:extLst>
              <a:ext uri="{FF2B5EF4-FFF2-40B4-BE49-F238E27FC236}">
                <a16:creationId xmlns:a16="http://schemas.microsoft.com/office/drawing/2014/main" id="{DEEA85D5-FC4E-4903-9DD0-23FC184117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2074" y="3671858"/>
            <a:ext cx="1195718" cy="1053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3D4760DE-A1DB-4618-8ECF-09EC40B3B6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1177" y="3665188"/>
            <a:ext cx="405672" cy="180211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12575F10-EE30-4D69-AFCC-72561AD72C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95" y="3697199"/>
            <a:ext cx="1253982" cy="940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9C43FE91-4BE0-41BA-BFBE-5374C54CAA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4" y="5130675"/>
            <a:ext cx="1327023" cy="1059184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990A7F80-217A-495D-9BF0-36D8C92539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8" y="4309073"/>
            <a:ext cx="1752570" cy="933155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6EEA75E8-8124-4AED-B7E3-D2BCB6CE6E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05" y="5410785"/>
            <a:ext cx="569092" cy="561359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5807A762-32CD-4982-90F3-B3DB589F60B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21" y="4460828"/>
            <a:ext cx="563823" cy="533394"/>
          </a:xfrm>
          <a:prstGeom prst="rect">
            <a:avLst/>
          </a:prstGeom>
        </p:spPr>
      </p:pic>
      <p:sp>
        <p:nvSpPr>
          <p:cNvPr id="115" name="Rectangle à coins arrondis 95">
            <a:extLst>
              <a:ext uri="{FF2B5EF4-FFF2-40B4-BE49-F238E27FC236}">
                <a16:creationId xmlns:a16="http://schemas.microsoft.com/office/drawing/2014/main" id="{E79B81D9-71CA-4101-BE6D-A694BA512782}"/>
              </a:ext>
            </a:extLst>
          </p:cNvPr>
          <p:cNvSpPr/>
          <p:nvPr/>
        </p:nvSpPr>
        <p:spPr>
          <a:xfrm>
            <a:off x="2720046" y="3182959"/>
            <a:ext cx="4784607" cy="326742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6" name="Image 115">
            <a:extLst>
              <a:ext uri="{FF2B5EF4-FFF2-40B4-BE49-F238E27FC236}">
                <a16:creationId xmlns:a16="http://schemas.microsoft.com/office/drawing/2014/main" id="{EDE74080-C5E6-4EE1-BC51-1BD2792B6A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5809" y="6127981"/>
            <a:ext cx="495169" cy="208279"/>
          </a:xfrm>
          <a:prstGeom prst="rect">
            <a:avLst/>
          </a:prstGeom>
        </p:spPr>
      </p:pic>
      <p:pic>
        <p:nvPicPr>
          <p:cNvPr id="117" name="Image 1">
            <a:extLst>
              <a:ext uri="{FF2B5EF4-FFF2-40B4-BE49-F238E27FC236}">
                <a16:creationId xmlns:a16="http://schemas.microsoft.com/office/drawing/2014/main" id="{E452DDB0-A23E-4DCB-807F-86A533CAAC6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62" y="6035101"/>
            <a:ext cx="565971" cy="37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ZoneTexte 100">
            <a:extLst>
              <a:ext uri="{FF2B5EF4-FFF2-40B4-BE49-F238E27FC236}">
                <a16:creationId xmlns:a16="http://schemas.microsoft.com/office/drawing/2014/main" id="{3C5E9DDD-9F17-49A0-93A8-82CA7338B7EE}"/>
              </a:ext>
            </a:extLst>
          </p:cNvPr>
          <p:cNvSpPr txBox="1"/>
          <p:nvPr/>
        </p:nvSpPr>
        <p:spPr>
          <a:xfrm>
            <a:off x="4044288" y="3184766"/>
            <a:ext cx="195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Detector </a:t>
            </a:r>
            <a:r>
              <a:rPr lang="fr-FR" b="1" dirty="0" err="1">
                <a:solidFill>
                  <a:srgbClr val="004973"/>
                </a:solidFill>
              </a:rPr>
              <a:t>assembly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BFC678-FFA3-45C9-A26B-C9070C1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8F4507-00E6-40DA-997E-6C3968AD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</p:spTree>
    <p:extLst>
      <p:ext uri="{BB962C8B-B14F-4D97-AF65-F5344CB8AC3E}">
        <p14:creationId xmlns:p14="http://schemas.microsoft.com/office/powerpoint/2010/main" val="577520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CAD3D156-A4D0-4E60-B93C-A28B86B19AFA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886083" y="435135"/>
            <a:ext cx="3066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Solid state </a:t>
            </a:r>
            <a:r>
              <a:rPr lang="fr-FR" b="1" dirty="0" err="1">
                <a:solidFill>
                  <a:srgbClr val="004973"/>
                </a:solidFill>
              </a:rPr>
              <a:t>ionization</a:t>
            </a:r>
            <a:r>
              <a:rPr lang="fr-FR" b="1" dirty="0">
                <a:solidFill>
                  <a:srgbClr val="004973"/>
                </a:solidFill>
              </a:rPr>
              <a:t> </a:t>
            </a:r>
            <a:r>
              <a:rPr lang="fr-FR" b="1" dirty="0" err="1">
                <a:solidFill>
                  <a:srgbClr val="004973"/>
                </a:solidFill>
              </a:rPr>
              <a:t>chamber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r="11333"/>
          <a:stretch/>
        </p:blipFill>
        <p:spPr>
          <a:xfrm>
            <a:off x="420085" y="3563869"/>
            <a:ext cx="592989" cy="570133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23" y="3519960"/>
            <a:ext cx="592988" cy="614042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8286162" y="505026"/>
            <a:ext cx="214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Read-out </a:t>
            </a:r>
            <a:r>
              <a:rPr lang="fr-FR" b="1" dirty="0" err="1">
                <a:solidFill>
                  <a:srgbClr val="004973"/>
                </a:solidFill>
              </a:rPr>
              <a:t>electronics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905270" y="-23683"/>
            <a:ext cx="4381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Diamond as beam monitors </a:t>
            </a:r>
          </a:p>
        </p:txBody>
      </p:sp>
      <p:grpSp>
        <p:nvGrpSpPr>
          <p:cNvPr id="61" name="Groupe 60"/>
          <p:cNvGrpSpPr/>
          <p:nvPr/>
        </p:nvGrpSpPr>
        <p:grpSpPr>
          <a:xfrm>
            <a:off x="3716791" y="1100439"/>
            <a:ext cx="3137780" cy="1750328"/>
            <a:chOff x="1147751" y="4074829"/>
            <a:chExt cx="5054075" cy="2547675"/>
          </a:xfrm>
        </p:grpSpPr>
        <p:sp>
          <p:nvSpPr>
            <p:cNvPr id="62" name="Ellipse 61"/>
            <p:cNvSpPr/>
            <p:nvPr/>
          </p:nvSpPr>
          <p:spPr>
            <a:xfrm>
              <a:off x="5286776" y="6169251"/>
              <a:ext cx="257448" cy="24436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3" name="Image 62"/>
            <p:cNvPicPr>
              <a:picLocks noChangeAspect="1"/>
            </p:cNvPicPr>
            <p:nvPr/>
          </p:nvPicPr>
          <p:blipFill rotWithShape="1">
            <a:blip r:embed="rId4"/>
            <a:srcRect r="21870"/>
            <a:stretch/>
          </p:blipFill>
          <p:spPr>
            <a:xfrm>
              <a:off x="1147751" y="4074829"/>
              <a:ext cx="3882623" cy="2179730"/>
            </a:xfrm>
            <a:prstGeom prst="rect">
              <a:avLst/>
            </a:prstGeom>
          </p:spPr>
        </p:pic>
        <p:grpSp>
          <p:nvGrpSpPr>
            <p:cNvPr id="64" name="Groupe 63"/>
            <p:cNvGrpSpPr/>
            <p:nvPr/>
          </p:nvGrpSpPr>
          <p:grpSpPr>
            <a:xfrm>
              <a:off x="4074092" y="4076767"/>
              <a:ext cx="438746" cy="334061"/>
              <a:chOff x="4074092" y="4076767"/>
              <a:chExt cx="438746" cy="334061"/>
            </a:xfrm>
          </p:grpSpPr>
          <p:cxnSp>
            <p:nvCxnSpPr>
              <p:cNvPr id="89" name="Connecteur droit 88"/>
              <p:cNvCxnSpPr/>
              <p:nvPr/>
            </p:nvCxnSpPr>
            <p:spPr>
              <a:xfrm>
                <a:off x="4255669" y="4227229"/>
                <a:ext cx="0" cy="18359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/>
              <p:cNvCxnSpPr/>
              <p:nvPr/>
            </p:nvCxnSpPr>
            <p:spPr>
              <a:xfrm>
                <a:off x="4074092" y="4227229"/>
                <a:ext cx="363229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/>
              <p:cNvCxnSpPr/>
              <p:nvPr/>
            </p:nvCxnSpPr>
            <p:spPr>
              <a:xfrm flipH="1">
                <a:off x="4080212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/>
              <p:cNvCxnSpPr/>
              <p:nvPr/>
            </p:nvCxnSpPr>
            <p:spPr>
              <a:xfrm flipH="1">
                <a:off x="4185681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92"/>
              <p:cNvCxnSpPr/>
              <p:nvPr/>
            </p:nvCxnSpPr>
            <p:spPr>
              <a:xfrm flipH="1">
                <a:off x="4299585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93"/>
              <p:cNvCxnSpPr/>
              <p:nvPr/>
            </p:nvCxnSpPr>
            <p:spPr>
              <a:xfrm flipH="1">
                <a:off x="4426966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" name="Connecteur droit 64"/>
            <p:cNvCxnSpPr/>
            <p:nvPr/>
          </p:nvCxnSpPr>
          <p:spPr>
            <a:xfrm flipH="1">
              <a:off x="4284275" y="5791200"/>
              <a:ext cx="105171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>
              <a:off x="4296606" y="5698929"/>
              <a:ext cx="0" cy="9525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flipH="1">
              <a:off x="5324459" y="5652170"/>
              <a:ext cx="2" cy="27806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V="1">
              <a:off x="5147733" y="5791202"/>
              <a:ext cx="1" cy="13902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e 68"/>
            <p:cNvGrpSpPr/>
            <p:nvPr/>
          </p:nvGrpSpPr>
          <p:grpSpPr>
            <a:xfrm rot="10800000">
              <a:off x="5471851" y="6288443"/>
              <a:ext cx="438746" cy="334061"/>
              <a:chOff x="4074092" y="4076767"/>
              <a:chExt cx="438746" cy="334061"/>
            </a:xfrm>
          </p:grpSpPr>
          <p:cxnSp>
            <p:nvCxnSpPr>
              <p:cNvPr id="83" name="Connecteur droit 82"/>
              <p:cNvCxnSpPr/>
              <p:nvPr/>
            </p:nvCxnSpPr>
            <p:spPr>
              <a:xfrm>
                <a:off x="4255669" y="4227229"/>
                <a:ext cx="0" cy="18359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83"/>
              <p:cNvCxnSpPr/>
              <p:nvPr/>
            </p:nvCxnSpPr>
            <p:spPr>
              <a:xfrm>
                <a:off x="4074092" y="4227229"/>
                <a:ext cx="363229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84"/>
              <p:cNvCxnSpPr/>
              <p:nvPr/>
            </p:nvCxnSpPr>
            <p:spPr>
              <a:xfrm flipH="1">
                <a:off x="4080212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85"/>
              <p:cNvCxnSpPr/>
              <p:nvPr/>
            </p:nvCxnSpPr>
            <p:spPr>
              <a:xfrm flipH="1">
                <a:off x="4185681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/>
              <p:cNvCxnSpPr/>
              <p:nvPr/>
            </p:nvCxnSpPr>
            <p:spPr>
              <a:xfrm flipH="1">
                <a:off x="4299585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/>
              <p:cNvCxnSpPr/>
              <p:nvPr/>
            </p:nvCxnSpPr>
            <p:spPr>
              <a:xfrm flipH="1">
                <a:off x="4426966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Connecteur droit 69"/>
            <p:cNvCxnSpPr/>
            <p:nvPr/>
          </p:nvCxnSpPr>
          <p:spPr>
            <a:xfrm flipH="1">
              <a:off x="5411644" y="5652170"/>
              <a:ext cx="2" cy="27806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e 70"/>
            <p:cNvGrpSpPr/>
            <p:nvPr/>
          </p:nvGrpSpPr>
          <p:grpSpPr>
            <a:xfrm>
              <a:off x="5101528" y="5902324"/>
              <a:ext cx="89136" cy="278060"/>
              <a:chOff x="5785562" y="5893856"/>
              <a:chExt cx="89136" cy="278060"/>
            </a:xfrm>
          </p:grpSpPr>
          <p:cxnSp>
            <p:nvCxnSpPr>
              <p:cNvPr id="79" name="Connecteur droit 78"/>
              <p:cNvCxnSpPr/>
              <p:nvPr/>
            </p:nvCxnSpPr>
            <p:spPr>
              <a:xfrm flipH="1">
                <a:off x="5797878" y="5893856"/>
                <a:ext cx="2" cy="27806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/>
              <p:cNvCxnSpPr/>
              <p:nvPr/>
            </p:nvCxnSpPr>
            <p:spPr>
              <a:xfrm flipH="1">
                <a:off x="5785562" y="6160783"/>
                <a:ext cx="89136" cy="79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/>
              <p:cNvCxnSpPr/>
              <p:nvPr/>
            </p:nvCxnSpPr>
            <p:spPr>
              <a:xfrm flipH="1">
                <a:off x="5863510" y="5893856"/>
                <a:ext cx="2" cy="27806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81"/>
              <p:cNvCxnSpPr/>
              <p:nvPr/>
            </p:nvCxnSpPr>
            <p:spPr>
              <a:xfrm flipH="1">
                <a:off x="5785562" y="5907573"/>
                <a:ext cx="89136" cy="79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Connecteur droit 71"/>
            <p:cNvCxnSpPr/>
            <p:nvPr/>
          </p:nvCxnSpPr>
          <p:spPr>
            <a:xfrm flipV="1">
              <a:off x="5143899" y="6169251"/>
              <a:ext cx="1" cy="13902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 flipH="1" flipV="1">
              <a:off x="5137741" y="6296283"/>
              <a:ext cx="152400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ZoneTexte 73"/>
            <p:cNvSpPr txBox="1"/>
            <p:nvPr/>
          </p:nvSpPr>
          <p:spPr>
            <a:xfrm>
              <a:off x="5239836" y="6140992"/>
              <a:ext cx="3593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HT</a:t>
              </a:r>
            </a:p>
          </p:txBody>
        </p:sp>
        <p:cxnSp>
          <p:nvCxnSpPr>
            <p:cNvPr id="75" name="Connecteur droit 74"/>
            <p:cNvCxnSpPr/>
            <p:nvPr/>
          </p:nvCxnSpPr>
          <p:spPr>
            <a:xfrm flipH="1" flipV="1">
              <a:off x="5422629" y="5783878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riangle isocèle 75"/>
            <p:cNvSpPr/>
            <p:nvPr/>
          </p:nvSpPr>
          <p:spPr>
            <a:xfrm rot="5400000">
              <a:off x="5604031" y="5606840"/>
              <a:ext cx="451186" cy="368721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7" name="Connecteur droit 76"/>
            <p:cNvCxnSpPr/>
            <p:nvPr/>
          </p:nvCxnSpPr>
          <p:spPr>
            <a:xfrm flipH="1" flipV="1">
              <a:off x="5990174" y="5791200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 flipH="1" flipV="1">
              <a:off x="5531610" y="6288478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Rectangle à coins arrondis 94"/>
          <p:cNvSpPr/>
          <p:nvPr/>
        </p:nvSpPr>
        <p:spPr>
          <a:xfrm>
            <a:off x="89420" y="499537"/>
            <a:ext cx="7415233" cy="2620827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à coins arrondis 95"/>
          <p:cNvSpPr/>
          <p:nvPr/>
        </p:nvSpPr>
        <p:spPr>
          <a:xfrm>
            <a:off x="89420" y="3156273"/>
            <a:ext cx="2530475" cy="326742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à coins arrondis 96"/>
          <p:cNvSpPr/>
          <p:nvPr/>
        </p:nvSpPr>
        <p:spPr>
          <a:xfrm>
            <a:off x="7593340" y="499537"/>
            <a:ext cx="4411353" cy="595451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4</a:t>
            </a:fld>
            <a:endParaRPr lang="fr-FR"/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82F1D0EF-FC81-470A-8E7E-03CBB40F09E2}"/>
              </a:ext>
            </a:extLst>
          </p:cNvPr>
          <p:cNvSpPr txBox="1"/>
          <p:nvPr/>
        </p:nvSpPr>
        <p:spPr>
          <a:xfrm>
            <a:off x="315951" y="991300"/>
            <a:ext cx="3258538" cy="2065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Diamond Assets :</a:t>
            </a:r>
          </a:p>
          <a:p>
            <a:endParaRPr lang="fr-FR" sz="675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350" dirty="0" err="1">
                <a:solidFill>
                  <a:srgbClr val="002060"/>
                </a:solidFill>
              </a:rPr>
              <a:t>Intrinsic</a:t>
            </a:r>
            <a:r>
              <a:rPr lang="fr-FR" sz="1350" dirty="0">
                <a:solidFill>
                  <a:srgbClr val="002060"/>
                </a:solidFill>
              </a:rPr>
              <a:t> radiation </a:t>
            </a:r>
            <a:r>
              <a:rPr lang="fr-FR" sz="1350" dirty="0" err="1">
                <a:solidFill>
                  <a:srgbClr val="002060"/>
                </a:solidFill>
              </a:rPr>
              <a:t>hardness</a:t>
            </a:r>
            <a:endParaRPr lang="fr-FR" sz="135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rgbClr val="002060"/>
                </a:solidFill>
              </a:rPr>
              <a:t>Fast signal </a:t>
            </a:r>
            <a:r>
              <a:rPr lang="en-US" sz="1350" dirty="0" err="1">
                <a:solidFill>
                  <a:srgbClr val="002060"/>
                </a:solidFill>
              </a:rPr>
              <a:t>risetime</a:t>
            </a:r>
            <a:r>
              <a:rPr lang="en-US" sz="1350" dirty="0">
                <a:solidFill>
                  <a:srgbClr val="002060"/>
                </a:solidFill>
              </a:rPr>
              <a:t> enables timing precision of a few tens of </a:t>
            </a:r>
            <a:r>
              <a:rPr lang="en-US" sz="1350" dirty="0" err="1">
                <a:solidFill>
                  <a:srgbClr val="002060"/>
                </a:solidFill>
              </a:rPr>
              <a:t>ps</a:t>
            </a:r>
            <a:endParaRPr lang="fr-FR" sz="135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350" dirty="0" err="1">
                <a:solidFill>
                  <a:srgbClr val="002060"/>
                </a:solidFill>
              </a:rPr>
              <a:t>Low</a:t>
            </a:r>
            <a:r>
              <a:rPr lang="fr-FR" sz="1350" dirty="0">
                <a:solidFill>
                  <a:srgbClr val="002060"/>
                </a:solidFill>
              </a:rPr>
              <a:t> noise</a:t>
            </a:r>
            <a:endParaRPr lang="en-US" sz="1350" b="1" dirty="0">
              <a:solidFill>
                <a:srgbClr val="002060"/>
              </a:solidFill>
            </a:endParaRPr>
          </a:p>
          <a:p>
            <a:pPr lvl="0"/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Issues 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350" dirty="0" err="1">
                <a:solidFill>
                  <a:srgbClr val="002060"/>
                </a:solidFill>
              </a:rPr>
              <a:t>Cost</a:t>
            </a:r>
            <a:endParaRPr lang="fr-FR" sz="135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rgbClr val="002060"/>
                </a:solidFill>
              </a:rPr>
              <a:t>Availability of large area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350" b="1" dirty="0">
              <a:solidFill>
                <a:prstClr val="black"/>
              </a:solidFill>
            </a:endParaRPr>
          </a:p>
        </p:txBody>
      </p:sp>
      <p:pic>
        <p:nvPicPr>
          <p:cNvPr id="99" name="Image 98">
            <a:extLst>
              <a:ext uri="{FF2B5EF4-FFF2-40B4-BE49-F238E27FC236}">
                <a16:creationId xmlns:a16="http://schemas.microsoft.com/office/drawing/2014/main" id="{CB5E7170-141F-499B-9F97-19BF0AEBAB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26" y="4976811"/>
            <a:ext cx="1404893" cy="1053670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CB4A52CA-18E0-401E-ACCA-22841AC4AC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1060" y="4996236"/>
            <a:ext cx="1504366" cy="1128275"/>
          </a:xfrm>
          <a:prstGeom prst="rect">
            <a:avLst/>
          </a:prstGeom>
        </p:spPr>
      </p:pic>
      <p:pic>
        <p:nvPicPr>
          <p:cNvPr id="102" name="Image 101">
            <a:extLst>
              <a:ext uri="{FF2B5EF4-FFF2-40B4-BE49-F238E27FC236}">
                <a16:creationId xmlns:a16="http://schemas.microsoft.com/office/drawing/2014/main" id="{BCB55EC9-5017-49B0-906F-F4823EECBE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08" y="4816670"/>
            <a:ext cx="1444822" cy="1391851"/>
          </a:xfrm>
          <a:prstGeom prst="rect">
            <a:avLst/>
          </a:prstGeom>
        </p:spPr>
      </p:pic>
      <p:sp>
        <p:nvSpPr>
          <p:cNvPr id="106" name="ZoneTexte 105">
            <a:extLst>
              <a:ext uri="{FF2B5EF4-FFF2-40B4-BE49-F238E27FC236}">
                <a16:creationId xmlns:a16="http://schemas.microsoft.com/office/drawing/2014/main" id="{36FF316B-C2FE-4086-B5A8-7F88D7A3C2F6}"/>
              </a:ext>
            </a:extLst>
          </p:cNvPr>
          <p:cNvSpPr txBox="1"/>
          <p:nvPr/>
        </p:nvSpPr>
        <p:spPr>
          <a:xfrm>
            <a:off x="263844" y="3161129"/>
            <a:ext cx="235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Diamond </a:t>
            </a:r>
            <a:r>
              <a:rPr lang="fr-FR" b="1" dirty="0" err="1">
                <a:solidFill>
                  <a:srgbClr val="004973"/>
                </a:solidFill>
              </a:rPr>
              <a:t>metallisation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108" name="Image 107">
            <a:extLst>
              <a:ext uri="{FF2B5EF4-FFF2-40B4-BE49-F238E27FC236}">
                <a16:creationId xmlns:a16="http://schemas.microsoft.com/office/drawing/2014/main" id="{DEEA85D5-FC4E-4903-9DD0-23FC184117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2074" y="3671858"/>
            <a:ext cx="1195718" cy="105367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1CEB4C0B-0B8C-4BD5-B190-9A2B7AB831B4}"/>
              </a:ext>
            </a:extLst>
          </p:cNvPr>
          <p:cNvGrpSpPr/>
          <p:nvPr/>
        </p:nvGrpSpPr>
        <p:grpSpPr>
          <a:xfrm>
            <a:off x="5912977" y="3665189"/>
            <a:ext cx="1321819" cy="1025853"/>
            <a:chOff x="1668223" y="5083241"/>
            <a:chExt cx="1613431" cy="1185631"/>
          </a:xfrm>
        </p:grpSpPr>
        <p:pic>
          <p:nvPicPr>
            <p:cNvPr id="107" name="Image 106">
              <a:extLst>
                <a:ext uri="{FF2B5EF4-FFF2-40B4-BE49-F238E27FC236}">
                  <a16:creationId xmlns:a16="http://schemas.microsoft.com/office/drawing/2014/main" id="{17076C50-E13C-4A29-8D21-37EB189A3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8223" y="5123101"/>
              <a:ext cx="1613431" cy="11457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9" name="Image 108">
              <a:extLst>
                <a:ext uri="{FF2B5EF4-FFF2-40B4-BE49-F238E27FC236}">
                  <a16:creationId xmlns:a16="http://schemas.microsoft.com/office/drawing/2014/main" id="{3D4760DE-A1DB-4618-8ECF-09EC40B3B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52372" y="5083241"/>
              <a:ext cx="495169" cy="208279"/>
            </a:xfrm>
            <a:prstGeom prst="rect">
              <a:avLst/>
            </a:prstGeom>
          </p:spPr>
        </p:pic>
      </p:grpSp>
      <p:pic>
        <p:nvPicPr>
          <p:cNvPr id="110" name="Image 109">
            <a:extLst>
              <a:ext uri="{FF2B5EF4-FFF2-40B4-BE49-F238E27FC236}">
                <a16:creationId xmlns:a16="http://schemas.microsoft.com/office/drawing/2014/main" id="{12575F10-EE30-4D69-AFCC-72561AD72C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95" y="3697199"/>
            <a:ext cx="1253982" cy="940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9C43FE91-4BE0-41BA-BFBE-5374C54CAA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4" y="5130675"/>
            <a:ext cx="1327023" cy="1059184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990A7F80-217A-495D-9BF0-36D8C92539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8" y="4309073"/>
            <a:ext cx="1752570" cy="933155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6EEA75E8-8124-4AED-B7E3-D2BCB6CE6E8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05" y="5410785"/>
            <a:ext cx="569092" cy="561359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5807A762-32CD-4982-90F3-B3DB589F60B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21" y="4460828"/>
            <a:ext cx="563823" cy="533394"/>
          </a:xfrm>
          <a:prstGeom prst="rect">
            <a:avLst/>
          </a:prstGeom>
        </p:spPr>
      </p:pic>
      <p:sp>
        <p:nvSpPr>
          <p:cNvPr id="115" name="Rectangle à coins arrondis 95">
            <a:extLst>
              <a:ext uri="{FF2B5EF4-FFF2-40B4-BE49-F238E27FC236}">
                <a16:creationId xmlns:a16="http://schemas.microsoft.com/office/drawing/2014/main" id="{E79B81D9-71CA-4101-BE6D-A694BA512782}"/>
              </a:ext>
            </a:extLst>
          </p:cNvPr>
          <p:cNvSpPr/>
          <p:nvPr/>
        </p:nvSpPr>
        <p:spPr>
          <a:xfrm>
            <a:off x="2720046" y="3182959"/>
            <a:ext cx="4784607" cy="326742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6" name="Image 115">
            <a:extLst>
              <a:ext uri="{FF2B5EF4-FFF2-40B4-BE49-F238E27FC236}">
                <a16:creationId xmlns:a16="http://schemas.microsoft.com/office/drawing/2014/main" id="{EDE74080-C5E6-4EE1-BC51-1BD2792B6A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5809" y="6127981"/>
            <a:ext cx="495169" cy="208279"/>
          </a:xfrm>
          <a:prstGeom prst="rect">
            <a:avLst/>
          </a:prstGeom>
        </p:spPr>
      </p:pic>
      <p:pic>
        <p:nvPicPr>
          <p:cNvPr id="117" name="Image 1">
            <a:extLst>
              <a:ext uri="{FF2B5EF4-FFF2-40B4-BE49-F238E27FC236}">
                <a16:creationId xmlns:a16="http://schemas.microsoft.com/office/drawing/2014/main" id="{E452DDB0-A23E-4DCB-807F-86A533CAAC6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62" y="6035101"/>
            <a:ext cx="565971" cy="37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ZoneTexte 100">
            <a:extLst>
              <a:ext uri="{FF2B5EF4-FFF2-40B4-BE49-F238E27FC236}">
                <a16:creationId xmlns:a16="http://schemas.microsoft.com/office/drawing/2014/main" id="{3C5E9DDD-9F17-49A0-93A8-82CA7338B7EE}"/>
              </a:ext>
            </a:extLst>
          </p:cNvPr>
          <p:cNvSpPr txBox="1"/>
          <p:nvPr/>
        </p:nvSpPr>
        <p:spPr>
          <a:xfrm>
            <a:off x="4044288" y="3184766"/>
            <a:ext cx="195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Detector </a:t>
            </a:r>
            <a:r>
              <a:rPr lang="fr-FR" b="1" dirty="0" err="1">
                <a:solidFill>
                  <a:srgbClr val="004973"/>
                </a:solidFill>
              </a:rPr>
              <a:t>assembly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118" name="Image 117">
            <a:extLst>
              <a:ext uri="{FF2B5EF4-FFF2-40B4-BE49-F238E27FC236}">
                <a16:creationId xmlns:a16="http://schemas.microsoft.com/office/drawing/2014/main" id="{951B83CD-6E9A-45EE-9AEA-6FD7928EB4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36314" y="2797502"/>
            <a:ext cx="3084843" cy="1755800"/>
          </a:xfrm>
          <a:prstGeom prst="rect">
            <a:avLst/>
          </a:prstGeom>
        </p:spPr>
      </p:pic>
      <p:sp>
        <p:nvSpPr>
          <p:cNvPr id="119" name="ZoneTexte 118">
            <a:extLst>
              <a:ext uri="{FF2B5EF4-FFF2-40B4-BE49-F238E27FC236}">
                <a16:creationId xmlns:a16="http://schemas.microsoft.com/office/drawing/2014/main" id="{14FAF567-C46F-4414-B362-6211A016F720}"/>
              </a:ext>
            </a:extLst>
          </p:cNvPr>
          <p:cNvSpPr txBox="1"/>
          <p:nvPr/>
        </p:nvSpPr>
        <p:spPr>
          <a:xfrm>
            <a:off x="8656544" y="2438191"/>
            <a:ext cx="289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Read out </a:t>
            </a:r>
            <a:r>
              <a:rPr lang="fr-FR" b="1" dirty="0" err="1">
                <a:solidFill>
                  <a:srgbClr val="002060"/>
                </a:solidFill>
              </a:rPr>
              <a:t>electronics</a:t>
            </a:r>
            <a:r>
              <a:rPr lang="fr-FR" b="1" dirty="0">
                <a:solidFill>
                  <a:srgbClr val="002060"/>
                </a:solidFill>
              </a:rPr>
              <a:t> @ LPSC</a:t>
            </a: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C058D20F-1BF4-415D-B8F7-BB9A2B65F70D}"/>
              </a:ext>
            </a:extLst>
          </p:cNvPr>
          <p:cNvSpPr txBox="1"/>
          <p:nvPr/>
        </p:nvSpPr>
        <p:spPr>
          <a:xfrm>
            <a:off x="8516425" y="4238070"/>
            <a:ext cx="83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Discret</a:t>
            </a: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08E87D31-35F4-4CCE-A7AA-610BFBE1B2D1}"/>
              </a:ext>
            </a:extLst>
          </p:cNvPr>
          <p:cNvSpPr txBox="1"/>
          <p:nvPr/>
        </p:nvSpPr>
        <p:spPr>
          <a:xfrm>
            <a:off x="7656161" y="5737569"/>
            <a:ext cx="39024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 </a:t>
            </a:r>
            <a:r>
              <a:rPr lang="fr-FR" sz="1400" dirty="0">
                <a:effectLst/>
              </a:rPr>
              <a:t>C. Hoarau </a:t>
            </a:r>
            <a:r>
              <a:rPr lang="fr-FR" sz="1400" i="1" dirty="0">
                <a:effectLst/>
              </a:rPr>
              <a:t>et al</a:t>
            </a:r>
            <a:r>
              <a:rPr lang="fr-FR" sz="1400" dirty="0">
                <a:effectLst/>
              </a:rPr>
              <a:t> 2021 </a:t>
            </a:r>
            <a:r>
              <a:rPr lang="fr-FR" sz="1400" i="1" dirty="0">
                <a:effectLst/>
              </a:rPr>
              <a:t>JINST</a:t>
            </a:r>
            <a:r>
              <a:rPr lang="fr-FR" sz="1400" dirty="0">
                <a:effectLst/>
              </a:rPr>
              <a:t> </a:t>
            </a:r>
            <a:r>
              <a:rPr lang="fr-FR" sz="1400" b="1" dirty="0">
                <a:effectLst/>
              </a:rPr>
              <a:t>16</a:t>
            </a:r>
            <a:r>
              <a:rPr lang="fr-FR" sz="1400" dirty="0">
                <a:effectLst/>
              </a:rPr>
              <a:t> T04005</a:t>
            </a:r>
          </a:p>
          <a:p>
            <a:r>
              <a:rPr lang="en-US" sz="1400" dirty="0">
                <a:hlinkClick r:id="rId18"/>
              </a:rPr>
              <a:t>https://doi.org/10.1088/1748-0221/16/04/T04005</a:t>
            </a:r>
            <a:endParaRPr lang="fr-FR" sz="1400" dirty="0"/>
          </a:p>
          <a:p>
            <a:endParaRPr lang="fr-FR" sz="1400" dirty="0"/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7EE3A15F-4282-4E48-A649-371F0F5EBC99}"/>
              </a:ext>
            </a:extLst>
          </p:cNvPr>
          <p:cNvSpPr txBox="1"/>
          <p:nvPr/>
        </p:nvSpPr>
        <p:spPr>
          <a:xfrm>
            <a:off x="7960495" y="991738"/>
            <a:ext cx="27982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</a:rPr>
              <a:t>Fast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current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preamplifier</a:t>
            </a: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Charge </a:t>
            </a:r>
            <a:r>
              <a:rPr lang="fr-FR" dirty="0" err="1">
                <a:solidFill>
                  <a:srgbClr val="002060"/>
                </a:solidFill>
              </a:rPr>
              <a:t>preamplifier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QDC</a:t>
            </a:r>
          </a:p>
        </p:txBody>
      </p:sp>
      <p:pic>
        <p:nvPicPr>
          <p:cNvPr id="126" name="Image 125">
            <a:extLst>
              <a:ext uri="{FF2B5EF4-FFF2-40B4-BE49-F238E27FC236}">
                <a16:creationId xmlns:a16="http://schemas.microsoft.com/office/drawing/2014/main" id="{3B0FA27E-0BEC-4726-95C5-5DDE862A9B7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715" y="4507043"/>
            <a:ext cx="1651693" cy="1238770"/>
          </a:xfrm>
          <a:prstGeom prst="rect">
            <a:avLst/>
          </a:prstGeom>
        </p:spPr>
      </p:pic>
      <p:pic>
        <p:nvPicPr>
          <p:cNvPr id="127" name="Image 126">
            <a:extLst>
              <a:ext uri="{FF2B5EF4-FFF2-40B4-BE49-F238E27FC236}">
                <a16:creationId xmlns:a16="http://schemas.microsoft.com/office/drawing/2014/main" id="{D216B0AC-22DF-48A5-8827-AF7F94D47A4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48142" y="4596078"/>
            <a:ext cx="1708810" cy="1176126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5C8904-579A-4FBF-99C3-1F1D0875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C14A19-4322-4CDF-930C-99DF43D4F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</p:spTree>
    <p:extLst>
      <p:ext uri="{BB962C8B-B14F-4D97-AF65-F5344CB8AC3E}">
        <p14:creationId xmlns:p14="http://schemas.microsoft.com/office/powerpoint/2010/main" val="220008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77D4EEF-5BC9-4065-A08C-060BBBB31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77" y="3699677"/>
            <a:ext cx="1321819" cy="991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CAD3D156-A4D0-4E60-B93C-A28B86B19AFA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886083" y="435135"/>
            <a:ext cx="3066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Solid state </a:t>
            </a:r>
            <a:r>
              <a:rPr lang="fr-FR" b="1" dirty="0" err="1">
                <a:solidFill>
                  <a:srgbClr val="004973"/>
                </a:solidFill>
              </a:rPr>
              <a:t>ionization</a:t>
            </a:r>
            <a:r>
              <a:rPr lang="fr-FR" b="1" dirty="0">
                <a:solidFill>
                  <a:srgbClr val="004973"/>
                </a:solidFill>
              </a:rPr>
              <a:t> </a:t>
            </a:r>
            <a:r>
              <a:rPr lang="fr-FR" b="1" dirty="0" err="1">
                <a:solidFill>
                  <a:srgbClr val="004973"/>
                </a:solidFill>
              </a:rPr>
              <a:t>chamber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r="11333"/>
          <a:stretch/>
        </p:blipFill>
        <p:spPr>
          <a:xfrm>
            <a:off x="420085" y="3563869"/>
            <a:ext cx="592989" cy="570133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23" y="3519960"/>
            <a:ext cx="592988" cy="614042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8286162" y="505026"/>
            <a:ext cx="214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Read-out </a:t>
            </a:r>
            <a:r>
              <a:rPr lang="fr-FR" b="1" dirty="0" err="1">
                <a:solidFill>
                  <a:srgbClr val="004973"/>
                </a:solidFill>
              </a:rPr>
              <a:t>electronics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905270" y="-23683"/>
            <a:ext cx="4381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Diamond as beam monitors </a:t>
            </a:r>
          </a:p>
        </p:txBody>
      </p:sp>
      <p:grpSp>
        <p:nvGrpSpPr>
          <p:cNvPr id="61" name="Groupe 60"/>
          <p:cNvGrpSpPr/>
          <p:nvPr/>
        </p:nvGrpSpPr>
        <p:grpSpPr>
          <a:xfrm>
            <a:off x="3716791" y="1100439"/>
            <a:ext cx="3137780" cy="1750328"/>
            <a:chOff x="1147751" y="4074829"/>
            <a:chExt cx="5054075" cy="2547675"/>
          </a:xfrm>
        </p:grpSpPr>
        <p:sp>
          <p:nvSpPr>
            <p:cNvPr id="62" name="Ellipse 61"/>
            <p:cNvSpPr/>
            <p:nvPr/>
          </p:nvSpPr>
          <p:spPr>
            <a:xfrm>
              <a:off x="5286776" y="6169251"/>
              <a:ext cx="257448" cy="244360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3" name="Image 62"/>
            <p:cNvPicPr>
              <a:picLocks noChangeAspect="1"/>
            </p:cNvPicPr>
            <p:nvPr/>
          </p:nvPicPr>
          <p:blipFill rotWithShape="1">
            <a:blip r:embed="rId5"/>
            <a:srcRect r="21870"/>
            <a:stretch/>
          </p:blipFill>
          <p:spPr>
            <a:xfrm>
              <a:off x="1147751" y="4074829"/>
              <a:ext cx="3882623" cy="2179730"/>
            </a:xfrm>
            <a:prstGeom prst="rect">
              <a:avLst/>
            </a:prstGeom>
          </p:spPr>
        </p:pic>
        <p:grpSp>
          <p:nvGrpSpPr>
            <p:cNvPr id="64" name="Groupe 63"/>
            <p:cNvGrpSpPr/>
            <p:nvPr/>
          </p:nvGrpSpPr>
          <p:grpSpPr>
            <a:xfrm>
              <a:off x="4074092" y="4076767"/>
              <a:ext cx="438746" cy="334061"/>
              <a:chOff x="4074092" y="4076767"/>
              <a:chExt cx="438746" cy="334061"/>
            </a:xfrm>
          </p:grpSpPr>
          <p:cxnSp>
            <p:nvCxnSpPr>
              <p:cNvPr id="89" name="Connecteur droit 88"/>
              <p:cNvCxnSpPr/>
              <p:nvPr/>
            </p:nvCxnSpPr>
            <p:spPr>
              <a:xfrm>
                <a:off x="4255669" y="4227229"/>
                <a:ext cx="0" cy="18359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/>
              <p:cNvCxnSpPr/>
              <p:nvPr/>
            </p:nvCxnSpPr>
            <p:spPr>
              <a:xfrm>
                <a:off x="4074092" y="4227229"/>
                <a:ext cx="363229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/>
              <p:cNvCxnSpPr/>
              <p:nvPr/>
            </p:nvCxnSpPr>
            <p:spPr>
              <a:xfrm flipH="1">
                <a:off x="4080212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/>
              <p:cNvCxnSpPr/>
              <p:nvPr/>
            </p:nvCxnSpPr>
            <p:spPr>
              <a:xfrm flipH="1">
                <a:off x="4185681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92"/>
              <p:cNvCxnSpPr/>
              <p:nvPr/>
            </p:nvCxnSpPr>
            <p:spPr>
              <a:xfrm flipH="1">
                <a:off x="4299585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93"/>
              <p:cNvCxnSpPr/>
              <p:nvPr/>
            </p:nvCxnSpPr>
            <p:spPr>
              <a:xfrm flipH="1">
                <a:off x="4426966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" name="Connecteur droit 64"/>
            <p:cNvCxnSpPr/>
            <p:nvPr/>
          </p:nvCxnSpPr>
          <p:spPr>
            <a:xfrm flipH="1">
              <a:off x="4284275" y="5791200"/>
              <a:ext cx="1051715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>
              <a:off x="4296606" y="5698929"/>
              <a:ext cx="0" cy="9525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flipH="1">
              <a:off x="5324459" y="5652170"/>
              <a:ext cx="2" cy="27806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V="1">
              <a:off x="5147733" y="5791202"/>
              <a:ext cx="1" cy="13902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e 68"/>
            <p:cNvGrpSpPr/>
            <p:nvPr/>
          </p:nvGrpSpPr>
          <p:grpSpPr>
            <a:xfrm rot="10800000">
              <a:off x="5471851" y="6288443"/>
              <a:ext cx="438746" cy="334061"/>
              <a:chOff x="4074092" y="4076767"/>
              <a:chExt cx="438746" cy="334061"/>
            </a:xfrm>
          </p:grpSpPr>
          <p:cxnSp>
            <p:nvCxnSpPr>
              <p:cNvPr id="83" name="Connecteur droit 82"/>
              <p:cNvCxnSpPr/>
              <p:nvPr/>
            </p:nvCxnSpPr>
            <p:spPr>
              <a:xfrm>
                <a:off x="4255669" y="4227229"/>
                <a:ext cx="0" cy="18359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83"/>
              <p:cNvCxnSpPr/>
              <p:nvPr/>
            </p:nvCxnSpPr>
            <p:spPr>
              <a:xfrm>
                <a:off x="4074092" y="4227229"/>
                <a:ext cx="363229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84"/>
              <p:cNvCxnSpPr/>
              <p:nvPr/>
            </p:nvCxnSpPr>
            <p:spPr>
              <a:xfrm flipH="1">
                <a:off x="4080212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85"/>
              <p:cNvCxnSpPr/>
              <p:nvPr/>
            </p:nvCxnSpPr>
            <p:spPr>
              <a:xfrm flipH="1">
                <a:off x="4185681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/>
              <p:cNvCxnSpPr/>
              <p:nvPr/>
            </p:nvCxnSpPr>
            <p:spPr>
              <a:xfrm flipH="1">
                <a:off x="4299585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/>
              <p:cNvCxnSpPr/>
              <p:nvPr/>
            </p:nvCxnSpPr>
            <p:spPr>
              <a:xfrm flipH="1">
                <a:off x="4426966" y="4076767"/>
                <a:ext cx="85872" cy="152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Connecteur droit 69"/>
            <p:cNvCxnSpPr/>
            <p:nvPr/>
          </p:nvCxnSpPr>
          <p:spPr>
            <a:xfrm flipH="1">
              <a:off x="5411644" y="5652170"/>
              <a:ext cx="2" cy="27806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e 70"/>
            <p:cNvGrpSpPr/>
            <p:nvPr/>
          </p:nvGrpSpPr>
          <p:grpSpPr>
            <a:xfrm>
              <a:off x="5101528" y="5902324"/>
              <a:ext cx="89136" cy="278060"/>
              <a:chOff x="5785562" y="5893856"/>
              <a:chExt cx="89136" cy="278060"/>
            </a:xfrm>
          </p:grpSpPr>
          <p:cxnSp>
            <p:nvCxnSpPr>
              <p:cNvPr id="79" name="Connecteur droit 78"/>
              <p:cNvCxnSpPr/>
              <p:nvPr/>
            </p:nvCxnSpPr>
            <p:spPr>
              <a:xfrm flipH="1">
                <a:off x="5797878" y="5893856"/>
                <a:ext cx="2" cy="27806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/>
              <p:cNvCxnSpPr/>
              <p:nvPr/>
            </p:nvCxnSpPr>
            <p:spPr>
              <a:xfrm flipH="1">
                <a:off x="5785562" y="6160783"/>
                <a:ext cx="89136" cy="79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/>
              <p:cNvCxnSpPr/>
              <p:nvPr/>
            </p:nvCxnSpPr>
            <p:spPr>
              <a:xfrm flipH="1">
                <a:off x="5863510" y="5893856"/>
                <a:ext cx="2" cy="27806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81"/>
              <p:cNvCxnSpPr/>
              <p:nvPr/>
            </p:nvCxnSpPr>
            <p:spPr>
              <a:xfrm flipH="1">
                <a:off x="5785562" y="5907573"/>
                <a:ext cx="89136" cy="79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Connecteur droit 71"/>
            <p:cNvCxnSpPr/>
            <p:nvPr/>
          </p:nvCxnSpPr>
          <p:spPr>
            <a:xfrm flipV="1">
              <a:off x="5143899" y="6169251"/>
              <a:ext cx="1" cy="13902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 flipH="1" flipV="1">
              <a:off x="5137741" y="6296283"/>
              <a:ext cx="152400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ZoneTexte 73"/>
            <p:cNvSpPr txBox="1"/>
            <p:nvPr/>
          </p:nvSpPr>
          <p:spPr>
            <a:xfrm>
              <a:off x="5239836" y="6140992"/>
              <a:ext cx="3593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HT</a:t>
              </a:r>
            </a:p>
          </p:txBody>
        </p:sp>
        <p:cxnSp>
          <p:nvCxnSpPr>
            <p:cNvPr id="75" name="Connecteur droit 74"/>
            <p:cNvCxnSpPr/>
            <p:nvPr/>
          </p:nvCxnSpPr>
          <p:spPr>
            <a:xfrm flipH="1" flipV="1">
              <a:off x="5422629" y="5783878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riangle isocèle 75"/>
            <p:cNvSpPr/>
            <p:nvPr/>
          </p:nvSpPr>
          <p:spPr>
            <a:xfrm rot="5400000">
              <a:off x="5604031" y="5606840"/>
              <a:ext cx="451186" cy="368721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7" name="Connecteur droit 76"/>
            <p:cNvCxnSpPr/>
            <p:nvPr/>
          </p:nvCxnSpPr>
          <p:spPr>
            <a:xfrm flipH="1" flipV="1">
              <a:off x="5990174" y="5791200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 flipH="1" flipV="1">
              <a:off x="5531610" y="6288478"/>
              <a:ext cx="211652" cy="138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Rectangle à coins arrondis 94"/>
          <p:cNvSpPr/>
          <p:nvPr/>
        </p:nvSpPr>
        <p:spPr>
          <a:xfrm>
            <a:off x="89420" y="499537"/>
            <a:ext cx="7415233" cy="2620827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à coins arrondis 95"/>
          <p:cNvSpPr/>
          <p:nvPr/>
        </p:nvSpPr>
        <p:spPr>
          <a:xfrm>
            <a:off x="89420" y="3156273"/>
            <a:ext cx="2530475" cy="326742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à coins arrondis 96"/>
          <p:cNvSpPr/>
          <p:nvPr/>
        </p:nvSpPr>
        <p:spPr>
          <a:xfrm>
            <a:off x="7593340" y="499537"/>
            <a:ext cx="4411353" cy="595451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5</a:t>
            </a:fld>
            <a:endParaRPr lang="fr-FR"/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82F1D0EF-FC81-470A-8E7E-03CBB40F09E2}"/>
              </a:ext>
            </a:extLst>
          </p:cNvPr>
          <p:cNvSpPr txBox="1"/>
          <p:nvPr/>
        </p:nvSpPr>
        <p:spPr>
          <a:xfrm>
            <a:off x="315951" y="991300"/>
            <a:ext cx="3258538" cy="2065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Diamond Assets :</a:t>
            </a:r>
          </a:p>
          <a:p>
            <a:endParaRPr lang="fr-FR" sz="675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350" dirty="0" err="1">
                <a:solidFill>
                  <a:srgbClr val="002060"/>
                </a:solidFill>
              </a:rPr>
              <a:t>Intrinsic</a:t>
            </a:r>
            <a:r>
              <a:rPr lang="fr-FR" sz="1350" dirty="0">
                <a:solidFill>
                  <a:srgbClr val="002060"/>
                </a:solidFill>
              </a:rPr>
              <a:t> radiation </a:t>
            </a:r>
            <a:r>
              <a:rPr lang="fr-FR" sz="1350" dirty="0" err="1">
                <a:solidFill>
                  <a:srgbClr val="002060"/>
                </a:solidFill>
              </a:rPr>
              <a:t>hardness</a:t>
            </a:r>
            <a:endParaRPr lang="fr-FR" sz="135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rgbClr val="002060"/>
                </a:solidFill>
              </a:rPr>
              <a:t>Fast signal </a:t>
            </a:r>
            <a:r>
              <a:rPr lang="en-US" sz="1350" dirty="0" err="1">
                <a:solidFill>
                  <a:srgbClr val="002060"/>
                </a:solidFill>
              </a:rPr>
              <a:t>risetime</a:t>
            </a:r>
            <a:r>
              <a:rPr lang="en-US" sz="1350" dirty="0">
                <a:solidFill>
                  <a:srgbClr val="002060"/>
                </a:solidFill>
              </a:rPr>
              <a:t> enables timing precision of a few tens of </a:t>
            </a:r>
            <a:r>
              <a:rPr lang="en-US" sz="1350" dirty="0" err="1">
                <a:solidFill>
                  <a:srgbClr val="002060"/>
                </a:solidFill>
              </a:rPr>
              <a:t>ps</a:t>
            </a:r>
            <a:endParaRPr lang="fr-FR" sz="135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350" dirty="0" err="1">
                <a:solidFill>
                  <a:srgbClr val="002060"/>
                </a:solidFill>
              </a:rPr>
              <a:t>Low</a:t>
            </a:r>
            <a:r>
              <a:rPr lang="fr-FR" sz="1350" dirty="0">
                <a:solidFill>
                  <a:srgbClr val="002060"/>
                </a:solidFill>
              </a:rPr>
              <a:t> noise</a:t>
            </a:r>
            <a:endParaRPr lang="en-US" sz="1350" b="1" dirty="0">
              <a:solidFill>
                <a:srgbClr val="002060"/>
              </a:solidFill>
            </a:endParaRPr>
          </a:p>
          <a:p>
            <a:pPr lvl="0"/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Issues 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350" dirty="0" err="1">
                <a:solidFill>
                  <a:srgbClr val="002060"/>
                </a:solidFill>
              </a:rPr>
              <a:t>Cost</a:t>
            </a:r>
            <a:endParaRPr lang="fr-FR" sz="135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rgbClr val="002060"/>
                </a:solidFill>
              </a:rPr>
              <a:t>Availability of large area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350" b="1" dirty="0">
              <a:solidFill>
                <a:prstClr val="black"/>
              </a:solidFill>
            </a:endParaRPr>
          </a:p>
        </p:txBody>
      </p:sp>
      <p:pic>
        <p:nvPicPr>
          <p:cNvPr id="99" name="Image 98">
            <a:extLst>
              <a:ext uri="{FF2B5EF4-FFF2-40B4-BE49-F238E27FC236}">
                <a16:creationId xmlns:a16="http://schemas.microsoft.com/office/drawing/2014/main" id="{CB5E7170-141F-499B-9F97-19BF0AEBAB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26" y="4976811"/>
            <a:ext cx="1404893" cy="1053670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CB4A52CA-18E0-401E-ACCA-22841AC4AC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1060" y="4996236"/>
            <a:ext cx="1504366" cy="1128275"/>
          </a:xfrm>
          <a:prstGeom prst="rect">
            <a:avLst/>
          </a:prstGeom>
        </p:spPr>
      </p:pic>
      <p:pic>
        <p:nvPicPr>
          <p:cNvPr id="102" name="Image 101">
            <a:extLst>
              <a:ext uri="{FF2B5EF4-FFF2-40B4-BE49-F238E27FC236}">
                <a16:creationId xmlns:a16="http://schemas.microsoft.com/office/drawing/2014/main" id="{BCB55EC9-5017-49B0-906F-F4823EECBE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08" y="4816670"/>
            <a:ext cx="1444822" cy="1391851"/>
          </a:xfrm>
          <a:prstGeom prst="rect">
            <a:avLst/>
          </a:prstGeom>
        </p:spPr>
      </p:pic>
      <p:sp>
        <p:nvSpPr>
          <p:cNvPr id="106" name="ZoneTexte 105">
            <a:extLst>
              <a:ext uri="{FF2B5EF4-FFF2-40B4-BE49-F238E27FC236}">
                <a16:creationId xmlns:a16="http://schemas.microsoft.com/office/drawing/2014/main" id="{36FF316B-C2FE-4086-B5A8-7F88D7A3C2F6}"/>
              </a:ext>
            </a:extLst>
          </p:cNvPr>
          <p:cNvSpPr txBox="1"/>
          <p:nvPr/>
        </p:nvSpPr>
        <p:spPr>
          <a:xfrm>
            <a:off x="263844" y="3161129"/>
            <a:ext cx="235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Diamond </a:t>
            </a:r>
            <a:r>
              <a:rPr lang="fr-FR" b="1" dirty="0" err="1">
                <a:solidFill>
                  <a:srgbClr val="004973"/>
                </a:solidFill>
              </a:rPr>
              <a:t>metallisation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108" name="Image 107">
            <a:extLst>
              <a:ext uri="{FF2B5EF4-FFF2-40B4-BE49-F238E27FC236}">
                <a16:creationId xmlns:a16="http://schemas.microsoft.com/office/drawing/2014/main" id="{DEEA85D5-FC4E-4903-9DD0-23FC184117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2074" y="3671858"/>
            <a:ext cx="1195718" cy="1053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3D4760DE-A1DB-4618-8ECF-09EC40B3B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1177" y="3665188"/>
            <a:ext cx="405672" cy="180211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12575F10-EE30-4D69-AFCC-72561AD72C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95" y="3697199"/>
            <a:ext cx="1253982" cy="940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9C43FE91-4BE0-41BA-BFBE-5374C54CAA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4" y="5130675"/>
            <a:ext cx="1327023" cy="1059184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990A7F80-217A-495D-9BF0-36D8C92539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8" y="4309073"/>
            <a:ext cx="1752570" cy="933155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6EEA75E8-8124-4AED-B7E3-D2BCB6CE6E8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05" y="5410785"/>
            <a:ext cx="569092" cy="561359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5807A762-32CD-4982-90F3-B3DB589F60B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21" y="4460828"/>
            <a:ext cx="563823" cy="533394"/>
          </a:xfrm>
          <a:prstGeom prst="rect">
            <a:avLst/>
          </a:prstGeom>
        </p:spPr>
      </p:pic>
      <p:sp>
        <p:nvSpPr>
          <p:cNvPr id="115" name="Rectangle à coins arrondis 95">
            <a:extLst>
              <a:ext uri="{FF2B5EF4-FFF2-40B4-BE49-F238E27FC236}">
                <a16:creationId xmlns:a16="http://schemas.microsoft.com/office/drawing/2014/main" id="{E79B81D9-71CA-4101-BE6D-A694BA512782}"/>
              </a:ext>
            </a:extLst>
          </p:cNvPr>
          <p:cNvSpPr/>
          <p:nvPr/>
        </p:nvSpPr>
        <p:spPr>
          <a:xfrm>
            <a:off x="2720046" y="3182959"/>
            <a:ext cx="4784607" cy="326742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6" name="Image 115">
            <a:extLst>
              <a:ext uri="{FF2B5EF4-FFF2-40B4-BE49-F238E27FC236}">
                <a16:creationId xmlns:a16="http://schemas.microsoft.com/office/drawing/2014/main" id="{EDE74080-C5E6-4EE1-BC51-1BD2792B6A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5809" y="6127981"/>
            <a:ext cx="495169" cy="208279"/>
          </a:xfrm>
          <a:prstGeom prst="rect">
            <a:avLst/>
          </a:prstGeom>
        </p:spPr>
      </p:pic>
      <p:pic>
        <p:nvPicPr>
          <p:cNvPr id="117" name="Image 1">
            <a:extLst>
              <a:ext uri="{FF2B5EF4-FFF2-40B4-BE49-F238E27FC236}">
                <a16:creationId xmlns:a16="http://schemas.microsoft.com/office/drawing/2014/main" id="{E452DDB0-A23E-4DCB-807F-86A533CAAC6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62" y="6035101"/>
            <a:ext cx="565971" cy="37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ZoneTexte 100">
            <a:extLst>
              <a:ext uri="{FF2B5EF4-FFF2-40B4-BE49-F238E27FC236}">
                <a16:creationId xmlns:a16="http://schemas.microsoft.com/office/drawing/2014/main" id="{3C5E9DDD-9F17-49A0-93A8-82CA7338B7EE}"/>
              </a:ext>
            </a:extLst>
          </p:cNvPr>
          <p:cNvSpPr txBox="1"/>
          <p:nvPr/>
        </p:nvSpPr>
        <p:spPr>
          <a:xfrm>
            <a:off x="4044288" y="3184766"/>
            <a:ext cx="195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Detector </a:t>
            </a:r>
            <a:r>
              <a:rPr lang="fr-FR" b="1" dirty="0" err="1">
                <a:solidFill>
                  <a:srgbClr val="004973"/>
                </a:solidFill>
              </a:rPr>
              <a:t>assembly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118" name="Image 117">
            <a:extLst>
              <a:ext uri="{FF2B5EF4-FFF2-40B4-BE49-F238E27FC236}">
                <a16:creationId xmlns:a16="http://schemas.microsoft.com/office/drawing/2014/main" id="{951B83CD-6E9A-45EE-9AEA-6FD7928EB4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36314" y="2797502"/>
            <a:ext cx="3084843" cy="1755800"/>
          </a:xfrm>
          <a:prstGeom prst="rect">
            <a:avLst/>
          </a:prstGeom>
        </p:spPr>
      </p:pic>
      <p:sp>
        <p:nvSpPr>
          <p:cNvPr id="119" name="ZoneTexte 118">
            <a:extLst>
              <a:ext uri="{FF2B5EF4-FFF2-40B4-BE49-F238E27FC236}">
                <a16:creationId xmlns:a16="http://schemas.microsoft.com/office/drawing/2014/main" id="{14FAF567-C46F-4414-B362-6211A016F720}"/>
              </a:ext>
            </a:extLst>
          </p:cNvPr>
          <p:cNvSpPr txBox="1"/>
          <p:nvPr/>
        </p:nvSpPr>
        <p:spPr>
          <a:xfrm>
            <a:off x="8656544" y="2438191"/>
            <a:ext cx="289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Read out </a:t>
            </a:r>
            <a:r>
              <a:rPr lang="fr-FR" b="1" dirty="0" err="1">
                <a:solidFill>
                  <a:srgbClr val="002060"/>
                </a:solidFill>
              </a:rPr>
              <a:t>electronics</a:t>
            </a:r>
            <a:r>
              <a:rPr lang="fr-FR" b="1" dirty="0">
                <a:solidFill>
                  <a:srgbClr val="002060"/>
                </a:solidFill>
              </a:rPr>
              <a:t> @ LPSC</a:t>
            </a:r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40E5FD96-1A22-4131-9FCC-23A4235929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48142" y="4596078"/>
            <a:ext cx="1708810" cy="1176126"/>
          </a:xfrm>
          <a:prstGeom prst="rect">
            <a:avLst/>
          </a:prstGeom>
        </p:spPr>
      </p:pic>
      <p:sp>
        <p:nvSpPr>
          <p:cNvPr id="122" name="ZoneTexte 121">
            <a:extLst>
              <a:ext uri="{FF2B5EF4-FFF2-40B4-BE49-F238E27FC236}">
                <a16:creationId xmlns:a16="http://schemas.microsoft.com/office/drawing/2014/main" id="{C058D20F-1BF4-415D-B8F7-BB9A2B65F70D}"/>
              </a:ext>
            </a:extLst>
          </p:cNvPr>
          <p:cNvSpPr txBox="1"/>
          <p:nvPr/>
        </p:nvSpPr>
        <p:spPr>
          <a:xfrm>
            <a:off x="8516425" y="4238070"/>
            <a:ext cx="83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Discret</a:t>
            </a: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08E87D31-35F4-4CCE-A7AA-610BFBE1B2D1}"/>
              </a:ext>
            </a:extLst>
          </p:cNvPr>
          <p:cNvSpPr txBox="1"/>
          <p:nvPr/>
        </p:nvSpPr>
        <p:spPr>
          <a:xfrm>
            <a:off x="7656161" y="5737569"/>
            <a:ext cx="39024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 </a:t>
            </a:r>
            <a:r>
              <a:rPr lang="fr-FR" sz="1400" dirty="0">
                <a:effectLst/>
              </a:rPr>
              <a:t>C. Hoarau </a:t>
            </a:r>
            <a:r>
              <a:rPr lang="fr-FR" sz="1400" i="1" dirty="0">
                <a:effectLst/>
              </a:rPr>
              <a:t>et al</a:t>
            </a:r>
            <a:r>
              <a:rPr lang="fr-FR" sz="1400" dirty="0">
                <a:effectLst/>
              </a:rPr>
              <a:t> 2021 </a:t>
            </a:r>
            <a:r>
              <a:rPr lang="fr-FR" sz="1400" i="1" dirty="0">
                <a:effectLst/>
              </a:rPr>
              <a:t>JINST</a:t>
            </a:r>
            <a:r>
              <a:rPr lang="fr-FR" sz="1400" dirty="0">
                <a:effectLst/>
              </a:rPr>
              <a:t> </a:t>
            </a:r>
            <a:r>
              <a:rPr lang="fr-FR" sz="1400" b="1" dirty="0">
                <a:effectLst/>
              </a:rPr>
              <a:t>16</a:t>
            </a:r>
            <a:r>
              <a:rPr lang="fr-FR" sz="1400" dirty="0">
                <a:effectLst/>
              </a:rPr>
              <a:t> T04005</a:t>
            </a:r>
          </a:p>
          <a:p>
            <a:r>
              <a:rPr lang="en-US" sz="1400" dirty="0">
                <a:hlinkClick r:id="rId19"/>
              </a:rPr>
              <a:t>https://doi.org/10.1088/1748-0221/16/04/T04005</a:t>
            </a:r>
            <a:endParaRPr lang="fr-FR" sz="1400" dirty="0"/>
          </a:p>
          <a:p>
            <a:endParaRPr lang="fr-FR" sz="1400" dirty="0"/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7EE3A15F-4282-4E48-A649-371F0F5EBC99}"/>
              </a:ext>
            </a:extLst>
          </p:cNvPr>
          <p:cNvSpPr txBox="1"/>
          <p:nvPr/>
        </p:nvSpPr>
        <p:spPr>
          <a:xfrm>
            <a:off x="7960495" y="991738"/>
            <a:ext cx="27982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</a:rPr>
              <a:t>Fast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current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preamplifier</a:t>
            </a: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Charge </a:t>
            </a:r>
            <a:r>
              <a:rPr lang="fr-FR" dirty="0" err="1">
                <a:solidFill>
                  <a:srgbClr val="002060"/>
                </a:solidFill>
              </a:rPr>
              <a:t>preamplifier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QDC</a:t>
            </a:r>
          </a:p>
          <a:p>
            <a:endParaRPr lang="fr-FR" dirty="0">
              <a:solidFill>
                <a:srgbClr val="004973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94F0B0-ED1E-42ED-A11D-A9265669B7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57553" y="4606858"/>
            <a:ext cx="2267466" cy="1178411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3A7AC3-6C06-4FEF-BFA8-B3BE319C7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315D9BF-DB60-4DC3-B609-33FD39FA7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DI2I Assemblée Générale SUBATECH Nantes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2322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8581524-2176-4CA0-BDB0-B46212ECC833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383" y="5728949"/>
            <a:ext cx="489557" cy="46454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82" y="1968698"/>
            <a:ext cx="1705116" cy="127721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622" y="373739"/>
            <a:ext cx="5150129" cy="294014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704" y="3765932"/>
            <a:ext cx="6602540" cy="20484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88480" y="3519336"/>
            <a:ext cx="83899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@ ESRF (France) : Photons 8.5 keV</a:t>
            </a:r>
            <a:r>
              <a:rPr lang="fr-FR" sz="2000" b="1" dirty="0">
                <a:solidFill>
                  <a:srgbClr val="0070C0"/>
                </a:solidFill>
              </a:rPr>
              <a:t>=&gt; 2D « </a:t>
            </a:r>
            <a:r>
              <a:rPr lang="fr-FR" sz="2000" b="1" dirty="0" err="1">
                <a:solidFill>
                  <a:srgbClr val="0070C0"/>
                </a:solidFill>
              </a:rPr>
              <a:t>current</a:t>
            </a:r>
            <a:r>
              <a:rPr lang="fr-FR" sz="2000" b="1" dirty="0">
                <a:solidFill>
                  <a:srgbClr val="0070C0"/>
                </a:solidFill>
              </a:rPr>
              <a:t> </a:t>
            </a:r>
            <a:r>
              <a:rPr lang="fr-FR" sz="2000" b="1" dirty="0" err="1">
                <a:solidFill>
                  <a:srgbClr val="0070C0"/>
                </a:solidFill>
              </a:rPr>
              <a:t>maps</a:t>
            </a:r>
            <a:r>
              <a:rPr lang="fr-FR" sz="2000" b="1" dirty="0">
                <a:solidFill>
                  <a:srgbClr val="0070C0"/>
                </a:solidFill>
              </a:rPr>
              <a:t> » </a:t>
            </a:r>
            <a:r>
              <a:rPr lang="fr-FR" sz="2000" b="1" dirty="0" err="1">
                <a:solidFill>
                  <a:srgbClr val="0070C0"/>
                </a:solidFill>
              </a:rPr>
              <a:t>with</a:t>
            </a:r>
            <a:r>
              <a:rPr lang="fr-FR" sz="2000" b="1" dirty="0">
                <a:solidFill>
                  <a:srgbClr val="0070C0"/>
                </a:solidFill>
              </a:rPr>
              <a:t> CVD </a:t>
            </a:r>
            <a:r>
              <a:rPr lang="fr-FR" sz="2000" b="1" dirty="0" err="1">
                <a:solidFill>
                  <a:srgbClr val="0070C0"/>
                </a:solidFill>
              </a:rPr>
              <a:t>diamonds</a:t>
            </a:r>
            <a:endParaRPr lang="fr-FR" sz="2000" b="1" dirty="0">
              <a:solidFill>
                <a:srgbClr val="0070C0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9" y="1460658"/>
            <a:ext cx="3436424" cy="2576507"/>
          </a:xfrm>
          <a:prstGeom prst="rect">
            <a:avLst/>
          </a:prstGeom>
        </p:spPr>
      </p:pic>
      <p:pic>
        <p:nvPicPr>
          <p:cNvPr id="16" name="Imag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22820" r="2644" b="24358"/>
          <a:stretch/>
        </p:blipFill>
        <p:spPr>
          <a:xfrm>
            <a:off x="2653639" y="4086875"/>
            <a:ext cx="1748237" cy="1117254"/>
          </a:xfrm>
          <a:prstGeom prst="rect">
            <a:avLst/>
          </a:prstGeom>
        </p:spPr>
      </p:pic>
      <p:cxnSp>
        <p:nvCxnSpPr>
          <p:cNvPr id="7" name="Connecteur droit avec flèche 6"/>
          <p:cNvCxnSpPr>
            <a:cxnSpLocks/>
          </p:cNvCxnSpPr>
          <p:nvPr/>
        </p:nvCxnSpPr>
        <p:spPr>
          <a:xfrm flipV="1">
            <a:off x="1189870" y="2934532"/>
            <a:ext cx="1210430" cy="16749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cxnSpLocks/>
          </p:cNvCxnSpPr>
          <p:nvPr/>
        </p:nvCxnSpPr>
        <p:spPr>
          <a:xfrm>
            <a:off x="3270167" y="4678833"/>
            <a:ext cx="1441305" cy="118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2257" y="5430190"/>
            <a:ext cx="1076131" cy="80709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902" y="426773"/>
            <a:ext cx="654726" cy="828267"/>
          </a:xfrm>
          <a:prstGeom prst="rect">
            <a:avLst/>
          </a:prstGeom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6</a:t>
            </a:fld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49B85541-D785-4286-8DCA-8B265C7C67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90" y="4461098"/>
            <a:ext cx="1812259" cy="10388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7C117A-1016-47E4-8F15-7D8A9B2D38E3}"/>
              </a:ext>
            </a:extLst>
          </p:cNvPr>
          <p:cNvSpPr/>
          <p:nvPr/>
        </p:nvSpPr>
        <p:spPr>
          <a:xfrm>
            <a:off x="5112936" y="5722791"/>
            <a:ext cx="22060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>
                <a:hlinkClick r:id="rId11"/>
              </a:rPr>
              <a:t>https://doi.org/10.1016/j.diamond.2020.108236</a:t>
            </a:r>
            <a:endParaRPr lang="fr-FR" sz="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B1B681-5FA2-4B70-921B-30CC5D63E46C}"/>
              </a:ext>
            </a:extLst>
          </p:cNvPr>
          <p:cNvSpPr txBox="1"/>
          <p:nvPr/>
        </p:nvSpPr>
        <p:spPr>
          <a:xfrm>
            <a:off x="3903508" y="3268926"/>
            <a:ext cx="3604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XBIC = X rays Beam </a:t>
            </a:r>
            <a:r>
              <a:rPr lang="fr-FR" b="1" dirty="0" err="1">
                <a:solidFill>
                  <a:srgbClr val="FF0000"/>
                </a:solidFill>
              </a:rPr>
              <a:t>Induced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Current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9919" y="-48869"/>
            <a:ext cx="9395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Diamond detector for beam monitoring: </a:t>
            </a:r>
            <a:r>
              <a:rPr lang="fr-FR" sz="2800" b="1" dirty="0" err="1">
                <a:solidFill>
                  <a:srgbClr val="002060"/>
                </a:solidFill>
              </a:rPr>
              <a:t>sCVD</a:t>
            </a:r>
            <a:r>
              <a:rPr lang="fr-FR" sz="2800" b="1" dirty="0">
                <a:solidFill>
                  <a:srgbClr val="002060"/>
                </a:solidFill>
              </a:rPr>
              <a:t>? </a:t>
            </a:r>
            <a:r>
              <a:rPr lang="fr-FR" sz="2800" b="1" dirty="0" err="1">
                <a:solidFill>
                  <a:srgbClr val="002060"/>
                </a:solidFill>
              </a:rPr>
              <a:t>pCVD</a:t>
            </a:r>
            <a:r>
              <a:rPr lang="fr-FR" sz="2800" b="1" dirty="0">
                <a:solidFill>
                  <a:srgbClr val="002060"/>
                </a:solidFill>
              </a:rPr>
              <a:t>? DOI?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D8CFF-C4F1-40DC-B080-EA987CF17AB7}"/>
              </a:ext>
            </a:extLst>
          </p:cNvPr>
          <p:cNvSpPr/>
          <p:nvPr/>
        </p:nvSpPr>
        <p:spPr>
          <a:xfrm>
            <a:off x="8148296" y="5092890"/>
            <a:ext cx="233704" cy="327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360477-B0C0-4959-8AF8-8621EB15107F}"/>
              </a:ext>
            </a:extLst>
          </p:cNvPr>
          <p:cNvSpPr/>
          <p:nvPr/>
        </p:nvSpPr>
        <p:spPr>
          <a:xfrm>
            <a:off x="8148296" y="3896766"/>
            <a:ext cx="233704" cy="327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84FD96B-0EE4-4DA8-9512-34A931B973C7}"/>
              </a:ext>
            </a:extLst>
          </p:cNvPr>
          <p:cNvSpPr txBox="1"/>
          <p:nvPr/>
        </p:nvSpPr>
        <p:spPr>
          <a:xfrm>
            <a:off x="5929953" y="3130498"/>
            <a:ext cx="34211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N. </a:t>
            </a:r>
            <a:r>
              <a:rPr lang="fr-FR" sz="900" dirty="0" err="1"/>
              <a:t>Vaissiere</a:t>
            </a:r>
            <a:r>
              <a:rPr lang="fr-FR" sz="900" dirty="0"/>
              <a:t> PhD thesis </a:t>
            </a:r>
            <a:r>
              <a:rPr lang="fr-FR" sz="900" dirty="0">
                <a:hlinkClick r:id="rId12"/>
              </a:rPr>
              <a:t>https://tel.archives-ouvertes.fr/tel-01022652  </a:t>
            </a:r>
            <a:endParaRPr lang="fr-FR" sz="900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E302F0-00D7-4189-9A88-6A2A8BE0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2781689-4EAA-4D32-9D6D-05480A8B4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</p:spTree>
    <p:extLst>
      <p:ext uri="{BB962C8B-B14F-4D97-AF65-F5344CB8AC3E}">
        <p14:creationId xmlns:p14="http://schemas.microsoft.com/office/powerpoint/2010/main" val="3407744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35495E37-9046-4CD4-9984-DF1C7384E67E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7</a:t>
            </a:fld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C1CE65-D3F4-4010-B452-B688A5979C18}"/>
              </a:ext>
            </a:extLst>
          </p:cNvPr>
          <p:cNvSpPr/>
          <p:nvPr/>
        </p:nvSpPr>
        <p:spPr>
          <a:xfrm>
            <a:off x="-457200" y="-60393"/>
            <a:ext cx="1264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4973"/>
                </a:solidFill>
              </a:rPr>
              <a:t>Beam monitors for on-line control of </a:t>
            </a:r>
            <a:r>
              <a:rPr lang="fr-FR" sz="2800" b="1" dirty="0" err="1">
                <a:solidFill>
                  <a:srgbClr val="004973"/>
                </a:solidFill>
              </a:rPr>
              <a:t>radiotherapies</a:t>
            </a:r>
            <a:r>
              <a:rPr lang="fr-FR" sz="2800" b="1" dirty="0">
                <a:solidFill>
                  <a:srgbClr val="004973"/>
                </a:solidFill>
              </a:rPr>
              <a:t> in cancer </a:t>
            </a:r>
            <a:r>
              <a:rPr lang="fr-FR" sz="2800" b="1" dirty="0" err="1">
                <a:solidFill>
                  <a:srgbClr val="004973"/>
                </a:solidFill>
              </a:rPr>
              <a:t>treatment</a:t>
            </a:r>
            <a:r>
              <a:rPr lang="fr-FR" sz="2800" b="1" dirty="0">
                <a:solidFill>
                  <a:srgbClr val="004973"/>
                </a:solidFill>
              </a:rPr>
              <a:t> 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ECC1E94-17FD-48AF-8B40-D3C8D289F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3A5246F-B003-4882-87CE-1C2995BDF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DI2I Assemblée Générale SUBATECH Nantes </a:t>
            </a:r>
            <a:endParaRPr lang="fr-FR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C298707-9F1F-426A-9837-E3CB21679463}"/>
              </a:ext>
            </a:extLst>
          </p:cNvPr>
          <p:cNvSpPr txBox="1"/>
          <p:nvPr/>
        </p:nvSpPr>
        <p:spPr>
          <a:xfrm>
            <a:off x="1714474" y="2401867"/>
            <a:ext cx="8477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Flash </a:t>
            </a:r>
            <a:r>
              <a:rPr lang="fr-FR" sz="2400" b="1" dirty="0" err="1">
                <a:solidFill>
                  <a:srgbClr val="0070C0"/>
                </a:solidFill>
              </a:rPr>
              <a:t>therapy</a:t>
            </a:r>
            <a:r>
              <a:rPr lang="fr-FR" sz="2400" b="1" dirty="0">
                <a:solidFill>
                  <a:srgbClr val="0070C0"/>
                </a:solidFill>
              </a:rPr>
              <a:t> vs </a:t>
            </a:r>
            <a:r>
              <a:rPr lang="fr-FR" sz="2400" b="1" dirty="0" err="1">
                <a:solidFill>
                  <a:srgbClr val="0070C0"/>
                </a:solidFill>
              </a:rPr>
              <a:t>conventionnal</a:t>
            </a:r>
            <a:r>
              <a:rPr lang="fr-FR" sz="2400" b="1" dirty="0">
                <a:solidFill>
                  <a:srgbClr val="0070C0"/>
                </a:solidFill>
              </a:rPr>
              <a:t> =&gt; high doses in a </a:t>
            </a:r>
            <a:r>
              <a:rPr lang="fr-FR" sz="2400" b="1" dirty="0" err="1">
                <a:solidFill>
                  <a:srgbClr val="0070C0"/>
                </a:solidFill>
              </a:rPr>
              <a:t>very</a:t>
            </a:r>
            <a:r>
              <a:rPr lang="fr-FR" sz="2400" b="1" dirty="0">
                <a:solidFill>
                  <a:srgbClr val="0070C0"/>
                </a:solidFill>
              </a:rPr>
              <a:t> short time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A3B41B0-A9D6-4A0B-A146-C2B4B9522843}"/>
              </a:ext>
            </a:extLst>
          </p:cNvPr>
          <p:cNvSpPr txBox="1"/>
          <p:nvPr/>
        </p:nvSpPr>
        <p:spPr>
          <a:xfrm>
            <a:off x="5727722" y="2967335"/>
            <a:ext cx="5932009" cy="923330"/>
          </a:xfrm>
          <a:prstGeom prst="rect">
            <a:avLst/>
          </a:prstGeom>
          <a:solidFill>
            <a:srgbClr val="00B0F0">
              <a:alpha val="14000"/>
            </a:srgb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b="1" dirty="0">
                <a:solidFill>
                  <a:srgbClr val="002060"/>
                </a:solidFill>
              </a:rPr>
              <a:t>Short pulses to </a:t>
            </a:r>
            <a:r>
              <a:rPr lang="fr-FR" b="1" dirty="0" err="1">
                <a:solidFill>
                  <a:srgbClr val="002060"/>
                </a:solidFill>
              </a:rPr>
              <a:t>be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monitored</a:t>
            </a:r>
            <a:r>
              <a:rPr lang="fr-FR" b="1" dirty="0">
                <a:solidFill>
                  <a:srgbClr val="002060"/>
                </a:solidFill>
              </a:rPr>
              <a:t>  </a:t>
            </a:r>
            <a:r>
              <a:rPr lang="fr-FR" dirty="0">
                <a:solidFill>
                  <a:srgbClr val="002060"/>
                </a:solidFill>
              </a:rPr>
              <a:t>at </a:t>
            </a:r>
            <a:r>
              <a:rPr lang="fr-FR" b="1" dirty="0">
                <a:solidFill>
                  <a:srgbClr val="002060"/>
                </a:solidFill>
              </a:rPr>
              <a:t>high beam </a:t>
            </a:r>
            <a:r>
              <a:rPr lang="fr-FR" b="1" dirty="0" err="1">
                <a:solidFill>
                  <a:srgbClr val="002060"/>
                </a:solidFill>
              </a:rPr>
              <a:t>intensity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!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b="1" dirty="0">
                <a:solidFill>
                  <a:srgbClr val="002060"/>
                </a:solidFill>
              </a:rPr>
              <a:t>High </a:t>
            </a:r>
            <a:r>
              <a:rPr lang="fr-FR" b="1" dirty="0" err="1">
                <a:solidFill>
                  <a:srgbClr val="002060"/>
                </a:solidFill>
              </a:rPr>
              <a:t>particle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couting</a:t>
            </a:r>
            <a:r>
              <a:rPr lang="fr-FR" b="1" dirty="0">
                <a:solidFill>
                  <a:srgbClr val="002060"/>
                </a:solidFill>
              </a:rPr>
              <a:t> rate </a:t>
            </a:r>
            <a:r>
              <a:rPr lang="fr-FR" b="1" dirty="0" err="1">
                <a:solidFill>
                  <a:srgbClr val="002060"/>
                </a:solidFill>
              </a:rPr>
              <a:t>capabilities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to </a:t>
            </a:r>
            <a:r>
              <a:rPr lang="fr-FR" dirty="0" err="1">
                <a:solidFill>
                  <a:srgbClr val="002060"/>
                </a:solidFill>
              </a:rPr>
              <a:t>be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demonstrated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b="1" dirty="0" err="1">
                <a:solidFill>
                  <a:srgbClr val="002060"/>
                </a:solidFill>
              </a:rPr>
              <a:t>Bunch</a:t>
            </a:r>
            <a:r>
              <a:rPr lang="fr-FR" b="1" dirty="0">
                <a:solidFill>
                  <a:srgbClr val="002060"/>
                </a:solidFill>
              </a:rPr>
              <a:t> or train of </a:t>
            </a:r>
            <a:r>
              <a:rPr lang="fr-FR" b="1" dirty="0" err="1">
                <a:solidFill>
                  <a:srgbClr val="002060"/>
                </a:solidFill>
              </a:rPr>
              <a:t>bunches</a:t>
            </a:r>
            <a:r>
              <a:rPr lang="fr-FR" b="1" dirty="0">
                <a:solidFill>
                  <a:srgbClr val="002060"/>
                </a:solidFill>
              </a:rPr>
              <a:t>  time </a:t>
            </a:r>
            <a:r>
              <a:rPr lang="fr-FR" b="1" dirty="0" err="1">
                <a:solidFill>
                  <a:srgbClr val="002060"/>
                </a:solidFill>
              </a:rPr>
              <a:t>stamps</a:t>
            </a:r>
            <a:r>
              <a:rPr lang="fr-FR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10D8230-0A9E-4DED-BD95-E683BEC78363}"/>
              </a:ext>
            </a:extLst>
          </p:cNvPr>
          <p:cNvSpPr txBox="1"/>
          <p:nvPr/>
        </p:nvSpPr>
        <p:spPr>
          <a:xfrm>
            <a:off x="1612397" y="2967335"/>
            <a:ext cx="3126433" cy="923330"/>
          </a:xfrm>
          <a:prstGeom prst="rect">
            <a:avLst/>
          </a:prstGeom>
          <a:solidFill>
            <a:srgbClr val="FFFFDB"/>
          </a:solidFill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Conventional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X-rays </a:t>
            </a:r>
          </a:p>
          <a:p>
            <a:r>
              <a:rPr lang="fr-FR" dirty="0">
                <a:solidFill>
                  <a:srgbClr val="002060"/>
                </a:solidFill>
              </a:rPr>
              <a:t>or </a:t>
            </a:r>
            <a:r>
              <a:rPr lang="fr-FR" dirty="0" err="1">
                <a:solidFill>
                  <a:srgbClr val="002060"/>
                </a:solidFill>
              </a:rPr>
              <a:t>hadrontherapy</a:t>
            </a:r>
            <a:r>
              <a:rPr lang="fr-FR" dirty="0">
                <a:solidFill>
                  <a:srgbClr val="002060"/>
                </a:solidFill>
              </a:rPr>
              <a:t>   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fr-FR" b="1" dirty="0">
                <a:solidFill>
                  <a:srgbClr val="002060"/>
                </a:solidFill>
              </a:rPr>
              <a:t>Gy/mn</a:t>
            </a:r>
          </a:p>
          <a:p>
            <a:r>
              <a:rPr lang="fr-FR" b="1" dirty="0">
                <a:solidFill>
                  <a:srgbClr val="002060"/>
                </a:solidFill>
              </a:rPr>
              <a:t>Flash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therapies</a:t>
            </a:r>
            <a:r>
              <a:rPr lang="fr-FR" dirty="0">
                <a:solidFill>
                  <a:srgbClr val="002060"/>
                </a:solidFill>
              </a:rPr>
              <a:t>       </a:t>
            </a:r>
            <a:r>
              <a:rPr lang="fr-FR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fr-FR" b="1" dirty="0">
                <a:solidFill>
                  <a:srgbClr val="002060"/>
                </a:solidFill>
              </a:rPr>
              <a:t>100 Gy/s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5AF7C9-7262-45EE-809E-CEA3CD557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943" y="807355"/>
            <a:ext cx="2840360" cy="15032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DC59CE-60AA-43F3-9FAD-1207CAB43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696" y="908406"/>
            <a:ext cx="2844504" cy="1584522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8AF3DDEA-89A8-49C7-B2A9-CDAF872D984A}"/>
              </a:ext>
            </a:extLst>
          </p:cNvPr>
          <p:cNvSpPr txBox="1"/>
          <p:nvPr/>
        </p:nvSpPr>
        <p:spPr>
          <a:xfrm>
            <a:off x="940015" y="4027564"/>
            <a:ext cx="10061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Vectorized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Internal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Radiotherapy</a:t>
            </a:r>
            <a:r>
              <a:rPr lang="fr-FR" sz="2400" b="1" dirty="0">
                <a:solidFill>
                  <a:srgbClr val="0070C0"/>
                </a:solidFill>
              </a:rPr>
              <a:t> and </a:t>
            </a:r>
            <a:r>
              <a:rPr lang="fr-FR" sz="2400" b="1" dirty="0" err="1">
                <a:solidFill>
                  <a:srgbClr val="0070C0"/>
                </a:solidFill>
              </a:rPr>
              <a:t>Boron</a:t>
            </a:r>
            <a:r>
              <a:rPr lang="fr-FR" sz="2400" b="1" dirty="0">
                <a:solidFill>
                  <a:srgbClr val="0070C0"/>
                </a:solidFill>
              </a:rPr>
              <a:t> Neutron Capture </a:t>
            </a:r>
            <a:r>
              <a:rPr lang="fr-FR" sz="2400" b="1" dirty="0" err="1">
                <a:solidFill>
                  <a:srgbClr val="0070C0"/>
                </a:solidFill>
              </a:rPr>
              <a:t>Therapy</a:t>
            </a:r>
            <a:r>
              <a:rPr lang="fr-FR" sz="2400" b="1" dirty="0">
                <a:solidFill>
                  <a:srgbClr val="0070C0"/>
                </a:solidFill>
              </a:rPr>
              <a:t> (BNCT)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3BD8D4E-5486-477B-BC04-3C9B9A4AB77A}"/>
              </a:ext>
            </a:extLst>
          </p:cNvPr>
          <p:cNvSpPr txBox="1"/>
          <p:nvPr/>
        </p:nvSpPr>
        <p:spPr>
          <a:xfrm>
            <a:off x="3790048" y="415368"/>
            <a:ext cx="3347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X-rays vs </a:t>
            </a:r>
            <a:r>
              <a:rPr lang="fr-FR" sz="2400" b="1" dirty="0" err="1">
                <a:solidFill>
                  <a:srgbClr val="0070C0"/>
                </a:solidFill>
              </a:rPr>
              <a:t>hadrontherapy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88514BB7-01FF-4328-B2DA-DD18BBC53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660" y="4527886"/>
            <a:ext cx="1345478" cy="10225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38100" dist="63500" dir="8400000">
              <a:srgbClr val="000000">
                <a:alpha val="43000"/>
              </a:srgbClr>
            </a:outerShdw>
          </a:effectLst>
        </p:spPr>
      </p:pic>
      <p:pic>
        <p:nvPicPr>
          <p:cNvPr id="39" name="Google Shape;138;p29">
            <a:extLst>
              <a:ext uri="{FF2B5EF4-FFF2-40B4-BE49-F238E27FC236}">
                <a16:creationId xmlns:a16="http://schemas.microsoft.com/office/drawing/2014/main" id="{182BDAA3-F453-4A79-9A95-355DAC072D8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9903" y="4483093"/>
            <a:ext cx="986814" cy="128933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B000BA-F793-44B1-ACBC-AC5343488F8D}"/>
              </a:ext>
            </a:extLst>
          </p:cNvPr>
          <p:cNvSpPr/>
          <p:nvPr/>
        </p:nvSpPr>
        <p:spPr>
          <a:xfrm>
            <a:off x="1993122" y="4577502"/>
            <a:ext cx="2941797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002060"/>
                </a:solidFill>
              </a:rPr>
              <a:t>Radionuclides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el-GR" dirty="0">
                <a:solidFill>
                  <a:srgbClr val="002060"/>
                </a:solidFill>
              </a:rPr>
              <a:t>α : 223</a:t>
            </a:r>
            <a:r>
              <a:rPr lang="fr-FR" dirty="0">
                <a:solidFill>
                  <a:srgbClr val="002060"/>
                </a:solidFill>
              </a:rPr>
              <a:t>Ra, 225Ac, 212/213Bi, 211At… </a:t>
            </a:r>
          </a:p>
          <a:p>
            <a:r>
              <a:rPr lang="fr-FR" b="1" dirty="0">
                <a:solidFill>
                  <a:srgbClr val="002060"/>
                </a:solidFill>
              </a:rPr>
              <a:t>Energy </a:t>
            </a:r>
            <a:r>
              <a:rPr lang="el-GR" b="1" dirty="0">
                <a:solidFill>
                  <a:srgbClr val="002060"/>
                </a:solidFill>
              </a:rPr>
              <a:t>α : 5 – 9 </a:t>
            </a:r>
            <a:r>
              <a:rPr lang="fr-FR" b="1" dirty="0">
                <a:solidFill>
                  <a:srgbClr val="002060"/>
                </a:solidFill>
              </a:rPr>
              <a:t>MeV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7A1E444E-E42A-4A06-AB15-EED56D21A3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3543" y="4550860"/>
            <a:ext cx="4427061" cy="11129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2FD7B32-B021-4AFC-BBBC-B295AD48E490}"/>
              </a:ext>
            </a:extLst>
          </p:cNvPr>
          <p:cNvSpPr/>
          <p:nvPr/>
        </p:nvSpPr>
        <p:spPr>
          <a:xfrm>
            <a:off x="639790" y="5768293"/>
            <a:ext cx="4295129" cy="646331"/>
          </a:xfrm>
          <a:prstGeom prst="rect">
            <a:avLst/>
          </a:prstGeom>
          <a:solidFill>
            <a:srgbClr val="FFFFDB"/>
          </a:solidFill>
          <a:ln w="28575"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Objectives: improved dose predictions and biological effects for targeted radiotherapy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BDAC9E9-2AFF-4015-A166-9E7B2D31774B}"/>
              </a:ext>
            </a:extLst>
          </p:cNvPr>
          <p:cNvSpPr txBox="1"/>
          <p:nvPr/>
        </p:nvSpPr>
        <p:spPr>
          <a:xfrm>
            <a:off x="5647839" y="5949594"/>
            <a:ext cx="6482765" cy="369332"/>
          </a:xfrm>
          <a:prstGeom prst="rect">
            <a:avLst/>
          </a:prstGeom>
          <a:solidFill>
            <a:srgbClr val="00B0F0">
              <a:alpha val="14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b="1" dirty="0">
                <a:solidFill>
                  <a:srgbClr val="002060"/>
                </a:solidFill>
              </a:rPr>
              <a:t>monitor low-energy ion beams </a:t>
            </a:r>
            <a:r>
              <a:rPr lang="en-US" dirty="0">
                <a:solidFill>
                  <a:srgbClr val="002060"/>
                </a:solidFill>
              </a:rPr>
              <a:t>for radiobiology experiments</a:t>
            </a:r>
            <a:r>
              <a:rPr lang="fr-FR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3032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BA8C1F1B-777C-445C-998B-342DEDB49A70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454D5E-1276-4BA1-B8C2-63D1DCE4159F}"/>
              </a:ext>
            </a:extLst>
          </p:cNvPr>
          <p:cNvSpPr txBox="1"/>
          <p:nvPr/>
        </p:nvSpPr>
        <p:spPr>
          <a:xfrm>
            <a:off x="107830" y="2781691"/>
            <a:ext cx="735900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Pulsed</a:t>
            </a:r>
            <a:r>
              <a:rPr lang="fr-FR" b="1" dirty="0">
                <a:solidFill>
                  <a:srgbClr val="FF0000"/>
                </a:solidFill>
              </a:rPr>
              <a:t> proton </a:t>
            </a:r>
            <a:r>
              <a:rPr lang="fr-FR" b="1" dirty="0" err="1">
                <a:solidFill>
                  <a:srgbClr val="FF0000"/>
                </a:solidFill>
              </a:rPr>
              <a:t>beam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monitoring – application to  </a:t>
            </a:r>
            <a:r>
              <a:rPr lang="fr-FR" b="1" dirty="0">
                <a:solidFill>
                  <a:srgbClr val="FF0000"/>
                </a:solidFill>
              </a:rPr>
              <a:t>Flash </a:t>
            </a:r>
            <a:r>
              <a:rPr lang="fr-FR" b="1" dirty="0" err="1">
                <a:solidFill>
                  <a:srgbClr val="FF0000"/>
                </a:solidFill>
              </a:rPr>
              <a:t>Therapy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(ARRONAX) </a:t>
            </a:r>
          </a:p>
          <a:p>
            <a:r>
              <a:rPr lang="fr-FR" sz="1400" b="1" dirty="0">
                <a:solidFill>
                  <a:srgbClr val="0070C0"/>
                </a:solidFill>
              </a:rPr>
              <a:t>R&amp;T DIAMTECH / ANR – DIAMMONI Coll. LPSC SUBATECH ARRONAX (R. Molle PhD </a:t>
            </a:r>
            <a:r>
              <a:rPr lang="fr-FR" sz="1400" b="1" dirty="0" err="1">
                <a:solidFill>
                  <a:srgbClr val="0070C0"/>
                </a:solidFill>
              </a:rPr>
              <a:t>thesis</a:t>
            </a:r>
            <a:r>
              <a:rPr lang="fr-FR" sz="1400" b="1" dirty="0">
                <a:solidFill>
                  <a:srgbClr val="0070C0"/>
                </a:solidFill>
              </a:rPr>
              <a:t>)</a:t>
            </a:r>
            <a:endParaRPr lang="fr-FR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FF0000"/>
                </a:solidFill>
              </a:rPr>
              <a:t>Current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integration</a:t>
            </a:r>
            <a:r>
              <a:rPr lang="fr-FR" sz="1400" dirty="0">
                <a:solidFill>
                  <a:srgbClr val="FF0000"/>
                </a:solidFill>
              </a:rPr>
              <a:t> (</a:t>
            </a:r>
            <a:r>
              <a:rPr lang="fr-FR" sz="1400" dirty="0" err="1">
                <a:solidFill>
                  <a:srgbClr val="FF0000"/>
                </a:solidFill>
              </a:rPr>
              <a:t>dynamic</a:t>
            </a:r>
            <a:r>
              <a:rPr lang="fr-FR" sz="1400" dirty="0">
                <a:solidFill>
                  <a:srgbClr val="FF0000"/>
                </a:solidFill>
              </a:rPr>
              <a:t>=10</a:t>
            </a:r>
            <a:r>
              <a:rPr lang="fr-FR" sz="1400" baseline="30000" dirty="0">
                <a:solidFill>
                  <a:srgbClr val="FF0000"/>
                </a:solidFill>
              </a:rPr>
              <a:t>5</a:t>
            </a:r>
            <a:r>
              <a:rPr lang="fr-FR" sz="1400" dirty="0">
                <a:solidFill>
                  <a:srgbClr val="FF0000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Train </a:t>
            </a:r>
            <a:r>
              <a:rPr lang="fr-FR" sz="1400" dirty="0" err="1">
                <a:solidFill>
                  <a:srgbClr val="FF0000"/>
                </a:solidFill>
              </a:rPr>
              <a:t>Counting</a:t>
            </a:r>
            <a:r>
              <a:rPr lang="fr-FR" sz="1400" dirty="0">
                <a:solidFill>
                  <a:srgbClr val="FF0000"/>
                </a:solidFill>
              </a:rPr>
              <a:t> =&gt; Time </a:t>
            </a:r>
            <a:r>
              <a:rPr lang="fr-FR" sz="1400" dirty="0" err="1">
                <a:solidFill>
                  <a:srgbClr val="FF0000"/>
                </a:solidFill>
              </a:rPr>
              <a:t>stamps</a:t>
            </a:r>
            <a:r>
              <a:rPr lang="fr-FR" sz="1400" dirty="0">
                <a:solidFill>
                  <a:srgbClr val="FF0000"/>
                </a:solidFill>
              </a:rPr>
              <a:t>  ~3 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Bunch</a:t>
            </a:r>
            <a:r>
              <a:rPr lang="fr-FR" sz="1400" dirty="0"/>
              <a:t> </a:t>
            </a:r>
            <a:r>
              <a:rPr lang="fr-FR" sz="1400" dirty="0" err="1"/>
              <a:t>Counting</a:t>
            </a:r>
            <a:r>
              <a:rPr lang="fr-FR" sz="1400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1C4DA9-4CE8-4CE9-99FC-B66F3CAEFC0F}"/>
              </a:ext>
            </a:extLst>
          </p:cNvPr>
          <p:cNvSpPr txBox="1"/>
          <p:nvPr/>
        </p:nvSpPr>
        <p:spPr>
          <a:xfrm>
            <a:off x="222308" y="1852402"/>
            <a:ext cx="8451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Micro-</a:t>
            </a:r>
            <a:r>
              <a:rPr lang="en-US" b="1" dirty="0" err="1">
                <a:solidFill>
                  <a:srgbClr val="FF0000"/>
                </a:solidFill>
              </a:rPr>
              <a:t>Xrays</a:t>
            </a:r>
            <a:r>
              <a:rPr lang="en-US" b="1" dirty="0">
                <a:solidFill>
                  <a:srgbClr val="FF0000"/>
                </a:solidFill>
              </a:rPr>
              <a:t> beam monitoring </a:t>
            </a:r>
            <a:r>
              <a:rPr lang="en-US" b="1" dirty="0"/>
              <a:t>application to  </a:t>
            </a:r>
            <a:r>
              <a:rPr lang="en-US" b="1" dirty="0">
                <a:solidFill>
                  <a:srgbClr val="FF0000"/>
                </a:solidFill>
              </a:rPr>
              <a:t>Microbeam Radiation Therapy </a:t>
            </a:r>
            <a:r>
              <a:rPr lang="en-US" b="1" dirty="0"/>
              <a:t>(ESRF)</a:t>
            </a:r>
            <a:endParaRPr lang="fr-FR" b="1" dirty="0"/>
          </a:p>
          <a:p>
            <a:r>
              <a:rPr lang="fr-FR" sz="1400" b="1" dirty="0">
                <a:solidFill>
                  <a:srgbClr val="0070C0"/>
                </a:solidFill>
              </a:rPr>
              <a:t>R&amp;T DIAMTECH / IDSYNCHRO / PAIR TUMC -  Coll. LPSC – STROBE (INSERM) (N. </a:t>
            </a:r>
            <a:r>
              <a:rPr lang="fr-FR" sz="1400" b="1" dirty="0" err="1">
                <a:solidFill>
                  <a:srgbClr val="0070C0"/>
                </a:solidFill>
              </a:rPr>
              <a:t>Rosuel</a:t>
            </a:r>
            <a:r>
              <a:rPr lang="fr-FR" sz="1400" b="1" dirty="0">
                <a:solidFill>
                  <a:srgbClr val="0070C0"/>
                </a:solidFill>
              </a:rPr>
              <a:t> PhD </a:t>
            </a:r>
            <a:r>
              <a:rPr lang="fr-FR" sz="1400" b="1" dirty="0" err="1">
                <a:solidFill>
                  <a:srgbClr val="0070C0"/>
                </a:solidFill>
              </a:rPr>
              <a:t>thesis</a:t>
            </a:r>
            <a:r>
              <a:rPr lang="fr-FR" sz="1400" b="1" dirty="0">
                <a:solidFill>
                  <a:srgbClr val="0070C0"/>
                </a:solidFill>
              </a:rPr>
              <a:t>)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FF0000"/>
                </a:solidFill>
              </a:rPr>
              <a:t>Current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integration</a:t>
            </a:r>
            <a:r>
              <a:rPr lang="fr-FR" sz="1400" dirty="0">
                <a:solidFill>
                  <a:srgbClr val="FF0000"/>
                </a:solidFill>
              </a:rPr>
              <a:t> (</a:t>
            </a:r>
            <a:r>
              <a:rPr lang="fr-FR" sz="1400" dirty="0" err="1">
                <a:solidFill>
                  <a:srgbClr val="FF0000"/>
                </a:solidFill>
              </a:rPr>
              <a:t>dynamic</a:t>
            </a:r>
            <a:r>
              <a:rPr lang="fr-FR" sz="1400" dirty="0">
                <a:solidFill>
                  <a:srgbClr val="FF0000"/>
                </a:solidFill>
              </a:rPr>
              <a:t>=10</a:t>
            </a:r>
            <a:r>
              <a:rPr lang="fr-FR" sz="1400" baseline="30000" dirty="0">
                <a:solidFill>
                  <a:srgbClr val="FF0000"/>
                </a:solidFill>
              </a:rPr>
              <a:t>6</a:t>
            </a:r>
            <a:r>
              <a:rPr lang="fr-FR" sz="1400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Integration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10 ms up to 100 ms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843A792-68A2-4D04-B336-6AFDA6DC22DC}"/>
              </a:ext>
            </a:extLst>
          </p:cNvPr>
          <p:cNvSpPr txBox="1"/>
          <p:nvPr/>
        </p:nvSpPr>
        <p:spPr>
          <a:xfrm>
            <a:off x="3413522" y="3945386"/>
            <a:ext cx="882868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Micro - ion </a:t>
            </a:r>
            <a:r>
              <a:rPr lang="fr-FR" b="1" dirty="0" err="1">
                <a:solidFill>
                  <a:srgbClr val="FF0000"/>
                </a:solidFill>
              </a:rPr>
              <a:t>beam</a:t>
            </a:r>
            <a:r>
              <a:rPr lang="fr-FR" b="1" dirty="0">
                <a:solidFill>
                  <a:srgbClr val="FF0000"/>
                </a:solidFill>
              </a:rPr>
              <a:t> monitoring </a:t>
            </a:r>
            <a:r>
              <a:rPr lang="fr-FR" b="1" dirty="0"/>
              <a:t>(LP2I Bordeaux/AIFIRA - IRSN/ MIRCOM) </a:t>
            </a:r>
          </a:p>
          <a:p>
            <a:r>
              <a:rPr lang="fr-FR" sz="1400" b="1" dirty="0"/>
              <a:t> </a:t>
            </a:r>
            <a:r>
              <a:rPr lang="fr-FR" sz="1400" b="1" dirty="0">
                <a:solidFill>
                  <a:srgbClr val="0070C0"/>
                </a:solidFill>
              </a:rPr>
              <a:t>Coll. LPSC Institut Néel-Grenoble LP2I-Bordeaux IRSN (C. </a:t>
            </a:r>
            <a:r>
              <a:rPr lang="fr-FR" sz="1400" b="1" dirty="0" err="1">
                <a:solidFill>
                  <a:srgbClr val="0070C0"/>
                </a:solidFill>
              </a:rPr>
              <a:t>Léonhart</a:t>
            </a:r>
            <a:r>
              <a:rPr lang="fr-FR" sz="1400" b="1" dirty="0">
                <a:solidFill>
                  <a:srgbClr val="0070C0"/>
                </a:solidFill>
              </a:rPr>
              <a:t> PhD </a:t>
            </a:r>
            <a:r>
              <a:rPr lang="fr-FR" sz="1400" b="1" dirty="0" err="1">
                <a:solidFill>
                  <a:srgbClr val="0070C0"/>
                </a:solidFill>
              </a:rPr>
              <a:t>thesis</a:t>
            </a:r>
            <a:r>
              <a:rPr lang="fr-FR" sz="1400" b="1" dirty="0">
                <a:solidFill>
                  <a:srgbClr val="0070C0"/>
                </a:solidFill>
              </a:rPr>
              <a:t>)</a:t>
            </a:r>
            <a:endParaRPr lang="fr-FR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To </a:t>
            </a:r>
            <a:r>
              <a:rPr lang="fr-FR" sz="1400" dirty="0" err="1">
                <a:solidFill>
                  <a:srgbClr val="FF0000"/>
                </a:solidFill>
              </a:rPr>
              <a:t>be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crossed</a:t>
            </a:r>
            <a:r>
              <a:rPr lang="fr-FR" sz="1400" dirty="0">
                <a:solidFill>
                  <a:srgbClr val="FF0000"/>
                </a:solidFill>
              </a:rPr>
              <a:t> by protons </a:t>
            </a:r>
            <a:r>
              <a:rPr lang="fr-FR" sz="1400" dirty="0" err="1">
                <a:solidFill>
                  <a:srgbClr val="FF0000"/>
                </a:solidFill>
              </a:rPr>
              <a:t>with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energy</a:t>
            </a:r>
            <a:r>
              <a:rPr lang="fr-FR" sz="1400" dirty="0">
                <a:solidFill>
                  <a:srgbClr val="FF0000"/>
                </a:solidFill>
              </a:rPr>
              <a:t> up to 4 MeV, alpha </a:t>
            </a:r>
            <a:r>
              <a:rPr lang="fr-FR" sz="1400" dirty="0" err="1">
                <a:solidFill>
                  <a:srgbClr val="FF0000"/>
                </a:solidFill>
              </a:rPr>
              <a:t>particles</a:t>
            </a:r>
            <a:r>
              <a:rPr lang="fr-FR" sz="1400" dirty="0">
                <a:solidFill>
                  <a:srgbClr val="FF0000"/>
                </a:solidFill>
              </a:rPr>
              <a:t> up 6 MeV and B, C, O, … ions up to 8  - 10 MeV.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Diamond </a:t>
            </a:r>
            <a:r>
              <a:rPr lang="fr-FR" sz="1400" dirty="0" err="1"/>
              <a:t>deep</a:t>
            </a:r>
            <a:r>
              <a:rPr lang="fr-FR" sz="1400" dirty="0"/>
              <a:t> </a:t>
            </a:r>
            <a:r>
              <a:rPr lang="fr-FR" sz="1400" dirty="0" err="1"/>
              <a:t>etching</a:t>
            </a:r>
            <a:r>
              <a:rPr lang="fr-FR" sz="1400" dirty="0"/>
              <a:t>  =&gt; </a:t>
            </a:r>
            <a:r>
              <a:rPr lang="fr-FR" sz="1400" dirty="0" err="1">
                <a:solidFill>
                  <a:srgbClr val="FF0000"/>
                </a:solidFill>
              </a:rPr>
              <a:t>diamond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menbrane</a:t>
            </a:r>
            <a:r>
              <a:rPr lang="fr-FR" sz="1400" dirty="0">
                <a:solidFill>
                  <a:srgbClr val="FF0000"/>
                </a:solidFill>
              </a:rPr>
              <a:t> of ~1 µm</a:t>
            </a:r>
            <a:r>
              <a:rPr lang="fr-FR" sz="1400" dirty="0"/>
              <a:t>  (Institut Néel)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Integration</a:t>
            </a:r>
            <a:r>
              <a:rPr lang="fr-FR" sz="1400" dirty="0"/>
              <a:t> on the µ </a:t>
            </a:r>
            <a:r>
              <a:rPr lang="fr-FR" sz="1400" dirty="0" err="1"/>
              <a:t>beam</a:t>
            </a:r>
            <a:r>
              <a:rPr lang="fr-FR" sz="1400" dirty="0"/>
              <a:t> line = </a:t>
            </a:r>
            <a:r>
              <a:rPr lang="fr-FR" sz="1400" dirty="0">
                <a:solidFill>
                  <a:srgbClr val="FF0000"/>
                </a:solidFill>
              </a:rPr>
              <a:t>extraction </a:t>
            </a:r>
            <a:r>
              <a:rPr lang="fr-FR" sz="1400" dirty="0" err="1">
                <a:solidFill>
                  <a:srgbClr val="FF0000"/>
                </a:solidFill>
              </a:rPr>
              <a:t>window</a:t>
            </a:r>
            <a:endParaRPr lang="fr-FR" sz="1400" dirty="0">
              <a:solidFill>
                <a:srgbClr val="FF0000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13E58C5-19F7-47B7-8232-0047A09C9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1" y="4050263"/>
            <a:ext cx="2055157" cy="10932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1CFFBC1-F648-4109-B901-0FEA1472E280}"/>
              </a:ext>
            </a:extLst>
          </p:cNvPr>
          <p:cNvSpPr/>
          <p:nvPr/>
        </p:nvSpPr>
        <p:spPr>
          <a:xfrm>
            <a:off x="0" y="0"/>
            <a:ext cx="12192000" cy="5399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DIAMANT – Beam monitoring  @IN2P3 and for </a:t>
            </a:r>
            <a:r>
              <a:rPr lang="fr-FR" sz="2400" dirty="0" err="1"/>
              <a:t>medical</a:t>
            </a:r>
            <a:r>
              <a:rPr lang="fr-FR" sz="2400" dirty="0"/>
              <a:t> application : </a:t>
            </a:r>
            <a:r>
              <a:rPr lang="fr-FR" sz="2400" dirty="0" err="1"/>
              <a:t>various</a:t>
            </a:r>
            <a:r>
              <a:rPr lang="fr-FR" sz="2400" dirty="0"/>
              <a:t> </a:t>
            </a:r>
            <a:r>
              <a:rPr lang="fr-FR" sz="2400" dirty="0" err="1"/>
              <a:t>specification</a:t>
            </a:r>
            <a:r>
              <a:rPr lang="fr-FR" sz="2400" dirty="0"/>
              <a:t> </a:t>
            </a:r>
            <a:r>
              <a:rPr lang="fr-FR" sz="2400" dirty="0" err="1"/>
              <a:t>lists</a:t>
            </a:r>
            <a:r>
              <a:rPr lang="fr-FR" sz="2400" dirty="0"/>
              <a:t>! 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BE2141B-8BB2-46CC-B616-D0330EA263AE}"/>
              </a:ext>
            </a:extLst>
          </p:cNvPr>
          <p:cNvSpPr/>
          <p:nvPr/>
        </p:nvSpPr>
        <p:spPr>
          <a:xfrm>
            <a:off x="89174" y="1933320"/>
            <a:ext cx="12013652" cy="894876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2F0BA19-1A24-41A5-9768-22785D3E3FF4}"/>
              </a:ext>
            </a:extLst>
          </p:cNvPr>
          <p:cNvSpPr/>
          <p:nvPr/>
        </p:nvSpPr>
        <p:spPr>
          <a:xfrm>
            <a:off x="113153" y="2836092"/>
            <a:ext cx="12013652" cy="1170442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1C74C13-8C19-4C8D-8AE2-AC3E8E3086A7}"/>
              </a:ext>
            </a:extLst>
          </p:cNvPr>
          <p:cNvSpPr txBox="1"/>
          <p:nvPr/>
        </p:nvSpPr>
        <p:spPr>
          <a:xfrm>
            <a:off x="8238246" y="1857952"/>
            <a:ext cx="3577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 138 QDC channels : 20 ASIC + 8 Diamonds in 1 </a:t>
            </a:r>
            <a:r>
              <a:rPr lang="fr-FR" sz="1200" b="1" dirty="0" err="1"/>
              <a:t>row</a:t>
            </a:r>
            <a:r>
              <a:rPr lang="fr-FR" sz="1200" b="1" dirty="0"/>
              <a:t>    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CB405503-5336-414A-9A4C-D6B4D4DF3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CN" sz="7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‘</a:t>
            </a:r>
            <a:endParaRPr kumimoji="0" lang="fr-FR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9B96D63B-D1F3-469D-BCC2-AABE3E513E65}"/>
              </a:ext>
            </a:extLst>
          </p:cNvPr>
          <p:cNvSpPr/>
          <p:nvPr/>
        </p:nvSpPr>
        <p:spPr>
          <a:xfrm>
            <a:off x="108224" y="4022557"/>
            <a:ext cx="12013652" cy="1174062"/>
          </a:xfrm>
          <a:prstGeom prst="roundRect">
            <a:avLst>
              <a:gd name="adj" fmla="val 18325"/>
            </a:avLst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CA9F87D6-C889-4F02-85B8-CD63B45F0254}"/>
              </a:ext>
            </a:extLst>
          </p:cNvPr>
          <p:cNvSpPr/>
          <p:nvPr/>
        </p:nvSpPr>
        <p:spPr>
          <a:xfrm>
            <a:off x="108224" y="5220685"/>
            <a:ext cx="12013652" cy="1241655"/>
          </a:xfrm>
          <a:prstGeom prst="roundRect">
            <a:avLst>
              <a:gd name="adj" fmla="val 18325"/>
            </a:avLst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4E2E3BB-27CB-4282-99A5-3490062E576F}"/>
              </a:ext>
            </a:extLst>
          </p:cNvPr>
          <p:cNvSpPr/>
          <p:nvPr/>
        </p:nvSpPr>
        <p:spPr>
          <a:xfrm>
            <a:off x="154111" y="5266265"/>
            <a:ext cx="701317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Monitoring </a:t>
            </a:r>
            <a:r>
              <a:rPr lang="fr-FR" b="1" dirty="0" err="1">
                <a:solidFill>
                  <a:srgbClr val="FF0000"/>
                </a:solidFill>
              </a:rPr>
              <a:t>low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energy</a:t>
            </a:r>
            <a:r>
              <a:rPr lang="fr-FR" b="1" dirty="0">
                <a:solidFill>
                  <a:srgbClr val="FF0000"/>
                </a:solidFill>
              </a:rPr>
              <a:t> ion </a:t>
            </a:r>
            <a:r>
              <a:rPr lang="fr-FR" b="1" dirty="0" err="1">
                <a:solidFill>
                  <a:srgbClr val="FF0000"/>
                </a:solidFill>
              </a:rPr>
              <a:t>beam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(ALTO)</a:t>
            </a:r>
          </a:p>
          <a:p>
            <a:pPr lvl="0"/>
            <a:r>
              <a:rPr lang="fr-FR" b="1" dirty="0">
                <a:solidFill>
                  <a:srgbClr val="0070C0"/>
                </a:solidFill>
              </a:rPr>
              <a:t>Coll. LPSC IP2I Lyon IJC </a:t>
            </a:r>
            <a:r>
              <a:rPr lang="fr-FR" b="1" dirty="0" err="1">
                <a:solidFill>
                  <a:srgbClr val="0070C0"/>
                </a:solidFill>
              </a:rPr>
              <a:t>lab</a:t>
            </a:r>
            <a:r>
              <a:rPr lang="fr-FR" b="1" dirty="0">
                <a:solidFill>
                  <a:srgbClr val="0070C0"/>
                </a:solidFill>
              </a:rPr>
              <a:t> via PICTURE</a:t>
            </a:r>
            <a:r>
              <a:rPr lang="fr-FR" i="1" dirty="0">
                <a:solidFill>
                  <a:srgbClr val="0070C0"/>
                </a:solidFill>
              </a:rPr>
              <a:t> (MP Diamant &amp; </a:t>
            </a:r>
            <a:r>
              <a:rPr lang="fr-FR" i="1" dirty="0" err="1">
                <a:solidFill>
                  <a:srgbClr val="0070C0"/>
                </a:solidFill>
              </a:rPr>
              <a:t>BioALTO</a:t>
            </a:r>
            <a:r>
              <a:rPr lang="fr-FR" i="1" dirty="0">
                <a:solidFill>
                  <a:srgbClr val="0070C0"/>
                </a:solidFill>
              </a:rPr>
              <a:t>)</a:t>
            </a:r>
          </a:p>
          <a:p>
            <a:pPr lvl="0"/>
            <a:endParaRPr lang="fr-FR" sz="900" i="1" dirty="0">
              <a:solidFill>
                <a:srgbClr val="0070C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Counter with 4 diamonds (2x2x0.1mm</a:t>
            </a:r>
            <a:r>
              <a:rPr lang="en-US" sz="1400" baseline="30000" dirty="0">
                <a:solidFill>
                  <a:prstClr val="black"/>
                </a:solidFill>
              </a:rPr>
              <a:t>3</a:t>
            </a:r>
            <a:r>
              <a:rPr lang="en-US" sz="1400" dirty="0">
                <a:solidFill>
                  <a:prstClr val="black"/>
                </a:solidFill>
              </a:rPr>
              <a:t>) placed in the halo of the beam for </a:t>
            </a:r>
            <a:r>
              <a:rPr lang="en-US" sz="1400" dirty="0">
                <a:solidFill>
                  <a:srgbClr val="FF0000"/>
                </a:solidFill>
              </a:rPr>
              <a:t>irradiation monitoring and beam alignment</a:t>
            </a:r>
            <a:r>
              <a:rPr lang="en-US" sz="1400" dirty="0">
                <a:solidFill>
                  <a:prstClr val="black"/>
                </a:solidFill>
              </a:rPr>
              <a:t>.</a:t>
            </a:r>
            <a:endParaRPr lang="fr-FR" sz="1400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D645FF-FC97-4AAF-A5FC-8B0F8A0B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9225"/>
            <a:ext cx="2743200" cy="365125"/>
          </a:xfrm>
        </p:spPr>
        <p:txBody>
          <a:bodyPr/>
          <a:lstStyle/>
          <a:p>
            <a:fld id="{7162BEA6-32E6-4D90-B86D-AE6180734016}" type="slidenum">
              <a:rPr lang="fr-FR" smtClean="0"/>
              <a:t>8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ADFF04-8748-4D25-8990-4647ABE93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9225"/>
            <a:ext cx="2743200" cy="365125"/>
          </a:xfrm>
        </p:spPr>
        <p:txBody>
          <a:bodyPr/>
          <a:lstStyle/>
          <a:p>
            <a:r>
              <a:rPr lang="fr-FR"/>
              <a:t>July 10-12 2023</a:t>
            </a:r>
            <a:endParaRPr lang="fr-FR" dirty="0"/>
          </a:p>
        </p:txBody>
      </p:sp>
      <p:sp>
        <p:nvSpPr>
          <p:cNvPr id="29" name="Espace réservé du pied de page 28">
            <a:extLst>
              <a:ext uri="{FF2B5EF4-FFF2-40B4-BE49-F238E27FC236}">
                <a16:creationId xmlns:a16="http://schemas.microsoft.com/office/drawing/2014/main" id="{D74DB2CF-309A-46B7-B875-6C6992C89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25"/>
            <a:ext cx="4114800" cy="365125"/>
          </a:xfrm>
        </p:spPr>
        <p:txBody>
          <a:bodyPr/>
          <a:lstStyle/>
          <a:p>
            <a:r>
              <a:rPr lang="fr-FR"/>
              <a:t>GDR DI2I Assemblée Générale SUBATECH Nantes </a:t>
            </a:r>
            <a:endParaRPr lang="fr-FR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75DF70D5-9E01-4E58-91BE-11A388664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87"/>
          <a:stretch/>
        </p:blipFill>
        <p:spPr>
          <a:xfrm>
            <a:off x="6616898" y="3294064"/>
            <a:ext cx="1316390" cy="53549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E9E37C84-1278-41A9-B0E9-3F28ACDAF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781" y="3739629"/>
            <a:ext cx="537081" cy="218811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BA08D4C2-F071-49E8-AF8C-A42CD722B10E}"/>
              </a:ext>
            </a:extLst>
          </p:cNvPr>
          <p:cNvSpPr txBox="1"/>
          <p:nvPr/>
        </p:nvSpPr>
        <p:spPr>
          <a:xfrm>
            <a:off x="5331728" y="3656833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DIAMMONI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913B5918-034C-46EC-A53F-C5B7103B51BB}"/>
              </a:ext>
            </a:extLst>
          </p:cNvPr>
          <p:cNvSpPr txBox="1"/>
          <p:nvPr/>
        </p:nvSpPr>
        <p:spPr>
          <a:xfrm>
            <a:off x="9285125" y="4682586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rgbClr val="FF0000"/>
                </a:solidFill>
              </a:rPr>
              <a:t>DéFI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DiaMs</a:t>
            </a:r>
            <a:endParaRPr lang="fr-FR" sz="1600" b="1" dirty="0">
              <a:solidFill>
                <a:srgbClr val="FF0000"/>
              </a:solidFill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ED4406E-987D-4E54-B725-87281A7B41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18887" r="2901" b="22298"/>
          <a:stretch/>
        </p:blipFill>
        <p:spPr>
          <a:xfrm>
            <a:off x="8355297" y="2094765"/>
            <a:ext cx="1626903" cy="715553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B56D941F-BDFB-45D3-9029-35132ABD8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418" y="4664676"/>
            <a:ext cx="1449474" cy="633922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C05C52BE-CE03-41C4-8EE1-58C1D18C87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381" y="2079724"/>
            <a:ext cx="1086422" cy="724281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173DCDE5-FEC8-45A7-A0C1-3E58C2C4EB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5672"/>
          <a:stretch/>
        </p:blipFill>
        <p:spPr>
          <a:xfrm>
            <a:off x="10704206" y="2853849"/>
            <a:ext cx="1299188" cy="1112527"/>
          </a:xfrm>
          <a:prstGeom prst="rect">
            <a:avLst/>
          </a:prstGeom>
        </p:spPr>
      </p:pic>
      <p:sp>
        <p:nvSpPr>
          <p:cNvPr id="50" name="Ellipse 49">
            <a:extLst>
              <a:ext uri="{FF2B5EF4-FFF2-40B4-BE49-F238E27FC236}">
                <a16:creationId xmlns:a16="http://schemas.microsoft.com/office/drawing/2014/main" id="{6E1BF17B-DD56-4F0A-AAF5-2458E3F4CEA5}"/>
              </a:ext>
            </a:extLst>
          </p:cNvPr>
          <p:cNvSpPr/>
          <p:nvPr/>
        </p:nvSpPr>
        <p:spPr>
          <a:xfrm>
            <a:off x="11136683" y="3743396"/>
            <a:ext cx="241038" cy="219558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9B310FDA-4167-4479-987D-593EF9CC08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3562" y="3058040"/>
            <a:ext cx="730271" cy="702539"/>
          </a:xfrm>
          <a:prstGeom prst="rect">
            <a:avLst/>
          </a:prstGeom>
        </p:spPr>
      </p:pic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53596A83-AEA1-4DB7-BFE0-1240F68247AE}"/>
              </a:ext>
            </a:extLst>
          </p:cNvPr>
          <p:cNvCxnSpPr>
            <a:cxnSpLocks/>
          </p:cNvCxnSpPr>
          <p:nvPr/>
        </p:nvCxnSpPr>
        <p:spPr>
          <a:xfrm>
            <a:off x="10543833" y="3459599"/>
            <a:ext cx="592850" cy="31277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D093B3D8-F617-47D2-B1E8-ABE643190D5C}"/>
              </a:ext>
            </a:extLst>
          </p:cNvPr>
          <p:cNvCxnSpPr>
            <a:cxnSpLocks/>
          </p:cNvCxnSpPr>
          <p:nvPr/>
        </p:nvCxnSpPr>
        <p:spPr>
          <a:xfrm>
            <a:off x="10686508" y="3529834"/>
            <a:ext cx="485474" cy="26031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Image 61">
            <a:extLst>
              <a:ext uri="{FF2B5EF4-FFF2-40B4-BE49-F238E27FC236}">
                <a16:creationId xmlns:a16="http://schemas.microsoft.com/office/drawing/2014/main" id="{54CE41D1-7AB8-4CAC-AF0A-C210EA9EED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6937"/>
          <a:stretch/>
        </p:blipFill>
        <p:spPr>
          <a:xfrm rot="5400000">
            <a:off x="7805556" y="3177154"/>
            <a:ext cx="764932" cy="420865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CA5AF574-945C-4622-BF8E-BBB4AEC10A0E}"/>
              </a:ext>
            </a:extLst>
          </p:cNvPr>
          <p:cNvSpPr txBox="1"/>
          <p:nvPr/>
        </p:nvSpPr>
        <p:spPr>
          <a:xfrm>
            <a:off x="7426598" y="2775877"/>
            <a:ext cx="1530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QDC : Train </a:t>
            </a:r>
            <a:r>
              <a:rPr lang="fr-FR" sz="1200" b="1" dirty="0" err="1"/>
              <a:t>counting</a:t>
            </a:r>
            <a:r>
              <a:rPr lang="fr-FR" sz="1200" b="1" dirty="0"/>
              <a:t> </a:t>
            </a:r>
          </a:p>
        </p:txBody>
      </p:sp>
      <p:sp>
        <p:nvSpPr>
          <p:cNvPr id="1024" name="ZoneTexte 1023">
            <a:extLst>
              <a:ext uri="{FF2B5EF4-FFF2-40B4-BE49-F238E27FC236}">
                <a16:creationId xmlns:a16="http://schemas.microsoft.com/office/drawing/2014/main" id="{D25CD675-6B2F-4695-9F56-20908017D82D}"/>
              </a:ext>
            </a:extLst>
          </p:cNvPr>
          <p:cNvSpPr txBox="1"/>
          <p:nvPr/>
        </p:nvSpPr>
        <p:spPr>
          <a:xfrm>
            <a:off x="9168748" y="2767058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1 </a:t>
            </a:r>
            <a:r>
              <a:rPr lang="fr-FR" sz="1200" b="1" dirty="0" err="1"/>
              <a:t>sCVD</a:t>
            </a:r>
            <a:r>
              <a:rPr lang="fr-FR" sz="1200" b="1" dirty="0"/>
              <a:t> / 1 </a:t>
            </a:r>
            <a:r>
              <a:rPr lang="fr-FR" sz="1200" b="1" dirty="0" err="1"/>
              <a:t>pCVD</a:t>
            </a:r>
            <a:r>
              <a:rPr lang="fr-FR" sz="1200" b="1" dirty="0"/>
              <a:t> </a:t>
            </a:r>
            <a:r>
              <a:rPr lang="fr-FR" sz="1200" b="1" dirty="0" err="1"/>
              <a:t>diamond</a:t>
            </a:r>
            <a:endParaRPr lang="fr-FR" sz="1200" b="1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6845F561-14DA-4270-98F2-F83F7DFB1FD1}"/>
              </a:ext>
            </a:extLst>
          </p:cNvPr>
          <p:cNvSpPr txBox="1"/>
          <p:nvPr/>
        </p:nvSpPr>
        <p:spPr>
          <a:xfrm>
            <a:off x="7688992" y="3773264"/>
            <a:ext cx="3133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Fast </a:t>
            </a:r>
            <a:r>
              <a:rPr lang="fr-FR" sz="1200" b="1" dirty="0" err="1"/>
              <a:t>preamp</a:t>
            </a:r>
            <a:r>
              <a:rPr lang="fr-FR" sz="1200" b="1" dirty="0"/>
              <a:t> + 500 MHz ADC : </a:t>
            </a:r>
            <a:r>
              <a:rPr lang="fr-FR" sz="1200" b="1" dirty="0" err="1"/>
              <a:t>Bunch</a:t>
            </a:r>
            <a:r>
              <a:rPr lang="fr-FR" sz="1200" b="1" dirty="0"/>
              <a:t> </a:t>
            </a:r>
            <a:r>
              <a:rPr lang="fr-FR" sz="1200" b="1" dirty="0" err="1"/>
              <a:t>counting</a:t>
            </a:r>
            <a:r>
              <a:rPr lang="fr-FR" sz="1200" b="1" dirty="0"/>
              <a:t> </a:t>
            </a:r>
          </a:p>
        </p:txBody>
      </p:sp>
      <p:pic>
        <p:nvPicPr>
          <p:cNvPr id="1028" name="Image 1027">
            <a:extLst>
              <a:ext uri="{FF2B5EF4-FFF2-40B4-BE49-F238E27FC236}">
                <a16:creationId xmlns:a16="http://schemas.microsoft.com/office/drawing/2014/main" id="{8CD71BD7-D4AA-4300-B869-077730FCDA6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597" t="5738" r="5133" b="1959"/>
          <a:stretch/>
        </p:blipFill>
        <p:spPr>
          <a:xfrm>
            <a:off x="2244306" y="4107785"/>
            <a:ext cx="988102" cy="966352"/>
          </a:xfrm>
          <a:prstGeom prst="rect">
            <a:avLst/>
          </a:prstGeom>
        </p:spPr>
      </p:pic>
      <p:pic>
        <p:nvPicPr>
          <p:cNvPr id="1029" name="Image 1028">
            <a:extLst>
              <a:ext uri="{FF2B5EF4-FFF2-40B4-BE49-F238E27FC236}">
                <a16:creationId xmlns:a16="http://schemas.microsoft.com/office/drawing/2014/main" id="{D11AAEBF-D389-435C-BFB1-8F28B62927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9257" y="5244899"/>
            <a:ext cx="3936185" cy="1219276"/>
          </a:xfrm>
          <a:prstGeom prst="rect">
            <a:avLst/>
          </a:prstGeom>
        </p:spPr>
      </p:pic>
      <p:pic>
        <p:nvPicPr>
          <p:cNvPr id="1031" name="Image 1030">
            <a:extLst>
              <a:ext uri="{FF2B5EF4-FFF2-40B4-BE49-F238E27FC236}">
                <a16:creationId xmlns:a16="http://schemas.microsoft.com/office/drawing/2014/main" id="{3FE53750-6117-40B2-B9C7-0BC5D4E2E1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r="9144"/>
          <a:stretch/>
        </p:blipFill>
        <p:spPr>
          <a:xfrm>
            <a:off x="10929245" y="5288407"/>
            <a:ext cx="1086422" cy="1045249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470621F5-9667-43BF-ACD2-6A866FB29D6C}"/>
              </a:ext>
            </a:extLst>
          </p:cNvPr>
          <p:cNvSpPr txBox="1"/>
          <p:nvPr/>
        </p:nvSpPr>
        <p:spPr>
          <a:xfrm>
            <a:off x="5671320" y="594593"/>
            <a:ext cx="65206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Proton </a:t>
            </a:r>
            <a:r>
              <a:rPr lang="fr-FR" b="1" dirty="0" err="1">
                <a:solidFill>
                  <a:srgbClr val="FF0000"/>
                </a:solidFill>
              </a:rPr>
              <a:t>beam</a:t>
            </a:r>
            <a:r>
              <a:rPr lang="fr-FR" b="1" dirty="0">
                <a:solidFill>
                  <a:srgbClr val="FF0000"/>
                </a:solidFill>
              </a:rPr>
              <a:t> monitoring in </a:t>
            </a:r>
            <a:r>
              <a:rPr lang="fr-FR" b="1" dirty="0" err="1">
                <a:solidFill>
                  <a:srgbClr val="FF0000"/>
                </a:solidFill>
              </a:rPr>
              <a:t>hadrontherapy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/>
              <a:t>(CAL)  </a:t>
            </a:r>
          </a:p>
          <a:p>
            <a:r>
              <a:rPr lang="fr-FR" sz="1400" b="1" dirty="0">
                <a:solidFill>
                  <a:srgbClr val="0070C0"/>
                </a:solidFill>
              </a:rPr>
              <a:t>Coll. </a:t>
            </a:r>
            <a:r>
              <a:rPr lang="fr-FR" sz="1400" b="1" dirty="0" err="1">
                <a:solidFill>
                  <a:srgbClr val="0070C0"/>
                </a:solidFill>
              </a:rPr>
              <a:t>Clarys</a:t>
            </a:r>
            <a:r>
              <a:rPr lang="fr-FR" sz="1400" b="1" dirty="0">
                <a:solidFill>
                  <a:srgbClr val="0070C0"/>
                </a:solidFill>
              </a:rPr>
              <a:t> UFT  / Coll. TIARA  / Coll. </a:t>
            </a:r>
            <a:r>
              <a:rPr lang="fr-FR" sz="1400" b="1" dirty="0" err="1">
                <a:solidFill>
                  <a:srgbClr val="0070C0"/>
                </a:solidFill>
              </a:rPr>
              <a:t>ClaRyS</a:t>
            </a:r>
            <a:r>
              <a:rPr lang="fr-FR" sz="1400" b="1" dirty="0">
                <a:solidFill>
                  <a:srgbClr val="0070C0"/>
                </a:solidFill>
              </a:rPr>
              <a:t> -  </a:t>
            </a:r>
            <a:r>
              <a:rPr lang="fr-FR" sz="1400" b="1" dirty="0" err="1">
                <a:solidFill>
                  <a:srgbClr val="0070C0"/>
                </a:solidFill>
              </a:rPr>
              <a:t>LaBeX</a:t>
            </a:r>
            <a:r>
              <a:rPr lang="fr-FR" sz="1400" b="1" dirty="0">
                <a:solidFill>
                  <a:srgbClr val="0070C0"/>
                </a:solidFill>
              </a:rPr>
              <a:t> PRIMES (P. </a:t>
            </a:r>
            <a:r>
              <a:rPr lang="fr-FR" sz="1400" b="1" dirty="0" err="1">
                <a:solidFill>
                  <a:srgbClr val="0070C0"/>
                </a:solidFill>
              </a:rPr>
              <a:t>Everaere</a:t>
            </a:r>
            <a:r>
              <a:rPr lang="fr-FR" sz="1400" b="1" dirty="0">
                <a:solidFill>
                  <a:srgbClr val="0070C0"/>
                </a:solidFill>
              </a:rPr>
              <a:t> PhD </a:t>
            </a:r>
            <a:r>
              <a:rPr lang="fr-FR" sz="1400" b="1" dirty="0" err="1">
                <a:solidFill>
                  <a:srgbClr val="0070C0"/>
                </a:solidFill>
              </a:rPr>
              <a:t>thesis</a:t>
            </a:r>
            <a:r>
              <a:rPr lang="fr-FR" sz="1400" b="1" dirty="0">
                <a:solidFill>
                  <a:srgbClr val="0070C0"/>
                </a:solidFill>
              </a:rPr>
              <a:t>)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Single </a:t>
            </a:r>
            <a:r>
              <a:rPr lang="fr-FR" sz="1400" dirty="0" err="1">
                <a:solidFill>
                  <a:srgbClr val="FF0000"/>
                </a:solidFill>
              </a:rPr>
              <a:t>particle</a:t>
            </a:r>
            <a:endParaRPr lang="fr-FR" sz="1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XY  spatial </a:t>
            </a:r>
            <a:r>
              <a:rPr lang="fr-FR" sz="1400" dirty="0" err="1"/>
              <a:t>resolution</a:t>
            </a:r>
            <a:r>
              <a:rPr lang="fr-FR" sz="1400" dirty="0"/>
              <a:t>  ~1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Time </a:t>
            </a:r>
            <a:r>
              <a:rPr lang="fr-FR" sz="1400" dirty="0" err="1">
                <a:solidFill>
                  <a:srgbClr val="FF0000"/>
                </a:solidFill>
              </a:rPr>
              <a:t>resolution</a:t>
            </a:r>
            <a:r>
              <a:rPr lang="fr-FR" sz="1400" dirty="0">
                <a:solidFill>
                  <a:srgbClr val="FF0000"/>
                </a:solidFill>
              </a:rPr>
              <a:t> ~100 </a:t>
            </a:r>
            <a:r>
              <a:rPr lang="fr-FR" sz="1400" dirty="0" err="1">
                <a:solidFill>
                  <a:srgbClr val="FF0000"/>
                </a:solidFill>
              </a:rPr>
              <a:t>ps</a:t>
            </a:r>
            <a:endParaRPr lang="fr-FR" sz="1400" dirty="0">
              <a:solidFill>
                <a:srgbClr val="FF0000"/>
              </a:solidFill>
            </a:endParaRP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D7AF983-93E0-4F4F-8AE9-812711EC7DED}"/>
              </a:ext>
            </a:extLst>
          </p:cNvPr>
          <p:cNvGrpSpPr/>
          <p:nvPr/>
        </p:nvGrpSpPr>
        <p:grpSpPr>
          <a:xfrm>
            <a:off x="178309" y="550436"/>
            <a:ext cx="4808881" cy="1306352"/>
            <a:chOff x="552442" y="59638"/>
            <a:chExt cx="4808881" cy="1306352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BABA51D7-B805-467F-9D02-4C8A2D46D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87" t="4009" r="3630" b="2690"/>
            <a:stretch/>
          </p:blipFill>
          <p:spPr>
            <a:xfrm>
              <a:off x="676273" y="361019"/>
              <a:ext cx="1224807" cy="1004971"/>
            </a:xfrm>
            <a:prstGeom prst="rect">
              <a:avLst/>
            </a:prstGeom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90D29B21-A2BE-4D81-9B24-1D35D74C758D}"/>
                </a:ext>
              </a:extLst>
            </p:cNvPr>
            <p:cNvSpPr txBox="1"/>
            <p:nvPr/>
          </p:nvSpPr>
          <p:spPr>
            <a:xfrm>
              <a:off x="552442" y="59638"/>
              <a:ext cx="48088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  40 </a:t>
              </a:r>
              <a:r>
                <a:rPr lang="fr-FR" sz="1200" b="1" dirty="0" err="1"/>
                <a:t>preamps</a:t>
              </a:r>
              <a:r>
                <a:rPr lang="fr-FR" sz="1200" b="1" dirty="0"/>
                <a:t>   + DFC  + TDC               4 </a:t>
              </a:r>
              <a:r>
                <a:rPr lang="fr-FR" sz="1200" b="1" dirty="0" err="1"/>
                <a:t>diamond</a:t>
              </a:r>
              <a:r>
                <a:rPr lang="fr-FR" sz="1200" b="1" dirty="0"/>
                <a:t> </a:t>
              </a:r>
              <a:r>
                <a:rPr lang="fr-FR" sz="1200" b="1" dirty="0" err="1"/>
                <a:t>sCVD</a:t>
              </a:r>
              <a:r>
                <a:rPr lang="fr-FR" sz="1200" b="1" dirty="0"/>
                <a:t> in </a:t>
              </a:r>
              <a:r>
                <a:rPr lang="fr-FR" sz="1200" b="1" dirty="0" err="1"/>
                <a:t>mosaic</a:t>
              </a:r>
              <a:r>
                <a:rPr lang="fr-FR" sz="1200" b="1" dirty="0"/>
                <a:t> or 1 </a:t>
              </a:r>
              <a:r>
                <a:rPr lang="fr-FR" sz="1200" b="1" dirty="0" err="1"/>
                <a:t>pCVD</a:t>
              </a:r>
              <a:endParaRPr lang="fr-FR" sz="1200" b="1" dirty="0"/>
            </a:p>
          </p:txBody>
        </p:sp>
      </p:grp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5694D0A9-1804-42A8-AE11-6F42C8EDCF2A}"/>
              </a:ext>
            </a:extLst>
          </p:cNvPr>
          <p:cNvSpPr/>
          <p:nvPr/>
        </p:nvSpPr>
        <p:spPr>
          <a:xfrm>
            <a:off x="113153" y="542791"/>
            <a:ext cx="12013652" cy="1375410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903AE376-419B-4715-B19D-FB865AB88F5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499" t="8595" r="3649" b="47158"/>
          <a:stretch/>
        </p:blipFill>
        <p:spPr>
          <a:xfrm>
            <a:off x="3902657" y="824780"/>
            <a:ext cx="1336689" cy="952277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C8BC85C9-5551-400E-AF8A-A52B09DB97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209" t="10357" r="9279" b="40998"/>
          <a:stretch/>
        </p:blipFill>
        <p:spPr>
          <a:xfrm>
            <a:off x="2111396" y="796184"/>
            <a:ext cx="1253922" cy="10180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CA9832-21B5-4C83-A372-1A760DDC95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0928" y="3041644"/>
            <a:ext cx="941813" cy="70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11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/>
        </p:nvGrpSpPr>
        <p:grpSpPr>
          <a:xfrm>
            <a:off x="79061" y="637176"/>
            <a:ext cx="12000701" cy="5698642"/>
            <a:chOff x="79061" y="922926"/>
            <a:chExt cx="12000701" cy="5698642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/>
            <a:srcRect b="10636"/>
            <a:stretch/>
          </p:blipFill>
          <p:spPr>
            <a:xfrm>
              <a:off x="1031974" y="2700379"/>
              <a:ext cx="10321826" cy="3921189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301589" y="696668"/>
              <a:ext cx="1118574" cy="1951994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4" t="6048" r="5808" b="7044"/>
            <a:stretch/>
          </p:blipFill>
          <p:spPr>
            <a:xfrm>
              <a:off x="79061" y="1160202"/>
              <a:ext cx="2171393" cy="1673622"/>
            </a:xfrm>
            <a:prstGeom prst="rect">
              <a:avLst/>
            </a:prstGeom>
          </p:spPr>
        </p:pic>
        <p:cxnSp>
          <p:nvCxnSpPr>
            <p:cNvPr id="10" name="Connecteur droit avec flèche 9"/>
            <p:cNvCxnSpPr>
              <a:cxnSpLocks/>
            </p:cNvCxnSpPr>
            <p:nvPr/>
          </p:nvCxnSpPr>
          <p:spPr>
            <a:xfrm flipH="1" flipV="1">
              <a:off x="1360926" y="2835724"/>
              <a:ext cx="1095196" cy="598234"/>
            </a:xfrm>
            <a:prstGeom prst="straightConnector1">
              <a:avLst/>
            </a:prstGeom>
            <a:ln w="317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>
              <a:cxnSpLocks/>
              <a:endCxn id="56" idx="2"/>
            </p:cNvCxnSpPr>
            <p:nvPr/>
          </p:nvCxnSpPr>
          <p:spPr>
            <a:xfrm flipH="1" flipV="1">
              <a:off x="4758929" y="2938257"/>
              <a:ext cx="628148" cy="59354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7134687" y="2745285"/>
              <a:ext cx="22838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TDC = Time Digital Converter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204975" y="948434"/>
              <a:ext cx="4874787" cy="2109283"/>
            </a:xfrm>
            <a:prstGeom prst="rect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09" t="52558" r="49331" b="32093"/>
            <a:stretch/>
          </p:blipFill>
          <p:spPr>
            <a:xfrm>
              <a:off x="7303178" y="1055583"/>
              <a:ext cx="1031358" cy="1052624"/>
            </a:xfrm>
            <a:prstGeom prst="rect">
              <a:avLst/>
            </a:prstGeom>
          </p:spPr>
        </p:pic>
        <p:sp>
          <p:nvSpPr>
            <p:cNvPr id="36" name="ZoneTexte 35"/>
            <p:cNvSpPr txBox="1"/>
            <p:nvPr/>
          </p:nvSpPr>
          <p:spPr>
            <a:xfrm>
              <a:off x="8397307" y="922926"/>
              <a:ext cx="1021433" cy="815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FPGA</a:t>
              </a:r>
            </a:p>
            <a:p>
              <a:r>
                <a:rPr lang="fr-FR" dirty="0"/>
                <a:t>2020</a:t>
              </a:r>
            </a:p>
            <a:p>
              <a:r>
                <a:rPr lang="fr-FR" sz="1100" dirty="0"/>
                <a:t>LPSC Grenoble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7161802" y="2141877"/>
              <a:ext cx="19944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lain" startAt="2021"/>
              </a:pPr>
              <a:r>
                <a:rPr lang="fr-FR" dirty="0">
                  <a:solidFill>
                    <a:schemeClr val="accent5"/>
                  </a:solidFill>
                </a:rPr>
                <a:t>CMOS 130 nm</a:t>
              </a:r>
            </a:p>
            <a:p>
              <a:r>
                <a:rPr lang="fr-FR" dirty="0">
                  <a:solidFill>
                    <a:schemeClr val="accent5"/>
                  </a:solidFill>
                </a:rPr>
                <a:t>12,5 </a:t>
              </a:r>
              <a:r>
                <a:rPr lang="fr-FR" dirty="0" err="1">
                  <a:solidFill>
                    <a:schemeClr val="accent5"/>
                  </a:solidFill>
                </a:rPr>
                <a:t>ps</a:t>
              </a:r>
              <a:r>
                <a:rPr lang="fr-FR" dirty="0">
                  <a:solidFill>
                    <a:schemeClr val="accent5"/>
                  </a:solidFill>
                </a:rPr>
                <a:t> RMS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493879" y="3042418"/>
              <a:ext cx="15709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2060"/>
                  </a:solidFill>
                </a:rPr>
                <a:t>Beam Monitor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884879" y="3447863"/>
              <a:ext cx="11657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CFD </a:t>
              </a:r>
              <a:r>
                <a:rPr lang="fr-FR" dirty="0" err="1">
                  <a:solidFill>
                    <a:srgbClr val="FF0000"/>
                  </a:solidFill>
                </a:rPr>
                <a:t>Board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7202200" y="3423858"/>
              <a:ext cx="12162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6">
                      <a:lumMod val="50000"/>
                    </a:schemeClr>
                  </a:solidFill>
                </a:rPr>
                <a:t>ACQ </a:t>
              </a:r>
              <a:r>
                <a:rPr lang="fr-FR" b="1" dirty="0" err="1">
                  <a:solidFill>
                    <a:schemeClr val="accent6">
                      <a:lumMod val="50000"/>
                    </a:schemeClr>
                  </a:solidFill>
                </a:rPr>
                <a:t>board</a:t>
              </a:r>
              <a:endParaRPr lang="fr-FR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001125" y="5051844"/>
              <a:ext cx="2219325" cy="1384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+TDCZZZZZZZZZZZ</a:t>
              </a: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471" y="1016548"/>
              <a:ext cx="2707185" cy="2030389"/>
            </a:xfrm>
            <a:prstGeom prst="rect">
              <a:avLst/>
            </a:prstGeom>
          </p:spPr>
        </p:pic>
        <p:cxnSp>
          <p:nvCxnSpPr>
            <p:cNvPr id="14" name="Connecteur droit avec flèche 13"/>
            <p:cNvCxnSpPr>
              <a:cxnSpLocks/>
            </p:cNvCxnSpPr>
            <p:nvPr/>
          </p:nvCxnSpPr>
          <p:spPr>
            <a:xfrm flipV="1">
              <a:off x="7737462" y="3093448"/>
              <a:ext cx="1592582" cy="408053"/>
            </a:xfrm>
            <a:prstGeom prst="straightConnector1">
              <a:avLst/>
            </a:prstGeom>
            <a:ln w="317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>
              <a:cxnSpLocks/>
            </p:cNvCxnSpPr>
            <p:nvPr/>
          </p:nvCxnSpPr>
          <p:spPr>
            <a:xfrm>
              <a:off x="8335623" y="2088428"/>
              <a:ext cx="1646577" cy="23865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175B5AD2-4B48-4EF8-9ED4-CF6A78A8651A}"/>
              </a:ext>
            </a:extLst>
          </p:cNvPr>
          <p:cNvSpPr/>
          <p:nvPr/>
        </p:nvSpPr>
        <p:spPr>
          <a:xfrm>
            <a:off x="0" y="6487464"/>
            <a:ext cx="12192000" cy="41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Straight Arrow Connector 46"/>
          <p:cNvCxnSpPr/>
          <p:nvPr/>
        </p:nvCxnSpPr>
        <p:spPr>
          <a:xfrm flipV="1">
            <a:off x="562552" y="793444"/>
            <a:ext cx="1357506" cy="6108"/>
          </a:xfrm>
          <a:prstGeom prst="straightConnector1">
            <a:avLst/>
          </a:prstGeom>
          <a:noFill/>
          <a:ln w="44450" cap="flat" cmpd="sng" algn="ctr">
            <a:solidFill>
              <a:srgbClr val="004973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39" name="TextBox 47"/>
          <p:cNvSpPr txBox="1"/>
          <p:nvPr/>
        </p:nvSpPr>
        <p:spPr>
          <a:xfrm>
            <a:off x="832128" y="499368"/>
            <a:ext cx="8385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500" kern="0" dirty="0">
                <a:solidFill>
                  <a:srgbClr val="004973"/>
                </a:solidFill>
              </a:rPr>
              <a:t>10 cm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68491" y="5447893"/>
            <a:ext cx="1726380" cy="205836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Preamplifiers</a:t>
            </a:r>
            <a:r>
              <a:rPr lang="fr-FR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9</a:t>
            </a:fld>
            <a:endParaRPr lang="fr-FR"/>
          </a:p>
        </p:txBody>
      </p:sp>
      <p:sp>
        <p:nvSpPr>
          <p:cNvPr id="43" name="Titre 1">
            <a:extLst>
              <a:ext uri="{FF2B5EF4-FFF2-40B4-BE49-F238E27FC236}">
                <a16:creationId xmlns:a16="http://schemas.microsoft.com/office/drawing/2014/main" id="{F852DFDC-359A-4399-BE3E-BF35C7027EE4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3B485BE-B135-4D6B-9824-4715C7D8D06B}"/>
              </a:ext>
            </a:extLst>
          </p:cNvPr>
          <p:cNvSpPr txBox="1"/>
          <p:nvPr/>
        </p:nvSpPr>
        <p:spPr>
          <a:xfrm>
            <a:off x="29081" y="81163"/>
            <a:ext cx="108840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00" dirty="0">
                <a:solidFill>
                  <a:schemeClr val="bg1"/>
                </a:solidFill>
              </a:rPr>
              <a:t>Diamond </a:t>
            </a:r>
            <a:r>
              <a:rPr lang="fr-FR" sz="1700" dirty="0" err="1">
                <a:solidFill>
                  <a:schemeClr val="bg1"/>
                </a:solidFill>
              </a:rPr>
              <a:t>beam</a:t>
            </a:r>
            <a:r>
              <a:rPr lang="fr-FR" sz="1700" dirty="0">
                <a:solidFill>
                  <a:schemeClr val="bg1"/>
                </a:solidFill>
              </a:rPr>
              <a:t> hodoscope in single proton </a:t>
            </a:r>
            <a:r>
              <a:rPr lang="fr-FR" sz="1700" dirty="0" err="1">
                <a:solidFill>
                  <a:schemeClr val="bg1"/>
                </a:solidFill>
              </a:rPr>
              <a:t>regime</a:t>
            </a:r>
            <a:r>
              <a:rPr lang="fr-FR" sz="1700" dirty="0">
                <a:solidFill>
                  <a:schemeClr val="bg1"/>
                </a:solidFill>
              </a:rPr>
              <a:t> (</a:t>
            </a:r>
            <a:r>
              <a:rPr lang="fr-FR" sz="1700" dirty="0" err="1">
                <a:solidFill>
                  <a:schemeClr val="bg1"/>
                </a:solidFill>
              </a:rPr>
              <a:t>hadrontherapy</a:t>
            </a:r>
            <a:r>
              <a:rPr lang="fr-FR" sz="1700" dirty="0">
                <a:solidFill>
                  <a:schemeClr val="bg1"/>
                </a:solidFill>
              </a:rPr>
              <a:t> monitoring): the 100 </a:t>
            </a:r>
            <a:r>
              <a:rPr lang="fr-FR" sz="1700" dirty="0" err="1">
                <a:solidFill>
                  <a:schemeClr val="bg1"/>
                </a:solidFill>
              </a:rPr>
              <a:t>ps</a:t>
            </a:r>
            <a:r>
              <a:rPr lang="fr-FR" sz="1700" dirty="0">
                <a:solidFill>
                  <a:schemeClr val="bg1"/>
                </a:solidFill>
              </a:rPr>
              <a:t> time </a:t>
            </a:r>
            <a:r>
              <a:rPr lang="fr-FR" sz="1700" dirty="0" err="1">
                <a:solidFill>
                  <a:schemeClr val="bg1"/>
                </a:solidFill>
              </a:rPr>
              <a:t>resolution</a:t>
            </a:r>
            <a:r>
              <a:rPr lang="fr-FR" sz="1700" dirty="0">
                <a:solidFill>
                  <a:schemeClr val="bg1"/>
                </a:solidFill>
              </a:rPr>
              <a:t> challenge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A42BA5-2F60-495B-B603-CEC0CD73B701}"/>
              </a:ext>
            </a:extLst>
          </p:cNvPr>
          <p:cNvSpPr txBox="1"/>
          <p:nvPr/>
        </p:nvSpPr>
        <p:spPr>
          <a:xfrm>
            <a:off x="1720618" y="3476047"/>
            <a:ext cx="1040670" cy="369332"/>
          </a:xfrm>
          <a:prstGeom prst="rect">
            <a:avLst/>
          </a:prstGeom>
          <a:solidFill>
            <a:srgbClr val="C5E0B4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Diamond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A6E3592-57DF-4CD1-A338-B97ABBE497B8}"/>
              </a:ext>
            </a:extLst>
          </p:cNvPr>
          <p:cNvSpPr txBox="1"/>
          <p:nvPr/>
        </p:nvSpPr>
        <p:spPr>
          <a:xfrm>
            <a:off x="8412443" y="1399782"/>
            <a:ext cx="837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25 </a:t>
            </a:r>
            <a:r>
              <a:rPr lang="fr-FR" sz="1200" dirty="0" err="1"/>
              <a:t>ps</a:t>
            </a:r>
            <a:r>
              <a:rPr lang="fr-FR" sz="1200" dirty="0"/>
              <a:t> RMS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FA2500B-0979-448D-BEDC-4AF3C136918E}"/>
              </a:ext>
            </a:extLst>
          </p:cNvPr>
          <p:cNvSpPr txBox="1"/>
          <p:nvPr/>
        </p:nvSpPr>
        <p:spPr>
          <a:xfrm>
            <a:off x="178861" y="2477066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42 channels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DECEAE17-B539-492C-82FB-C04B95271F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02" t="21516" r="7969" b="5294"/>
          <a:stretch/>
        </p:blipFill>
        <p:spPr>
          <a:xfrm>
            <a:off x="2517845" y="965312"/>
            <a:ext cx="2188794" cy="1042616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C9731D11-BE91-491B-B73E-F613B5001AF0}"/>
              </a:ext>
            </a:extLst>
          </p:cNvPr>
          <p:cNvSpPr/>
          <p:nvPr/>
        </p:nvSpPr>
        <p:spPr>
          <a:xfrm>
            <a:off x="2526996" y="744167"/>
            <a:ext cx="4428943" cy="18407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3128F28-B6C7-4ED3-A8C4-EF6340F0D035}"/>
              </a:ext>
            </a:extLst>
          </p:cNvPr>
          <p:cNvSpPr txBox="1"/>
          <p:nvPr/>
        </p:nvSpPr>
        <p:spPr>
          <a:xfrm>
            <a:off x="2456896" y="2013830"/>
            <a:ext cx="4659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CFD=&gt; time </a:t>
            </a:r>
            <a:r>
              <a:rPr lang="fr-FR" sz="1400" dirty="0" err="1"/>
              <a:t>stamp</a:t>
            </a:r>
            <a:r>
              <a:rPr lang="fr-FR" sz="1400" dirty="0"/>
              <a:t> </a:t>
            </a:r>
            <a:r>
              <a:rPr lang="fr-FR" sz="1400" dirty="0" err="1"/>
              <a:t>independant</a:t>
            </a:r>
            <a:r>
              <a:rPr lang="fr-FR" sz="1400" dirty="0"/>
              <a:t> of </a:t>
            </a:r>
            <a:r>
              <a:rPr lang="fr-FR" sz="1400" dirty="0" err="1"/>
              <a:t>diamond</a:t>
            </a:r>
            <a:r>
              <a:rPr lang="fr-FR" sz="1400" dirty="0"/>
              <a:t> signal amplitude 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4D22576E-F5FA-4BB4-95B0-46396EE4A2B9}"/>
              </a:ext>
            </a:extLst>
          </p:cNvPr>
          <p:cNvSpPr txBox="1"/>
          <p:nvPr/>
        </p:nvSpPr>
        <p:spPr>
          <a:xfrm>
            <a:off x="2856293" y="2283175"/>
            <a:ext cx="380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CFD = Constant Fraction </a:t>
            </a:r>
            <a:r>
              <a:rPr lang="fr-FR" dirty="0" err="1"/>
              <a:t>Descriminator</a:t>
            </a:r>
            <a:endParaRPr lang="fr-FR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D65BA8-E52B-4B77-8EE0-EB4547C63728}"/>
              </a:ext>
            </a:extLst>
          </p:cNvPr>
          <p:cNvSpPr/>
          <p:nvPr/>
        </p:nvSpPr>
        <p:spPr>
          <a:xfrm>
            <a:off x="4998836" y="3530382"/>
            <a:ext cx="976282" cy="18720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18D615E-743A-4F46-8724-9BCF57867021}"/>
              </a:ext>
            </a:extLst>
          </p:cNvPr>
          <p:cNvSpPr/>
          <p:nvPr/>
        </p:nvSpPr>
        <p:spPr>
          <a:xfrm>
            <a:off x="1209060" y="3174578"/>
            <a:ext cx="3439140" cy="258471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CC66AAE-D71C-4B49-ABAF-FFAC3D725894}"/>
              </a:ext>
            </a:extLst>
          </p:cNvPr>
          <p:cNvSpPr/>
          <p:nvPr/>
        </p:nvSpPr>
        <p:spPr>
          <a:xfrm>
            <a:off x="98922" y="892574"/>
            <a:ext cx="2145280" cy="163302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5A5D337-DD8F-4F78-9F27-9293A38B9F02}"/>
              </a:ext>
            </a:extLst>
          </p:cNvPr>
          <p:cNvSpPr/>
          <p:nvPr/>
        </p:nvSpPr>
        <p:spPr>
          <a:xfrm>
            <a:off x="6419935" y="3530382"/>
            <a:ext cx="2553945" cy="184850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543854F-3F3F-4116-80DC-3F701C41A813}"/>
              </a:ext>
            </a:extLst>
          </p:cNvPr>
          <p:cNvSpPr/>
          <p:nvPr/>
        </p:nvSpPr>
        <p:spPr>
          <a:xfrm>
            <a:off x="3551465" y="3530382"/>
            <a:ext cx="940917" cy="184429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149E4427-D25E-40E8-8A4F-F0DCB56832BE}"/>
              </a:ext>
            </a:extLst>
          </p:cNvPr>
          <p:cNvSpPr txBox="1"/>
          <p:nvPr/>
        </p:nvSpPr>
        <p:spPr>
          <a:xfrm>
            <a:off x="3937296" y="6213438"/>
            <a:ext cx="6560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S. </a:t>
            </a:r>
            <a:r>
              <a:rPr lang="fr-FR" sz="1400" dirty="0" err="1"/>
              <a:t>Curtoni</a:t>
            </a:r>
            <a:r>
              <a:rPr lang="fr-FR" sz="1400" dirty="0"/>
              <a:t> PhD thesis  </a:t>
            </a:r>
            <a:r>
              <a:rPr lang="fr-FR" sz="1400" dirty="0">
                <a:solidFill>
                  <a:srgbClr val="0070C0"/>
                </a:solidFill>
                <a:hlinkClick r:id="rId9"/>
              </a:rPr>
              <a:t>http://www.theses.fr/2020GRALY045</a:t>
            </a:r>
            <a:r>
              <a:rPr lang="fr-FR" sz="1400" dirty="0">
                <a:solidFill>
                  <a:srgbClr val="0070C0"/>
                </a:solidFill>
              </a:rPr>
              <a:t>  </a:t>
            </a:r>
            <a:r>
              <a:rPr lang="fr-FR" sz="1400" dirty="0"/>
              <a:t>UGA / CLARYS-UFT INSERM 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ADB4FE9-E239-44C3-934A-8FC578F6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10-12 2023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FBFA1CCB-1395-4AC6-B696-76CA2A91F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DI2I Assemblée Générale SUBATECH Nantes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AB109B7-7D21-40AC-8657-6C204F81EB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3"/>
          <a:stretch/>
        </p:blipFill>
        <p:spPr>
          <a:xfrm>
            <a:off x="69983" y="5061852"/>
            <a:ext cx="2197892" cy="138068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F7BA003-4602-4A17-9478-99E9AF2AFBF7}"/>
              </a:ext>
            </a:extLst>
          </p:cNvPr>
          <p:cNvSpPr txBox="1"/>
          <p:nvPr/>
        </p:nvSpPr>
        <p:spPr>
          <a:xfrm>
            <a:off x="-29311" y="6380742"/>
            <a:ext cx="3623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Time </a:t>
            </a:r>
            <a:r>
              <a:rPr lang="fr-FR" sz="1200" dirty="0" err="1"/>
              <a:t>resolution</a:t>
            </a:r>
            <a:r>
              <a:rPr lang="fr-FR" sz="1200" dirty="0"/>
              <a:t> </a:t>
            </a:r>
            <a:r>
              <a:rPr lang="fr-FR" sz="1200" dirty="0" err="1"/>
              <a:t>between</a:t>
            </a:r>
            <a:r>
              <a:rPr lang="fr-FR" sz="1200" dirty="0"/>
              <a:t> </a:t>
            </a:r>
            <a:r>
              <a:rPr lang="fr-FR" sz="1200" dirty="0" err="1"/>
              <a:t>two</a:t>
            </a:r>
            <a:r>
              <a:rPr lang="fr-FR" sz="1200" dirty="0"/>
              <a:t> orthogonal X and Y </a:t>
            </a:r>
            <a:r>
              <a:rPr lang="fr-FR" sz="1200" dirty="0" err="1"/>
              <a:t>strips</a:t>
            </a:r>
            <a:endParaRPr lang="fr-FR" sz="1200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02013E82-40B2-4910-94C9-A4E106D05B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" y="4500129"/>
            <a:ext cx="1165241" cy="49518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3361445-2AFE-4843-B097-99C0BFADED78}"/>
              </a:ext>
            </a:extLst>
          </p:cNvPr>
          <p:cNvSpPr txBox="1"/>
          <p:nvPr/>
        </p:nvSpPr>
        <p:spPr>
          <a:xfrm>
            <a:off x="1292218" y="5918166"/>
            <a:ext cx="365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P. </a:t>
            </a:r>
            <a:r>
              <a:rPr lang="fr-FR" dirty="0" err="1">
                <a:solidFill>
                  <a:srgbClr val="0070C0"/>
                </a:solidFill>
              </a:rPr>
              <a:t>Everaere</a:t>
            </a:r>
            <a:r>
              <a:rPr lang="fr-FR" dirty="0">
                <a:solidFill>
                  <a:srgbClr val="0070C0"/>
                </a:solidFill>
              </a:rPr>
              <a:t> PhD </a:t>
            </a:r>
            <a:r>
              <a:rPr lang="fr-FR" dirty="0" err="1">
                <a:solidFill>
                  <a:srgbClr val="0070C0"/>
                </a:solidFill>
              </a:rPr>
              <a:t>thesis</a:t>
            </a:r>
            <a:r>
              <a:rPr lang="fr-FR" dirty="0"/>
              <a:t>, </a:t>
            </a:r>
            <a:r>
              <a:rPr lang="fr-FR" dirty="0" err="1"/>
              <a:t>Labex</a:t>
            </a:r>
            <a:r>
              <a:rPr lang="fr-FR" dirty="0"/>
              <a:t> PRIMES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2D0E1249-ED0B-4D53-9BF4-C547D2E5D5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80846" y="3438680"/>
            <a:ext cx="1150109" cy="1303666"/>
          </a:xfrm>
          <a:prstGeom prst="rect">
            <a:avLst/>
          </a:prstGeom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EE046E93-BF0F-4639-8646-BD9C64209E2A}"/>
              </a:ext>
            </a:extLst>
          </p:cNvPr>
          <p:cNvSpPr/>
          <p:nvPr/>
        </p:nvSpPr>
        <p:spPr>
          <a:xfrm>
            <a:off x="9899671" y="3330469"/>
            <a:ext cx="2151985" cy="29570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7F5FA4E8-6E77-4645-AA87-737C479546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87" y="4778404"/>
            <a:ext cx="1620168" cy="135874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209CD63A-6461-498D-ADA5-3E7F6EC711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10787" y="3478553"/>
            <a:ext cx="426757" cy="426757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89B5427C-F917-4CEF-9AFE-50E1A57DB852}"/>
              </a:ext>
            </a:extLst>
          </p:cNvPr>
          <p:cNvSpPr txBox="1"/>
          <p:nvPr/>
        </p:nvSpPr>
        <p:spPr>
          <a:xfrm>
            <a:off x="9898462" y="460324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May 2023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05D93E1-030D-4F71-8D1B-47FC54010D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35" y="2807698"/>
            <a:ext cx="1092247" cy="882364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4F7F073C-F01D-4520-819B-388D2EB6CC47}"/>
              </a:ext>
            </a:extLst>
          </p:cNvPr>
          <p:cNvSpPr txBox="1"/>
          <p:nvPr/>
        </p:nvSpPr>
        <p:spPr>
          <a:xfrm>
            <a:off x="4358025" y="5423361"/>
            <a:ext cx="39024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 </a:t>
            </a:r>
            <a:r>
              <a:rPr lang="fr-FR" sz="1400" dirty="0">
                <a:effectLst/>
              </a:rPr>
              <a:t>C. Hoarau </a:t>
            </a:r>
            <a:r>
              <a:rPr lang="fr-FR" sz="1400" i="1" dirty="0">
                <a:effectLst/>
              </a:rPr>
              <a:t>et al</a:t>
            </a:r>
            <a:r>
              <a:rPr lang="fr-FR" sz="1400" dirty="0">
                <a:effectLst/>
              </a:rPr>
              <a:t> 2021 </a:t>
            </a:r>
            <a:r>
              <a:rPr lang="fr-FR" sz="1400" i="1" dirty="0">
                <a:effectLst/>
              </a:rPr>
              <a:t>JINST</a:t>
            </a:r>
            <a:r>
              <a:rPr lang="fr-FR" sz="1400" dirty="0">
                <a:effectLst/>
              </a:rPr>
              <a:t> </a:t>
            </a:r>
            <a:r>
              <a:rPr lang="fr-FR" sz="1400" b="1" dirty="0">
                <a:effectLst/>
              </a:rPr>
              <a:t>16</a:t>
            </a:r>
            <a:r>
              <a:rPr lang="fr-FR" sz="1400" dirty="0">
                <a:effectLst/>
              </a:rPr>
              <a:t> T04005</a:t>
            </a:r>
          </a:p>
          <a:p>
            <a:r>
              <a:rPr lang="en-US" sz="1400" dirty="0">
                <a:hlinkClick r:id="rId16"/>
              </a:rPr>
              <a:t>https://doi.org/10.1088/1748-0221/16/04/T04005</a:t>
            </a:r>
            <a:endParaRPr lang="fr-FR" sz="1400" dirty="0"/>
          </a:p>
          <a:p>
            <a:endParaRPr lang="fr-FR" sz="1400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B24F881-9831-42BA-A4AA-7AE2FF834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381" y="3402622"/>
            <a:ext cx="496652" cy="42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2921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3745</TotalTime>
  <Words>2843</Words>
  <Application>Microsoft Office PowerPoint</Application>
  <PresentationFormat>Grand écran</PresentationFormat>
  <Paragraphs>435</Paragraphs>
  <Slides>19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30" baseType="lpstr">
      <vt:lpstr>等线</vt:lpstr>
      <vt:lpstr>Arial</vt:lpstr>
      <vt:lpstr>Arial Narrow</vt:lpstr>
      <vt:lpstr>Calibri</vt:lpstr>
      <vt:lpstr>Calibri Light</vt:lpstr>
      <vt:lpstr>Cambria Math</vt:lpstr>
      <vt:lpstr>CIDFont+F2</vt:lpstr>
      <vt:lpstr>Symbol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Marie-Laure Gallin-Martel</dc:creator>
  <cp:lastModifiedBy>Marie-Laure Gallin-Martel</cp:lastModifiedBy>
  <cp:revision>580</cp:revision>
  <dcterms:created xsi:type="dcterms:W3CDTF">2022-02-21T11:02:48Z</dcterms:created>
  <dcterms:modified xsi:type="dcterms:W3CDTF">2023-07-07T14:04:56Z</dcterms:modified>
</cp:coreProperties>
</file>