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3"/>
  </p:notesMasterIdLst>
  <p:sldIdLst>
    <p:sldId id="868" r:id="rId2"/>
    <p:sldId id="1176" r:id="rId3"/>
    <p:sldId id="874" r:id="rId4"/>
    <p:sldId id="1180" r:id="rId5"/>
    <p:sldId id="1182" r:id="rId6"/>
    <p:sldId id="1184" r:id="rId7"/>
    <p:sldId id="1183" r:id="rId8"/>
    <p:sldId id="1186" r:id="rId9"/>
    <p:sldId id="1187" r:id="rId10"/>
    <p:sldId id="1189" r:id="rId11"/>
    <p:sldId id="1188" r:id="rId12"/>
    <p:sldId id="1191" r:id="rId13"/>
    <p:sldId id="1194" r:id="rId14"/>
    <p:sldId id="1190" r:id="rId15"/>
    <p:sldId id="1195" r:id="rId16"/>
    <p:sldId id="1192" r:id="rId17"/>
    <p:sldId id="1193" r:id="rId18"/>
    <p:sldId id="1197" r:id="rId19"/>
    <p:sldId id="1155" r:id="rId20"/>
    <p:sldId id="1181" r:id="rId21"/>
    <p:sldId id="84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72F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0" autoAdjust="0"/>
    <p:restoredTop sz="87000" autoAdjust="0"/>
  </p:normalViewPr>
  <p:slideViewPr>
    <p:cSldViewPr snapToGrid="0" snapToObjects="1">
      <p:cViewPr varScale="1">
        <p:scale>
          <a:sx n="103" d="100"/>
          <a:sy n="103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06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17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51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52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22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17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11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49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42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07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87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0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5988C283-A583-4025-95F7-5B30B15B5A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163269" y="65500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defRPr/>
            </a:pPr>
            <a:fld id="{1C5878F2-2070-4D4C-8B5C-D732F3953A3E}" type="slidenum">
              <a:rPr lang="fr-FR" altLang="en-US" sz="1400" smtClean="0">
                <a:solidFill>
                  <a:srgbClr val="FFFFFF"/>
                </a:solidFill>
                <a:latin typeface="Arial Rounded MT Bold" panose="020F0704030504030204" pitchFamily="34" charset="0"/>
                <a:ea typeface="SimSun" panose="02010600030101010101" pitchFamily="2" charset="-122"/>
              </a:rPr>
              <a:pPr algn="r" eaLnBrk="1" hangingPunct="1">
                <a:defRPr/>
              </a:pPr>
              <a:t>‹#›</a:t>
            </a:fld>
            <a:endParaRPr lang="fr-FR" altLang="en-US" sz="1400" dirty="0">
              <a:solidFill>
                <a:srgbClr val="FFFFFF"/>
              </a:solidFill>
              <a:latin typeface="Arial Rounded MT Bold" panose="020F07040305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4F70CFBC-BF19-4096-B53F-1EBFCB3D07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163269" y="65500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defRPr/>
            </a:pPr>
            <a:fld id="{1C5878F2-2070-4D4C-8B5C-D732F3953A3E}" type="slidenum">
              <a:rPr lang="fr-FR" altLang="en-US" sz="1400" smtClean="0">
                <a:solidFill>
                  <a:srgbClr val="FFFFFF"/>
                </a:solidFill>
                <a:ea typeface="SimSun" panose="02010600030101010101" pitchFamily="2" charset="-122"/>
              </a:rPr>
              <a:pPr algn="r" eaLnBrk="1" hangingPunct="1">
                <a:defRPr/>
              </a:pPr>
              <a:t>‹#›</a:t>
            </a:fld>
            <a:endParaRPr lang="fr-FR" altLang="en-US" sz="1400" dirty="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7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9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7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216" y="1295656"/>
            <a:ext cx="8493220" cy="3810682"/>
          </a:xfrm>
        </p:spPr>
        <p:txBody>
          <a:bodyPr>
            <a:no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600" dirty="0">
                <a:solidFill>
                  <a:srgbClr val="FFFF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Scaling Properties of φ-Meson and Light Charged Hadron Production </a:t>
            </a:r>
            <a:br>
              <a:rPr lang="en-GB" sz="3600" dirty="0">
                <a:solidFill>
                  <a:srgbClr val="FFFF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600" dirty="0">
                <a:solidFill>
                  <a:srgbClr val="FFFF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GB" sz="360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</a:t>
            </a:r>
            <a:r>
              <a:rPr lang="en-GB" sz="3600" dirty="0">
                <a:solidFill>
                  <a:srgbClr val="FFFF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3600" dirty="0">
                <a:solidFill>
                  <a:srgbClr val="72FA26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</a:t>
            </a:r>
            <a:r>
              <a:rPr lang="en-GB" sz="3600" dirty="0">
                <a:solidFill>
                  <a:srgbClr val="FFFF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Systems </a:t>
            </a:r>
            <a:br>
              <a:rPr lang="en-GB" sz="3600" dirty="0">
                <a:solidFill>
                  <a:srgbClr val="FFFF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600" dirty="0">
                <a:solidFill>
                  <a:srgbClr val="FFFF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PHENIX</a:t>
            </a:r>
            <a:endParaRPr lang="en-US" sz="3600" dirty="0">
              <a:solidFill>
                <a:srgbClr val="FFFF00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05856" y="5482965"/>
            <a:ext cx="6490789" cy="1219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Rachid Nouicer, for the PHENIX Collaboration</a:t>
            </a:r>
            <a:br>
              <a:rPr lang="en-US" dirty="0"/>
            </a:br>
            <a:r>
              <a:rPr lang="en-US" sz="2200" dirty="0"/>
              <a:t>Brookhaven National Laboratory 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B1A738E-E652-2145-CAB8-44D1698BE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87" y="5427716"/>
            <a:ext cx="5454469" cy="1430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33306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A6E721-2EBE-628D-4187-848ED2141ED9}"/>
              </a:ext>
            </a:extLst>
          </p:cNvPr>
          <p:cNvSpPr/>
          <p:nvPr/>
        </p:nvSpPr>
        <p:spPr>
          <a:xfrm>
            <a:off x="238177" y="587077"/>
            <a:ext cx="11946151" cy="597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2BDC8-4FD7-7C9B-9BF5-93CA5E5EC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062653" y="720463"/>
            <a:ext cx="293358" cy="11983541"/>
          </a:xfrm>
          <a:prstGeom prst="rect">
            <a:avLst/>
          </a:prstGeom>
        </p:spPr>
      </p:pic>
      <p:sp>
        <p:nvSpPr>
          <p:cNvPr id="4" name="Rectangle 20">
            <a:extLst>
              <a:ext uri="{FF2B5EF4-FFF2-40B4-BE49-F238E27FC236}">
                <a16:creationId xmlns:a16="http://schemas.microsoft.com/office/drawing/2014/main" id="{36E72145-C9EC-7B0A-E66C-DD165E7CE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31" y="6557577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l" eaLnBrk="1" hangingPunct="1">
              <a:defRPr/>
            </a:pPr>
            <a:r>
              <a:rPr lang="fr-FR" altLang="en-US" sz="1400" b="1" dirty="0">
                <a:latin typeface="+mn-lt"/>
                <a:ea typeface="SimSun" panose="02010600030101010101" pitchFamily="2" charset="-122"/>
              </a:rPr>
              <a:t>Rachid Nouicer</a:t>
            </a: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83DD6CE9-6C7F-9212-6852-2E49F9D73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3269" y="65500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defRPr/>
            </a:pPr>
            <a:fld id="{1C5878F2-2070-4D4C-8B5C-D732F3953A3E}" type="slidenum">
              <a:rPr lang="fr-FR" altLang="en-US" sz="1400" b="1" smtClean="0">
                <a:latin typeface="+mn-lt"/>
                <a:ea typeface="SimSun" panose="02010600030101010101" pitchFamily="2" charset="-122"/>
              </a:rPr>
              <a:pPr algn="r" eaLnBrk="1" hangingPunct="1">
                <a:defRPr/>
              </a:pPr>
              <a:t>10</a:t>
            </a:fld>
            <a:endParaRPr lang="fr-FR" altLang="en-US" sz="1400" b="1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01919B0B-B236-C551-2CD7-92F874510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" y="6564015"/>
            <a:ext cx="1217809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en-US" sz="1400" b="1" dirty="0">
                <a:latin typeface="+mn-lt"/>
                <a:ea typeface="SimSun" panose="02010600030101010101" pitchFamily="2" charset="-122"/>
              </a:rPr>
              <a:t>SQM 2024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C4AC7C-C871-FD71-BC41-EB358EF2AC49}"/>
              </a:ext>
            </a:extLst>
          </p:cNvPr>
          <p:cNvSpPr txBox="1"/>
          <p:nvPr/>
        </p:nvSpPr>
        <p:spPr>
          <a:xfrm>
            <a:off x="260397" y="5633924"/>
            <a:ext cx="11927647" cy="61555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i="0" dirty="0">
                <a:solidFill>
                  <a:srgbClr val="000000"/>
                </a:solidFill>
                <a:effectLst/>
              </a:rPr>
              <a:t>The </a:t>
            </a:r>
            <a:r>
              <a:rPr lang="en-US" sz="1700" i="1" dirty="0">
                <a:solidFill>
                  <a:srgbClr val="000000"/>
                </a:solidFill>
                <a:effectLst/>
              </a:rPr>
              <a:t>R</a:t>
            </a:r>
            <a:r>
              <a:rPr lang="en-US" sz="1700" i="1" baseline="-25000" dirty="0">
                <a:solidFill>
                  <a:srgbClr val="000000"/>
                </a:solidFill>
                <a:effectLst/>
              </a:rPr>
              <a:t>AB</a:t>
            </a:r>
            <a:r>
              <a:rPr lang="en-US" sz="1700" i="1" dirty="0">
                <a:solidFill>
                  <a:srgbClr val="000000"/>
                </a:solidFill>
                <a:effectLst/>
              </a:rPr>
              <a:t> </a:t>
            </a:r>
            <a:r>
              <a:rPr lang="en-US" sz="1700" i="0" dirty="0">
                <a:solidFill>
                  <a:srgbClr val="000000"/>
                </a:solidFill>
                <a:effectLst/>
              </a:rPr>
              <a:t>values are found to be in agreement in collisions with different geometries, but with the same </a:t>
            </a:r>
            <a:r>
              <a:rPr lang="en-US" sz="1700" i="1" dirty="0">
                <a:solidFill>
                  <a:srgbClr val="000000"/>
                </a:solidFill>
              </a:rPr>
              <a:t>&lt; </a:t>
            </a:r>
            <a:r>
              <a:rPr lang="en-US" sz="1700" dirty="0">
                <a:solidFill>
                  <a:srgbClr val="000000"/>
                </a:solidFill>
                <a:effectLst/>
              </a:rPr>
              <a:t>N</a:t>
            </a:r>
            <a:r>
              <a:rPr lang="en-US" sz="1700" baseline="-25000" dirty="0">
                <a:solidFill>
                  <a:srgbClr val="000000"/>
                </a:solidFill>
                <a:effectLst/>
              </a:rPr>
              <a:t>part</a:t>
            </a:r>
            <a:r>
              <a:rPr lang="en-US" sz="1700" i="1" dirty="0">
                <a:solidFill>
                  <a:srgbClr val="000000"/>
                </a:solidFill>
              </a:rPr>
              <a:t>&gt;</a:t>
            </a:r>
            <a:r>
              <a:rPr lang="en-US" sz="1700" i="1" dirty="0">
                <a:solidFill>
                  <a:srgbClr val="000000"/>
                </a:solidFill>
                <a:effectLst/>
              </a:rPr>
              <a:t> </a:t>
            </a:r>
            <a:r>
              <a:rPr lang="en-US" sz="1700" i="0" dirty="0">
                <a:solidFill>
                  <a:srgbClr val="000000"/>
                </a:solidFill>
                <a:effectLst/>
              </a:rPr>
              <a:t>values, indicating that identified charged-hadron production depends only on system size and not geometry.</a:t>
            </a:r>
            <a:r>
              <a:rPr lang="en-US" sz="1700" dirty="0"/>
              <a:t> </a:t>
            </a:r>
            <a:endParaRPr lang="en-US" sz="1700" dirty="0">
              <a:solidFill>
                <a:srgbClr val="3333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40B795-04C2-1EFD-7E2E-A60DC08DA993}"/>
              </a:ext>
            </a:extLst>
          </p:cNvPr>
          <p:cNvSpPr txBox="1"/>
          <p:nvPr/>
        </p:nvSpPr>
        <p:spPr>
          <a:xfrm>
            <a:off x="257399" y="671511"/>
            <a:ext cx="1192764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solidFill>
                  <a:srgbClr val="3333FF"/>
                </a:solidFill>
                <a:latin typeface="Arial Rounded MT Bold" panose="020F0704030504030204" pitchFamily="34" charset="0"/>
              </a:rPr>
              <a:t>C</a:t>
            </a:r>
            <a:r>
              <a:rPr lang="en-US" sz="1900" dirty="0">
                <a:solidFill>
                  <a:srgbClr val="3333FF"/>
                </a:solidFill>
                <a:effectLst/>
                <a:latin typeface="Arial Rounded MT Bold" panose="020F0704030504030204" pitchFamily="34" charset="0"/>
              </a:rPr>
              <a:t>omparisons of identified charged-hadron R</a:t>
            </a:r>
            <a:r>
              <a:rPr lang="en-US" sz="1900" baseline="-25000" dirty="0">
                <a:solidFill>
                  <a:srgbClr val="3333FF"/>
                </a:solidFill>
                <a:effectLst/>
                <a:latin typeface="Arial Rounded MT Bold" panose="020F0704030504030204" pitchFamily="34" charset="0"/>
              </a:rPr>
              <a:t>AB </a:t>
            </a:r>
            <a:r>
              <a:rPr lang="en-US" sz="1900" dirty="0">
                <a:solidFill>
                  <a:srgbClr val="3333FF"/>
                </a:solidFill>
                <a:effectLst/>
                <a:latin typeface="Arial Rounded MT Bold" panose="020F0704030504030204" pitchFamily="34" charset="0"/>
              </a:rPr>
              <a:t>values as a function of p</a:t>
            </a:r>
            <a:r>
              <a:rPr lang="en-US" sz="1900" baseline="-25000" dirty="0">
                <a:solidFill>
                  <a:srgbClr val="3333FF"/>
                </a:solidFill>
                <a:effectLst/>
                <a:latin typeface="Arial Rounded MT Bold" panose="020F0704030504030204" pitchFamily="34" charset="0"/>
              </a:rPr>
              <a:t>T </a:t>
            </a:r>
            <a:r>
              <a:rPr lang="en-US" sz="1900" dirty="0">
                <a:solidFill>
                  <a:srgbClr val="3333FF"/>
                </a:solidFill>
                <a:effectLst/>
                <a:latin typeface="Arial Rounded MT Bold" panose="020F0704030504030204" pitchFamily="34" charset="0"/>
              </a:rPr>
              <a:t>in central and peripheral </a:t>
            </a:r>
            <a:endParaRPr lang="en-US" sz="1900" dirty="0">
              <a:solidFill>
                <a:srgbClr val="3333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3DCDA-19BE-B199-2331-DE4688D21754}"/>
              </a:ext>
            </a:extLst>
          </p:cNvPr>
          <p:cNvSpPr txBox="1"/>
          <p:nvPr/>
        </p:nvSpPr>
        <p:spPr>
          <a:xfrm>
            <a:off x="360343" y="3576574"/>
            <a:ext cx="2433680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Central  Collisions</a:t>
            </a:r>
            <a:br>
              <a:rPr lang="en-US" sz="2000" b="1" dirty="0"/>
            </a:br>
            <a:r>
              <a:rPr lang="en-US" sz="2000" b="1" dirty="0"/>
              <a:t>  R</a:t>
            </a:r>
            <a:r>
              <a:rPr lang="en-US" sz="2000" b="1" baseline="-25000" dirty="0"/>
              <a:t>AB</a:t>
            </a:r>
            <a:r>
              <a:rPr lang="en-US" sz="2000" b="1" dirty="0"/>
              <a:t>(</a:t>
            </a:r>
            <a:r>
              <a:rPr lang="en-US" sz="2800" b="1" dirty="0">
                <a:latin typeface="Symbol" panose="05050102010706020507" pitchFamily="18" charset="2"/>
              </a:rPr>
              <a:t>p</a:t>
            </a:r>
            <a:r>
              <a:rPr lang="en-US" sz="2000" b="1" dirty="0"/>
              <a:t>, K)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b="1" dirty="0"/>
              <a:t> 1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0584853-1A70-1434-C5A8-F7C530FE306A}"/>
              </a:ext>
            </a:extLst>
          </p:cNvPr>
          <p:cNvSpPr txBox="1">
            <a:spLocks/>
          </p:cNvSpPr>
          <p:nvPr/>
        </p:nvSpPr>
        <p:spPr>
          <a:xfrm>
            <a:off x="202931" y="1420170"/>
            <a:ext cx="2792517" cy="21113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b="0" dirty="0">
                <a:solidFill>
                  <a:srgbClr val="72FA26"/>
                </a:solidFill>
                <a:latin typeface="Arial Rounded MT Bold" panose="020F0704030504030204" pitchFamily="34" charset="0"/>
              </a:rPr>
              <a:t>Large systems</a:t>
            </a:r>
            <a:r>
              <a:rPr lang="en-US" sz="2800" b="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: </a:t>
            </a:r>
            <a:br>
              <a:rPr lang="en-US" sz="2800" b="0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sz="2800" b="0" dirty="0" err="1">
                <a:solidFill>
                  <a:srgbClr val="3333FF"/>
                </a:solidFill>
                <a:latin typeface="Arial Rounded MT Bold" panose="020F0704030504030204" pitchFamily="34" charset="0"/>
              </a:rPr>
              <a:t>Cu+Au</a:t>
            </a:r>
            <a:r>
              <a:rPr lang="en-US" sz="2800" b="0" dirty="0">
                <a:solidFill>
                  <a:srgbClr val="3333FF"/>
                </a:solidFill>
                <a:latin typeface="Arial Rounded MT Bold" panose="020F0704030504030204" pitchFamily="34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2800" b="0" dirty="0" err="1">
                <a:solidFill>
                  <a:srgbClr val="3333FF"/>
                </a:solidFill>
                <a:latin typeface="Arial Rounded MT Bold" panose="020F0704030504030204" pitchFamily="34" charset="0"/>
              </a:rPr>
              <a:t>Au+Au</a:t>
            </a:r>
            <a:r>
              <a:rPr lang="en-US" sz="2800" b="0" dirty="0">
                <a:solidFill>
                  <a:srgbClr val="3333FF"/>
                </a:solidFill>
                <a:latin typeface="Arial Rounded MT Bold" panose="020F0704030504030204" pitchFamily="34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2800" b="0" dirty="0">
                <a:solidFill>
                  <a:srgbClr val="3333FF"/>
                </a:solidFill>
                <a:latin typeface="Arial Rounded MT Bold" panose="020F0704030504030204" pitchFamily="34" charset="0"/>
              </a:rPr>
              <a:t>U+U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322633A-FCED-0A25-C3B1-1D3CA3ABC59A}"/>
              </a:ext>
            </a:extLst>
          </p:cNvPr>
          <p:cNvSpPr txBox="1">
            <a:spLocks/>
          </p:cNvSpPr>
          <p:nvPr/>
        </p:nvSpPr>
        <p:spPr>
          <a:xfrm>
            <a:off x="245849" y="-94301"/>
            <a:ext cx="11946151" cy="8686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Arial Rounded MT Bold" panose="020F0704030504030204" pitchFamily="34" charset="0"/>
              </a:rPr>
              <a:t>Nuclear Modification Factor in </a:t>
            </a:r>
            <a:r>
              <a:rPr lang="en-US" sz="2800" dirty="0">
                <a:solidFill>
                  <a:srgbClr val="72FA26"/>
                </a:solidFill>
                <a:latin typeface="Arial Rounded MT Bold" panose="020F0704030504030204" pitchFamily="34" charset="0"/>
              </a:rPr>
              <a:t>Large</a:t>
            </a:r>
            <a:r>
              <a:rPr lang="en-US" sz="2800" dirty="0">
                <a:solidFill>
                  <a:srgbClr val="72FA26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n-US" sz="2800" dirty="0">
                <a:solidFill>
                  <a:srgbClr val="72FA26"/>
                </a:solidFill>
                <a:latin typeface="Arial Rounded MT Bold" panose="020F0704030504030204" pitchFamily="34" charset="0"/>
              </a:rPr>
              <a:t>C</a:t>
            </a:r>
            <a:r>
              <a:rPr lang="en-US" sz="2800" dirty="0">
                <a:solidFill>
                  <a:srgbClr val="72FA26"/>
                </a:solidFill>
                <a:effectLst/>
                <a:latin typeface="Arial Rounded MT Bold" panose="020F0704030504030204" pitchFamily="34" charset="0"/>
              </a:rPr>
              <a:t>ollision </a:t>
            </a:r>
            <a:r>
              <a:rPr lang="en-US" sz="2800" dirty="0">
                <a:solidFill>
                  <a:srgbClr val="72FA26"/>
                </a:solidFill>
                <a:latin typeface="Arial Rounded MT Bold" panose="020F0704030504030204" pitchFamily="34" charset="0"/>
              </a:rPr>
              <a:t>S</a:t>
            </a:r>
            <a:r>
              <a:rPr lang="en-US" sz="2800" dirty="0">
                <a:solidFill>
                  <a:srgbClr val="72FA26"/>
                </a:solidFill>
                <a:effectLst/>
                <a:latin typeface="Arial Rounded MT Bold" panose="020F0704030504030204" pitchFamily="34" charset="0"/>
              </a:rPr>
              <a:t>ystems</a:t>
            </a:r>
            <a:r>
              <a:rPr lang="en-US" sz="2800" dirty="0">
                <a:solidFill>
                  <a:srgbClr val="72FA26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C7D65F-C893-6DB4-0353-CC158E870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590" y="1141336"/>
            <a:ext cx="9377634" cy="43016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829FBEC-17F0-71C9-5217-ABAB8A3795D5}"/>
              </a:ext>
            </a:extLst>
          </p:cNvPr>
          <p:cNvSpPr txBox="1"/>
          <p:nvPr/>
        </p:nvSpPr>
        <p:spPr>
          <a:xfrm>
            <a:off x="4389441" y="2715398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3333FF"/>
                </a:solidFill>
              </a:rPr>
              <a:t>Central collisions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6E40B0-5A02-7584-7D95-568261AD429B}"/>
              </a:ext>
            </a:extLst>
          </p:cNvPr>
          <p:cNvSpPr txBox="1"/>
          <p:nvPr/>
        </p:nvSpPr>
        <p:spPr>
          <a:xfrm>
            <a:off x="7232593" y="2715398"/>
            <a:ext cx="1731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3333FF"/>
                </a:solidFill>
              </a:rPr>
              <a:t>Central collisions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1524ED-5E05-1943-7A62-F45A237BD079}"/>
              </a:ext>
            </a:extLst>
          </p:cNvPr>
          <p:cNvSpPr txBox="1"/>
          <p:nvPr/>
        </p:nvSpPr>
        <p:spPr>
          <a:xfrm>
            <a:off x="10198695" y="2696315"/>
            <a:ext cx="1731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3333FF"/>
                </a:solidFill>
              </a:rPr>
              <a:t>Central collisions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A36137-1051-C8D5-2896-E208E689B74A}"/>
              </a:ext>
            </a:extLst>
          </p:cNvPr>
          <p:cNvSpPr txBox="1"/>
          <p:nvPr/>
        </p:nvSpPr>
        <p:spPr>
          <a:xfrm>
            <a:off x="9815753" y="4469735"/>
            <a:ext cx="2004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Peripheral collisions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528FA0-DB1E-7A8A-9040-96EC80D04CCD}"/>
              </a:ext>
            </a:extLst>
          </p:cNvPr>
          <p:cNvSpPr txBox="1"/>
          <p:nvPr/>
        </p:nvSpPr>
        <p:spPr>
          <a:xfrm>
            <a:off x="6210149" y="4599219"/>
            <a:ext cx="2004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Peripheral collisions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8B325E-746E-6CEC-FDC6-140ACEBEB089}"/>
              </a:ext>
            </a:extLst>
          </p:cNvPr>
          <p:cNvSpPr txBox="1"/>
          <p:nvPr/>
        </p:nvSpPr>
        <p:spPr>
          <a:xfrm>
            <a:off x="3830052" y="4445817"/>
            <a:ext cx="2004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Peripheral collisions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E5CC43B-089B-5087-A55B-508B8A546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754" y="-1515"/>
            <a:ext cx="1794930" cy="5803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97316C-E10B-038B-6E15-50150051A93F}"/>
              </a:ext>
            </a:extLst>
          </p:cNvPr>
          <p:cNvSpPr txBox="1"/>
          <p:nvPr/>
        </p:nvSpPr>
        <p:spPr>
          <a:xfrm>
            <a:off x="10226666" y="993318"/>
            <a:ext cx="1931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PRC 109, 054910 (2024) </a:t>
            </a:r>
          </a:p>
        </p:txBody>
      </p:sp>
    </p:spTree>
    <p:extLst>
      <p:ext uri="{BB962C8B-B14F-4D97-AF65-F5344CB8AC3E}">
        <p14:creationId xmlns:p14="http://schemas.microsoft.com/office/powerpoint/2010/main" val="2202695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A6E721-2EBE-628D-4187-848ED2141ED9}"/>
              </a:ext>
            </a:extLst>
          </p:cNvPr>
          <p:cNvSpPr/>
          <p:nvPr/>
        </p:nvSpPr>
        <p:spPr>
          <a:xfrm>
            <a:off x="244972" y="603634"/>
            <a:ext cx="11946151" cy="597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" panose="020B0604020202020204" pitchFamily="34" charset="0"/>
                <a:ea typeface="Times"/>
                <a:cs typeface="Arial" panose="020B0604020202020204" pitchFamily="34" charset="0"/>
                <a:sym typeface="Times"/>
              </a:rPr>
              <a:t>Heavy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2BDC8-4FD7-7C9B-9BF5-93CA5E5EC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062653" y="720463"/>
            <a:ext cx="293358" cy="11983541"/>
          </a:xfrm>
          <a:prstGeom prst="rect">
            <a:avLst/>
          </a:prstGeom>
        </p:spPr>
      </p:pic>
      <p:sp>
        <p:nvSpPr>
          <p:cNvPr id="4" name="Rectangle 20">
            <a:extLst>
              <a:ext uri="{FF2B5EF4-FFF2-40B4-BE49-F238E27FC236}">
                <a16:creationId xmlns:a16="http://schemas.microsoft.com/office/drawing/2014/main" id="{36E72145-C9EC-7B0A-E66C-DD165E7CE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31" y="6557577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l" eaLnBrk="1" hangingPunct="1">
              <a:defRPr/>
            </a:pPr>
            <a:r>
              <a:rPr lang="fr-FR" altLang="en-US" sz="1400" b="1" dirty="0">
                <a:latin typeface="+mn-lt"/>
                <a:ea typeface="SimSun" panose="02010600030101010101" pitchFamily="2" charset="-122"/>
              </a:rPr>
              <a:t>Rachid Nouicer</a:t>
            </a: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83DD6CE9-6C7F-9212-6852-2E49F9D73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3269" y="65500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defRPr/>
            </a:pPr>
            <a:fld id="{1C5878F2-2070-4D4C-8B5C-D732F3953A3E}" type="slidenum">
              <a:rPr lang="fr-FR" altLang="en-US" sz="1400" b="1" smtClean="0">
                <a:latin typeface="+mn-lt"/>
                <a:ea typeface="SimSun" panose="02010600030101010101" pitchFamily="2" charset="-122"/>
              </a:rPr>
              <a:pPr algn="r" eaLnBrk="1" hangingPunct="1">
                <a:defRPr/>
              </a:pPr>
              <a:t>11</a:t>
            </a:fld>
            <a:endParaRPr lang="fr-FR" altLang="en-US" sz="1400" b="1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01919B0B-B236-C551-2CD7-92F874510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" y="6564015"/>
            <a:ext cx="1217809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en-US" sz="1400" b="1" dirty="0">
                <a:latin typeface="+mn-lt"/>
                <a:ea typeface="SimSun" panose="02010600030101010101" pitchFamily="2" charset="-122"/>
              </a:rPr>
              <a:t>SQM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5BFFD7-6FC6-D46E-7185-4A6CEDA130C4}"/>
              </a:ext>
            </a:extLst>
          </p:cNvPr>
          <p:cNvSpPr txBox="1"/>
          <p:nvPr/>
        </p:nvSpPr>
        <p:spPr>
          <a:xfrm>
            <a:off x="244972" y="25536"/>
            <a:ext cx="119331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1" dirty="0">
                <a:solidFill>
                  <a:srgbClr val="00B0F0"/>
                </a:solidFill>
                <a:effectLst/>
                <a:latin typeface="Arial Rounded MT Bold" panose="020F0704030504030204" pitchFamily="34" charset="0"/>
              </a:rPr>
              <a:t>ϕ-</a:t>
            </a:r>
            <a:r>
              <a:rPr lang="en-US" sz="28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M</a:t>
            </a:r>
            <a:r>
              <a:rPr lang="en-US" sz="2800" b="1" i="0" dirty="0">
                <a:solidFill>
                  <a:srgbClr val="00B0F0"/>
                </a:solidFill>
                <a:effectLst/>
                <a:latin typeface="Arial Rounded MT Bold" panose="020F0704030504030204" pitchFamily="34" charset="0"/>
              </a:rPr>
              <a:t>eson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P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roduction in Small and Large </a:t>
            </a:r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C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ollision </a:t>
            </a:r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S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ystems</a:t>
            </a:r>
            <a:endParaRPr lang="en-US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0D46E1-6BA3-F299-4BB6-C4FE5DACF8AF}"/>
              </a:ext>
            </a:extLst>
          </p:cNvPr>
          <p:cNvSpPr txBox="1"/>
          <p:nvPr/>
        </p:nvSpPr>
        <p:spPr>
          <a:xfrm>
            <a:off x="212913" y="1228397"/>
            <a:ext cx="673442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72FA26"/>
                </a:solidFill>
                <a:effectLst/>
              </a:rPr>
              <a:t>In large systems (</a:t>
            </a:r>
            <a:r>
              <a:rPr lang="en-US" sz="2000" b="0" dirty="0" err="1">
                <a:solidFill>
                  <a:srgbClr val="72FA26"/>
                </a:solidFill>
                <a:effectLst/>
              </a:rPr>
              <a:t>CuAu</a:t>
            </a:r>
            <a:r>
              <a:rPr lang="en-US" sz="2000" b="0" dirty="0">
                <a:solidFill>
                  <a:srgbClr val="72FA26"/>
                </a:solidFill>
                <a:effectLst/>
              </a:rPr>
              <a:t>, </a:t>
            </a:r>
            <a:r>
              <a:rPr lang="en-US" sz="2000" b="0" dirty="0" err="1">
                <a:solidFill>
                  <a:srgbClr val="72FA26"/>
                </a:solidFill>
                <a:effectLst/>
              </a:rPr>
              <a:t>Au+Au</a:t>
            </a:r>
            <a:r>
              <a:rPr lang="en-US" sz="2000" dirty="0">
                <a:solidFill>
                  <a:srgbClr val="72FA26"/>
                </a:solidFill>
              </a:rPr>
              <a:t>, and U+U)</a:t>
            </a:r>
            <a:r>
              <a:rPr lang="en-US" sz="2000" b="0" dirty="0">
                <a:solidFill>
                  <a:srgbClr val="72FA26"/>
                </a:solidFill>
                <a:effectLst/>
              </a:rPr>
              <a:t>: </a:t>
            </a:r>
            <a:br>
              <a:rPr lang="en-US" sz="2000" b="0" dirty="0">
                <a:solidFill>
                  <a:srgbClr val="3333FF"/>
                </a:solidFill>
                <a:effectLst/>
              </a:rPr>
            </a:br>
            <a:r>
              <a:rPr lang="en-US" sz="2000" b="0" dirty="0">
                <a:effectLst/>
              </a:rPr>
              <a:t>ϕ-</a:t>
            </a:r>
            <a:r>
              <a:rPr lang="en-US" sz="2000" b="1" dirty="0">
                <a:effectLst/>
              </a:rPr>
              <a:t>meson production is </a:t>
            </a:r>
            <a:r>
              <a:rPr lang="en-US" sz="2000" b="0" dirty="0">
                <a:effectLst/>
              </a:rPr>
              <a:t>an excellent probe for studying QGP - sensitive to several aspects of the collision, including modifications of strangeness production in bulk matter.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FF0000"/>
                </a:solidFill>
                <a:effectLst/>
              </a:rPr>
              <a:t>In small systems (</a:t>
            </a:r>
            <a:r>
              <a:rPr lang="en-US" sz="2000" b="0" dirty="0" err="1">
                <a:solidFill>
                  <a:srgbClr val="FF0000"/>
                </a:solidFill>
                <a:effectLst/>
              </a:rPr>
              <a:t>p+Al</a:t>
            </a:r>
            <a:r>
              <a:rPr lang="en-US" sz="2000" b="0" dirty="0">
                <a:solidFill>
                  <a:srgbClr val="FF0000"/>
                </a:solidFill>
                <a:effectLst/>
              </a:rPr>
              <a:t>, </a:t>
            </a:r>
            <a:r>
              <a:rPr lang="en-US" sz="2000" b="0" dirty="0" err="1">
                <a:solidFill>
                  <a:srgbClr val="FF0000"/>
                </a:solidFill>
                <a:effectLst/>
              </a:rPr>
              <a:t>p+Au</a:t>
            </a:r>
            <a:r>
              <a:rPr lang="en-US" sz="2000" b="0" dirty="0">
                <a:solidFill>
                  <a:srgbClr val="FF0000"/>
                </a:solidFill>
                <a:effectLst/>
              </a:rPr>
              <a:t>, </a:t>
            </a:r>
            <a:r>
              <a:rPr lang="en-US" sz="2000" b="0" dirty="0" err="1">
                <a:solidFill>
                  <a:srgbClr val="FF0000"/>
                </a:solidFill>
                <a:effectLst/>
              </a:rPr>
              <a:t>d+Au</a:t>
            </a:r>
            <a:r>
              <a:rPr lang="en-US" sz="2000" b="0" dirty="0">
                <a:solidFill>
                  <a:srgbClr val="FF0000"/>
                </a:solidFill>
                <a:effectLst/>
              </a:rPr>
              <a:t>, </a:t>
            </a:r>
            <a:r>
              <a:rPr lang="en-US" sz="2000" b="0" baseline="30000" dirty="0">
                <a:solidFill>
                  <a:srgbClr val="FF0000"/>
                </a:solidFill>
                <a:effectLst/>
              </a:rPr>
              <a:t>3</a:t>
            </a:r>
            <a:r>
              <a:rPr lang="en-US" sz="2000" b="0" dirty="0">
                <a:solidFill>
                  <a:srgbClr val="FF0000"/>
                </a:solidFill>
                <a:effectLst/>
              </a:rPr>
              <a:t>He+Au): </a:t>
            </a:r>
            <a:br>
              <a:rPr lang="en-US" sz="2000" b="0" dirty="0">
                <a:solidFill>
                  <a:srgbClr val="FF0000"/>
                </a:solidFill>
                <a:effectLst/>
              </a:rPr>
            </a:br>
            <a:r>
              <a:rPr lang="en-US" sz="2000" b="0" dirty="0">
                <a:effectLst/>
              </a:rPr>
              <a:t>ϕ-</a:t>
            </a:r>
            <a:r>
              <a:rPr lang="en-US" sz="2000" b="1" dirty="0">
                <a:effectLst/>
              </a:rPr>
              <a:t>meson production is a good probe to study </a:t>
            </a:r>
            <a:br>
              <a:rPr lang="en-US" sz="2000" b="1" dirty="0">
                <a:effectLst/>
              </a:rPr>
            </a:br>
            <a:r>
              <a:rPr lang="en-US" sz="2000" b="0" dirty="0">
                <a:effectLst/>
              </a:rPr>
              <a:t>cold nuclear matter effects in order to disentangle hot nuclear (QGP related) and cold nuclear matter (modification of the production cross section in a nuclear target) effects exiting in A+B collisions.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TIXGeneral-Italic"/>
              </a:rPr>
              <a:t>ϕ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TIXGeneral-Regular"/>
              </a:rPr>
              <a:t>→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TIXGeneral-Italic"/>
              </a:rPr>
              <a:t>K</a:t>
            </a:r>
            <a:r>
              <a:rPr kumimoji="0" lang="en-US" altLang="en-US" sz="2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STIXGeneral-Regular"/>
              </a:rPr>
              <a:t>+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TIXGeneral-Italic"/>
              </a:rPr>
              <a:t>K</a:t>
            </a:r>
            <a:r>
              <a:rPr kumimoji="0" lang="en-US" altLang="en-US" sz="2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STIXGeneral-Regular"/>
              </a:rPr>
              <a:t>-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TIXGeneral-Regular"/>
              </a:rPr>
              <a:t> 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Graphik-Regular"/>
                <a:sym typeface="Wingdings" panose="05000000000000000000" pitchFamily="2" charset="2"/>
              </a:rPr>
              <a:t>wi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Graphik-Regular"/>
              </a:rPr>
              <a:t>th a branching ratio of 48.9 0.5 %</a:t>
            </a:r>
            <a:endParaRPr lang="en-US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3EC1A2C-4C43-A612-088A-0AEF4BA3C4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203" b="2835"/>
          <a:stretch/>
        </p:blipFill>
        <p:spPr>
          <a:xfrm>
            <a:off x="7344205" y="663688"/>
            <a:ext cx="4644864" cy="59123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02C99CA-8B2E-91BB-2A8D-0592968A6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0754" y="8995"/>
            <a:ext cx="1794930" cy="5803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16C85D-CC99-BB46-8CF6-D6A8C0BFB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7490" y="931484"/>
            <a:ext cx="918279" cy="296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FE44CB-6431-B57C-B4EC-BCD40BE7420C}"/>
              </a:ext>
            </a:extLst>
          </p:cNvPr>
          <p:cNvSpPr txBox="1"/>
          <p:nvPr/>
        </p:nvSpPr>
        <p:spPr>
          <a:xfrm>
            <a:off x="10058503" y="551880"/>
            <a:ext cx="1931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PRC 107, 014907 (2023) </a:t>
            </a:r>
          </a:p>
        </p:txBody>
      </p:sp>
    </p:spTree>
    <p:extLst>
      <p:ext uri="{BB962C8B-B14F-4D97-AF65-F5344CB8AC3E}">
        <p14:creationId xmlns:p14="http://schemas.microsoft.com/office/powerpoint/2010/main" val="1577077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A6E721-2EBE-628D-4187-848ED2141ED9}"/>
              </a:ext>
            </a:extLst>
          </p:cNvPr>
          <p:cNvSpPr/>
          <p:nvPr/>
        </p:nvSpPr>
        <p:spPr>
          <a:xfrm>
            <a:off x="229697" y="603634"/>
            <a:ext cx="11946151" cy="597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" panose="020B0604020202020204" pitchFamily="34" charset="0"/>
                <a:ea typeface="Times"/>
                <a:cs typeface="Arial" panose="020B0604020202020204" pitchFamily="34" charset="0"/>
                <a:sym typeface="Times"/>
              </a:rPr>
              <a:t>Heavy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2BDC8-4FD7-7C9B-9BF5-93CA5E5EC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062653" y="720463"/>
            <a:ext cx="293358" cy="11983541"/>
          </a:xfrm>
          <a:prstGeom prst="rect">
            <a:avLst/>
          </a:prstGeom>
        </p:spPr>
      </p:pic>
      <p:sp>
        <p:nvSpPr>
          <p:cNvPr id="4" name="Rectangle 20">
            <a:extLst>
              <a:ext uri="{FF2B5EF4-FFF2-40B4-BE49-F238E27FC236}">
                <a16:creationId xmlns:a16="http://schemas.microsoft.com/office/drawing/2014/main" id="{36E72145-C9EC-7B0A-E66C-DD165E7CE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31" y="6557577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l" eaLnBrk="1" hangingPunct="1">
              <a:defRPr/>
            </a:pPr>
            <a:r>
              <a:rPr lang="fr-FR" altLang="en-US" sz="1400" b="1" dirty="0">
                <a:latin typeface="+mn-lt"/>
                <a:ea typeface="SimSun" panose="02010600030101010101" pitchFamily="2" charset="-122"/>
              </a:rPr>
              <a:t>Rachid Nouicer</a:t>
            </a: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83DD6CE9-6C7F-9212-6852-2E49F9D73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3269" y="65500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defRPr/>
            </a:pPr>
            <a:fld id="{1C5878F2-2070-4D4C-8B5C-D732F3953A3E}" type="slidenum">
              <a:rPr lang="fr-FR" altLang="en-US" sz="1400" b="1" smtClean="0">
                <a:latin typeface="+mn-lt"/>
                <a:ea typeface="SimSun" panose="02010600030101010101" pitchFamily="2" charset="-122"/>
              </a:rPr>
              <a:pPr algn="r" eaLnBrk="1" hangingPunct="1">
                <a:defRPr/>
              </a:pPr>
              <a:t>12</a:t>
            </a:fld>
            <a:endParaRPr lang="fr-FR" altLang="en-US" sz="1400" b="1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01919B0B-B236-C551-2CD7-92F874510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" y="6564015"/>
            <a:ext cx="1217809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en-US" sz="1400" b="1" dirty="0">
                <a:latin typeface="+mn-lt"/>
                <a:ea typeface="SimSun" panose="02010600030101010101" pitchFamily="2" charset="-122"/>
              </a:rPr>
              <a:t>SQM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5BFFD7-6FC6-D46E-7185-4A6CEDA130C4}"/>
              </a:ext>
            </a:extLst>
          </p:cNvPr>
          <p:cNvSpPr txBox="1"/>
          <p:nvPr/>
        </p:nvSpPr>
        <p:spPr>
          <a:xfrm>
            <a:off x="244972" y="25536"/>
            <a:ext cx="119331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1" dirty="0">
                <a:solidFill>
                  <a:srgbClr val="00B0F0"/>
                </a:solidFill>
                <a:effectLst/>
                <a:latin typeface="Arial Rounded MT Bold" panose="020F0704030504030204" pitchFamily="34" charset="0"/>
              </a:rPr>
              <a:t>ϕ-</a:t>
            </a:r>
            <a:r>
              <a:rPr lang="en-US" sz="28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M</a:t>
            </a:r>
            <a:r>
              <a:rPr lang="en-US" sz="2800" b="1" i="0" dirty="0">
                <a:solidFill>
                  <a:srgbClr val="00B0F0"/>
                </a:solidFill>
                <a:effectLst/>
                <a:latin typeface="Arial Rounded MT Bold" panose="020F0704030504030204" pitchFamily="34" charset="0"/>
              </a:rPr>
              <a:t>eson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Invariant Transverse </a:t>
            </a:r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M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omentum </a:t>
            </a:r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S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pectra</a:t>
            </a: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02C99CA-8B2E-91BB-2A8D-0592968A6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754" y="8995"/>
            <a:ext cx="1794930" cy="5803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C1841C-E746-B535-3120-39F4620E77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421" t="2519" r="1576" b="65625"/>
          <a:stretch/>
        </p:blipFill>
        <p:spPr>
          <a:xfrm>
            <a:off x="223124" y="1744794"/>
            <a:ext cx="11770884" cy="38407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B403C4-A865-9FF9-33D7-BBA983B1AA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9871" y="966024"/>
            <a:ext cx="1009791" cy="7716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9AE97E-5E60-8764-0BB3-3346E05238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0492" y="966024"/>
            <a:ext cx="1076475" cy="8478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50ADB8-34F2-DB00-FFDD-42A6050561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1012" y="913629"/>
            <a:ext cx="1190791" cy="876422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3C5CDBAC-60AD-297A-008E-E6BD10526E17}"/>
              </a:ext>
            </a:extLst>
          </p:cNvPr>
          <p:cNvSpPr txBox="1">
            <a:spLocks/>
          </p:cNvSpPr>
          <p:nvPr/>
        </p:nvSpPr>
        <p:spPr>
          <a:xfrm>
            <a:off x="202931" y="603634"/>
            <a:ext cx="2435741" cy="8234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b="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Small systems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99DA7-7022-2B38-6275-E587CB933782}"/>
              </a:ext>
            </a:extLst>
          </p:cNvPr>
          <p:cNvSpPr txBox="1"/>
          <p:nvPr/>
        </p:nvSpPr>
        <p:spPr>
          <a:xfrm>
            <a:off x="10058400" y="1592566"/>
            <a:ext cx="1931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PRC 106, 014908 (2022) </a:t>
            </a:r>
          </a:p>
        </p:txBody>
      </p:sp>
    </p:spTree>
    <p:extLst>
      <p:ext uri="{BB962C8B-B14F-4D97-AF65-F5344CB8AC3E}">
        <p14:creationId xmlns:p14="http://schemas.microsoft.com/office/powerpoint/2010/main" val="2111080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A6E721-2EBE-628D-4187-848ED2141ED9}"/>
              </a:ext>
            </a:extLst>
          </p:cNvPr>
          <p:cNvSpPr/>
          <p:nvPr/>
        </p:nvSpPr>
        <p:spPr>
          <a:xfrm>
            <a:off x="240207" y="603634"/>
            <a:ext cx="11946151" cy="597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" panose="020B0604020202020204" pitchFamily="34" charset="0"/>
                <a:ea typeface="Times"/>
                <a:cs typeface="Arial" panose="020B0604020202020204" pitchFamily="34" charset="0"/>
                <a:sym typeface="Times"/>
              </a:rPr>
              <a:t>Heavy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2BDC8-4FD7-7C9B-9BF5-93CA5E5EC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062653" y="720463"/>
            <a:ext cx="293358" cy="11983541"/>
          </a:xfrm>
          <a:prstGeom prst="rect">
            <a:avLst/>
          </a:prstGeom>
        </p:spPr>
      </p:pic>
      <p:sp>
        <p:nvSpPr>
          <p:cNvPr id="4" name="Rectangle 20">
            <a:extLst>
              <a:ext uri="{FF2B5EF4-FFF2-40B4-BE49-F238E27FC236}">
                <a16:creationId xmlns:a16="http://schemas.microsoft.com/office/drawing/2014/main" id="{36E72145-C9EC-7B0A-E66C-DD165E7CE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31" y="6557577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l" eaLnBrk="1" hangingPunct="1">
              <a:defRPr/>
            </a:pPr>
            <a:r>
              <a:rPr lang="fr-FR" altLang="en-US" sz="1400" b="1" dirty="0">
                <a:latin typeface="+mn-lt"/>
                <a:ea typeface="SimSun" panose="02010600030101010101" pitchFamily="2" charset="-122"/>
              </a:rPr>
              <a:t>Rachid Nouicer</a:t>
            </a: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83DD6CE9-6C7F-9212-6852-2E49F9D73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3269" y="65500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defRPr/>
            </a:pPr>
            <a:fld id="{1C5878F2-2070-4D4C-8B5C-D732F3953A3E}" type="slidenum">
              <a:rPr lang="fr-FR" altLang="en-US" sz="1400" b="1" smtClean="0">
                <a:latin typeface="+mn-lt"/>
                <a:ea typeface="SimSun" panose="02010600030101010101" pitchFamily="2" charset="-122"/>
              </a:rPr>
              <a:pPr algn="r" eaLnBrk="1" hangingPunct="1">
                <a:defRPr/>
              </a:pPr>
              <a:t>13</a:t>
            </a:fld>
            <a:endParaRPr lang="fr-FR" altLang="en-US" sz="1400" b="1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01919B0B-B236-C551-2CD7-92F874510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" y="6564015"/>
            <a:ext cx="1217809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en-US" sz="1400" b="1" dirty="0">
                <a:latin typeface="+mn-lt"/>
                <a:ea typeface="SimSun" panose="02010600030101010101" pitchFamily="2" charset="-122"/>
              </a:rPr>
              <a:t>SQM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5BFFD7-6FC6-D46E-7185-4A6CEDA130C4}"/>
              </a:ext>
            </a:extLst>
          </p:cNvPr>
          <p:cNvSpPr txBox="1"/>
          <p:nvPr/>
        </p:nvSpPr>
        <p:spPr>
          <a:xfrm>
            <a:off x="244972" y="25536"/>
            <a:ext cx="119331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1" dirty="0">
                <a:solidFill>
                  <a:srgbClr val="00B0F0"/>
                </a:solidFill>
                <a:effectLst/>
                <a:latin typeface="Arial Rounded MT Bold" panose="020F0704030504030204" pitchFamily="34" charset="0"/>
              </a:rPr>
              <a:t>ϕ-</a:t>
            </a:r>
            <a:r>
              <a:rPr lang="en-US" sz="28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M</a:t>
            </a:r>
            <a:r>
              <a:rPr lang="en-US" sz="2800" b="1" i="0" dirty="0">
                <a:solidFill>
                  <a:srgbClr val="00B0F0"/>
                </a:solidFill>
                <a:effectLst/>
                <a:latin typeface="Arial Rounded MT Bold" panose="020F0704030504030204" pitchFamily="34" charset="0"/>
              </a:rPr>
              <a:t>eson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Nuclear Modification Factor in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Sma</a:t>
            </a:r>
            <a:r>
              <a:rPr lang="en-US" sz="28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ll Systems</a:t>
            </a:r>
            <a:endParaRPr lang="en-US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02C99CA-8B2E-91BB-2A8D-0592968A6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754" y="8995"/>
            <a:ext cx="1794930" cy="58036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3C5CDBAC-60AD-297A-008E-E6BD10526E17}"/>
              </a:ext>
            </a:extLst>
          </p:cNvPr>
          <p:cNvSpPr txBox="1">
            <a:spLocks/>
          </p:cNvSpPr>
          <p:nvPr/>
        </p:nvSpPr>
        <p:spPr>
          <a:xfrm>
            <a:off x="860523" y="587582"/>
            <a:ext cx="2435741" cy="8234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b="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Small systems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E1F11C-2DD6-E000-0B68-74021999C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7268" y="883438"/>
            <a:ext cx="7040686" cy="570629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7A5F7D-556B-1633-B891-E5125B5E8C09}"/>
              </a:ext>
            </a:extLst>
          </p:cNvPr>
          <p:cNvCxnSpPr/>
          <p:nvPr/>
        </p:nvCxnSpPr>
        <p:spPr>
          <a:xfrm>
            <a:off x="5580991" y="1608081"/>
            <a:ext cx="5465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400A5AE-5343-AFCB-B6E1-69123DCE209B}"/>
              </a:ext>
            </a:extLst>
          </p:cNvPr>
          <p:cNvCxnSpPr/>
          <p:nvPr/>
        </p:nvCxnSpPr>
        <p:spPr>
          <a:xfrm>
            <a:off x="8886502" y="1597571"/>
            <a:ext cx="546538" cy="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864DCA3-418E-0AD3-4E0E-DB3A59FF3475}"/>
              </a:ext>
            </a:extLst>
          </p:cNvPr>
          <p:cNvCxnSpPr/>
          <p:nvPr/>
        </p:nvCxnSpPr>
        <p:spPr>
          <a:xfrm>
            <a:off x="5614194" y="4193623"/>
            <a:ext cx="5465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784F72D-7902-4C18-ABEF-9D96A8ABCFC3}"/>
              </a:ext>
            </a:extLst>
          </p:cNvPr>
          <p:cNvCxnSpPr/>
          <p:nvPr/>
        </p:nvCxnSpPr>
        <p:spPr>
          <a:xfrm>
            <a:off x="8881252" y="4188363"/>
            <a:ext cx="546538" cy="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F50ADB8-34F2-DB00-FFDD-42A6050561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4665" y="4187582"/>
            <a:ext cx="1190791" cy="8764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B403C4-A865-9FF9-33D7-BBA983B1AA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1504" y="1715345"/>
            <a:ext cx="1009791" cy="77163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5BB5227-991A-3E11-1C65-E52F7DCC6AD5}"/>
              </a:ext>
            </a:extLst>
          </p:cNvPr>
          <p:cNvSpPr txBox="1"/>
          <p:nvPr/>
        </p:nvSpPr>
        <p:spPr>
          <a:xfrm>
            <a:off x="295359" y="1348933"/>
            <a:ext cx="3794236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0" i="1" dirty="0" err="1">
                <a:solidFill>
                  <a:srgbClr val="FF0000"/>
                </a:solidFill>
                <a:effectLst/>
                <a:latin typeface="CMMI10"/>
              </a:rPr>
              <a:t>p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CMR10"/>
              </a:rPr>
              <a:t>+Al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CMR10"/>
              </a:rPr>
              <a:t> collision system</a:t>
            </a:r>
            <a:r>
              <a:rPr lang="en-US" sz="2000" dirty="0">
                <a:solidFill>
                  <a:srgbClr val="000000"/>
                </a:solidFill>
                <a:latin typeface="CMR10"/>
              </a:rPr>
              <a:t>: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MR10"/>
              </a:rPr>
              <a:t>  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CMMI10"/>
              </a:rPr>
              <a:t>R</a:t>
            </a:r>
            <a:r>
              <a:rPr lang="en-US" sz="2000" b="0" i="1" baseline="-25000" dirty="0">
                <a:solidFill>
                  <a:srgbClr val="000000"/>
                </a:solidFill>
                <a:effectLst/>
                <a:latin typeface="CMMI7"/>
              </a:rPr>
              <a:t>AB</a:t>
            </a:r>
            <a:r>
              <a:rPr lang="en-US" sz="2000" i="1" baseline="-25000" dirty="0">
                <a:solidFill>
                  <a:srgbClr val="000000"/>
                </a:solidFill>
                <a:latin typeface="CMMI7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MMI7"/>
              </a:rPr>
              <a:t>of protons and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MR10"/>
              </a:rPr>
              <a:t>all mesons are in agreement within uncertainties, which shows zero enhancement</a:t>
            </a:r>
            <a:r>
              <a:rPr lang="en-US" sz="2000" dirty="0">
                <a:solidFill>
                  <a:srgbClr val="000000"/>
                </a:solidFill>
                <a:latin typeface="CMR10"/>
              </a:rPr>
              <a:t>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MR10"/>
              </a:rPr>
              <a:t>in proton to 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CMMI10"/>
              </a:rPr>
              <a:t>φ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MR10"/>
              </a:rPr>
              <a:t>-meson production.</a:t>
            </a:r>
            <a:r>
              <a:rPr lang="en-US" sz="2000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74006E-FB9C-8BC0-9E7A-46C0DB5897AD}"/>
              </a:ext>
            </a:extLst>
          </p:cNvPr>
          <p:cNvSpPr txBox="1"/>
          <p:nvPr/>
        </p:nvSpPr>
        <p:spPr>
          <a:xfrm>
            <a:off x="327425" y="4007078"/>
            <a:ext cx="3206775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800" b="0" i="0" baseline="30000" dirty="0">
                <a:solidFill>
                  <a:srgbClr val="000000"/>
                </a:solidFill>
                <a:effectLst/>
                <a:latin typeface="CMR7"/>
              </a:rPr>
              <a:t> </a:t>
            </a:r>
            <a:r>
              <a:rPr lang="en-US" sz="1800" b="0" i="0" baseline="30000" dirty="0">
                <a:solidFill>
                  <a:srgbClr val="FF0000"/>
                </a:solidFill>
                <a:effectLst/>
                <a:latin typeface="CMR7"/>
              </a:rPr>
              <a:t>3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MR10"/>
              </a:rPr>
              <a:t>He+Au collision system:</a:t>
            </a:r>
            <a:br>
              <a:rPr lang="en-US" sz="1800" b="0" i="0" dirty="0">
                <a:solidFill>
                  <a:srgbClr val="FF0000"/>
                </a:solidFill>
                <a:effectLst/>
                <a:latin typeface="CMR1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proton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MMI10"/>
              </a:rPr>
              <a:t>R</a:t>
            </a:r>
            <a:r>
              <a:rPr lang="en-US" sz="1800" b="0" i="1" baseline="-25000" dirty="0">
                <a:solidFill>
                  <a:srgbClr val="000000"/>
                </a:solidFill>
                <a:effectLst/>
                <a:latin typeface="CMMI7"/>
              </a:rPr>
              <a:t>AB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MMI7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values are enhanced 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over all meson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MMI10"/>
              </a:rPr>
              <a:t>R</a:t>
            </a:r>
            <a:r>
              <a:rPr lang="en-US" sz="1800" b="0" i="1" baseline="-25000" dirty="0">
                <a:solidFill>
                  <a:srgbClr val="000000"/>
                </a:solidFill>
                <a:effectLst/>
                <a:latin typeface="CMMI7"/>
              </a:rPr>
              <a:t>AB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values.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63AB606-2371-634D-D121-CF2E299DB44F}"/>
              </a:ext>
            </a:extLst>
          </p:cNvPr>
          <p:cNvCxnSpPr/>
          <p:nvPr/>
        </p:nvCxnSpPr>
        <p:spPr>
          <a:xfrm>
            <a:off x="4089595" y="2620683"/>
            <a:ext cx="1236278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9FFABBB-5FD9-6CEF-28E7-1CAEDF31CA5A}"/>
              </a:ext>
            </a:extLst>
          </p:cNvPr>
          <p:cNvCxnSpPr/>
          <p:nvPr/>
        </p:nvCxnSpPr>
        <p:spPr>
          <a:xfrm>
            <a:off x="3523365" y="4040659"/>
            <a:ext cx="1236278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EFCF12E-6CE7-7BB3-5911-203D04F6EB6E}"/>
              </a:ext>
            </a:extLst>
          </p:cNvPr>
          <p:cNvSpPr txBox="1"/>
          <p:nvPr/>
        </p:nvSpPr>
        <p:spPr>
          <a:xfrm>
            <a:off x="6695091" y="625341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</a:rPr>
              <a:t>Central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D080A3E-A508-ABCA-4993-47384A281A9A}"/>
              </a:ext>
            </a:extLst>
          </p:cNvPr>
          <p:cNvSpPr txBox="1"/>
          <p:nvPr/>
        </p:nvSpPr>
        <p:spPr>
          <a:xfrm>
            <a:off x="8756153" y="63497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</a:rPr>
              <a:t>Peripheral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A3BFB8-5630-4700-3785-7F3D1CDE264B}"/>
              </a:ext>
            </a:extLst>
          </p:cNvPr>
          <p:cNvSpPr txBox="1"/>
          <p:nvPr/>
        </p:nvSpPr>
        <p:spPr>
          <a:xfrm>
            <a:off x="10149197" y="713810"/>
            <a:ext cx="1931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PRC 109, 054910 (2024) </a:t>
            </a:r>
          </a:p>
        </p:txBody>
      </p:sp>
    </p:spTree>
    <p:extLst>
      <p:ext uri="{BB962C8B-B14F-4D97-AF65-F5344CB8AC3E}">
        <p14:creationId xmlns:p14="http://schemas.microsoft.com/office/powerpoint/2010/main" val="3255986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A6E721-2EBE-628D-4187-848ED2141ED9}"/>
              </a:ext>
            </a:extLst>
          </p:cNvPr>
          <p:cNvSpPr/>
          <p:nvPr/>
        </p:nvSpPr>
        <p:spPr>
          <a:xfrm>
            <a:off x="244972" y="603634"/>
            <a:ext cx="11946151" cy="597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" panose="020B0604020202020204" pitchFamily="34" charset="0"/>
                <a:ea typeface="Times"/>
                <a:cs typeface="Arial" panose="020B0604020202020204" pitchFamily="34" charset="0"/>
                <a:sym typeface="Times"/>
              </a:rPr>
              <a:t>Heavy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2BDC8-4FD7-7C9B-9BF5-93CA5E5EC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062656" y="720463"/>
            <a:ext cx="293358" cy="11983541"/>
          </a:xfrm>
          <a:prstGeom prst="rect">
            <a:avLst/>
          </a:prstGeom>
        </p:spPr>
      </p:pic>
      <p:sp>
        <p:nvSpPr>
          <p:cNvPr id="4" name="Rectangle 20">
            <a:extLst>
              <a:ext uri="{FF2B5EF4-FFF2-40B4-BE49-F238E27FC236}">
                <a16:creationId xmlns:a16="http://schemas.microsoft.com/office/drawing/2014/main" id="{36E72145-C9EC-7B0A-E66C-DD165E7CE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31" y="6557577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l" eaLnBrk="1" hangingPunct="1">
              <a:defRPr/>
            </a:pPr>
            <a:r>
              <a:rPr lang="fr-FR" altLang="en-US" sz="1400" b="1" dirty="0">
                <a:latin typeface="+mn-lt"/>
                <a:ea typeface="SimSun" panose="02010600030101010101" pitchFamily="2" charset="-122"/>
              </a:rPr>
              <a:t>Rachid Nouicer</a:t>
            </a: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83DD6CE9-6C7F-9212-6852-2E49F9D73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3269" y="65500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defRPr/>
            </a:pPr>
            <a:fld id="{1C5878F2-2070-4D4C-8B5C-D732F3953A3E}" type="slidenum">
              <a:rPr lang="fr-FR" altLang="en-US" sz="1400" b="1" smtClean="0">
                <a:latin typeface="+mn-lt"/>
                <a:ea typeface="SimSun" panose="02010600030101010101" pitchFamily="2" charset="-122"/>
              </a:rPr>
              <a:pPr algn="r" eaLnBrk="1" hangingPunct="1">
                <a:defRPr/>
              </a:pPr>
              <a:t>14</a:t>
            </a:fld>
            <a:endParaRPr lang="fr-FR" altLang="en-US" sz="1400" b="1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01919B0B-B236-C551-2CD7-92F874510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" y="6564015"/>
            <a:ext cx="1217809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en-US" sz="1400" b="1" dirty="0">
                <a:latin typeface="+mn-lt"/>
                <a:ea typeface="SimSun" panose="02010600030101010101" pitchFamily="2" charset="-122"/>
              </a:rPr>
              <a:t>SQM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5BFFD7-6FC6-D46E-7185-4A6CEDA130C4}"/>
              </a:ext>
            </a:extLst>
          </p:cNvPr>
          <p:cNvSpPr txBox="1"/>
          <p:nvPr/>
        </p:nvSpPr>
        <p:spPr>
          <a:xfrm>
            <a:off x="244972" y="25536"/>
            <a:ext cx="119331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1" dirty="0">
                <a:solidFill>
                  <a:srgbClr val="00B0F0"/>
                </a:solidFill>
                <a:effectLst/>
                <a:latin typeface="Arial Rounded MT Bold" panose="020F0704030504030204" pitchFamily="34" charset="0"/>
              </a:rPr>
              <a:t>ϕ-</a:t>
            </a:r>
            <a:r>
              <a:rPr lang="en-US" sz="28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M</a:t>
            </a:r>
            <a:r>
              <a:rPr lang="en-US" sz="2800" b="1" i="0" dirty="0">
                <a:solidFill>
                  <a:srgbClr val="00B0F0"/>
                </a:solidFill>
                <a:effectLst/>
                <a:latin typeface="Arial Rounded MT Bold" panose="020F0704030504030204" pitchFamily="34" charset="0"/>
              </a:rPr>
              <a:t>eson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Invariant Transverse </a:t>
            </a:r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M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omentum </a:t>
            </a:r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S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pectra</a:t>
            </a: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02C99CA-8B2E-91BB-2A8D-0592968A6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754" y="8995"/>
            <a:ext cx="1794930" cy="5803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87A13C-225B-20C9-1282-E691FC769B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962" t="2147" r="1583" b="27088"/>
          <a:stretch/>
        </p:blipFill>
        <p:spPr>
          <a:xfrm>
            <a:off x="429422" y="1330264"/>
            <a:ext cx="7110069" cy="519468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A6C76BA-7F66-5208-2267-5A13623C809F}"/>
              </a:ext>
            </a:extLst>
          </p:cNvPr>
          <p:cNvSpPr txBox="1">
            <a:spLocks/>
          </p:cNvSpPr>
          <p:nvPr/>
        </p:nvSpPr>
        <p:spPr>
          <a:xfrm>
            <a:off x="202931" y="603634"/>
            <a:ext cx="2435741" cy="8234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b="0" dirty="0">
                <a:solidFill>
                  <a:srgbClr val="72FA26"/>
                </a:solidFill>
                <a:latin typeface="Arial Rounded MT Bold" panose="020F0704030504030204" pitchFamily="34" charset="0"/>
              </a:rPr>
              <a:t>Large systems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3276E7-AAEA-469D-B975-D54E8EAD5C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4262" y="698170"/>
            <a:ext cx="770707" cy="7288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BA54173-5139-10B6-3536-0A770A0BD0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1499" y="633475"/>
            <a:ext cx="870667" cy="7724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821449B-D3DC-29C1-CDBF-A9CD5000D4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6902" y="1912402"/>
            <a:ext cx="4383808" cy="28648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F17E53-2432-17F4-25CB-737582736489}"/>
              </a:ext>
            </a:extLst>
          </p:cNvPr>
          <p:cNvSpPr txBox="1"/>
          <p:nvPr/>
        </p:nvSpPr>
        <p:spPr>
          <a:xfrm>
            <a:off x="5660103" y="1180850"/>
            <a:ext cx="1931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PRC 107, 014907 (2023) </a:t>
            </a:r>
          </a:p>
        </p:txBody>
      </p:sp>
    </p:spTree>
    <p:extLst>
      <p:ext uri="{BB962C8B-B14F-4D97-AF65-F5344CB8AC3E}">
        <p14:creationId xmlns:p14="http://schemas.microsoft.com/office/powerpoint/2010/main" val="4199283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A6E721-2EBE-628D-4187-848ED2141ED9}"/>
              </a:ext>
            </a:extLst>
          </p:cNvPr>
          <p:cNvSpPr/>
          <p:nvPr/>
        </p:nvSpPr>
        <p:spPr>
          <a:xfrm>
            <a:off x="240207" y="603634"/>
            <a:ext cx="11946151" cy="597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" panose="020B0604020202020204" pitchFamily="34" charset="0"/>
                <a:ea typeface="Times"/>
                <a:cs typeface="Arial" panose="020B0604020202020204" pitchFamily="34" charset="0"/>
                <a:sym typeface="Times"/>
              </a:rPr>
              <a:t>Heavy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2BDC8-4FD7-7C9B-9BF5-93CA5E5EC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062653" y="720463"/>
            <a:ext cx="293358" cy="11983541"/>
          </a:xfrm>
          <a:prstGeom prst="rect">
            <a:avLst/>
          </a:prstGeom>
        </p:spPr>
      </p:pic>
      <p:sp>
        <p:nvSpPr>
          <p:cNvPr id="4" name="Rectangle 20">
            <a:extLst>
              <a:ext uri="{FF2B5EF4-FFF2-40B4-BE49-F238E27FC236}">
                <a16:creationId xmlns:a16="http://schemas.microsoft.com/office/drawing/2014/main" id="{36E72145-C9EC-7B0A-E66C-DD165E7CE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31" y="6557577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l" eaLnBrk="1" hangingPunct="1">
              <a:defRPr/>
            </a:pPr>
            <a:r>
              <a:rPr lang="fr-FR" altLang="en-US" sz="1400" b="1" dirty="0">
                <a:latin typeface="+mn-lt"/>
                <a:ea typeface="SimSun" panose="02010600030101010101" pitchFamily="2" charset="-122"/>
              </a:rPr>
              <a:t>Rachid Nouicer</a:t>
            </a: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83DD6CE9-6C7F-9212-6852-2E49F9D73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3269" y="65500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defRPr/>
            </a:pPr>
            <a:fld id="{1C5878F2-2070-4D4C-8B5C-D732F3953A3E}" type="slidenum">
              <a:rPr lang="fr-FR" altLang="en-US" sz="1400" b="1" smtClean="0">
                <a:latin typeface="+mn-lt"/>
                <a:ea typeface="SimSun" panose="02010600030101010101" pitchFamily="2" charset="-122"/>
              </a:rPr>
              <a:pPr algn="r" eaLnBrk="1" hangingPunct="1">
                <a:defRPr/>
              </a:pPr>
              <a:t>15</a:t>
            </a:fld>
            <a:endParaRPr lang="fr-FR" altLang="en-US" sz="1400" b="1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01919B0B-B236-C551-2CD7-92F874510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" y="6564015"/>
            <a:ext cx="1217809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en-US" sz="1400" b="1" dirty="0">
                <a:latin typeface="+mn-lt"/>
                <a:ea typeface="SimSun" panose="02010600030101010101" pitchFamily="2" charset="-122"/>
              </a:rPr>
              <a:t>SQM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5BFFD7-6FC6-D46E-7185-4A6CEDA130C4}"/>
              </a:ext>
            </a:extLst>
          </p:cNvPr>
          <p:cNvSpPr txBox="1"/>
          <p:nvPr/>
        </p:nvSpPr>
        <p:spPr>
          <a:xfrm>
            <a:off x="244972" y="25536"/>
            <a:ext cx="119331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1" dirty="0">
                <a:solidFill>
                  <a:srgbClr val="00B0F0"/>
                </a:solidFill>
                <a:effectLst/>
                <a:latin typeface="Arial Rounded MT Bold" panose="020F0704030504030204" pitchFamily="34" charset="0"/>
              </a:rPr>
              <a:t>ϕ-</a:t>
            </a:r>
            <a:r>
              <a:rPr lang="en-US" sz="28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M</a:t>
            </a:r>
            <a:r>
              <a:rPr lang="en-US" sz="2800" b="1" i="0" dirty="0">
                <a:solidFill>
                  <a:srgbClr val="00B0F0"/>
                </a:solidFill>
                <a:effectLst/>
                <a:latin typeface="Arial Rounded MT Bold" panose="020F0704030504030204" pitchFamily="34" charset="0"/>
              </a:rPr>
              <a:t>eson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Nuclear Modification Factor in </a:t>
            </a:r>
            <a:r>
              <a:rPr lang="en-US" sz="2800" b="1" i="0" dirty="0">
                <a:solidFill>
                  <a:srgbClr val="72FA26"/>
                </a:solidFill>
                <a:effectLst/>
                <a:latin typeface="Arial Rounded MT Bold" panose="020F0704030504030204" pitchFamily="34" charset="0"/>
              </a:rPr>
              <a:t>Large </a:t>
            </a:r>
            <a:r>
              <a:rPr lang="en-US" sz="2800" b="1" dirty="0">
                <a:solidFill>
                  <a:srgbClr val="72FA26"/>
                </a:solidFill>
                <a:latin typeface="Arial Rounded MT Bold" panose="020F0704030504030204" pitchFamily="34" charset="0"/>
              </a:rPr>
              <a:t>Systems</a:t>
            </a:r>
            <a:endParaRPr lang="en-US" sz="2800" dirty="0">
              <a:solidFill>
                <a:srgbClr val="72FA26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02C99CA-8B2E-91BB-2A8D-0592968A6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754" y="8995"/>
            <a:ext cx="1794930" cy="58036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3C5CDBAC-60AD-297A-008E-E6BD10526E17}"/>
              </a:ext>
            </a:extLst>
          </p:cNvPr>
          <p:cNvSpPr txBox="1">
            <a:spLocks/>
          </p:cNvSpPr>
          <p:nvPr/>
        </p:nvSpPr>
        <p:spPr>
          <a:xfrm>
            <a:off x="217561" y="900899"/>
            <a:ext cx="2435741" cy="8234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b="0" dirty="0">
                <a:solidFill>
                  <a:srgbClr val="72FA26"/>
                </a:solidFill>
                <a:latin typeface="Arial Rounded MT Bold" panose="020F0704030504030204" pitchFamily="34" charset="0"/>
              </a:rPr>
              <a:t>Large systems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74006E-FB9C-8BC0-9E7A-46C0DB5897AD}"/>
              </a:ext>
            </a:extLst>
          </p:cNvPr>
          <p:cNvSpPr txBox="1"/>
          <p:nvPr/>
        </p:nvSpPr>
        <p:spPr>
          <a:xfrm>
            <a:off x="225462" y="4595647"/>
            <a:ext cx="416155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MR10"/>
              </a:rPr>
              <a:t>2) in peripheral collisions: </a:t>
            </a:r>
            <a:br>
              <a:rPr lang="en-US" dirty="0">
                <a:solidFill>
                  <a:srgbClr val="FF0000"/>
                </a:solidFill>
                <a:latin typeface="CMR10"/>
              </a:rPr>
            </a:br>
            <a:r>
              <a:rPr lang="en-US" dirty="0">
                <a:solidFill>
                  <a:srgbClr val="FF0000"/>
                </a:solidFill>
                <a:latin typeface="CMR1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MR10"/>
              </a:rPr>
              <a:t>R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CMR10"/>
              </a:rPr>
              <a:t>AB</a:t>
            </a:r>
            <a:r>
              <a:rPr lang="en-US" sz="1800" dirty="0">
                <a:solidFill>
                  <a:srgbClr val="000000"/>
                </a:solidFill>
                <a:effectLst/>
                <a:latin typeface="CMR10"/>
              </a:rPr>
              <a:t> (proton) and R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CMR10"/>
              </a:rPr>
              <a:t>AB</a:t>
            </a:r>
            <a:r>
              <a:rPr lang="en-US" sz="1800" dirty="0">
                <a:solidFill>
                  <a:srgbClr val="000000"/>
                </a:solidFill>
                <a:effectLst/>
                <a:latin typeface="CMR10"/>
              </a:rPr>
              <a:t> (</a:t>
            </a:r>
            <a:r>
              <a:rPr lang="en-US" sz="1800" dirty="0">
                <a:solidFill>
                  <a:srgbClr val="000000"/>
                </a:solidFill>
                <a:latin typeface="Symbol" panose="05050102010706020507" pitchFamily="18" charset="2"/>
              </a:rPr>
              <a:t>f</a:t>
            </a:r>
            <a:r>
              <a:rPr lang="en-US" sz="1800" dirty="0">
                <a:effectLst/>
                <a:latin typeface="CMR10"/>
              </a:rPr>
              <a:t>-meson</a:t>
            </a:r>
            <a:r>
              <a:rPr lang="en-US" sz="1800" dirty="0">
                <a:solidFill>
                  <a:srgbClr val="000000"/>
                </a:solidFill>
                <a:effectLst/>
                <a:latin typeface="CMR10"/>
              </a:rPr>
              <a:t>) are </a:t>
            </a:r>
            <a:br>
              <a:rPr lang="en-US" sz="1800" dirty="0">
                <a:solidFill>
                  <a:srgbClr val="000000"/>
                </a:solidFill>
                <a:effectLst/>
                <a:latin typeface="CMR1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CMR10"/>
              </a:rPr>
              <a:t>in good agreement within uncertainties</a:t>
            </a:r>
            <a:r>
              <a:rPr lang="en-US" dirty="0">
                <a:solidFill>
                  <a:srgbClr val="000000"/>
                </a:solidFill>
                <a:latin typeface="CMR10"/>
              </a:rPr>
              <a:t>. </a:t>
            </a:r>
            <a:endParaRPr lang="en-US" dirty="0">
              <a:latin typeface="CMR1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FF5612-0371-149C-9B0D-D6DEC91618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235" y="935420"/>
            <a:ext cx="6865973" cy="56031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56F77C-6395-5FF2-F0EA-B8EF65331A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9282" y="4573846"/>
            <a:ext cx="928094" cy="8234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DA86CB-B04F-02AE-ADC3-38D2D76BCE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6709" y="2240656"/>
            <a:ext cx="870667" cy="8234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3F99A49-2111-4F88-0C29-AD1D341D4EDB}"/>
              </a:ext>
            </a:extLst>
          </p:cNvPr>
          <p:cNvSpPr txBox="1"/>
          <p:nvPr/>
        </p:nvSpPr>
        <p:spPr>
          <a:xfrm>
            <a:off x="6695091" y="709421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</a:rPr>
              <a:t>Central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D0332B-2607-A083-A694-CF55D75D75E1}"/>
              </a:ext>
            </a:extLst>
          </p:cNvPr>
          <p:cNvSpPr txBox="1"/>
          <p:nvPr/>
        </p:nvSpPr>
        <p:spPr>
          <a:xfrm>
            <a:off x="8952814" y="72599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</a:rPr>
              <a:t>Peripheral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FD7BDF-3483-FFCB-AD05-07038B342D20}"/>
              </a:ext>
            </a:extLst>
          </p:cNvPr>
          <p:cNvSpPr txBox="1"/>
          <p:nvPr/>
        </p:nvSpPr>
        <p:spPr>
          <a:xfrm>
            <a:off x="261467" y="1912382"/>
            <a:ext cx="4243983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800" b="0" i="0" baseline="30000" dirty="0">
                <a:solidFill>
                  <a:srgbClr val="000000"/>
                </a:solidFill>
                <a:effectLst/>
              </a:rPr>
              <a:t> </a:t>
            </a:r>
            <a:r>
              <a:rPr lang="en-US" sz="1800" b="0" i="0" dirty="0">
                <a:solidFill>
                  <a:srgbClr val="FF0000"/>
                </a:solidFill>
                <a:effectLst/>
              </a:rPr>
              <a:t>1) in c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MR10"/>
              </a:rPr>
              <a:t>entral collisions</a:t>
            </a:r>
            <a:r>
              <a:rPr lang="en-US" dirty="0">
                <a:solidFill>
                  <a:srgbClr val="FF0000"/>
                </a:solidFill>
                <a:latin typeface="CMR10"/>
              </a:rPr>
              <a:t>: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 proton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MMI10"/>
              </a:rPr>
              <a:t>R</a:t>
            </a:r>
            <a:r>
              <a:rPr lang="en-US" sz="1800" b="0" i="1" baseline="-25000" dirty="0">
                <a:solidFill>
                  <a:srgbClr val="000000"/>
                </a:solidFill>
                <a:effectLst/>
                <a:latin typeface="CMMI7"/>
              </a:rPr>
              <a:t>AB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MMI7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values are enhanced over all meson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MMI10"/>
              </a:rPr>
              <a:t>R</a:t>
            </a:r>
            <a:r>
              <a:rPr lang="en-US" sz="1800" b="0" i="1" baseline="-25000" dirty="0">
                <a:solidFill>
                  <a:srgbClr val="000000"/>
                </a:solidFill>
                <a:effectLst/>
                <a:latin typeface="CMMI7"/>
              </a:rPr>
              <a:t>AB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MMI7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values. 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MMI10"/>
              </a:rPr>
              <a:t>m</a:t>
            </a:r>
            <a:r>
              <a:rPr lang="en-US" sz="2400" baseline="-25000" dirty="0">
                <a:solidFill>
                  <a:srgbClr val="000000"/>
                </a:solidFill>
                <a:latin typeface="Symbol" panose="05050102010706020507" pitchFamily="18" charset="2"/>
              </a:rPr>
              <a:t>f</a:t>
            </a:r>
            <a:r>
              <a:rPr lang="en-US" dirty="0">
                <a:solidFill>
                  <a:srgbClr val="000000"/>
                </a:solidFill>
                <a:latin typeface="Symbol" panose="05050102010706020507" pitchFamily="18" charset="2"/>
              </a:rPr>
              <a:t> </a:t>
            </a:r>
            <a:r>
              <a:rPr lang="en-US" sz="1800" b="0" dirty="0">
                <a:solidFill>
                  <a:srgbClr val="000000"/>
                </a:solidFill>
                <a:effectLst/>
                <a:latin typeface="CMR10"/>
              </a:rPr>
              <a:t>=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1019 MeV/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MMI10"/>
              </a:rPr>
              <a:t>c</a:t>
            </a:r>
            <a:r>
              <a:rPr lang="en-US" sz="1800" b="0" i="0" baseline="30000" dirty="0">
                <a:solidFill>
                  <a:srgbClr val="000000"/>
                </a:solidFill>
                <a:effectLst/>
                <a:latin typeface="CMR7"/>
              </a:rPr>
              <a:t>2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7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is similar to</a:t>
            </a:r>
            <a:r>
              <a:rPr lang="en-US" dirty="0">
                <a:solidFill>
                  <a:srgbClr val="000000"/>
                </a:solidFill>
                <a:latin typeface="CMR10"/>
              </a:rPr>
              <a:t>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MMI10"/>
              </a:rPr>
              <a:t>m</a:t>
            </a:r>
            <a:r>
              <a:rPr lang="en-US" sz="1800" b="0" i="1" baseline="-25000" dirty="0">
                <a:solidFill>
                  <a:srgbClr val="000000"/>
                </a:solidFill>
                <a:effectLst/>
                <a:latin typeface="CMMI7"/>
              </a:rPr>
              <a:t>p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=938 MeV/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MMI10"/>
              </a:rPr>
              <a:t>c</a:t>
            </a:r>
            <a:r>
              <a:rPr lang="en-US" sz="1800" b="0" i="0" baseline="30000" dirty="0">
                <a:solidFill>
                  <a:srgbClr val="000000"/>
                </a:solidFill>
                <a:effectLst/>
                <a:latin typeface="CMR7"/>
              </a:rPr>
              <a:t>2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, therefore the enhancement of proton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MMI10"/>
              </a:rPr>
              <a:t>R</a:t>
            </a:r>
            <a:r>
              <a:rPr lang="en-US" sz="1800" b="0" i="1" baseline="-25000" dirty="0">
                <a:solidFill>
                  <a:srgbClr val="000000"/>
                </a:solidFill>
                <a:effectLst/>
                <a:latin typeface="CMMI7"/>
              </a:rPr>
              <a:t>AB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MMI7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values over </a:t>
            </a:r>
            <a:r>
              <a:rPr lang="en-US" sz="1800" dirty="0">
                <a:solidFill>
                  <a:srgbClr val="000000"/>
                </a:solidFill>
                <a:latin typeface="Symbol" panose="05050102010706020507" pitchFamily="18" charset="2"/>
              </a:rPr>
              <a:t>f</a:t>
            </a:r>
            <a:r>
              <a:rPr lang="en-US" sz="1800" i="0" dirty="0">
                <a:effectLst/>
                <a:latin typeface="CMR10"/>
              </a:rPr>
              <a:t>-</a:t>
            </a:r>
            <a:r>
              <a:rPr lang="en-US" sz="1800" b="0" i="0" dirty="0">
                <a:effectLst/>
                <a:latin typeface="CMR10"/>
              </a:rPr>
              <a:t>meson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MMI10"/>
              </a:rPr>
              <a:t>R</a:t>
            </a:r>
            <a:r>
              <a:rPr lang="en-US" sz="1800" b="0" i="1" baseline="-25000" dirty="0">
                <a:solidFill>
                  <a:srgbClr val="000000"/>
                </a:solidFill>
                <a:effectLst/>
                <a:latin typeface="CMMI7"/>
              </a:rPr>
              <a:t>AB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MMI7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0"/>
              </a:rPr>
              <a:t>values suggests differences in baryon versus meson production instead of a simple mass dependence. </a:t>
            </a:r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436D4AE-584B-6CC7-6425-F6BB4CBB970E}"/>
              </a:ext>
            </a:extLst>
          </p:cNvPr>
          <p:cNvSpPr txBox="1">
            <a:spLocks/>
          </p:cNvSpPr>
          <p:nvPr/>
        </p:nvSpPr>
        <p:spPr>
          <a:xfrm>
            <a:off x="20582" y="1411465"/>
            <a:ext cx="2435741" cy="8234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000" b="0" dirty="0">
                <a:solidFill>
                  <a:srgbClr val="3333FF"/>
                </a:solidFill>
                <a:latin typeface="Arial Rounded MT Bold" panose="020F0704030504030204" pitchFamily="34" charset="0"/>
              </a:rPr>
              <a:t>Observations: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A535A3-530D-4733-4A47-DDFC5D7E524D}"/>
              </a:ext>
            </a:extLst>
          </p:cNvPr>
          <p:cNvSpPr txBox="1"/>
          <p:nvPr/>
        </p:nvSpPr>
        <p:spPr>
          <a:xfrm>
            <a:off x="10267174" y="807029"/>
            <a:ext cx="1931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PRC 109, 054910 (2024) </a:t>
            </a:r>
          </a:p>
        </p:txBody>
      </p:sp>
    </p:spTree>
    <p:extLst>
      <p:ext uri="{BB962C8B-B14F-4D97-AF65-F5344CB8AC3E}">
        <p14:creationId xmlns:p14="http://schemas.microsoft.com/office/powerpoint/2010/main" val="1513466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A6E721-2EBE-628D-4187-848ED2141ED9}"/>
              </a:ext>
            </a:extLst>
          </p:cNvPr>
          <p:cNvSpPr/>
          <p:nvPr/>
        </p:nvSpPr>
        <p:spPr>
          <a:xfrm>
            <a:off x="244972" y="603634"/>
            <a:ext cx="11946151" cy="597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latin typeface="Arial" panose="020B0604020202020204" pitchFamily="34" charset="0"/>
                <a:ea typeface="Times"/>
                <a:cs typeface="Arial" panose="020B0604020202020204" pitchFamily="34" charset="0"/>
                <a:sym typeface="Times"/>
              </a:rPr>
              <a:t>Heavy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2BDC8-4FD7-7C9B-9BF5-93CA5E5EC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062654" y="720463"/>
            <a:ext cx="293358" cy="11983541"/>
          </a:xfrm>
          <a:prstGeom prst="rect">
            <a:avLst/>
          </a:prstGeom>
        </p:spPr>
      </p:pic>
      <p:sp>
        <p:nvSpPr>
          <p:cNvPr id="4" name="Rectangle 20">
            <a:extLst>
              <a:ext uri="{FF2B5EF4-FFF2-40B4-BE49-F238E27FC236}">
                <a16:creationId xmlns:a16="http://schemas.microsoft.com/office/drawing/2014/main" id="{36E72145-C9EC-7B0A-E66C-DD165E7CE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31" y="6557577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l" eaLnBrk="1" hangingPunct="1">
              <a:defRPr/>
            </a:pPr>
            <a:r>
              <a:rPr lang="fr-FR" altLang="en-US" sz="1400" b="1" dirty="0">
                <a:latin typeface="+mn-lt"/>
                <a:ea typeface="SimSun" panose="02010600030101010101" pitchFamily="2" charset="-122"/>
              </a:rPr>
              <a:t>Rachid Nouicer</a:t>
            </a: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83DD6CE9-6C7F-9212-6852-2E49F9D73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3269" y="65500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defRPr/>
            </a:pPr>
            <a:fld id="{1C5878F2-2070-4D4C-8B5C-D732F3953A3E}" type="slidenum">
              <a:rPr lang="fr-FR" altLang="en-US" sz="1400" b="1" smtClean="0">
                <a:latin typeface="+mn-lt"/>
                <a:ea typeface="SimSun" panose="02010600030101010101" pitchFamily="2" charset="-122"/>
              </a:rPr>
              <a:pPr algn="r" eaLnBrk="1" hangingPunct="1">
                <a:defRPr/>
              </a:pPr>
              <a:t>16</a:t>
            </a:fld>
            <a:endParaRPr lang="fr-FR" altLang="en-US" sz="1400" b="1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01919B0B-B236-C551-2CD7-92F874510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" y="6564015"/>
            <a:ext cx="1217809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en-US" sz="1400" b="1" dirty="0">
                <a:latin typeface="+mn-lt"/>
                <a:ea typeface="SimSun" panose="02010600030101010101" pitchFamily="2" charset="-122"/>
              </a:rPr>
              <a:t>SQM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5BFFD7-6FC6-D46E-7185-4A6CEDA130C4}"/>
              </a:ext>
            </a:extLst>
          </p:cNvPr>
          <p:cNvSpPr txBox="1"/>
          <p:nvPr/>
        </p:nvSpPr>
        <p:spPr>
          <a:xfrm>
            <a:off x="244972" y="25536"/>
            <a:ext cx="119331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1" dirty="0">
                <a:solidFill>
                  <a:srgbClr val="00B0F0"/>
                </a:solidFill>
                <a:effectLst/>
                <a:latin typeface="Arial Rounded MT Bold" panose="020F0704030504030204" pitchFamily="34" charset="0"/>
              </a:rPr>
              <a:t>ϕ-</a:t>
            </a:r>
            <a:r>
              <a:rPr lang="en-US" sz="28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M</a:t>
            </a:r>
            <a:r>
              <a:rPr lang="en-US" sz="2800" b="1" i="0" dirty="0">
                <a:solidFill>
                  <a:srgbClr val="00B0F0"/>
                </a:solidFill>
                <a:effectLst/>
                <a:latin typeface="Arial Rounded MT Bold" panose="020F0704030504030204" pitchFamily="34" charset="0"/>
              </a:rPr>
              <a:t>eson: </a:t>
            </a:r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C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omparison with the Symmetric </a:t>
            </a:r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S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ystems</a:t>
            </a: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02C99CA-8B2E-91BB-2A8D-0592968A6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754" y="8995"/>
            <a:ext cx="1794930" cy="5803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854463-3A47-F684-5467-8A5A6B148AD9}"/>
              </a:ext>
            </a:extLst>
          </p:cNvPr>
          <p:cNvSpPr txBox="1"/>
          <p:nvPr/>
        </p:nvSpPr>
        <p:spPr>
          <a:xfrm>
            <a:off x="278963" y="2639586"/>
            <a:ext cx="6040809" cy="29238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800" b="0" i="0" baseline="30000" dirty="0">
                <a:solidFill>
                  <a:srgbClr val="000000"/>
                </a:solidFill>
                <a:effectLst/>
              </a:rPr>
              <a:t>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The </a:t>
            </a:r>
            <a:r>
              <a:rPr lang="en-US" sz="2000" i="1" dirty="0">
                <a:solidFill>
                  <a:srgbClr val="000000"/>
                </a:solidFill>
              </a:rPr>
              <a:t>&lt;</a:t>
            </a:r>
            <a:r>
              <a:rPr lang="en-US" sz="2000" b="0" i="1" dirty="0">
                <a:solidFill>
                  <a:srgbClr val="000000"/>
                </a:solidFill>
                <a:effectLst/>
              </a:rPr>
              <a:t>R</a:t>
            </a:r>
            <a:r>
              <a:rPr lang="en-US" sz="2000" b="0" i="1" baseline="-25000" dirty="0">
                <a:solidFill>
                  <a:srgbClr val="000000"/>
                </a:solidFill>
                <a:effectLst/>
              </a:rPr>
              <a:t>AB</a:t>
            </a:r>
            <a:r>
              <a:rPr lang="en-US" sz="2000" i="1" dirty="0">
                <a:solidFill>
                  <a:srgbClr val="000000"/>
                </a:solidFill>
              </a:rPr>
              <a:t>&gt;</a:t>
            </a:r>
            <a:r>
              <a:rPr lang="en-US" sz="2000" b="0" i="1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values for </a:t>
            </a:r>
            <a:r>
              <a:rPr lang="en-US" sz="2400" dirty="0">
                <a:solidFill>
                  <a:srgbClr val="000000"/>
                </a:solidFill>
                <a:latin typeface="Symbol" panose="05050102010706020507" pitchFamily="18" charset="2"/>
              </a:rPr>
              <a:t>f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-mesons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vs. </a:t>
            </a:r>
            <a:r>
              <a:rPr lang="en-US" sz="2000" i="1" dirty="0">
                <a:solidFill>
                  <a:srgbClr val="000000"/>
                </a:solidFill>
              </a:rPr>
              <a:t>&lt;</a:t>
            </a:r>
            <a:r>
              <a:rPr lang="en-US" sz="2000" b="0" i="1" dirty="0">
                <a:solidFill>
                  <a:srgbClr val="000000"/>
                </a:solidFill>
                <a:effectLst/>
              </a:rPr>
              <a:t>N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part</a:t>
            </a:r>
            <a:r>
              <a:rPr lang="en-US" sz="2000" i="1" dirty="0">
                <a:solidFill>
                  <a:srgbClr val="000000"/>
                </a:solidFill>
              </a:rPr>
              <a:t>&gt;</a:t>
            </a:r>
            <a:r>
              <a:rPr lang="en-US" sz="2000" b="0" i="1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obtained in the large collision systems are consistent within uncertainties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The obtained ⟨R</a:t>
            </a:r>
            <a:r>
              <a:rPr lang="en-US" sz="2000" b="0" i="0" baseline="-25000" dirty="0">
                <a:solidFill>
                  <a:srgbClr val="000000"/>
                </a:solidFill>
                <a:effectLst/>
              </a:rPr>
              <a:t>AB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⟩ results suggest the scaling of </a:t>
            </a:r>
            <a:r>
              <a:rPr lang="en-US" sz="2400" dirty="0">
                <a:solidFill>
                  <a:srgbClr val="000000"/>
                </a:solidFill>
                <a:latin typeface="Symbol" panose="05050102010706020507" pitchFamily="18" charset="2"/>
              </a:rPr>
              <a:t>f</a:t>
            </a:r>
            <a:r>
              <a:rPr lang="en-US" sz="2000" i="0" dirty="0">
                <a:effectLst/>
              </a:rPr>
              <a:t>-</a:t>
            </a:r>
            <a:r>
              <a:rPr lang="en-US" sz="2000" b="0" i="0" dirty="0">
                <a:effectLst/>
              </a:rPr>
              <a:t>meson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production with the average nuclear overlap size, regardless of the collision geometry</a:t>
            </a:r>
            <a:r>
              <a:rPr lang="en-US" sz="2000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0F16FB-EEC7-282D-A2C3-ED59967412BB}"/>
              </a:ext>
            </a:extLst>
          </p:cNvPr>
          <p:cNvSpPr txBox="1"/>
          <p:nvPr/>
        </p:nvSpPr>
        <p:spPr>
          <a:xfrm>
            <a:off x="244972" y="645889"/>
            <a:ext cx="1138997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3333FF"/>
                </a:solidFill>
                <a:effectLst/>
                <a:latin typeface="Arial Rounded MT Bold" panose="020F0704030504030204" pitchFamily="34" charset="0"/>
              </a:rPr>
              <a:t>In order to better understand the features of </a:t>
            </a:r>
            <a:r>
              <a:rPr lang="en-US" sz="2000" dirty="0">
                <a:solidFill>
                  <a:srgbClr val="3333FF"/>
                </a:solidFill>
                <a:latin typeface="Symbol" panose="05050102010706020507" pitchFamily="18" charset="2"/>
              </a:rPr>
              <a:t>f</a:t>
            </a:r>
            <a:r>
              <a:rPr lang="en-US" sz="1800" dirty="0">
                <a:solidFill>
                  <a:srgbClr val="3333FF"/>
                </a:solidFill>
                <a:effectLst/>
                <a:latin typeface="Arial Rounded MT Bold" panose="020F0704030504030204" pitchFamily="34" charset="0"/>
              </a:rPr>
              <a:t>-</a:t>
            </a:r>
            <a:r>
              <a:rPr lang="en-US" sz="1800" b="0" dirty="0">
                <a:solidFill>
                  <a:srgbClr val="3333FF"/>
                </a:solidFill>
                <a:effectLst/>
                <a:latin typeface="Arial Rounded MT Bold" panose="020F0704030504030204" pitchFamily="34" charset="0"/>
              </a:rPr>
              <a:t>meson</a:t>
            </a:r>
            <a:r>
              <a:rPr lang="en-US" sz="1800" b="0" dirty="0">
                <a:solidFill>
                  <a:srgbClr val="3333FF"/>
                </a:solidFill>
                <a:effectLst/>
              </a:rPr>
              <a:t> </a:t>
            </a:r>
            <a:r>
              <a:rPr lang="en-US" sz="1800" b="0" dirty="0">
                <a:solidFill>
                  <a:srgbClr val="3333FF"/>
                </a:solidFill>
                <a:effectLst/>
                <a:latin typeface="Arial Rounded MT Bold" panose="020F0704030504030204" pitchFamily="34" charset="0"/>
              </a:rPr>
              <a:t>production, the integrated nuclear modification factors </a:t>
            </a:r>
            <a:r>
              <a:rPr lang="en-US" dirty="0">
                <a:solidFill>
                  <a:srgbClr val="3333FF"/>
                </a:solidFill>
                <a:latin typeface="Arial Rounded MT Bold" panose="020F0704030504030204" pitchFamily="34" charset="0"/>
              </a:rPr>
              <a:t>&lt;</a:t>
            </a:r>
            <a:r>
              <a:rPr lang="en-US" sz="1800" b="0" dirty="0">
                <a:solidFill>
                  <a:srgbClr val="3333FF"/>
                </a:solidFill>
                <a:effectLst/>
                <a:latin typeface="Arial Rounded MT Bold" panose="020F0704030504030204" pitchFamily="34" charset="0"/>
              </a:rPr>
              <a:t>R</a:t>
            </a:r>
            <a:r>
              <a:rPr lang="en-US" sz="1800" b="0" baseline="-25000" dirty="0">
                <a:solidFill>
                  <a:srgbClr val="3333FF"/>
                </a:solidFill>
                <a:effectLst/>
                <a:latin typeface="Arial Rounded MT Bold" panose="020F0704030504030204" pitchFamily="34" charset="0"/>
              </a:rPr>
              <a:t>AB</a:t>
            </a:r>
            <a:r>
              <a:rPr lang="en-US" dirty="0">
                <a:solidFill>
                  <a:srgbClr val="3333FF"/>
                </a:solidFill>
                <a:latin typeface="Arial Rounded MT Bold" panose="020F0704030504030204" pitchFamily="34" charset="0"/>
              </a:rPr>
              <a:t>&gt;</a:t>
            </a:r>
            <a:r>
              <a:rPr lang="en-US" sz="1800" b="0" dirty="0">
                <a:solidFill>
                  <a:srgbClr val="3333FF"/>
                </a:solidFill>
                <a:effectLst/>
                <a:latin typeface="Arial Rounded MT Bold" panose="020F0704030504030204" pitchFamily="34" charset="0"/>
              </a:rPr>
              <a:t> for </a:t>
            </a:r>
            <a:r>
              <a:rPr lang="en-US" sz="2000" dirty="0">
                <a:solidFill>
                  <a:srgbClr val="3333FF"/>
                </a:solidFill>
                <a:latin typeface="Symbol" panose="05050102010706020507" pitchFamily="18" charset="2"/>
              </a:rPr>
              <a:t>f</a:t>
            </a:r>
            <a:r>
              <a:rPr lang="en-US" sz="1800" dirty="0">
                <a:solidFill>
                  <a:srgbClr val="3333FF"/>
                </a:solidFill>
                <a:effectLst/>
                <a:latin typeface="Arial Rounded MT Bold" panose="020F0704030504030204" pitchFamily="34" charset="0"/>
              </a:rPr>
              <a:t>-</a:t>
            </a:r>
            <a:r>
              <a:rPr lang="en-US" sz="1800" b="0" dirty="0">
                <a:solidFill>
                  <a:srgbClr val="3333FF"/>
                </a:solidFill>
                <a:effectLst/>
                <a:latin typeface="Arial Rounded MT Bold" panose="020F0704030504030204" pitchFamily="34" charset="0"/>
              </a:rPr>
              <a:t>mesons as a function of </a:t>
            </a:r>
            <a:r>
              <a:rPr lang="en-US" dirty="0">
                <a:solidFill>
                  <a:srgbClr val="3333FF"/>
                </a:solidFill>
                <a:latin typeface="Arial Rounded MT Bold" panose="020F0704030504030204" pitchFamily="34" charset="0"/>
              </a:rPr>
              <a:t>&lt;</a:t>
            </a:r>
            <a:r>
              <a:rPr lang="en-US" sz="1800" b="0" dirty="0">
                <a:solidFill>
                  <a:srgbClr val="3333FF"/>
                </a:solidFill>
                <a:effectLst/>
                <a:latin typeface="Arial Rounded MT Bold" panose="020F0704030504030204" pitchFamily="34" charset="0"/>
              </a:rPr>
              <a:t>N</a:t>
            </a:r>
            <a:r>
              <a:rPr lang="en-US" sz="1800" b="0" baseline="-25000" dirty="0">
                <a:solidFill>
                  <a:srgbClr val="3333FF"/>
                </a:solidFill>
                <a:effectLst/>
                <a:latin typeface="Arial Rounded MT Bold" panose="020F0704030504030204" pitchFamily="34" charset="0"/>
              </a:rPr>
              <a:t>part</a:t>
            </a:r>
            <a:r>
              <a:rPr lang="en-US" dirty="0">
                <a:solidFill>
                  <a:srgbClr val="3333FF"/>
                </a:solidFill>
                <a:latin typeface="Arial Rounded MT Bold" panose="020F0704030504030204" pitchFamily="34" charset="0"/>
              </a:rPr>
              <a:t>&gt;</a:t>
            </a:r>
            <a:r>
              <a:rPr lang="en-US" sz="1800" b="0" dirty="0">
                <a:solidFill>
                  <a:srgbClr val="3333FF"/>
                </a:solidFill>
                <a:effectLst/>
                <a:latin typeface="Arial Rounded MT Bold" panose="020F0704030504030204" pitchFamily="34" charset="0"/>
              </a:rPr>
              <a:t>  for different collision systems: </a:t>
            </a:r>
            <a:r>
              <a:rPr lang="en-US" sz="1800" b="0" dirty="0" err="1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Cu+Au</a:t>
            </a:r>
            <a:r>
              <a:rPr lang="en-US" sz="1800" b="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, </a:t>
            </a:r>
            <a:r>
              <a:rPr lang="en-US" sz="1800" b="0" dirty="0" err="1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Cu+Cu</a:t>
            </a:r>
            <a:r>
              <a:rPr lang="en-US" sz="1800" b="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, </a:t>
            </a:r>
            <a:r>
              <a:rPr lang="en-US" sz="1800" b="0" dirty="0" err="1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Au+Au</a:t>
            </a:r>
            <a:r>
              <a:rPr lang="en-US" sz="1800" b="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, and U+U collisions. 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0C7183-621C-EC4F-6AA0-CB979C541E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095" t="2146" r="1583" b="2835"/>
          <a:stretch/>
        </p:blipFill>
        <p:spPr>
          <a:xfrm>
            <a:off x="6676367" y="1517034"/>
            <a:ext cx="5236670" cy="507302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8B2109E-6430-F2E6-AF5E-2DB7A2EF53A0}"/>
              </a:ext>
            </a:extLst>
          </p:cNvPr>
          <p:cNvSpPr txBox="1">
            <a:spLocks/>
          </p:cNvSpPr>
          <p:nvPr/>
        </p:nvSpPr>
        <p:spPr>
          <a:xfrm>
            <a:off x="480326" y="1951929"/>
            <a:ext cx="2435741" cy="8234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b="0" dirty="0">
                <a:solidFill>
                  <a:srgbClr val="72FA26"/>
                </a:solidFill>
                <a:latin typeface="Arial Rounded MT Bold" panose="020F0704030504030204" pitchFamily="34" charset="0"/>
              </a:rPr>
              <a:t>Large systems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79D5DB-1D96-9DB4-BAD0-F4DBB5FCCBB4}"/>
              </a:ext>
            </a:extLst>
          </p:cNvPr>
          <p:cNvSpPr txBox="1"/>
          <p:nvPr/>
        </p:nvSpPr>
        <p:spPr>
          <a:xfrm>
            <a:off x="10058498" y="1329647"/>
            <a:ext cx="1931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PRC 107, 014907 (2023) </a:t>
            </a:r>
          </a:p>
        </p:txBody>
      </p:sp>
    </p:spTree>
    <p:extLst>
      <p:ext uri="{BB962C8B-B14F-4D97-AF65-F5344CB8AC3E}">
        <p14:creationId xmlns:p14="http://schemas.microsoft.com/office/powerpoint/2010/main" val="2710669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A6E721-2EBE-628D-4187-848ED2141ED9}"/>
              </a:ext>
            </a:extLst>
          </p:cNvPr>
          <p:cNvSpPr/>
          <p:nvPr/>
        </p:nvSpPr>
        <p:spPr>
          <a:xfrm>
            <a:off x="229697" y="603634"/>
            <a:ext cx="11946151" cy="597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" panose="020B0604020202020204" pitchFamily="34" charset="0"/>
                <a:ea typeface="Times"/>
                <a:cs typeface="Arial" panose="020B0604020202020204" pitchFamily="34" charset="0"/>
                <a:sym typeface="Times"/>
              </a:rPr>
              <a:t>Heavy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2BDC8-4FD7-7C9B-9BF5-93CA5E5EC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062654" y="720463"/>
            <a:ext cx="293358" cy="11983541"/>
          </a:xfrm>
          <a:prstGeom prst="rect">
            <a:avLst/>
          </a:prstGeom>
        </p:spPr>
      </p:pic>
      <p:sp>
        <p:nvSpPr>
          <p:cNvPr id="4" name="Rectangle 20">
            <a:extLst>
              <a:ext uri="{FF2B5EF4-FFF2-40B4-BE49-F238E27FC236}">
                <a16:creationId xmlns:a16="http://schemas.microsoft.com/office/drawing/2014/main" id="{36E72145-C9EC-7B0A-E66C-DD165E7CE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31" y="6557577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l" eaLnBrk="1" hangingPunct="1">
              <a:defRPr/>
            </a:pPr>
            <a:r>
              <a:rPr lang="fr-FR" altLang="en-US" sz="1400" b="1" dirty="0">
                <a:latin typeface="+mn-lt"/>
                <a:ea typeface="SimSun" panose="02010600030101010101" pitchFamily="2" charset="-122"/>
              </a:rPr>
              <a:t>Rachid Nouicer</a:t>
            </a: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83DD6CE9-6C7F-9212-6852-2E49F9D73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3269" y="65500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defRPr/>
            </a:pPr>
            <a:fld id="{1C5878F2-2070-4D4C-8B5C-D732F3953A3E}" type="slidenum">
              <a:rPr lang="fr-FR" altLang="en-US" sz="1400" b="1" smtClean="0">
                <a:latin typeface="+mn-lt"/>
                <a:ea typeface="SimSun" panose="02010600030101010101" pitchFamily="2" charset="-122"/>
              </a:rPr>
              <a:pPr algn="r" eaLnBrk="1" hangingPunct="1">
                <a:defRPr/>
              </a:pPr>
              <a:t>17</a:t>
            </a:fld>
            <a:endParaRPr lang="fr-FR" altLang="en-US" sz="1400" b="1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01919B0B-B236-C551-2CD7-92F874510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" y="6564015"/>
            <a:ext cx="1217809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en-US" sz="1400" b="1" dirty="0">
                <a:latin typeface="+mn-lt"/>
                <a:ea typeface="SimSun" panose="02010600030101010101" pitchFamily="2" charset="-122"/>
              </a:rPr>
              <a:t>SQM 2024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02C99CA-8B2E-91BB-2A8D-0592968A6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754" y="8995"/>
            <a:ext cx="1794930" cy="5803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5BFFD7-6FC6-D46E-7185-4A6CEDA130C4}"/>
              </a:ext>
            </a:extLst>
          </p:cNvPr>
          <p:cNvSpPr txBox="1"/>
          <p:nvPr/>
        </p:nvSpPr>
        <p:spPr>
          <a:xfrm>
            <a:off x="244972" y="-16504"/>
            <a:ext cx="119331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chemeClr val="bg1"/>
                </a:solidFill>
                <a:effectLst/>
                <a:latin typeface="Canela-Bold"/>
              </a:rPr>
              <a:t>Elliptic Flow </a:t>
            </a:r>
            <a:r>
              <a:rPr lang="en-US" sz="3600" b="0" i="1" dirty="0">
                <a:solidFill>
                  <a:schemeClr val="bg1"/>
                </a:solidFill>
                <a:effectLst/>
                <a:latin typeface="STIXGeneral-Italic"/>
              </a:rPr>
              <a:t>v</a:t>
            </a:r>
            <a:r>
              <a:rPr lang="en-US" sz="3600" b="0" i="0" baseline="-25000" dirty="0">
                <a:solidFill>
                  <a:schemeClr val="bg1"/>
                </a:solidFill>
                <a:effectLst/>
                <a:latin typeface="STIXGeneral-Regular"/>
              </a:rPr>
              <a:t>2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TIXGeneral-Regular"/>
              </a:rPr>
              <a:t>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Canela-Bold"/>
              </a:rPr>
              <a:t>of </a:t>
            </a:r>
            <a:r>
              <a:rPr lang="en-US" sz="3600" b="0" i="1" dirty="0">
                <a:solidFill>
                  <a:srgbClr val="00B0F0"/>
                </a:solidFill>
                <a:effectLst/>
                <a:latin typeface="Arial Rounded MT Bold" panose="020F0704030504030204" pitchFamily="34" charset="0"/>
              </a:rPr>
              <a:t>ϕ-</a:t>
            </a:r>
            <a:r>
              <a:rPr lang="en-US" sz="3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M</a:t>
            </a:r>
            <a:r>
              <a:rPr lang="en-US" sz="3600" b="1" i="0" dirty="0">
                <a:solidFill>
                  <a:srgbClr val="00B0F0"/>
                </a:solidFill>
                <a:effectLst/>
                <a:latin typeface="Arial Rounded MT Bold" panose="020F0704030504030204" pitchFamily="34" charset="0"/>
              </a:rPr>
              <a:t>eson</a:t>
            </a:r>
            <a:endParaRPr lang="en-US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066EE3-F3AE-1432-3FFB-34B63DB556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395" b="58314"/>
          <a:stretch/>
        </p:blipFill>
        <p:spPr>
          <a:xfrm>
            <a:off x="487504" y="1122618"/>
            <a:ext cx="10897951" cy="4612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D0DD83E-3BA8-52A8-37CF-338893A3A0DF}"/>
                  </a:ext>
                </a:extLst>
              </p:cNvPr>
              <p:cNvSpPr txBox="1"/>
              <p:nvPr/>
            </p:nvSpPr>
            <p:spPr>
              <a:xfrm>
                <a:off x="242727" y="5514804"/>
                <a:ext cx="11933121" cy="102002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Graphik-Regular"/>
                  </a:rPr>
                  <a:t>The comparison of elliptic flow for </a:t>
                </a:r>
                <a:r>
                  <a:rPr lang="en-US" sz="2800" dirty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f</a:t>
                </a:r>
                <a:r>
                  <a:rPr lang="en-US" sz="2400" dirty="0">
                    <a:solidFill>
                      <a:srgbClr val="000000"/>
                    </a:solidFill>
                  </a:rPr>
                  <a:t>-mesons 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Graphik-Regular"/>
                  </a:rPr>
                  <a:t>in symmetric and asymmetric collision systems suggests that the v</a:t>
                </a:r>
                <a:r>
                  <a:rPr lang="en-US" sz="2400" b="0" i="0" baseline="-25000" dirty="0">
                    <a:solidFill>
                      <a:srgbClr val="000000"/>
                    </a:solidFill>
                    <a:effectLst/>
                    <a:latin typeface="Graphik-Regular"/>
                  </a:rPr>
                  <a:t>2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Graphik-Regular"/>
                  </a:rPr>
                  <a:t> values follow common empirical scaling with </a:t>
                </a:r>
                <a:r>
                  <a:rPr lang="en-US" sz="2400" dirty="0">
                    <a:solidFill>
                      <a:srgbClr val="000000"/>
                    </a:solidFill>
                    <a:latin typeface="Graphik-Regular"/>
                  </a:rPr>
                  <a:t> </a:t>
                </a:r>
                <a:r>
                  <a:rPr lang="en-US" sz="2400" b="0" i="1" dirty="0">
                    <a:solidFill>
                      <a:srgbClr val="000000"/>
                    </a:solidFill>
                    <a:effectLst/>
                    <a:latin typeface="STIXGeneral-Italic"/>
                  </a:rPr>
                  <a:t>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𝑝𝑎𝑟𝑡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bSup>
                  </m:oMath>
                </a14:m>
                <a:r>
                  <a:rPr lang="en-US" sz="2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D0DD83E-3BA8-52A8-37CF-338893A3A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27" y="5514804"/>
                <a:ext cx="11933121" cy="1020023"/>
              </a:xfrm>
              <a:prstGeom prst="rect">
                <a:avLst/>
              </a:prstGeom>
              <a:blipFill>
                <a:blip r:embed="rId6"/>
                <a:stretch>
                  <a:fillRect l="-818" t="-6587" b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>
            <a:extLst>
              <a:ext uri="{FF2B5EF4-FFF2-40B4-BE49-F238E27FC236}">
                <a16:creationId xmlns:a16="http://schemas.microsoft.com/office/drawing/2014/main" id="{2BC631AD-4948-D478-2D42-2BE367252274}"/>
              </a:ext>
            </a:extLst>
          </p:cNvPr>
          <p:cNvSpPr txBox="1">
            <a:spLocks/>
          </p:cNvSpPr>
          <p:nvPr/>
        </p:nvSpPr>
        <p:spPr>
          <a:xfrm>
            <a:off x="1990134" y="724499"/>
            <a:ext cx="8211729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b="0" dirty="0">
                <a:solidFill>
                  <a:srgbClr val="3333FF"/>
                </a:solidFill>
                <a:latin typeface="Arial Rounded MT Bold" panose="020F0704030504030204" pitchFamily="34" charset="0"/>
              </a:rPr>
              <a:t>Large Systems: </a:t>
            </a:r>
            <a:r>
              <a:rPr lang="en-US" sz="2800" b="0" dirty="0" err="1">
                <a:solidFill>
                  <a:srgbClr val="3333FF"/>
                </a:solidFill>
                <a:latin typeface="Arial Rounded MT Bold" panose="020F0704030504030204" pitchFamily="34" charset="0"/>
              </a:rPr>
              <a:t>Cu+Au</a:t>
            </a:r>
            <a:r>
              <a:rPr lang="en-US" sz="2800" b="0" dirty="0">
                <a:solidFill>
                  <a:srgbClr val="3333FF"/>
                </a:solidFill>
                <a:latin typeface="Arial Rounded MT Bold" panose="020F0704030504030204" pitchFamily="34" charset="0"/>
              </a:rPr>
              <a:t>, U+U, and </a:t>
            </a:r>
            <a:r>
              <a:rPr lang="en-US" sz="2800" b="0" dirty="0" err="1">
                <a:solidFill>
                  <a:srgbClr val="3333FF"/>
                </a:solidFill>
                <a:latin typeface="Arial Rounded MT Bold" panose="020F0704030504030204" pitchFamily="34" charset="0"/>
              </a:rPr>
              <a:t>Au+Au</a:t>
            </a:r>
            <a:endParaRPr lang="en-US" sz="2800" b="0" dirty="0">
              <a:solidFill>
                <a:srgbClr val="3333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E61B1C-EA11-640D-C87E-F56DE6B236CB}"/>
              </a:ext>
            </a:extLst>
          </p:cNvPr>
          <p:cNvSpPr txBox="1"/>
          <p:nvPr/>
        </p:nvSpPr>
        <p:spPr>
          <a:xfrm>
            <a:off x="9207169" y="1256068"/>
            <a:ext cx="1931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PRC 107, 014907 (2023) </a:t>
            </a:r>
          </a:p>
        </p:txBody>
      </p:sp>
    </p:spTree>
    <p:extLst>
      <p:ext uri="{BB962C8B-B14F-4D97-AF65-F5344CB8AC3E}">
        <p14:creationId xmlns:p14="http://schemas.microsoft.com/office/powerpoint/2010/main" val="2456356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C51831-5EB2-82EE-E3BB-086ACB4624BF}"/>
              </a:ext>
            </a:extLst>
          </p:cNvPr>
          <p:cNvSpPr/>
          <p:nvPr/>
        </p:nvSpPr>
        <p:spPr>
          <a:xfrm>
            <a:off x="245849" y="591581"/>
            <a:ext cx="11946151" cy="59724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2BDC8-4FD7-7C9B-9BF5-93CA5E5EC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062654" y="720463"/>
            <a:ext cx="293358" cy="11983541"/>
          </a:xfrm>
          <a:prstGeom prst="rect">
            <a:avLst/>
          </a:prstGeom>
        </p:spPr>
      </p:pic>
      <p:sp>
        <p:nvSpPr>
          <p:cNvPr id="4" name="Rectangle 20">
            <a:extLst>
              <a:ext uri="{FF2B5EF4-FFF2-40B4-BE49-F238E27FC236}">
                <a16:creationId xmlns:a16="http://schemas.microsoft.com/office/drawing/2014/main" id="{36E72145-C9EC-7B0A-E66C-DD165E7CE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31" y="6557577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l" eaLnBrk="1" hangingPunct="1">
              <a:defRPr/>
            </a:pPr>
            <a:r>
              <a:rPr lang="fr-FR" altLang="en-US" sz="1400" dirty="0">
                <a:latin typeface="Arial Rounded MT Bold" panose="020F0704030504030204" pitchFamily="34" charset="0"/>
                <a:ea typeface="SimSun" panose="02010600030101010101" pitchFamily="2" charset="-122"/>
              </a:rPr>
              <a:t>Rachid Nouicer</a:t>
            </a: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83DD6CE9-6C7F-9212-6852-2E49F9D73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3269" y="65500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defRPr/>
            </a:pPr>
            <a:fld id="{1C5878F2-2070-4D4C-8B5C-D732F3953A3E}" type="slidenum">
              <a:rPr lang="fr-FR" altLang="en-US" sz="1400" smtClean="0">
                <a:latin typeface="Arial Rounded MT Bold" panose="020F0704030504030204" pitchFamily="34" charset="0"/>
                <a:ea typeface="SimSun" panose="02010600030101010101" pitchFamily="2" charset="-122"/>
              </a:rPr>
              <a:pPr algn="r" eaLnBrk="1" hangingPunct="1">
                <a:defRPr/>
              </a:pPr>
              <a:t>18</a:t>
            </a:fld>
            <a:endParaRPr lang="fr-FR" altLang="en-US" sz="1400" dirty="0">
              <a:latin typeface="Arial Rounded MT Bold" panose="020F070403050403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BD09BE-A786-1462-1B91-CB28BC542274}"/>
              </a:ext>
            </a:extLst>
          </p:cNvPr>
          <p:cNvSpPr txBox="1">
            <a:spLocks/>
          </p:cNvSpPr>
          <p:nvPr/>
        </p:nvSpPr>
        <p:spPr>
          <a:xfrm>
            <a:off x="245849" y="-145541"/>
            <a:ext cx="11946151" cy="8686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b="0" dirty="0">
                <a:latin typeface="Arial Rounded MT Bold" panose="020F0704030504030204" pitchFamily="34" charset="0"/>
              </a:rPr>
              <a:t>Summary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76A885F-FAB2-D692-5CCD-5951C5366259}"/>
              </a:ext>
            </a:extLst>
          </p:cNvPr>
          <p:cNvSpPr txBox="1">
            <a:spLocks/>
          </p:cNvSpPr>
          <p:nvPr/>
        </p:nvSpPr>
        <p:spPr bwMode="auto">
          <a:xfrm>
            <a:off x="202931" y="1882761"/>
            <a:ext cx="12276083" cy="4233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Monotype Sorts" pitchFamily="2" charset="2"/>
              <a:buBlip>
                <a:blip r:embed="rId3"/>
              </a:buBlip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Monotype Sorts" pitchFamily="2" charset="2"/>
              <a:buBlip>
                <a:blip r:embed="rId4"/>
              </a:buBlip>
              <a:defRPr sz="2400" b="1">
                <a:solidFill>
                  <a:schemeClr val="accent2"/>
                </a:solidFill>
                <a:latin typeface="+mn-lt"/>
              </a:defRPr>
            </a:lvl2pPr>
            <a:lvl3pPr marL="1142971" indent="-228594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n-lt"/>
              </a:defRPr>
            </a:lvl3pPr>
            <a:lvl4pPr marL="1600160" indent="-228594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 b="1">
                <a:solidFill>
                  <a:schemeClr val="tx1"/>
                </a:solidFill>
                <a:latin typeface="+mn-lt"/>
              </a:defRPr>
            </a:lvl4pPr>
            <a:lvl5pPr marL="2057349" indent="-228594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7pPr>
            <a:lvl8pPr marL="3428914" indent="-228594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250000"/>
              </a:lnSpc>
              <a:buClr>
                <a:schemeClr val="bg1"/>
              </a:buClr>
              <a:buSzPct val="117000"/>
              <a:buFont typeface="Wingdings" panose="05000000000000000000" pitchFamily="2" charset="2"/>
              <a:buChar char="Ø"/>
              <a:defRPr/>
            </a:pPr>
            <a:r>
              <a:rPr lang="en-US" sz="1950" b="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The freeze-out temperature (T</a:t>
            </a:r>
            <a:r>
              <a:rPr lang="en-US" sz="1950" b="0" i="0" baseline="-250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0</a:t>
            </a:r>
            <a:r>
              <a:rPr lang="en-US" sz="1950" b="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)  is approximately independent of </a:t>
            </a:r>
            <a:r>
              <a:rPr lang="en-US" sz="1950" b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centralities and collision system size</a:t>
            </a:r>
          </a:p>
          <a:p>
            <a:pPr>
              <a:lnSpc>
                <a:spcPct val="250000"/>
              </a:lnSpc>
              <a:buClr>
                <a:schemeClr val="bg1"/>
              </a:buClr>
              <a:buSzPct val="117000"/>
              <a:buFont typeface="Wingdings" panose="05000000000000000000" pitchFamily="2" charset="2"/>
              <a:buChar char="Ø"/>
              <a:defRPr/>
            </a:pPr>
            <a:r>
              <a:rPr lang="en-US" sz="1950" b="0" i="0" dirty="0">
                <a:solidFill>
                  <a:srgbClr val="FF0000"/>
                </a:solidFill>
                <a:effectLst/>
              </a:rPr>
              <a:t>In small systems (</a:t>
            </a:r>
            <a:r>
              <a:rPr lang="en-US" sz="1950" b="0" i="0" dirty="0" err="1">
                <a:solidFill>
                  <a:srgbClr val="FF0000"/>
                </a:solidFill>
                <a:effectLst/>
              </a:rPr>
              <a:t>p+Al</a:t>
            </a:r>
            <a:r>
              <a:rPr lang="en-US" sz="1950" b="0" i="0" dirty="0">
                <a:solidFill>
                  <a:srgbClr val="FF0000"/>
                </a:solidFill>
                <a:effectLst/>
              </a:rPr>
              <a:t>, </a:t>
            </a:r>
            <a:r>
              <a:rPr lang="en-US" sz="1950" b="0" i="0" baseline="30000" dirty="0">
                <a:solidFill>
                  <a:srgbClr val="FF0000"/>
                </a:solidFill>
                <a:effectLst/>
              </a:rPr>
              <a:t>3</a:t>
            </a:r>
            <a:r>
              <a:rPr lang="en-US" sz="1950" b="0" i="0" dirty="0">
                <a:solidFill>
                  <a:srgbClr val="FF0000"/>
                </a:solidFill>
                <a:effectLst/>
              </a:rPr>
              <a:t>He+Au): </a:t>
            </a:r>
            <a:r>
              <a:rPr lang="en-US" sz="1950" b="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p/</a:t>
            </a:r>
            <a:r>
              <a:rPr lang="en-US" sz="1950" b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ymbol" panose="05050102010706020507" pitchFamily="18" charset="2"/>
              </a:rPr>
              <a:t>p</a:t>
            </a:r>
            <a:r>
              <a:rPr lang="en-US" sz="1950" b="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 ratios in all centrality classes are similar to those measured in </a:t>
            </a:r>
            <a:r>
              <a:rPr lang="en-US" sz="1950" b="0" i="0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p+p</a:t>
            </a:r>
            <a:endParaRPr lang="en-US" sz="1950" b="0" i="0" dirty="0">
              <a:solidFill>
                <a:schemeClr val="accent4">
                  <a:lumMod val="60000"/>
                  <a:lumOff val="40000"/>
                </a:schemeClr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2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17000"/>
              <a:buFont typeface="Wingdings" panose="05000000000000000000" pitchFamily="2" charset="2"/>
              <a:buChar char="Ø"/>
              <a:tabLst/>
              <a:defRPr/>
            </a:pPr>
            <a:r>
              <a:rPr lang="en-US" sz="1950" b="0" dirty="0">
                <a:solidFill>
                  <a:srgbClr val="72FA26"/>
                </a:solidFill>
              </a:rPr>
              <a:t>In large systems (</a:t>
            </a:r>
            <a:r>
              <a:rPr lang="en-US" sz="1950" b="0" dirty="0" err="1">
                <a:solidFill>
                  <a:srgbClr val="72FA26"/>
                </a:solidFill>
              </a:rPr>
              <a:t>Cu+Au</a:t>
            </a:r>
            <a:r>
              <a:rPr lang="en-US" sz="1950" b="0" dirty="0">
                <a:solidFill>
                  <a:srgbClr val="72FA26"/>
                </a:solidFill>
              </a:rPr>
              <a:t>, U+U), </a:t>
            </a:r>
            <a:r>
              <a:rPr lang="en-US" sz="195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950" b="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p/</a:t>
            </a:r>
            <a:r>
              <a:rPr lang="en-US" sz="1950" b="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ymbol" panose="05050102010706020507" pitchFamily="18" charset="2"/>
              </a:rPr>
              <a:t>p</a:t>
            </a:r>
            <a:r>
              <a:rPr lang="en-US" sz="1950" b="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 ratios reach ≈ 2 times larger than (p/p) in </a:t>
            </a:r>
            <a:r>
              <a:rPr lang="en-US" sz="1950" b="0" i="0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p+p</a:t>
            </a:r>
            <a:endParaRPr lang="en-US" sz="1950" b="0" dirty="0">
              <a:solidFill>
                <a:schemeClr val="bg1"/>
              </a:solidFill>
              <a:latin typeface="Graphik-Regular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17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F68B1F">
                    <a:lumMod val="60000"/>
                    <a:lumOff val="4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68B1F">
                    <a:lumMod val="60000"/>
                    <a:lumOff val="40000"/>
                  </a:srgbClr>
                </a:solidFill>
                <a:effectLst/>
                <a:uLnTx/>
                <a:uFillTx/>
                <a:latin typeface="Symbol" panose="05050102010706020507" pitchFamily="18" charset="2"/>
              </a:rPr>
              <a:t>f</a:t>
            </a: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srgbClr val="F68B1F">
                    <a:lumMod val="60000"/>
                    <a:lumOff val="4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-meson meson production</a:t>
            </a:r>
            <a:r>
              <a:rPr kumimoji="0" lang="en-US" sz="195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ea typeface="+mn-ea"/>
                <a:cs typeface="+mn-cs"/>
              </a:rPr>
              <a:t> in </a:t>
            </a:r>
            <a:r>
              <a:rPr lang="en-US" sz="1950" b="0" dirty="0" err="1">
                <a:solidFill>
                  <a:srgbClr val="FF0000"/>
                </a:solidFill>
                <a:effectLst/>
              </a:rPr>
              <a:t>p+Al</a:t>
            </a:r>
            <a:r>
              <a:rPr lang="en-US" sz="1950" b="0" dirty="0">
                <a:solidFill>
                  <a:srgbClr val="FF0000"/>
                </a:solidFill>
                <a:effectLst/>
              </a:rPr>
              <a:t> collision system: </a:t>
            </a:r>
            <a:r>
              <a:rPr lang="en-US" sz="1950" b="0" dirty="0">
                <a:solidFill>
                  <a:schemeClr val="bg1"/>
                </a:solidFill>
                <a:effectLst/>
              </a:rPr>
              <a:t>R</a:t>
            </a:r>
            <a:r>
              <a:rPr lang="en-US" sz="1950" b="0" baseline="-25000" dirty="0">
                <a:solidFill>
                  <a:schemeClr val="bg1"/>
                </a:solidFill>
                <a:effectLst/>
              </a:rPr>
              <a:t>AB</a:t>
            </a:r>
            <a:r>
              <a:rPr lang="en-US" sz="1950" b="0" baseline="-25000" dirty="0">
                <a:solidFill>
                  <a:schemeClr val="bg1"/>
                </a:solidFill>
              </a:rPr>
              <a:t> </a:t>
            </a:r>
            <a:r>
              <a:rPr lang="en-US" sz="1950" b="0" dirty="0">
                <a:solidFill>
                  <a:schemeClr val="bg1"/>
                </a:solidFill>
              </a:rPr>
              <a:t>of protons and </a:t>
            </a:r>
            <a:r>
              <a:rPr lang="en-US" sz="1950" b="0" dirty="0">
                <a:solidFill>
                  <a:schemeClr val="bg1"/>
                </a:solidFill>
                <a:effectLst/>
              </a:rPr>
              <a:t>all mesons are in agreement within uncertainties, which shows zero enhancement</a:t>
            </a:r>
            <a:r>
              <a:rPr lang="en-US" sz="1950" b="0" dirty="0">
                <a:solidFill>
                  <a:schemeClr val="bg1"/>
                </a:solidFill>
              </a:rPr>
              <a:t> </a:t>
            </a:r>
            <a:r>
              <a:rPr lang="en-US" sz="1950" b="0" dirty="0">
                <a:solidFill>
                  <a:schemeClr val="bg1"/>
                </a:solidFill>
                <a:effectLst/>
              </a:rPr>
              <a:t>in proton to </a:t>
            </a:r>
            <a:r>
              <a:rPr lang="en-US" sz="1950" b="0" dirty="0">
                <a:solidFill>
                  <a:schemeClr val="bg1"/>
                </a:solidFill>
                <a:latin typeface="Symbol" panose="05050102010706020507" pitchFamily="18" charset="2"/>
              </a:rPr>
              <a:t>f</a:t>
            </a:r>
            <a:r>
              <a:rPr lang="en-US" sz="1950" b="0" dirty="0">
                <a:solidFill>
                  <a:schemeClr val="bg1"/>
                </a:solidFill>
                <a:effectLst/>
              </a:rPr>
              <a:t>-meson production.</a:t>
            </a:r>
            <a:r>
              <a:rPr lang="en-US" sz="1950" b="0" dirty="0">
                <a:solidFill>
                  <a:schemeClr val="bg1"/>
                </a:solidFill>
              </a:rPr>
              <a:t> </a:t>
            </a:r>
            <a:endParaRPr kumimoji="0" lang="en-US" sz="195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2ED6FB2F-F513-E8F2-FE23-1D790C80E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" y="6564015"/>
            <a:ext cx="1217809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en-US" sz="1400" dirty="0">
                <a:ea typeface="SimSun" panose="02010600030101010101" pitchFamily="2" charset="-122"/>
              </a:rPr>
              <a:t>        </a:t>
            </a:r>
            <a:r>
              <a:rPr lang="fr-FR" altLang="en-US" sz="1400" b="1" dirty="0">
                <a:latin typeface="+mn-lt"/>
                <a:ea typeface="SimSun" panose="02010600030101010101" pitchFamily="2" charset="-122"/>
              </a:rPr>
              <a:t>SQM 2024</a:t>
            </a:r>
          </a:p>
          <a:p>
            <a:pPr algn="ctr" eaLnBrk="1" hangingPunct="1">
              <a:defRPr/>
            </a:pPr>
            <a:endParaRPr lang="fr-FR" altLang="en-US" sz="1400" b="1" dirty="0">
              <a:latin typeface="+mn-lt"/>
              <a:ea typeface="SimSun" panose="02010600030101010101" pitchFamily="2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BCFB88-6296-5BA5-649B-AAC6FC9D20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0754" y="-12025"/>
            <a:ext cx="1794930" cy="5803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594045-5AFE-66E3-4E7A-C0D4A9320947}"/>
              </a:ext>
            </a:extLst>
          </p:cNvPr>
          <p:cNvSpPr txBox="1"/>
          <p:nvPr/>
        </p:nvSpPr>
        <p:spPr>
          <a:xfrm>
            <a:off x="244971" y="1090907"/>
            <a:ext cx="1194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Few bullets to remember from these measurements:</a:t>
            </a:r>
          </a:p>
        </p:txBody>
      </p:sp>
    </p:spTree>
    <p:extLst>
      <p:ext uri="{BB962C8B-B14F-4D97-AF65-F5344CB8AC3E}">
        <p14:creationId xmlns:p14="http://schemas.microsoft.com/office/powerpoint/2010/main" val="860523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CD5E0D4-3975-4C4B-B990-18B2A6829D98}"/>
              </a:ext>
            </a:extLst>
          </p:cNvPr>
          <p:cNvSpPr txBox="1">
            <a:spLocks/>
          </p:cNvSpPr>
          <p:nvPr/>
        </p:nvSpPr>
        <p:spPr bwMode="auto">
          <a:xfrm>
            <a:off x="-70017" y="1728642"/>
            <a:ext cx="12192000" cy="52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rgbClr val="B2B2B2"/>
              </a:buClr>
              <a:buSzPct val="90000"/>
            </a:pPr>
            <a:endParaRPr lang="en-US" altLang="en-US" sz="3600" b="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922FF-FDAC-7196-3441-F2106F354F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360781"/>
            <a:ext cx="12192000" cy="525162"/>
          </a:xfrm>
        </p:spPr>
        <p:txBody>
          <a:bodyPr/>
          <a:lstStyle/>
          <a:p>
            <a:pPr algn="ctr"/>
            <a:r>
              <a:rPr lang="en-US" dirty="0"/>
              <a:t>Auxiliaries Slides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9170B-4CCE-3B54-A2EA-2C1D75077FEC}"/>
              </a:ext>
            </a:extLst>
          </p:cNvPr>
          <p:cNvSpPr txBox="1"/>
          <p:nvPr/>
        </p:nvSpPr>
        <p:spPr>
          <a:xfrm>
            <a:off x="4300318" y="878055"/>
            <a:ext cx="3451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17241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660D87-3708-FD37-B5AD-6D9328040E24}"/>
              </a:ext>
            </a:extLst>
          </p:cNvPr>
          <p:cNvSpPr/>
          <p:nvPr/>
        </p:nvSpPr>
        <p:spPr>
          <a:xfrm>
            <a:off x="245849" y="591581"/>
            <a:ext cx="11946151" cy="59724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2BDC8-4FD7-7C9B-9BF5-93CA5E5EC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062653" y="720463"/>
            <a:ext cx="293358" cy="11983541"/>
          </a:xfrm>
          <a:prstGeom prst="rect">
            <a:avLst/>
          </a:prstGeom>
        </p:spPr>
      </p:pic>
      <p:sp>
        <p:nvSpPr>
          <p:cNvPr id="4" name="Rectangle 20">
            <a:extLst>
              <a:ext uri="{FF2B5EF4-FFF2-40B4-BE49-F238E27FC236}">
                <a16:creationId xmlns:a16="http://schemas.microsoft.com/office/drawing/2014/main" id="{36E72145-C9EC-7B0A-E66C-DD165E7CE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31" y="6557577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l" eaLnBrk="1" hangingPunct="1">
              <a:defRPr/>
            </a:pPr>
            <a:r>
              <a:rPr lang="fr-FR" altLang="en-US" sz="1400" dirty="0">
                <a:latin typeface="Arial Rounded MT Bold" panose="020F0704030504030204" pitchFamily="34" charset="0"/>
                <a:ea typeface="SimSun" panose="02010600030101010101" pitchFamily="2" charset="-122"/>
              </a:rPr>
              <a:t>Rachid Nouicer</a:t>
            </a: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83DD6CE9-6C7F-9212-6852-2E49F9D73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3269" y="65500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defRPr/>
            </a:pPr>
            <a:fld id="{1C5878F2-2070-4D4C-8B5C-D732F3953A3E}" type="slidenum">
              <a:rPr lang="fr-FR" altLang="en-US" sz="1400" smtClean="0">
                <a:latin typeface="Arial Rounded MT Bold" panose="020F0704030504030204" pitchFamily="34" charset="0"/>
                <a:ea typeface="SimSun" panose="02010600030101010101" pitchFamily="2" charset="-122"/>
              </a:rPr>
              <a:pPr algn="r" eaLnBrk="1" hangingPunct="1">
                <a:defRPr/>
              </a:pPr>
              <a:t>2</a:t>
            </a:fld>
            <a:endParaRPr lang="fr-FR" altLang="en-US" sz="1400" dirty="0">
              <a:latin typeface="Arial Rounded MT Bold" panose="020F0704030504030204" pitchFamily="34" charset="0"/>
              <a:ea typeface="SimSun" panose="02010600030101010101" pitchFamily="2" charset="-122"/>
            </a:endParaRPr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01919B0B-B236-C551-2CD7-92F874510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" y="6564015"/>
            <a:ext cx="1217809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en-US" sz="1400" dirty="0">
                <a:latin typeface="Arial Rounded MT Bold" panose="020F0704030504030204" pitchFamily="34" charset="0"/>
                <a:ea typeface="SimSun" panose="02010600030101010101" pitchFamily="2" charset="-122"/>
              </a:rPr>
              <a:t>SQM 2024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BD09BE-A786-1462-1B91-CB28BC542274}"/>
              </a:ext>
            </a:extLst>
          </p:cNvPr>
          <p:cNvSpPr txBox="1">
            <a:spLocks/>
          </p:cNvSpPr>
          <p:nvPr/>
        </p:nvSpPr>
        <p:spPr>
          <a:xfrm>
            <a:off x="245849" y="-127253"/>
            <a:ext cx="11946151" cy="8686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b="0" dirty="0">
                <a:latin typeface="Arial Rounded MT Bold" panose="020F0704030504030204" pitchFamily="34" charset="0"/>
              </a:rPr>
              <a:t>Outline</a:t>
            </a:r>
          </a:p>
        </p:txBody>
      </p:sp>
      <p:sp>
        <p:nvSpPr>
          <p:cNvPr id="2" name="Text Box 17">
            <a:extLst>
              <a:ext uri="{FF2B5EF4-FFF2-40B4-BE49-F238E27FC236}">
                <a16:creationId xmlns:a16="http://schemas.microsoft.com/office/drawing/2014/main" id="{0914FC56-FF13-700A-8CE5-7A04914BE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17" y="530725"/>
            <a:ext cx="9144000" cy="49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400"/>
              </a:spcBef>
              <a:buSzPct val="95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Few selected results: </a:t>
            </a:r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AE6D3959-E595-6750-B1A4-ED7E1823E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81" y="530725"/>
            <a:ext cx="11762737" cy="599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400"/>
              </a:spcBef>
              <a:buSzPct val="95000"/>
              <a:defRPr/>
            </a:pPr>
            <a:r>
              <a:rPr lang="en-US" alt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PHENIX established a comprehensive physics program to study </a:t>
            </a:r>
            <a:r>
              <a:rPr lang="en-GB" sz="24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</a:t>
            </a:r>
            <a:r>
              <a:rPr lang="en-GB" sz="20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-meson and light </a:t>
            </a:r>
            <a:r>
              <a:rPr lang="en-GB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20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harged </a:t>
            </a:r>
            <a:r>
              <a:rPr lang="en-GB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GB" sz="20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adron </a:t>
            </a:r>
            <a:r>
              <a:rPr lang="en-GB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20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roduction in </a:t>
            </a:r>
            <a:r>
              <a:rPr lang="en-GB" sz="200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</a:t>
            </a:r>
            <a:r>
              <a:rPr lang="en-GB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2000" dirty="0" err="1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</a:t>
            </a:r>
            <a:r>
              <a:rPr lang="en-GB" sz="200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</a:t>
            </a:r>
            <a:r>
              <a:rPr lang="en-GB" sz="200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dAu</a:t>
            </a:r>
            <a:r>
              <a:rPr lang="en-GB" sz="200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aseline="3000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200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HeAu</a:t>
            </a:r>
            <a:r>
              <a:rPr lang="en-GB" sz="20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r>
              <a:rPr lang="en-GB" sz="200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2000" dirty="0">
                <a:solidFill>
                  <a:srgbClr val="72FA26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</a:t>
            </a:r>
            <a:r>
              <a:rPr lang="en-GB" sz="20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2000" dirty="0" err="1">
                <a:solidFill>
                  <a:srgbClr val="72FA26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CuAu</a:t>
            </a:r>
            <a:r>
              <a:rPr lang="en-GB" sz="2000" dirty="0">
                <a:solidFill>
                  <a:srgbClr val="72FA26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solidFill>
                  <a:srgbClr val="72FA26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AuAu</a:t>
            </a:r>
            <a:r>
              <a:rPr lang="en-GB" sz="2000" dirty="0">
                <a:solidFill>
                  <a:srgbClr val="72FA26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UU</a:t>
            </a:r>
            <a:r>
              <a:rPr lang="en-GB" sz="20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sz="2000" dirty="0">
                <a:solidFill>
                  <a:srgbClr val="72FA26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systems:</a:t>
            </a:r>
            <a:endParaRPr lang="en-GB" sz="2000" dirty="0">
              <a:solidFill>
                <a:srgbClr val="72FA26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Bef>
                <a:spcPts val="400"/>
              </a:spcBef>
              <a:buSzPct val="95000"/>
              <a:buAutoNum type="arabicPeriod"/>
              <a:defRPr/>
            </a:pPr>
            <a:endParaRPr lang="en-GB" sz="200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Bef>
                <a:spcPts val="400"/>
              </a:spcBef>
              <a:buSzPct val="95000"/>
              <a:buAutoNum type="arabicPeriod"/>
              <a:defRPr/>
            </a:pPr>
            <a:endParaRPr lang="en-GB" altLang="en-US" sz="2000" dirty="0">
              <a:solidFill>
                <a:schemeClr val="accent4">
                  <a:lumMod val="60000"/>
                  <a:lumOff val="40000"/>
                </a:schemeClr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Bef>
                <a:spcPts val="400"/>
              </a:spcBef>
              <a:buSzPct val="95000"/>
              <a:buAutoNum type="arabicPeriod"/>
              <a:defRPr/>
            </a:pPr>
            <a:endParaRPr lang="en-GB" altLang="en-US" sz="2000" dirty="0">
              <a:solidFill>
                <a:schemeClr val="accent4">
                  <a:lumMod val="60000"/>
                  <a:lumOff val="40000"/>
                </a:schemeClr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400"/>
              </a:spcBef>
              <a:buSzPct val="95000"/>
              <a:defRPr/>
            </a:pPr>
            <a:endParaRPr lang="en-US" altLang="en-US" sz="2000" dirty="0">
              <a:solidFill>
                <a:schemeClr val="accent4">
                  <a:lumMod val="60000"/>
                  <a:lumOff val="4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400"/>
              </a:spcBef>
              <a:buSzPct val="95000"/>
              <a:defRPr/>
            </a:pPr>
            <a:endParaRPr lang="en-US" altLang="en-US" sz="2000" dirty="0">
              <a:solidFill>
                <a:schemeClr val="accent4">
                  <a:lumMod val="60000"/>
                  <a:lumOff val="4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400"/>
              </a:spcBef>
              <a:buSzPct val="95000"/>
              <a:buAutoNum type="arabicPeriod"/>
              <a:defRPr/>
            </a:pPr>
            <a:r>
              <a:rPr lang="en-US" alt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Identified light charged hadrons production in </a:t>
            </a:r>
            <a:r>
              <a:rPr lang="en-US" altLang="en-US" sz="2000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small</a:t>
            </a:r>
            <a:r>
              <a:rPr lang="en-US" alt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and </a:t>
            </a:r>
            <a:r>
              <a:rPr lang="en-US" altLang="en-US" sz="2000" dirty="0">
                <a:solidFill>
                  <a:srgbClr val="72FA26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large</a:t>
            </a:r>
            <a:r>
              <a:rPr lang="en-US" alt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systems:</a:t>
            </a:r>
          </a:p>
          <a:p>
            <a:pPr marL="914400" lvl="1" indent="-457200">
              <a:lnSpc>
                <a:spcPct val="150000"/>
              </a:lnSpc>
              <a:spcBef>
                <a:spcPts val="400"/>
              </a:spcBef>
              <a:buSzPct val="95000"/>
              <a:buFont typeface="Wingdings" panose="05000000000000000000" pitchFamily="2" charset="2"/>
              <a:buChar char="Ø"/>
              <a:defRPr/>
            </a:pPr>
            <a:r>
              <a:rPr lang="en-US" altLang="en-US" sz="1600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Freeze-out temperature, ratios, and nuclear modification factors</a:t>
            </a:r>
          </a:p>
          <a:p>
            <a:pPr marL="457200" indent="-457200">
              <a:lnSpc>
                <a:spcPct val="150000"/>
              </a:lnSpc>
              <a:spcBef>
                <a:spcPts val="400"/>
              </a:spcBef>
              <a:buSzPct val="95000"/>
              <a:buAutoNum type="arabicPeriod"/>
              <a:defRPr/>
            </a:pPr>
            <a:r>
              <a:rPr lang="en-GB" sz="20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φ-Meson production in </a:t>
            </a:r>
            <a:r>
              <a:rPr lang="en-GB" sz="200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</a:t>
            </a:r>
            <a:r>
              <a:rPr lang="en-GB" sz="20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2000" dirty="0">
                <a:solidFill>
                  <a:srgbClr val="72FA26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</a:t>
            </a:r>
            <a:r>
              <a:rPr lang="en-GB" sz="20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systems: </a:t>
            </a:r>
          </a:p>
          <a:p>
            <a:pPr marL="914400" lvl="1" indent="-457200">
              <a:lnSpc>
                <a:spcPct val="150000"/>
              </a:lnSpc>
              <a:spcBef>
                <a:spcPts val="400"/>
              </a:spcBef>
              <a:buSzPct val="95000"/>
              <a:buFont typeface="Wingdings" panose="05000000000000000000" pitchFamily="2" charset="2"/>
              <a:buChar char="Ø"/>
              <a:defRPr/>
            </a:pPr>
            <a:r>
              <a:rPr lang="en-US" altLang="en-US" sz="1600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nuclear modification factors, comparison to symmetric systems, and elliptic flow</a:t>
            </a:r>
            <a:r>
              <a:rPr lang="en-GB" sz="1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150000"/>
              </a:lnSpc>
              <a:spcBef>
                <a:spcPts val="400"/>
              </a:spcBef>
              <a:buSzPct val="95000"/>
              <a:buAutoNum type="arabicPeriod"/>
              <a:defRPr/>
            </a:pPr>
            <a:r>
              <a:rPr lang="en-GB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Summary</a:t>
            </a:r>
            <a:endParaRPr lang="en-GB" sz="200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E05080-DABB-8E04-15C7-041CE0A07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68" y="1691720"/>
            <a:ext cx="5432250" cy="979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431D3E-4924-7CAD-F97B-076982C2E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564" y="1695498"/>
            <a:ext cx="5701498" cy="979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C4F8DC-48A1-0E47-9536-37554B1E79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9530" y="2733241"/>
            <a:ext cx="6462268" cy="1343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8CFA106-8F87-275F-2B89-BC9168D35682}"/>
              </a:ext>
            </a:extLst>
          </p:cNvPr>
          <p:cNvSpPr/>
          <p:nvPr/>
        </p:nvSpPr>
        <p:spPr>
          <a:xfrm>
            <a:off x="2789530" y="3855503"/>
            <a:ext cx="3231134" cy="221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955434-2D07-E96D-4F75-206FFDDE21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6796" y="-1515"/>
            <a:ext cx="1794930" cy="5803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A2CDAF-DD40-9AFF-4632-38FF4251D5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6796" y="-65683"/>
            <a:ext cx="1794930" cy="58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65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A6E721-2EBE-628D-4187-848ED2141ED9}"/>
              </a:ext>
            </a:extLst>
          </p:cNvPr>
          <p:cNvSpPr/>
          <p:nvPr/>
        </p:nvSpPr>
        <p:spPr>
          <a:xfrm>
            <a:off x="238896" y="593124"/>
            <a:ext cx="11946151" cy="597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latin typeface="Arial" panose="020B0604020202020204" pitchFamily="34" charset="0"/>
                <a:ea typeface="Times"/>
                <a:cs typeface="Arial" panose="020B0604020202020204" pitchFamily="34" charset="0"/>
                <a:sym typeface="Times"/>
              </a:rPr>
              <a:t>Heavy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2BDC8-4FD7-7C9B-9BF5-93CA5E5EC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062653" y="720463"/>
            <a:ext cx="293358" cy="1198354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8DEFDDB1-ECA0-4D8A-A89D-5ED53F068B73}"/>
              </a:ext>
            </a:extLst>
          </p:cNvPr>
          <p:cNvSpPr txBox="1">
            <a:spLocks/>
          </p:cNvSpPr>
          <p:nvPr/>
        </p:nvSpPr>
        <p:spPr>
          <a:xfrm>
            <a:off x="245849" y="-94301"/>
            <a:ext cx="11946151" cy="5251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b="1" i="0" dirty="0">
                <a:effectLst/>
                <a:latin typeface="Arial Rounded MT Bold" panose="020F0704030504030204" pitchFamily="34" charset="0"/>
              </a:rPr>
              <a:t>K/</a:t>
            </a:r>
            <a:r>
              <a:rPr lang="en-US" sz="3200" b="1" i="0" dirty="0">
                <a:effectLst/>
                <a:latin typeface="Symbol" panose="05050102010706020507" pitchFamily="18" charset="2"/>
              </a:rPr>
              <a:t>p</a:t>
            </a:r>
            <a:r>
              <a:rPr lang="en-US" sz="2800" b="1" i="0" dirty="0">
                <a:effectLst/>
                <a:latin typeface="Arial Rounded MT Bold" panose="020F0704030504030204" pitchFamily="34" charset="0"/>
              </a:rPr>
              <a:t> Ratio in Small and Large Collision </a:t>
            </a:r>
            <a:r>
              <a:rPr lang="en-US" sz="2800" dirty="0">
                <a:latin typeface="Arial Rounded MT Bold" panose="020F0704030504030204" pitchFamily="34" charset="0"/>
              </a:rPr>
              <a:t>S</a:t>
            </a:r>
            <a:r>
              <a:rPr lang="en-US" sz="2800" b="1" i="0" dirty="0">
                <a:effectLst/>
                <a:latin typeface="Arial Rounded MT Bold" panose="020F0704030504030204" pitchFamily="34" charset="0"/>
              </a:rPr>
              <a:t>ystems</a:t>
            </a:r>
            <a:endParaRPr lang="en-US" sz="2800" b="0" dirty="0">
              <a:latin typeface="Arial Rounded MT Bold" panose="020F0704030504030204" pitchFamily="34" charset="0"/>
            </a:endParaRP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36E72145-C9EC-7B0A-E66C-DD165E7CE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31" y="6557577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l" eaLnBrk="1" hangingPunct="1">
              <a:defRPr/>
            </a:pPr>
            <a:r>
              <a:rPr lang="fr-FR" altLang="en-US" sz="1400" b="1" dirty="0">
                <a:latin typeface="+mn-lt"/>
                <a:ea typeface="SimSun" panose="02010600030101010101" pitchFamily="2" charset="-122"/>
              </a:rPr>
              <a:t>Rachid Nouicer</a:t>
            </a: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83DD6CE9-6C7F-9212-6852-2E49F9D73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3269" y="65500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defRPr/>
            </a:pPr>
            <a:fld id="{1C5878F2-2070-4D4C-8B5C-D732F3953A3E}" type="slidenum">
              <a:rPr lang="fr-FR" altLang="en-US" sz="1400" b="1" smtClean="0">
                <a:latin typeface="+mn-lt"/>
                <a:ea typeface="SimSun" panose="02010600030101010101" pitchFamily="2" charset="-122"/>
              </a:rPr>
              <a:pPr algn="r" eaLnBrk="1" hangingPunct="1">
                <a:defRPr/>
              </a:pPr>
              <a:t>20</a:t>
            </a:fld>
            <a:endParaRPr lang="fr-FR" altLang="en-US" sz="1400" b="1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01919B0B-B236-C551-2CD7-92F874510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" y="6564015"/>
            <a:ext cx="1217809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en-US" sz="1400" b="1" dirty="0">
                <a:latin typeface="+mn-lt"/>
                <a:ea typeface="SimSun" panose="02010600030101010101" pitchFamily="2" charset="-122"/>
              </a:rPr>
              <a:t>SQM20242023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CC9316-1994-EFB6-D1A4-4BBEB451A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754" y="-1515"/>
            <a:ext cx="1794930" cy="5803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4DFEB9-4B91-9F34-5430-4C0EF0657B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613" y="1556902"/>
            <a:ext cx="5795719" cy="45694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E15091-7E83-E0C3-D50B-8B95DB9880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2276" y="1430781"/>
            <a:ext cx="5795719" cy="46928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1B6689-0158-AE8B-1CED-6D3FC2501B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3913" y="911063"/>
            <a:ext cx="841491" cy="6430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0CFCD14-338B-11F2-A2A5-7C37FDD002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5704" y="819480"/>
            <a:ext cx="1011435" cy="7444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4242C13-A778-C572-D9ED-A44FE53FF1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79969" y="769530"/>
            <a:ext cx="787127" cy="7444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EB30FC7-1FCE-05C9-DD2F-074E91BCBC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06387" y="803186"/>
            <a:ext cx="787127" cy="69835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BD12407-A6D9-F2AA-0D7B-F4AB920D65D9}"/>
              </a:ext>
            </a:extLst>
          </p:cNvPr>
          <p:cNvSpPr txBox="1"/>
          <p:nvPr/>
        </p:nvSpPr>
        <p:spPr>
          <a:xfrm>
            <a:off x="10247686" y="1277092"/>
            <a:ext cx="1931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PRC 109, 054910 (2024) </a:t>
            </a:r>
          </a:p>
        </p:txBody>
      </p:sp>
    </p:spTree>
    <p:extLst>
      <p:ext uri="{BB962C8B-B14F-4D97-AF65-F5344CB8AC3E}">
        <p14:creationId xmlns:p14="http://schemas.microsoft.com/office/powerpoint/2010/main" val="1429216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A6E721-2EBE-628D-4187-848ED2141ED9}"/>
              </a:ext>
            </a:extLst>
          </p:cNvPr>
          <p:cNvSpPr/>
          <p:nvPr/>
        </p:nvSpPr>
        <p:spPr>
          <a:xfrm>
            <a:off x="238896" y="593124"/>
            <a:ext cx="11946151" cy="597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latin typeface="Arial" panose="020B0604020202020204" pitchFamily="34" charset="0"/>
                <a:ea typeface="Times"/>
                <a:cs typeface="Arial" panose="020B0604020202020204" pitchFamily="34" charset="0"/>
                <a:sym typeface="Times"/>
              </a:rPr>
              <a:t>Heavy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2BDC8-4FD7-7C9B-9BF5-93CA5E5EC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062653" y="720463"/>
            <a:ext cx="293358" cy="1198354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8DEFDDB1-ECA0-4D8A-A89D-5ED53F068B73}"/>
              </a:ext>
            </a:extLst>
          </p:cNvPr>
          <p:cNvSpPr txBox="1">
            <a:spLocks/>
          </p:cNvSpPr>
          <p:nvPr/>
        </p:nvSpPr>
        <p:spPr>
          <a:xfrm>
            <a:off x="245849" y="-94301"/>
            <a:ext cx="11946151" cy="8686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b="0" dirty="0">
                <a:latin typeface="Arial Rounded MT Bold" panose="020F0704030504030204" pitchFamily="34" charset="0"/>
              </a:rPr>
              <a:t>PHENIX Collected and Enjoying Every Bit of RHIC Data</a:t>
            </a:r>
          </a:p>
        </p:txBody>
      </p:sp>
      <p:graphicFrame>
        <p:nvGraphicFramePr>
          <p:cNvPr id="20" name="Group 7">
            <a:extLst>
              <a:ext uri="{FF2B5EF4-FFF2-40B4-BE49-F238E27FC236}">
                <a16:creationId xmlns:a16="http://schemas.microsoft.com/office/drawing/2014/main" id="{7899FDD6-55F1-4B13-8126-16CEE5385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06094"/>
              </p:ext>
            </p:extLst>
          </p:nvPr>
        </p:nvGraphicFramePr>
        <p:xfrm>
          <a:off x="3293335" y="595807"/>
          <a:ext cx="4355089" cy="5966027"/>
        </p:xfrm>
        <a:graphic>
          <a:graphicData uri="http://schemas.openxmlformats.org/drawingml/2006/table">
            <a:tbl>
              <a:tblPr/>
              <a:tblGrid>
                <a:gridCol w="1089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6544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Run</a:t>
                      </a:r>
                    </a:p>
                  </a:txBody>
                  <a:tcPr marL="91431" marR="91431" marT="47519" marB="44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Species</a:t>
                      </a:r>
                    </a:p>
                  </a:txBody>
                  <a:tcPr marL="91431" marR="91431" marT="52559" marB="4499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 </a:t>
                      </a:r>
                      <a:r>
                        <a:rPr kumimoji="0" lang="fr-F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particle</a:t>
                      </a:r>
                      <a:endParaRPr kumimoji="0" lang="fr-F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energy</a:t>
                      </a:r>
                      <a:endParaRPr kumimoji="0" lang="fr-F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0" lang="fr-F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GeV</a:t>
                      </a:r>
                      <a:r>
                        <a:rPr kumimoji="0" lang="fr-F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fr-F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nucleon</a:t>
                      </a:r>
                      <a:r>
                        <a:rPr kumimoji="0" lang="fr-F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]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 marT="47519" marB="4499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delivered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Luminosity</a:t>
                      </a:r>
                      <a:b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[mb</a:t>
                      </a:r>
                      <a:r>
                        <a:rPr kumimoji="0" lang="en-US" altLang="en-US" sz="1000" b="1" i="0" u="none" strike="noStrike" cap="none" normalizeH="0" baseline="5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-1</a:t>
                      </a: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 marL="91431" marR="91431" marT="47519" marB="4499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902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I (2000)</a:t>
                      </a:r>
                    </a:p>
                  </a:txBody>
                  <a:tcPr marL="91431" marR="91431" marT="47519" marB="44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Au+Au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Au+Au</a:t>
                      </a:r>
                    </a:p>
                  </a:txBody>
                  <a:tcPr marL="91431" marR="91431" marT="47519" marB="4499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56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91431" marR="91431" marT="47519" marB="4499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 0.001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20 </a:t>
                      </a:r>
                    </a:p>
                  </a:txBody>
                  <a:tcPr marL="91431" marR="91431" marT="47519" marB="4499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471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II  (2001/2002)</a:t>
                      </a:r>
                    </a:p>
                  </a:txBody>
                  <a:tcPr marL="91431" marR="91431" marT="47519" marB="44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Au+Au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Au+Au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p+p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 marT="47519" marB="4499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19.6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91431" marR="91431" marT="47519" marB="4499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25.8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0.4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1.4x10</a:t>
                      </a:r>
                      <a:r>
                        <a:rPr kumimoji="0" lang="en-US" altLang="en-US" sz="1000" b="1" i="0" u="none" strike="noStrike" cap="none" normalizeH="0" baseline="5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-6</a:t>
                      </a:r>
                    </a:p>
                  </a:txBody>
                  <a:tcPr marL="91431" marR="91431" marT="47519" marB="4499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36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III (2003)</a:t>
                      </a:r>
                    </a:p>
                  </a:txBody>
                  <a:tcPr marL="91431" marR="91431" marT="47519" marB="44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d+Au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p+p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 marT="47519" marB="4499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91431" marR="91431" marT="47519" marB="4499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73x10</a:t>
                      </a:r>
                      <a:r>
                        <a:rPr kumimoji="0" lang="en-US" altLang="en-US" sz="1000" b="1" i="0" u="none" strike="noStrike" cap="none" normalizeH="0" baseline="5000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-3</a:t>
                      </a: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5.5x10</a:t>
                      </a:r>
                      <a:r>
                        <a:rPr kumimoji="0" lang="en-US" altLang="en-US" sz="1000" b="1" i="0" u="none" strike="noStrike" cap="none" normalizeH="0" baseline="5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-6</a:t>
                      </a:r>
                    </a:p>
                  </a:txBody>
                  <a:tcPr marL="91431" marR="91431" marT="47519" marB="4499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317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IV(2004)</a:t>
                      </a:r>
                    </a:p>
                  </a:txBody>
                  <a:tcPr marL="91431" marR="91431" marT="47519" marB="44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Au+Au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Au+Au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p+p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 marT="47519" marB="4499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62.4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91431" marR="91431" marT="47519" marB="4499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3.53x10</a:t>
                      </a:r>
                      <a:r>
                        <a:rPr kumimoji="0" lang="en-US" altLang="en-US" sz="1000" b="1" i="0" u="none" strike="noStrike" cap="none" normalizeH="0" baseline="5000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-3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67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7.1x10</a:t>
                      </a:r>
                      <a:r>
                        <a:rPr kumimoji="0" lang="en-US" altLang="en-US" sz="1000" b="1" i="0" u="none" strike="noStrike" cap="none" normalizeH="0" baseline="5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-6</a:t>
                      </a:r>
                    </a:p>
                  </a:txBody>
                  <a:tcPr marL="91431" marR="91431" marT="47519" marB="4499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9341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 (2005)</a:t>
                      </a:r>
                    </a:p>
                  </a:txBody>
                  <a:tcPr marL="91431" marR="91431" marT="47519" marB="44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Cu+Cu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Cu+Cu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Cu+Cu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p+p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p+p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 marT="47519" marB="4499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62.4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22.4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410</a:t>
                      </a:r>
                    </a:p>
                  </a:txBody>
                  <a:tcPr marL="91431" marR="91431" marT="47519" marB="4499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42.1x10</a:t>
                      </a:r>
                      <a:r>
                        <a:rPr kumimoji="0" lang="en-US" altLang="en-US" sz="1000" b="1" i="0" u="none" strike="noStrike" cap="none" normalizeH="0" baseline="5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-3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1.5x10</a:t>
                      </a:r>
                      <a:r>
                        <a:rPr kumimoji="0" lang="en-US" altLang="en-US" sz="1000" b="1" i="0" u="none" strike="noStrike" cap="none" normalizeH="0" baseline="5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-3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0.02x10</a:t>
                      </a:r>
                      <a:r>
                        <a:rPr kumimoji="0" lang="en-US" altLang="en-US" sz="1000" b="1" i="0" u="none" strike="noStrike" cap="none" normalizeH="0" baseline="5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-3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29.5x10</a:t>
                      </a:r>
                      <a:r>
                        <a:rPr kumimoji="0" lang="en-US" altLang="en-US" sz="1000" b="1" i="0" u="none" strike="noStrike" cap="none" normalizeH="0" baseline="5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-6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0.1x10</a:t>
                      </a:r>
                      <a:r>
                        <a:rPr kumimoji="0" lang="en-US" altLang="en-US" sz="1000" b="1" i="0" u="none" strike="noStrike" cap="none" normalizeH="0" baseline="5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-6</a:t>
                      </a:r>
                    </a:p>
                  </a:txBody>
                  <a:tcPr marL="91431" marR="91431" marT="47519" marB="4499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442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VI (2006)</a:t>
                      </a:r>
                    </a:p>
                  </a:txBody>
                  <a:tcPr marL="91431" marR="91431" marT="47519" marB="44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p+p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p+p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91431" marT="47519" marB="4499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62.4</a:t>
                      </a:r>
                    </a:p>
                  </a:txBody>
                  <a:tcPr marL="91431" marR="91431" marT="47519" marB="4499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88.6x10</a:t>
                      </a:r>
                      <a:r>
                        <a:rPr kumimoji="0" lang="en-US" altLang="en-US" sz="1000" b="1" i="0" u="none" strike="noStrike" cap="none" normalizeH="0" baseline="5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-6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1.05x10</a:t>
                      </a:r>
                      <a:r>
                        <a:rPr kumimoji="0" lang="en-US" altLang="en-US" sz="1000" b="1" i="0" u="none" strike="noStrike" cap="none" normalizeH="0" baseline="5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-6</a:t>
                      </a:r>
                    </a:p>
                  </a:txBody>
                  <a:tcPr marL="91431" marR="91431" marT="47519" marB="4499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4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VII (2007)</a:t>
                      </a:r>
                    </a:p>
                  </a:txBody>
                  <a:tcPr marL="91431" marR="91431" marT="47519" marB="449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Au+Au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Au+Au</a:t>
                      </a:r>
                    </a:p>
                  </a:txBody>
                  <a:tcPr marL="91431" marR="91431" marT="47519" marB="4499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9.2</a:t>
                      </a:r>
                    </a:p>
                  </a:txBody>
                  <a:tcPr marL="91431" marR="91431" marT="47519" marB="4499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7.25x10</a:t>
                      </a:r>
                      <a:r>
                        <a:rPr kumimoji="0" lang="en-US" altLang="en-US" sz="1000" b="1" i="0" u="none" strike="noStrike" cap="none" normalizeH="0" baseline="5000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-3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Small</a:t>
                      </a:r>
                    </a:p>
                  </a:txBody>
                  <a:tcPr marL="91431" marR="91431" marT="47519" marB="4499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57274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VIII ( 2008)</a:t>
                      </a:r>
                    </a:p>
                  </a:txBody>
                  <a:tcPr marL="91431" marR="91431" marT="47879" marB="45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d+Au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p+p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Au+Au</a:t>
                      </a:r>
                    </a:p>
                  </a:txBody>
                  <a:tcPr marL="91431" marR="91431" marT="47879" marB="4535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9.6</a:t>
                      </a:r>
                    </a:p>
                  </a:txBody>
                  <a:tcPr marL="91431" marR="91431" marT="47879" marB="4535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437x10</a:t>
                      </a:r>
                      <a:r>
                        <a:rPr kumimoji="0" lang="en-US" altLang="en-US" sz="1000" b="1" i="0" u="none" strike="noStrike" cap="none" normalizeH="0" baseline="5000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-3</a:t>
                      </a: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38.4x10</a:t>
                      </a:r>
                      <a:r>
                        <a:rPr kumimoji="0" lang="en-US" altLang="en-US" sz="1000" b="1" i="0" u="none" strike="noStrike" cap="none" normalizeH="0" baseline="5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-6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Small</a:t>
                      </a:r>
                    </a:p>
                  </a:txBody>
                  <a:tcPr marL="91431" marR="91431" marT="47879" marB="4535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1" name="Group 52">
            <a:extLst>
              <a:ext uri="{FF2B5EF4-FFF2-40B4-BE49-F238E27FC236}">
                <a16:creationId xmlns:a16="http://schemas.microsoft.com/office/drawing/2014/main" id="{6C23A48C-8282-42B3-A8C2-90218081A4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966113"/>
              </p:ext>
            </p:extLst>
          </p:nvPr>
        </p:nvGraphicFramePr>
        <p:xfrm>
          <a:off x="7756144" y="597736"/>
          <a:ext cx="4355089" cy="5966026"/>
        </p:xfrm>
        <a:graphic>
          <a:graphicData uri="http://schemas.openxmlformats.org/drawingml/2006/table">
            <a:tbl>
              <a:tblPr/>
              <a:tblGrid>
                <a:gridCol w="1060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0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8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2916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Run</a:t>
                      </a:r>
                    </a:p>
                  </a:txBody>
                  <a:tcPr marL="91425" marR="91425" marT="47873" marB="453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Species</a:t>
                      </a:r>
                    </a:p>
                  </a:txBody>
                  <a:tcPr marL="91425" marR="91425" marT="47873" marB="4535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 </a:t>
                      </a:r>
                      <a:r>
                        <a:rPr kumimoji="0" lang="fr-F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particle</a:t>
                      </a:r>
                      <a:endParaRPr kumimoji="0" lang="fr-F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energy</a:t>
                      </a:r>
                      <a:endParaRPr kumimoji="0" lang="fr-F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0" lang="fr-F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GeV</a:t>
                      </a:r>
                      <a:r>
                        <a:rPr kumimoji="0" lang="fr-F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fr-F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nucleon</a:t>
                      </a:r>
                      <a:r>
                        <a:rPr kumimoji="0" lang="fr-F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]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5" marR="91425" marT="47873" marB="4535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delivered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luminosity</a:t>
                      </a:r>
                      <a:b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[mb</a:t>
                      </a:r>
                      <a:r>
                        <a:rPr kumimoji="0" lang="en-US" altLang="en-US" sz="1000" b="1" i="0" u="none" strike="noStrike" cap="none" normalizeH="0" baseline="5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-1</a:t>
                      </a: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 marL="91425" marR="91425" marT="47873" marB="4535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87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IX (2009)</a:t>
                      </a:r>
                    </a:p>
                  </a:txBody>
                  <a:tcPr marL="91425" marR="91425" marT="47873" marB="453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p+p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+p</a:t>
                      </a:r>
                    </a:p>
                  </a:txBody>
                  <a:tcPr marL="91425" marR="91425" marT="47873" marB="4535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91425" marR="91425" marT="47873" marB="4535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110x10</a:t>
                      </a:r>
                      <a:r>
                        <a:rPr kumimoji="0" lang="en-US" altLang="en-US" sz="1000" b="1" i="0" u="none" strike="noStrike" cap="none" normalizeH="0" baseline="5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114x10</a:t>
                      </a:r>
                      <a:r>
                        <a:rPr kumimoji="0" lang="en-US" altLang="en-US" sz="1000" b="1" i="0" u="none" strike="noStrike" cap="none" normalizeH="0" baseline="5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</a:p>
                  </a:txBody>
                  <a:tcPr marL="91425" marR="91425" marT="47873" marB="4535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17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(2010)</a:t>
                      </a:r>
                    </a:p>
                  </a:txBody>
                  <a:tcPr marL="91425" marR="91425" marT="47873" marB="453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Au+Au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Au+Au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Au+Au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Au+Au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Au+Au</a:t>
                      </a:r>
                    </a:p>
                  </a:txBody>
                  <a:tcPr marL="91425" marR="91425" marT="47873" marB="4535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62.4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</a:t>
                      </a:r>
                    </a:p>
                  </a:txBody>
                  <a:tcPr marL="91425" marR="91425" marT="47873" marB="4535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10.3x10</a:t>
                      </a:r>
                      <a:r>
                        <a:rPr kumimoji="0" lang="en-US" altLang="en-US" sz="1000" b="1" i="0" u="none" strike="noStrike" cap="none" normalizeH="0" baseline="5000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544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4.23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</a:t>
                      </a:r>
                    </a:p>
                  </a:txBody>
                  <a:tcPr marL="91425" marR="91425" marT="47873" marB="4535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63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 (2011)</a:t>
                      </a:r>
                    </a:p>
                  </a:txBody>
                  <a:tcPr marL="91425" marR="91425" marT="47873" marB="453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p+p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Au+Au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Au+Au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Au+Au</a:t>
                      </a:r>
                    </a:p>
                  </a:txBody>
                  <a:tcPr marL="91425" marR="91425" marT="47873" marB="4535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19.6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1425" marR="91425" marT="47873" marB="4535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166x10</a:t>
                      </a:r>
                      <a:r>
                        <a:rPr kumimoji="0" lang="en-US" altLang="en-US" sz="1000" b="1" i="0" u="none" strike="noStrike" cap="none" normalizeH="0" baseline="5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9.79x10</a:t>
                      </a:r>
                      <a:r>
                        <a:rPr kumimoji="0" lang="en-US" altLang="en-US" sz="1000" b="1" i="0" u="none" strike="noStrike" cap="none" normalizeH="0" baseline="5000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63.1</a:t>
                      </a:r>
                    </a:p>
                  </a:txBody>
                  <a:tcPr marL="91425" marR="91425" marT="47873" marB="4535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63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XII (2012)</a:t>
                      </a:r>
                    </a:p>
                  </a:txBody>
                  <a:tcPr marL="91425" marR="91425" marT="47873" marB="453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p+p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p+p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U+U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</a:t>
                      </a: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7873" marB="4535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91425" marR="91425" marT="47873" marB="4535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74x10</a:t>
                      </a:r>
                      <a:r>
                        <a:rPr kumimoji="0" lang="en-US" altLang="en-US" sz="1000" b="1" i="0" u="none" strike="noStrike" cap="none" normalizeH="0" baseline="5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283x10</a:t>
                      </a:r>
                      <a:r>
                        <a:rPr kumimoji="0" lang="en-US" altLang="en-US" sz="1000" b="1" i="0" u="none" strike="noStrike" cap="none" normalizeH="0" baseline="5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736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27x10</a:t>
                      </a:r>
                      <a:r>
                        <a:rPr kumimoji="0" lang="en-US" altLang="en-US" sz="1000" b="1" i="0" u="none" strike="noStrike" cap="none" normalizeH="0" baseline="5000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25" marR="91425" marT="47873" marB="4535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854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XIII (2013)</a:t>
                      </a:r>
                    </a:p>
                  </a:txBody>
                  <a:tcPr marL="91425" marR="91425" marT="47873" marB="453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p+p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7873" marB="4535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510</a:t>
                      </a:r>
                    </a:p>
                  </a:txBody>
                  <a:tcPr marL="91425" marR="91425" marT="47873" marB="4535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1.04x10</a:t>
                      </a:r>
                      <a:r>
                        <a:rPr kumimoji="0" lang="en-US" altLang="en-US" sz="1000" b="1" i="0" u="none" strike="noStrike" cap="none" normalizeH="0" baseline="5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</a:t>
                      </a:r>
                    </a:p>
                  </a:txBody>
                  <a:tcPr marL="91425" marR="91425" marT="47873" marB="4535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1409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XIV (2014)</a:t>
                      </a:r>
                    </a:p>
                  </a:txBody>
                  <a:tcPr marL="91425" marR="91425" marT="47873" marB="453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Au+Au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Au+Au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He+Au</a:t>
                      </a:r>
                    </a:p>
                  </a:txBody>
                  <a:tcPr marL="91425" marR="91425" marT="47873" marB="4535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14.6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91425" marR="91425" marT="47873" marB="4535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43.9x10</a:t>
                      </a:r>
                      <a:r>
                        <a:rPr kumimoji="0" lang="en-US" altLang="en-US" sz="1000" b="1" i="0" u="none" strike="noStrike" cap="none" normalizeH="0" baseline="5000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134x10</a:t>
                      </a:r>
                      <a:r>
                        <a:rPr kumimoji="0" lang="en-US" altLang="en-US" sz="1000" b="1" i="0" u="none" strike="noStrike" cap="none" normalizeH="0" baseline="50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25" marR="91425" marT="47873" marB="4535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4411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XV (2015)</a:t>
                      </a:r>
                    </a:p>
                  </a:txBody>
                  <a:tcPr marL="91425" marR="91425" marT="47873" marB="453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p+p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p+Au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p+Al</a:t>
                      </a:r>
                    </a:p>
                  </a:txBody>
                  <a:tcPr marL="91425" marR="91425" marT="47873" marB="4535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91425" marR="91425" marT="47873" marB="4535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FF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b="1">
                          <a:solidFill>
                            <a:srgbClr val="FFFF0D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 b="1">
                          <a:solidFill>
                            <a:srgbClr val="FFCC66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FF6600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 b="1">
                          <a:solidFill>
                            <a:srgbClr val="6666FF"/>
                          </a:solidFill>
                          <a:latin typeface="Arial Rounded MT Bold" pitchFamily="32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282x10</a:t>
                      </a:r>
                      <a:r>
                        <a:rPr kumimoji="0" lang="en-US" altLang="en-US" sz="1000" b="1" i="0" u="none" strike="noStrike" cap="none" normalizeH="0" baseline="5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1.27x10</a:t>
                      </a:r>
                      <a:r>
                        <a:rPr kumimoji="0" lang="en-US" altLang="en-US" sz="1000" b="1" i="0" u="none" strike="noStrike" cap="none" normalizeH="0" baseline="5000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3.97x10</a:t>
                      </a:r>
                      <a:r>
                        <a:rPr kumimoji="0" lang="en-US" altLang="en-US" sz="1000" b="1" i="0" u="none" strike="noStrike" cap="none" normalizeH="0" baseline="5000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</a:p>
                  </a:txBody>
                  <a:tcPr marL="91425" marR="91425" marT="47873" marB="4535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927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XVI (2016)</a:t>
                      </a:r>
                    </a:p>
                  </a:txBody>
                  <a:tcPr marL="91425" marR="91425" marT="47873" marB="453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Au+Au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d+Au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d+Au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d+Au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d+Au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7873" marB="4535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200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62.4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19.6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91425" marR="91425" marT="47873" marB="4535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52.2x10</a:t>
                      </a:r>
                      <a:r>
                        <a:rPr kumimoji="0" lang="en-US" altLang="en-US" sz="1000" b="1" i="0" u="none" strike="noStrike" cap="none" normalizeH="0" baseline="5000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46.1x10</a:t>
                      </a:r>
                      <a:r>
                        <a:rPr kumimoji="0" lang="en-US" altLang="en-US" sz="1000" b="1" i="0" u="none" strike="noStrike" cap="none" normalizeH="0" baseline="5000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44.0x10</a:t>
                      </a:r>
                      <a:r>
                        <a:rPr kumimoji="0" lang="en-US" altLang="en-US" sz="1000" b="1" i="0" u="none" strike="noStrike" cap="none" normalizeH="0" baseline="5000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7.2x10</a:t>
                      </a:r>
                      <a:r>
                        <a:rPr kumimoji="0" lang="en-US" altLang="en-US" sz="1000" b="1" i="0" u="none" strike="noStrike" cap="none" normalizeH="0" baseline="5000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19.5x10</a:t>
                      </a:r>
                      <a:r>
                        <a:rPr kumimoji="0" lang="en-US" altLang="en-US" sz="1000" b="1" i="0" u="none" strike="noStrike" cap="none" normalizeH="0" baseline="5000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25" marR="91425" marT="47873" marB="4535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" name="Oval 23">
            <a:extLst>
              <a:ext uri="{FF2B5EF4-FFF2-40B4-BE49-F238E27FC236}">
                <a16:creationId xmlns:a16="http://schemas.microsoft.com/office/drawing/2014/main" id="{FD420D83-0977-424A-9032-5C91655910DE}"/>
              </a:ext>
            </a:extLst>
          </p:cNvPr>
          <p:cNvSpPr/>
          <p:nvPr/>
        </p:nvSpPr>
        <p:spPr>
          <a:xfrm>
            <a:off x="3333090" y="1229004"/>
            <a:ext cx="675693" cy="504056"/>
          </a:xfrm>
          <a:prstGeom prst="ellipse">
            <a:avLst/>
          </a:prstGeom>
          <a:noFill/>
          <a:ln w="28575">
            <a:solidFill>
              <a:srgbClr val="3333FF"/>
            </a:solidFill>
            <a:extLst>
              <a:ext uri="{C807C97D-BFC1-408E-A445-0C87EB9F89A2}">
                <ask:lineSketchStyleProps xmlns:ask="http://schemas.microsoft.com/office/drawing/2018/sketchyshapes" sd="4266498984">
                  <a:custGeom>
                    <a:avLst/>
                    <a:gdLst>
                      <a:gd name="connsiteX0" fmla="*/ 0 w 675693"/>
                      <a:gd name="connsiteY0" fmla="*/ 252028 h 504056"/>
                      <a:gd name="connsiteX1" fmla="*/ 337847 w 675693"/>
                      <a:gd name="connsiteY1" fmla="*/ 0 h 504056"/>
                      <a:gd name="connsiteX2" fmla="*/ 675694 w 675693"/>
                      <a:gd name="connsiteY2" fmla="*/ 252028 h 504056"/>
                      <a:gd name="connsiteX3" fmla="*/ 337847 w 675693"/>
                      <a:gd name="connsiteY3" fmla="*/ 504056 h 504056"/>
                      <a:gd name="connsiteX4" fmla="*/ 0 w 675693"/>
                      <a:gd name="connsiteY4" fmla="*/ 252028 h 5040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5693" h="504056" extrusionOk="0">
                        <a:moveTo>
                          <a:pt x="0" y="252028"/>
                        </a:moveTo>
                        <a:cubicBezTo>
                          <a:pt x="2124" y="96858"/>
                          <a:pt x="163380" y="9764"/>
                          <a:pt x="337847" y="0"/>
                        </a:cubicBezTo>
                        <a:cubicBezTo>
                          <a:pt x="499605" y="-9388"/>
                          <a:pt x="686243" y="75849"/>
                          <a:pt x="675694" y="252028"/>
                        </a:cubicBezTo>
                        <a:cubicBezTo>
                          <a:pt x="716334" y="364357"/>
                          <a:pt x="507987" y="545968"/>
                          <a:pt x="337847" y="504056"/>
                        </a:cubicBezTo>
                        <a:cubicBezTo>
                          <a:pt x="139948" y="541203"/>
                          <a:pt x="20544" y="373150"/>
                          <a:pt x="0" y="25202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45866F2-D20B-4F48-AA42-18A6E76E4FD3}"/>
              </a:ext>
            </a:extLst>
          </p:cNvPr>
          <p:cNvSpPr/>
          <p:nvPr/>
        </p:nvSpPr>
        <p:spPr>
          <a:xfrm>
            <a:off x="7780944" y="5383961"/>
            <a:ext cx="760083" cy="393986"/>
          </a:xfrm>
          <a:prstGeom prst="ellipse">
            <a:avLst/>
          </a:prstGeom>
          <a:noFill/>
          <a:ln w="28575">
            <a:solidFill>
              <a:srgbClr val="3333FF"/>
            </a:solidFill>
            <a:extLst>
              <a:ext uri="{C807C97D-BFC1-408E-A445-0C87EB9F89A2}">
                <ask:lineSketchStyleProps xmlns:ask="http://schemas.microsoft.com/office/drawing/2018/sketchyshapes" sd="1634779923">
                  <a:custGeom>
                    <a:avLst/>
                    <a:gdLst>
                      <a:gd name="connsiteX0" fmla="*/ 0 w 760083"/>
                      <a:gd name="connsiteY0" fmla="*/ 196993 h 393986"/>
                      <a:gd name="connsiteX1" fmla="*/ 380042 w 760083"/>
                      <a:gd name="connsiteY1" fmla="*/ 0 h 393986"/>
                      <a:gd name="connsiteX2" fmla="*/ 760084 w 760083"/>
                      <a:gd name="connsiteY2" fmla="*/ 196993 h 393986"/>
                      <a:gd name="connsiteX3" fmla="*/ 380042 w 760083"/>
                      <a:gd name="connsiteY3" fmla="*/ 393986 h 393986"/>
                      <a:gd name="connsiteX4" fmla="*/ 0 w 760083"/>
                      <a:gd name="connsiteY4" fmla="*/ 196993 h 39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0083" h="393986" extrusionOk="0">
                        <a:moveTo>
                          <a:pt x="0" y="196993"/>
                        </a:moveTo>
                        <a:cubicBezTo>
                          <a:pt x="-8570" y="140056"/>
                          <a:pt x="171049" y="39767"/>
                          <a:pt x="380042" y="0"/>
                        </a:cubicBezTo>
                        <a:cubicBezTo>
                          <a:pt x="615339" y="-13457"/>
                          <a:pt x="771893" y="82425"/>
                          <a:pt x="760084" y="196993"/>
                        </a:cubicBezTo>
                        <a:cubicBezTo>
                          <a:pt x="783384" y="300544"/>
                          <a:pt x="587623" y="446562"/>
                          <a:pt x="380042" y="393986"/>
                        </a:cubicBezTo>
                        <a:cubicBezTo>
                          <a:pt x="183072" y="414454"/>
                          <a:pt x="-11124" y="294302"/>
                          <a:pt x="0" y="19699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04A48C-BF5E-491D-9F1D-959208DA7A86}"/>
              </a:ext>
            </a:extLst>
          </p:cNvPr>
          <p:cNvSpPr/>
          <p:nvPr/>
        </p:nvSpPr>
        <p:spPr>
          <a:xfrm>
            <a:off x="8748800" y="3313043"/>
            <a:ext cx="998174" cy="3064915"/>
          </a:xfrm>
          <a:prstGeom prst="ellipse">
            <a:avLst/>
          </a:prstGeom>
          <a:noFill/>
          <a:ln w="28575">
            <a:extLst>
              <a:ext uri="{C807C97D-BFC1-408E-A445-0C87EB9F89A2}">
                <ask:lineSketchStyleProps xmlns:ask="http://schemas.microsoft.com/office/drawing/2018/sketchyshapes" sd="849061371">
                  <a:custGeom>
                    <a:avLst/>
                    <a:gdLst>
                      <a:gd name="connsiteX0" fmla="*/ 0 w 998174"/>
                      <a:gd name="connsiteY0" fmla="*/ 1532458 h 3064915"/>
                      <a:gd name="connsiteX1" fmla="*/ 499087 w 998174"/>
                      <a:gd name="connsiteY1" fmla="*/ 0 h 3064915"/>
                      <a:gd name="connsiteX2" fmla="*/ 998174 w 998174"/>
                      <a:gd name="connsiteY2" fmla="*/ 1532458 h 3064915"/>
                      <a:gd name="connsiteX3" fmla="*/ 499087 w 998174"/>
                      <a:gd name="connsiteY3" fmla="*/ 3064916 h 3064915"/>
                      <a:gd name="connsiteX4" fmla="*/ 0 w 998174"/>
                      <a:gd name="connsiteY4" fmla="*/ 1532458 h 30649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8174" h="3064915" extrusionOk="0">
                        <a:moveTo>
                          <a:pt x="0" y="1532458"/>
                        </a:moveTo>
                        <a:cubicBezTo>
                          <a:pt x="-34512" y="618025"/>
                          <a:pt x="242765" y="49311"/>
                          <a:pt x="499087" y="0"/>
                        </a:cubicBezTo>
                        <a:cubicBezTo>
                          <a:pt x="735490" y="-151320"/>
                          <a:pt x="908500" y="637947"/>
                          <a:pt x="998174" y="1532458"/>
                        </a:cubicBezTo>
                        <a:cubicBezTo>
                          <a:pt x="1013635" y="2354244"/>
                          <a:pt x="772849" y="3044324"/>
                          <a:pt x="499087" y="3064916"/>
                        </a:cubicBezTo>
                        <a:cubicBezTo>
                          <a:pt x="118655" y="2955534"/>
                          <a:pt x="94383" y="2278068"/>
                          <a:pt x="0" y="153245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36E72145-C9EC-7B0A-E66C-DD165E7CE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31" y="6557577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l" eaLnBrk="1" hangingPunct="1">
              <a:defRPr/>
            </a:pPr>
            <a:r>
              <a:rPr lang="fr-FR" altLang="en-US" sz="1400" b="1" dirty="0">
                <a:latin typeface="+mn-lt"/>
                <a:ea typeface="SimSun" panose="02010600030101010101" pitchFamily="2" charset="-122"/>
              </a:rPr>
              <a:t>Rachid Nouicer</a:t>
            </a: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83DD6CE9-6C7F-9212-6852-2E49F9D73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3269" y="65500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defRPr/>
            </a:pPr>
            <a:fld id="{1C5878F2-2070-4D4C-8B5C-D732F3953A3E}" type="slidenum">
              <a:rPr lang="fr-FR" altLang="en-US" sz="1400" b="1" smtClean="0">
                <a:latin typeface="+mn-lt"/>
                <a:ea typeface="SimSun" panose="02010600030101010101" pitchFamily="2" charset="-122"/>
              </a:rPr>
              <a:pPr algn="r" eaLnBrk="1" hangingPunct="1">
                <a:defRPr/>
              </a:pPr>
              <a:t>21</a:t>
            </a:fld>
            <a:endParaRPr lang="fr-FR" altLang="en-US" sz="1400" b="1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01919B0B-B236-C551-2CD7-92F874510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" y="6564015"/>
            <a:ext cx="1217809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en-US" sz="1400" b="1" dirty="0">
                <a:latin typeface="+mn-lt"/>
                <a:ea typeface="SimSun" panose="02010600030101010101" pitchFamily="2" charset="-122"/>
              </a:rPr>
              <a:t>SQM 2024</a:t>
            </a:r>
          </a:p>
        </p:txBody>
      </p:sp>
      <p:sp>
        <p:nvSpPr>
          <p:cNvPr id="9" name="Heavy flavors (charm &amp; bottom) are predominantly produced in hard scattering in heavy ion collisions.…">
            <a:extLst>
              <a:ext uri="{FF2B5EF4-FFF2-40B4-BE49-F238E27FC236}">
                <a16:creationId xmlns:a16="http://schemas.microsoft.com/office/drawing/2014/main" id="{A1CB523A-430C-AD92-D2C6-FD1D6EC0F531}"/>
              </a:ext>
            </a:extLst>
          </p:cNvPr>
          <p:cNvSpPr txBox="1">
            <a:spLocks/>
          </p:cNvSpPr>
          <p:nvPr/>
        </p:nvSpPr>
        <p:spPr>
          <a:xfrm>
            <a:off x="364483" y="2066362"/>
            <a:ext cx="2721079" cy="3711585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Analyzing and publishing all these very interesting scientific data takes time, manpower, and resources. PHENIX Collaboration is on the right path to achieve these goals, and seek for a new discovery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about the properties of QCD Matter at RHIC.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maintain this momentum, Data and Analysis Preservation (DAP) is critical.</a:t>
            </a:r>
          </a:p>
          <a:p>
            <a:pPr defTabSz="227975">
              <a:spcBef>
                <a:spcPts val="1613"/>
              </a:spcBef>
              <a:buClr>
                <a:srgbClr val="000000"/>
              </a:buClr>
              <a:buSzPct val="149000"/>
              <a:defRPr sz="4588">
                <a:latin typeface="Times"/>
                <a:ea typeface="Times"/>
                <a:cs typeface="Times"/>
                <a:sym typeface="Times"/>
              </a:defRPr>
            </a:pPr>
            <a:endParaRPr lang="en-US" sz="2400" dirty="0">
              <a:latin typeface="Arial" panose="020B0604020202020204" pitchFamily="34" charset="0"/>
              <a:ea typeface="Times"/>
              <a:cs typeface="Arial" panose="020B0604020202020204" pitchFamily="34" charset="0"/>
              <a:sym typeface="Time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21E511-3618-A353-C11F-496955C3C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0754" y="-12025"/>
            <a:ext cx="1794930" cy="58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33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664EFD4-D5F8-45CC-ADC0-A154FDF6056E}"/>
              </a:ext>
            </a:extLst>
          </p:cNvPr>
          <p:cNvSpPr/>
          <p:nvPr/>
        </p:nvSpPr>
        <p:spPr>
          <a:xfrm>
            <a:off x="217561" y="645412"/>
            <a:ext cx="11946151" cy="597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B1456F-875C-B2C3-8BC3-D73D6DE93C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9" t="2412" b="1689"/>
          <a:stretch/>
        </p:blipFill>
        <p:spPr>
          <a:xfrm>
            <a:off x="231233" y="1802402"/>
            <a:ext cx="4859750" cy="469761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88D1C10-C1EB-E30E-0F97-7E88C406BD29}"/>
              </a:ext>
            </a:extLst>
          </p:cNvPr>
          <p:cNvGrpSpPr/>
          <p:nvPr/>
        </p:nvGrpSpPr>
        <p:grpSpPr>
          <a:xfrm>
            <a:off x="7620946" y="569054"/>
            <a:ext cx="4042032" cy="2923213"/>
            <a:chOff x="8209282" y="3970711"/>
            <a:chExt cx="4042032" cy="2923213"/>
          </a:xfrm>
        </p:grpSpPr>
        <p:pic>
          <p:nvPicPr>
            <p:cNvPr id="24" name="Picture 23" descr="D1890810.jpg">
              <a:extLst>
                <a:ext uri="{FF2B5EF4-FFF2-40B4-BE49-F238E27FC236}">
                  <a16:creationId xmlns:a16="http://schemas.microsoft.com/office/drawing/2014/main" id="{BB063176-4B76-CBEE-95E6-9CF2599D4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9282" y="4027279"/>
              <a:ext cx="3977706" cy="2850907"/>
            </a:xfrm>
            <a:prstGeom prst="rect">
              <a:avLst/>
            </a:prstGeom>
            <a:noFill/>
            <a:ln w="508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22589A4-A1B9-36E7-D125-60FC3FB47BF0}"/>
                </a:ext>
              </a:extLst>
            </p:cNvPr>
            <p:cNvSpPr txBox="1"/>
            <p:nvPr/>
          </p:nvSpPr>
          <p:spPr>
            <a:xfrm>
              <a:off x="11109655" y="6493814"/>
              <a:ext cx="11416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PHENIX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09DEBED-E7BB-C8B3-C067-63E1563875B8}"/>
                </a:ext>
              </a:extLst>
            </p:cNvPr>
            <p:cNvSpPr txBox="1"/>
            <p:nvPr/>
          </p:nvSpPr>
          <p:spPr>
            <a:xfrm>
              <a:off x="10955848" y="3970711"/>
              <a:ext cx="12827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Run:1-16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69C9853-C7DE-42C9-94B6-1230F3C92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062653" y="720463"/>
            <a:ext cx="293358" cy="119835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849" y="-96773"/>
            <a:ext cx="11946151" cy="67801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800" b="0" dirty="0">
                <a:latin typeface="Arial Rounded MT Bold" panose="020F0704030504030204" pitchFamily="34" charset="0"/>
              </a:rPr>
              <a:t>Charged Hadrons Identification in PHENIX</a:t>
            </a: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37C91BE4-5CF5-41AD-A13E-656E8B45E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" y="6564015"/>
            <a:ext cx="1217809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en-US" sz="1400" b="1" dirty="0">
                <a:latin typeface="+mn-lt"/>
                <a:ea typeface="SimSun" panose="02010600030101010101" pitchFamily="2" charset="-122"/>
              </a:rPr>
              <a:t>SQM 2024</a:t>
            </a: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88E1A204-079B-4116-BC1E-5B6099B5E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31" y="6557577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l" eaLnBrk="1" hangingPunct="1">
              <a:defRPr/>
            </a:pPr>
            <a:r>
              <a:rPr lang="fr-FR" altLang="en-US" sz="1400" b="1" dirty="0">
                <a:latin typeface="+mn-lt"/>
                <a:ea typeface="SimSun" panose="02010600030101010101" pitchFamily="2" charset="-122"/>
              </a:rPr>
              <a:t>Rachid Nouicer</a:t>
            </a: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05691303-49EC-EECF-AA97-174ED8F2B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3269" y="65500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defRPr/>
            </a:pPr>
            <a:fld id="{1C5878F2-2070-4D4C-8B5C-D732F3953A3E}" type="slidenum">
              <a:rPr lang="fr-FR" altLang="en-US" sz="1400" b="1" smtClean="0">
                <a:latin typeface="+mn-lt"/>
                <a:ea typeface="SimSun" panose="02010600030101010101" pitchFamily="2" charset="-122"/>
              </a:rPr>
              <a:pPr algn="r" eaLnBrk="1" hangingPunct="1">
                <a:defRPr/>
              </a:pPr>
              <a:t>3</a:t>
            </a:fld>
            <a:endParaRPr lang="fr-FR" altLang="en-US" sz="1400" b="1" dirty="0">
              <a:latin typeface="+mn-lt"/>
              <a:ea typeface="SimSun" panose="02010600030101010101" pitchFamily="2" charset="-122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220037F-75BE-55A3-D7D3-4228273503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988" t="13680"/>
          <a:stretch/>
        </p:blipFill>
        <p:spPr>
          <a:xfrm>
            <a:off x="7461356" y="3436008"/>
            <a:ext cx="4754377" cy="3437245"/>
          </a:xfrm>
          <a:prstGeom prst="rect">
            <a:avLst/>
          </a:prstGeom>
        </p:spPr>
      </p:pic>
      <p:sp>
        <p:nvSpPr>
          <p:cNvPr id="34" name="Heavy flavors (charm &amp; bottom) are predominantly produced in hard scattering in heavy ion collisions.…">
            <a:extLst>
              <a:ext uri="{FF2B5EF4-FFF2-40B4-BE49-F238E27FC236}">
                <a16:creationId xmlns:a16="http://schemas.microsoft.com/office/drawing/2014/main" id="{FA612776-66C5-BFD0-D2FB-D7A3C4CA58F2}"/>
              </a:ext>
            </a:extLst>
          </p:cNvPr>
          <p:cNvSpPr txBox="1">
            <a:spLocks/>
          </p:cNvSpPr>
          <p:nvPr/>
        </p:nvSpPr>
        <p:spPr>
          <a:xfrm>
            <a:off x="245849" y="666377"/>
            <a:ext cx="7215507" cy="1384698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Charged hadrons are detected in the TOF and the DC. The squared mass of the tracks is determined by:  </a:t>
            </a:r>
          </a:p>
          <a:p>
            <a:pPr defTabSz="227975">
              <a:spcBef>
                <a:spcPts val="1613"/>
              </a:spcBef>
              <a:buClr>
                <a:srgbClr val="000000"/>
              </a:buClr>
              <a:buSzPct val="149000"/>
              <a:defRPr sz="4588">
                <a:latin typeface="Times"/>
                <a:ea typeface="Times"/>
                <a:cs typeface="Times"/>
                <a:sym typeface="Times"/>
              </a:defRPr>
            </a:pPr>
            <a:endParaRPr lang="en-US" sz="2400" dirty="0">
              <a:latin typeface="Arial" panose="020B0604020202020204" pitchFamily="34" charset="0"/>
              <a:ea typeface="Times"/>
              <a:cs typeface="Arial" panose="020B0604020202020204" pitchFamily="34" charset="0"/>
              <a:sym typeface="Time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78F97B9-1396-66D9-1E97-FBE426691C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4470" y="1674566"/>
            <a:ext cx="2382989" cy="91532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076DE6C8-85BE-1390-C708-D83FFA5B4D48}"/>
              </a:ext>
            </a:extLst>
          </p:cNvPr>
          <p:cNvSpPr/>
          <p:nvPr/>
        </p:nvSpPr>
        <p:spPr>
          <a:xfrm>
            <a:off x="7461356" y="3436008"/>
            <a:ext cx="573172" cy="293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6E37A52-00D1-4DB7-1F01-EE187D965F8B}"/>
              </a:ext>
            </a:extLst>
          </p:cNvPr>
          <p:cNvSpPr txBox="1"/>
          <p:nvPr/>
        </p:nvSpPr>
        <p:spPr>
          <a:xfrm>
            <a:off x="2040584" y="2797243"/>
            <a:ext cx="3718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ea typeface="Times"/>
                <a:cs typeface="Arial" panose="020B0604020202020204" pitchFamily="34" charset="0"/>
                <a:sym typeface="Times"/>
              </a:rPr>
              <a:t>p</a:t>
            </a:r>
            <a:endParaRPr lang="en-US" sz="1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6F99688-6010-A912-A3DF-84C8BE4A0A45}"/>
              </a:ext>
            </a:extLst>
          </p:cNvPr>
          <p:cNvSpPr txBox="1"/>
          <p:nvPr/>
        </p:nvSpPr>
        <p:spPr>
          <a:xfrm>
            <a:off x="1933788" y="3483525"/>
            <a:ext cx="5292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  <a:sym typeface="Times"/>
              </a:rPr>
              <a:t>K</a:t>
            </a:r>
            <a:r>
              <a:rPr lang="en-US" sz="1600" i="1" baseline="30000" dirty="0">
                <a:latin typeface="Arial" panose="020B0604020202020204" pitchFamily="34" charset="0"/>
                <a:cs typeface="Arial" panose="020B0604020202020204" pitchFamily="34" charset="0"/>
                <a:sym typeface="Times"/>
              </a:rPr>
              <a:t>+</a:t>
            </a:r>
            <a:endParaRPr lang="en-US" sz="1600" baseline="30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DD22F5F-535B-6022-EA81-A4FC1D81CE54}"/>
              </a:ext>
            </a:extLst>
          </p:cNvPr>
          <p:cNvSpPr txBox="1"/>
          <p:nvPr/>
        </p:nvSpPr>
        <p:spPr>
          <a:xfrm>
            <a:off x="1975929" y="4013136"/>
            <a:ext cx="5292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  <a:sym typeface="Times"/>
              </a:rPr>
              <a:t>K</a:t>
            </a:r>
            <a:r>
              <a:rPr lang="en-US" sz="2000" i="1" baseline="30000" dirty="0">
                <a:latin typeface="Arial" panose="020B0604020202020204" pitchFamily="34" charset="0"/>
                <a:cs typeface="Arial" panose="020B0604020202020204" pitchFamily="34" charset="0"/>
                <a:sym typeface="Times"/>
              </a:rPr>
              <a:t>-</a:t>
            </a:r>
            <a:endParaRPr lang="en-US" sz="2000" baseline="30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1763C3F-3E77-CD4E-7D03-9154384E47DD}"/>
              </a:ext>
            </a:extLst>
          </p:cNvPr>
          <p:cNvSpPr txBox="1"/>
          <p:nvPr/>
        </p:nvSpPr>
        <p:spPr>
          <a:xfrm>
            <a:off x="1927608" y="3799509"/>
            <a:ext cx="5292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baseline="30000" dirty="0">
                <a:latin typeface="Symbol" panose="05050102010706020507" pitchFamily="18" charset="2"/>
                <a:cs typeface="Arial" panose="020B0604020202020204" pitchFamily="34" charset="0"/>
                <a:sym typeface="Times"/>
              </a:rPr>
              <a:t>p</a:t>
            </a:r>
            <a:r>
              <a:rPr lang="en-US" b="1" i="1" baseline="30000" dirty="0">
                <a:latin typeface="Arial" panose="020B0604020202020204" pitchFamily="34" charset="0"/>
                <a:cs typeface="Arial" panose="020B0604020202020204" pitchFamily="34" charset="0"/>
                <a:sym typeface="Times"/>
              </a:rPr>
              <a:t>+</a:t>
            </a:r>
            <a:endParaRPr lang="en-US" b="1" baseline="30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CAC4E5D-4576-79FB-7DD9-A18579EF8B14}"/>
              </a:ext>
            </a:extLst>
          </p:cNvPr>
          <p:cNvSpPr txBox="1"/>
          <p:nvPr/>
        </p:nvSpPr>
        <p:spPr>
          <a:xfrm>
            <a:off x="1954595" y="3899602"/>
            <a:ext cx="529201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baseline="30000" dirty="0">
                <a:latin typeface="Symbol" panose="05050102010706020507" pitchFamily="18" charset="2"/>
                <a:cs typeface="Arial" panose="020B0604020202020204" pitchFamily="34" charset="0"/>
                <a:sym typeface="Times"/>
              </a:rPr>
              <a:t>p</a:t>
            </a:r>
            <a:r>
              <a:rPr lang="en-US" sz="2000" b="1" i="1" baseline="30000" dirty="0">
                <a:latin typeface="Arial" panose="020B0604020202020204" pitchFamily="34" charset="0"/>
                <a:cs typeface="Arial" panose="020B0604020202020204" pitchFamily="34" charset="0"/>
                <a:sym typeface="Times"/>
              </a:rPr>
              <a:t>-</a:t>
            </a:r>
            <a:endParaRPr lang="en-US" sz="2000" b="1" baseline="300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D6D530-63EB-BD6F-C6FB-9AFC8EA39A47}"/>
              </a:ext>
            </a:extLst>
          </p:cNvPr>
          <p:cNvSpPr txBox="1"/>
          <p:nvPr/>
        </p:nvSpPr>
        <p:spPr>
          <a:xfrm>
            <a:off x="2040584" y="4705737"/>
            <a:ext cx="371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latin typeface="Arial" panose="020B0604020202020204" pitchFamily="34" charset="0"/>
                <a:ea typeface="Times"/>
                <a:cs typeface="Arial" panose="020B0604020202020204" pitchFamily="34" charset="0"/>
                <a:sym typeface="Times"/>
              </a:rPr>
              <a:t>p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0118FC-4805-BF44-BD3F-8EE5FF4C96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5776" y="23929"/>
            <a:ext cx="1794930" cy="580366"/>
          </a:xfrm>
          <a:prstGeom prst="rect">
            <a:avLst/>
          </a:prstGeom>
        </p:spPr>
      </p:pic>
      <p:sp>
        <p:nvSpPr>
          <p:cNvPr id="39" name="Heavy flavors (charm &amp; bottom) are predominantly produced in hard scattering in heavy ion collisions.…">
            <a:extLst>
              <a:ext uri="{FF2B5EF4-FFF2-40B4-BE49-F238E27FC236}">
                <a16:creationId xmlns:a16="http://schemas.microsoft.com/office/drawing/2014/main" id="{8E54B20A-94C7-59FC-675C-749BC4615202}"/>
              </a:ext>
            </a:extLst>
          </p:cNvPr>
          <p:cNvSpPr txBox="1">
            <a:spLocks/>
          </p:cNvSpPr>
          <p:nvPr/>
        </p:nvSpPr>
        <p:spPr>
          <a:xfrm>
            <a:off x="5158046" y="3444477"/>
            <a:ext cx="2420546" cy="1350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7975">
              <a:spcBef>
                <a:spcPts val="1613"/>
              </a:spcBef>
              <a:buClr>
                <a:srgbClr val="000000"/>
              </a:buClr>
              <a:buSzPct val="149000"/>
              <a:defRPr sz="4588">
                <a:latin typeface="Times"/>
                <a:ea typeface="Times"/>
                <a:cs typeface="Times"/>
                <a:sym typeface="Times"/>
              </a:defRPr>
            </a:pPr>
            <a:r>
              <a:rPr lang="en-US" sz="1200" i="1" dirty="0">
                <a:latin typeface="Arial" panose="020B0604020202020204" pitchFamily="34" charset="0"/>
                <a:ea typeface="Times"/>
                <a:cs typeface="Arial" panose="020B0604020202020204" pitchFamily="34" charset="0"/>
                <a:sym typeface="Times"/>
              </a:rPr>
              <a:t>p: momentum (DC)</a:t>
            </a:r>
          </a:p>
          <a:p>
            <a:pPr defTabSz="227975">
              <a:spcBef>
                <a:spcPts val="1613"/>
              </a:spcBef>
              <a:buClr>
                <a:srgbClr val="000000"/>
              </a:buClr>
              <a:buSzPct val="149000"/>
              <a:defRPr sz="4588">
                <a:latin typeface="Times"/>
                <a:ea typeface="Times"/>
                <a:cs typeface="Times"/>
                <a:sym typeface="Times"/>
              </a:defRPr>
            </a:pPr>
            <a:r>
              <a:rPr lang="en-US" sz="1200" i="1" dirty="0">
                <a:latin typeface="Arial" panose="020B0604020202020204" pitchFamily="34" charset="0"/>
                <a:ea typeface="Times"/>
                <a:cs typeface="Arial" panose="020B0604020202020204" pitchFamily="34" charset="0"/>
                <a:sym typeface="Times"/>
              </a:rPr>
              <a:t>L: particle flight path length (vertex to TOF Det.)</a:t>
            </a:r>
          </a:p>
          <a:p>
            <a:pPr defTabSz="227975">
              <a:spcBef>
                <a:spcPts val="1613"/>
              </a:spcBef>
              <a:buClr>
                <a:srgbClr val="000000"/>
              </a:buClr>
              <a:buSzPct val="149000"/>
              <a:defRPr sz="4588">
                <a:latin typeface="Times"/>
                <a:ea typeface="Times"/>
                <a:cs typeface="Times"/>
                <a:sym typeface="Times"/>
              </a:defRPr>
            </a:pPr>
            <a:r>
              <a:rPr lang="en-US" sz="1400" i="1" dirty="0">
                <a:latin typeface="Arial" panose="020B0604020202020204" pitchFamily="34" charset="0"/>
                <a:ea typeface="Times"/>
                <a:cs typeface="Arial" panose="020B0604020202020204" pitchFamily="34" charset="0"/>
                <a:sym typeface="Times"/>
              </a:rPr>
              <a:t>t </a:t>
            </a:r>
            <a:r>
              <a:rPr lang="en-US" sz="1200" i="1" dirty="0">
                <a:latin typeface="Arial" panose="020B0604020202020204" pitchFamily="34" charset="0"/>
                <a:ea typeface="Times"/>
                <a:cs typeface="Arial" panose="020B0604020202020204" pitchFamily="34" charset="0"/>
                <a:sym typeface="Times"/>
              </a:rPr>
              <a:t>: time of flight measured in the TOF Det.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9312C95-F7F9-91F9-407C-16FF4FC16602}"/>
              </a:ext>
            </a:extLst>
          </p:cNvPr>
          <p:cNvCxnSpPr/>
          <p:nvPr/>
        </p:nvCxnSpPr>
        <p:spPr>
          <a:xfrm flipH="1">
            <a:off x="2154646" y="4798939"/>
            <a:ext cx="1156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06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A6E721-2EBE-628D-4187-848ED2141ED9}"/>
              </a:ext>
            </a:extLst>
          </p:cNvPr>
          <p:cNvSpPr/>
          <p:nvPr/>
        </p:nvSpPr>
        <p:spPr>
          <a:xfrm>
            <a:off x="238896" y="593124"/>
            <a:ext cx="11946151" cy="597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latin typeface="Arial" panose="020B0604020202020204" pitchFamily="34" charset="0"/>
                <a:ea typeface="Times"/>
                <a:cs typeface="Arial" panose="020B0604020202020204" pitchFamily="34" charset="0"/>
                <a:sym typeface="Times"/>
              </a:rPr>
              <a:t>Heavy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2BDC8-4FD7-7C9B-9BF5-93CA5E5EC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062653" y="720463"/>
            <a:ext cx="293358" cy="11983541"/>
          </a:xfrm>
          <a:prstGeom prst="rect">
            <a:avLst/>
          </a:prstGeom>
        </p:spPr>
      </p:pic>
      <p:sp>
        <p:nvSpPr>
          <p:cNvPr id="4" name="Rectangle 20">
            <a:extLst>
              <a:ext uri="{FF2B5EF4-FFF2-40B4-BE49-F238E27FC236}">
                <a16:creationId xmlns:a16="http://schemas.microsoft.com/office/drawing/2014/main" id="{36E72145-C9EC-7B0A-E66C-DD165E7CE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31" y="6557577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l" eaLnBrk="1" hangingPunct="1">
              <a:defRPr/>
            </a:pPr>
            <a:r>
              <a:rPr lang="fr-FR" altLang="en-US" sz="1400" b="1" dirty="0">
                <a:latin typeface="+mn-lt"/>
                <a:ea typeface="SimSun" panose="02010600030101010101" pitchFamily="2" charset="-122"/>
              </a:rPr>
              <a:t>Rachid Nouicer</a:t>
            </a: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83DD6CE9-6C7F-9212-6852-2E49F9D73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3269" y="65500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defRPr/>
            </a:pPr>
            <a:fld id="{1C5878F2-2070-4D4C-8B5C-D732F3953A3E}" type="slidenum">
              <a:rPr lang="fr-FR" altLang="en-US" sz="1400" b="1" smtClean="0">
                <a:latin typeface="+mn-lt"/>
                <a:ea typeface="SimSun" panose="02010600030101010101" pitchFamily="2" charset="-122"/>
              </a:rPr>
              <a:pPr algn="r" eaLnBrk="1" hangingPunct="1">
                <a:defRPr/>
              </a:pPr>
              <a:t>4</a:t>
            </a:fld>
            <a:endParaRPr lang="fr-FR" altLang="en-US" sz="1400" b="1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01919B0B-B236-C551-2CD7-92F874510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" y="6564015"/>
            <a:ext cx="1217809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en-US" sz="1400" b="1" dirty="0">
                <a:latin typeface="+mn-lt"/>
                <a:ea typeface="SimSun" panose="02010600030101010101" pitchFamily="2" charset="-122"/>
              </a:rPr>
              <a:t>SQM 2024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05072D-49A6-25FF-0718-14DB1D1F0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896" y="-46129"/>
            <a:ext cx="10167900" cy="67801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Arial Rounded MT Bold" panose="020F0704030504030204" pitchFamily="34" charset="0"/>
              </a:rPr>
              <a:t>I</a:t>
            </a:r>
            <a:r>
              <a:rPr lang="en-US" sz="2400" b="1" i="0" dirty="0">
                <a:effectLst/>
                <a:latin typeface="Arial Rounded MT Bold" panose="020F0704030504030204" pitchFamily="34" charset="0"/>
              </a:rPr>
              <a:t>nvariant Transverse </a:t>
            </a:r>
            <a:r>
              <a:rPr lang="en-US" sz="2400" dirty="0">
                <a:latin typeface="Arial Rounded MT Bold" panose="020F0704030504030204" pitchFamily="34" charset="0"/>
              </a:rPr>
              <a:t>M</a:t>
            </a:r>
            <a:r>
              <a:rPr lang="en-US" sz="2400" b="1" i="0" dirty="0">
                <a:effectLst/>
                <a:latin typeface="Arial Rounded MT Bold" panose="020F0704030504030204" pitchFamily="34" charset="0"/>
              </a:rPr>
              <a:t>omentum </a:t>
            </a:r>
            <a:r>
              <a:rPr lang="en-US" sz="2400" dirty="0">
                <a:latin typeface="Arial Rounded MT Bold" panose="020F0704030504030204" pitchFamily="34" charset="0"/>
              </a:rPr>
              <a:t>S</a:t>
            </a:r>
            <a:r>
              <a:rPr lang="en-US" sz="2400" b="1" i="0" dirty="0">
                <a:effectLst/>
                <a:latin typeface="Arial Rounded MT Bold" panose="020F0704030504030204" pitchFamily="34" charset="0"/>
              </a:rPr>
              <a:t>pectra vs Centrality Classes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b="0" dirty="0">
                <a:latin typeface="Arial Rounded MT Bold" panose="020F0704030504030204" pitchFamily="34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8641560-4EF9-6DE7-8F4E-9127BBDC6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220" y="1374962"/>
            <a:ext cx="1333686" cy="12288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A443B6-DCFA-E538-4F11-160AB8CF4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452" y="1417830"/>
            <a:ext cx="1162212" cy="11431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C0E0F88-2E02-8AC0-B57E-948208098C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6494" y="4668632"/>
            <a:ext cx="1267002" cy="11241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4BBBCDD-1770-DFA0-7F98-D520100F7C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153" y="4663671"/>
            <a:ext cx="1228896" cy="1162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BF9C13-849F-8E9C-B21B-9C85ABDF74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96286" y="2909"/>
            <a:ext cx="1794930" cy="5803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9D41C5-2F78-373E-D84C-5F0CF940C7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5323" y="586763"/>
            <a:ext cx="6854982" cy="627563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6A9384E-BFD7-F9CF-6AB3-915E76788934}"/>
              </a:ext>
            </a:extLst>
          </p:cNvPr>
          <p:cNvCxnSpPr>
            <a:cxnSpLocks/>
          </p:cNvCxnSpPr>
          <p:nvPr/>
        </p:nvCxnSpPr>
        <p:spPr>
          <a:xfrm flipH="1">
            <a:off x="260026" y="3472723"/>
            <a:ext cx="5625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Heavy flavors (charm &amp; bottom) are predominantly produced in hard scattering in heavy ion collisions.…">
            <a:extLst>
              <a:ext uri="{FF2B5EF4-FFF2-40B4-BE49-F238E27FC236}">
                <a16:creationId xmlns:a16="http://schemas.microsoft.com/office/drawing/2014/main" id="{D5CB0B78-BACC-E369-8BB7-18A0646E13FD}"/>
              </a:ext>
            </a:extLst>
          </p:cNvPr>
          <p:cNvSpPr txBox="1">
            <a:spLocks/>
          </p:cNvSpPr>
          <p:nvPr/>
        </p:nvSpPr>
        <p:spPr>
          <a:xfrm>
            <a:off x="270630" y="2918310"/>
            <a:ext cx="4351820" cy="1162213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US" sz="2000" b="1" dirty="0">
                <a:cs typeface="Arial" panose="020B0604020202020204" pitchFamily="34" charset="0"/>
              </a:rPr>
              <a:t>p, </a:t>
            </a:r>
            <a:r>
              <a:rPr lang="en-US" sz="2000" b="1" i="1" dirty="0">
                <a:cs typeface="Arial" panose="020B0604020202020204" pitchFamily="34" charset="0"/>
              </a:rPr>
              <a:t>K</a:t>
            </a:r>
            <a:r>
              <a:rPr lang="en-US" sz="2000" b="1" dirty="0">
                <a:cs typeface="Arial" panose="020B0604020202020204" pitchFamily="34" charset="0"/>
              </a:rPr>
              <a:t> , and </a:t>
            </a:r>
            <a:r>
              <a:rPr lang="en-US" sz="2000" b="1" i="1" dirty="0">
                <a:cs typeface="Arial" panose="020B0604020202020204" pitchFamily="34" charset="0"/>
              </a:rPr>
              <a:t>p</a:t>
            </a:r>
            <a:r>
              <a:rPr lang="en-US" sz="2000" b="1" dirty="0">
                <a:cs typeface="Arial" panose="020B0604020202020204" pitchFamily="34" charset="0"/>
              </a:rPr>
              <a:t> invariant p</a:t>
            </a:r>
            <a:r>
              <a:rPr lang="en-US" sz="2000" b="1" baseline="-25000" dirty="0">
                <a:cs typeface="Arial" panose="020B0604020202020204" pitchFamily="34" charset="0"/>
              </a:rPr>
              <a:t>T </a:t>
            </a:r>
            <a:r>
              <a:rPr lang="en-US" sz="2000" b="1" dirty="0">
                <a:cs typeface="Arial" panose="020B0604020202020204" pitchFamily="34" charset="0"/>
              </a:rPr>
              <a:t>spectra exhibit different shapes.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6477A6-8224-C7D7-1110-3DB8CEEB9377}"/>
              </a:ext>
            </a:extLst>
          </p:cNvPr>
          <p:cNvSpPr txBox="1"/>
          <p:nvPr/>
        </p:nvSpPr>
        <p:spPr>
          <a:xfrm rot="5400000">
            <a:off x="10797491" y="3345528"/>
            <a:ext cx="2223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PRC 109, 054910 (2024) </a:t>
            </a:r>
          </a:p>
        </p:txBody>
      </p:sp>
    </p:spTree>
    <p:extLst>
      <p:ext uri="{BB962C8B-B14F-4D97-AF65-F5344CB8AC3E}">
        <p14:creationId xmlns:p14="http://schemas.microsoft.com/office/powerpoint/2010/main" val="2488378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6A6E721-2EBE-628D-4187-848ED2141ED9}"/>
                  </a:ext>
                </a:extLst>
              </p:cNvPr>
              <p:cNvSpPr/>
              <p:nvPr/>
            </p:nvSpPr>
            <p:spPr>
              <a:xfrm>
                <a:off x="238896" y="593124"/>
                <a:ext cx="11946151" cy="59724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1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en-US" sz="1800" b="0" i="0" dirty="0">
                    <a:solidFill>
                      <a:srgbClr val="000000"/>
                    </a:solidFill>
                    <a:effectLst/>
                    <a:latin typeface="CanelaText-Regular"/>
                  </a:rPr>
                </a:br>
                <a:br>
                  <a:rPr lang="en-US" dirty="0"/>
                </a:br>
                <a:r>
                  <a:rPr lang="en-US" dirty="0"/>
                  <a:t>g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6A6E721-2EBE-628D-4187-848ED2141E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96" y="593124"/>
                <a:ext cx="11946151" cy="59724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4D2BDC8-4FD7-7C9B-9BF5-93CA5E5EC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062653" y="720463"/>
            <a:ext cx="293358" cy="1198354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8DEFDDB1-ECA0-4D8A-A89D-5ED53F068B73}"/>
              </a:ext>
            </a:extLst>
          </p:cNvPr>
          <p:cNvSpPr txBox="1">
            <a:spLocks/>
          </p:cNvSpPr>
          <p:nvPr/>
        </p:nvSpPr>
        <p:spPr>
          <a:xfrm>
            <a:off x="245849" y="-94301"/>
            <a:ext cx="11946151" cy="8686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b="1" i="0" dirty="0">
                <a:effectLst/>
                <a:latin typeface="Arial Rounded MT Bold" panose="020F0704030504030204" pitchFamily="34" charset="0"/>
              </a:rPr>
              <a:t>Transverse Mass Spectra</a:t>
            </a:r>
            <a:endParaRPr lang="en-US" sz="2800" b="0" dirty="0">
              <a:latin typeface="Arial Rounded MT Bold" panose="020F0704030504030204" pitchFamily="34" charset="0"/>
            </a:endParaRP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36E72145-C9EC-7B0A-E66C-DD165E7CE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31" y="6557577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l" eaLnBrk="1" hangingPunct="1">
              <a:defRPr/>
            </a:pPr>
            <a:r>
              <a:rPr lang="fr-FR" altLang="en-US" sz="1400" b="1" dirty="0">
                <a:latin typeface="+mn-lt"/>
                <a:ea typeface="SimSun" panose="02010600030101010101" pitchFamily="2" charset="-122"/>
              </a:rPr>
              <a:t>Rachid Nouicer</a:t>
            </a: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83DD6CE9-6C7F-9212-6852-2E49F9D73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3269" y="65500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defRPr/>
            </a:pPr>
            <a:fld id="{1C5878F2-2070-4D4C-8B5C-D732F3953A3E}" type="slidenum">
              <a:rPr lang="fr-FR" altLang="en-US" sz="1400" b="1" smtClean="0">
                <a:latin typeface="+mn-lt"/>
                <a:ea typeface="SimSun" panose="02010600030101010101" pitchFamily="2" charset="-122"/>
              </a:rPr>
              <a:pPr algn="r" eaLnBrk="1" hangingPunct="1">
                <a:defRPr/>
              </a:pPr>
              <a:t>5</a:t>
            </a:fld>
            <a:endParaRPr lang="fr-FR" altLang="en-US" sz="1400" b="1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01919B0B-B236-C551-2CD7-92F874510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" y="6564015"/>
            <a:ext cx="1217809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en-US" sz="1400" b="1" dirty="0">
                <a:latin typeface="+mn-lt"/>
                <a:ea typeface="SimSun" panose="02010600030101010101" pitchFamily="2" charset="-122"/>
              </a:rPr>
              <a:t>SQM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642D60-83BC-D7F5-D6E5-C6D0EC1DB650}"/>
              </a:ext>
            </a:extLst>
          </p:cNvPr>
          <p:cNvSpPr txBox="1"/>
          <p:nvPr/>
        </p:nvSpPr>
        <p:spPr>
          <a:xfrm>
            <a:off x="245848" y="598168"/>
            <a:ext cx="11939197" cy="1010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sz="18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8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and </a:t>
            </a:r>
            <a:r>
              <a:rPr lang="en-US" sz="1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0" dirty="0">
                <a:solidFill>
                  <a:srgbClr val="3333FF"/>
                </a:solidFill>
                <a:effectLst/>
              </a:rPr>
              <a:t>spectra have different shapes </a:t>
            </a:r>
          </a:p>
          <a:p>
            <a:pPr algn="ctr">
              <a:lnSpc>
                <a:spcPct val="150000"/>
              </a:lnSpc>
            </a:pPr>
            <a:r>
              <a:rPr lang="en-US" sz="1800" b="1" i="0" dirty="0">
                <a:solidFill>
                  <a:srgbClr val="3333FF"/>
                </a:solidFill>
                <a:effectLst/>
              </a:rPr>
              <a:t>and in order to quantify these differences, we look at the transverse-mass spectra.</a:t>
            </a:r>
            <a:endParaRPr lang="en-US" b="1" dirty="0">
              <a:solidFill>
                <a:srgbClr val="3333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4C2986-BE57-007A-B0C5-3878CBF56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7138" y="1725905"/>
            <a:ext cx="6291417" cy="42529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3B873D-3953-DC51-BAF2-2ECCA30D549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124" y="5697496"/>
            <a:ext cx="4080083" cy="608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480B46-7CF8-F0EA-6319-7FAC6783318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7212" y="4144583"/>
            <a:ext cx="1971950" cy="4477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6800CAC-2D93-8675-4F59-BC355CC6E0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90754" y="-1515"/>
            <a:ext cx="1794930" cy="5803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0F0046C-E85B-47ED-C2A0-E5266213AD3B}"/>
              </a:ext>
            </a:extLst>
          </p:cNvPr>
          <p:cNvSpPr txBox="1"/>
          <p:nvPr/>
        </p:nvSpPr>
        <p:spPr>
          <a:xfrm>
            <a:off x="11258324" y="1637351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Central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C2DD5F-57E5-4712-A4FB-1713DCA6ACEC}"/>
              </a:ext>
            </a:extLst>
          </p:cNvPr>
          <p:cNvSpPr txBox="1"/>
          <p:nvPr/>
        </p:nvSpPr>
        <p:spPr>
          <a:xfrm>
            <a:off x="11000692" y="2822645"/>
            <a:ext cx="117931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</a:rPr>
              <a:t>Peripheral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17AE82-EE43-0A4A-E5A7-FD4DA8665AD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591"/>
          <a:stretch/>
        </p:blipFill>
        <p:spPr>
          <a:xfrm>
            <a:off x="262761" y="2143212"/>
            <a:ext cx="5015825" cy="32905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0E955A-326F-9325-A5E3-1E0D0A32C81E}"/>
              </a:ext>
            </a:extLst>
          </p:cNvPr>
          <p:cNvSpPr txBox="1"/>
          <p:nvPr/>
        </p:nvSpPr>
        <p:spPr>
          <a:xfrm>
            <a:off x="11324099" y="3387397"/>
            <a:ext cx="62900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/>
              <a:t>p+p</a:t>
            </a: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7B0D7E-C66C-D815-56A4-5F47C85835DF}"/>
              </a:ext>
            </a:extLst>
          </p:cNvPr>
          <p:cNvSpPr txBox="1"/>
          <p:nvPr/>
        </p:nvSpPr>
        <p:spPr>
          <a:xfrm>
            <a:off x="6211614" y="5905971"/>
            <a:ext cx="511248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effectLst/>
              </a:rPr>
              <a:t>The inverse slope parameter exhibits a dependence on the hadron mass!</a:t>
            </a:r>
            <a:r>
              <a:rPr lang="en-US" b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E010BA-90BE-3366-F14C-FEC0BEE949F2}"/>
              </a:ext>
            </a:extLst>
          </p:cNvPr>
          <p:cNvSpPr txBox="1"/>
          <p:nvPr/>
        </p:nvSpPr>
        <p:spPr>
          <a:xfrm>
            <a:off x="3095440" y="1997057"/>
            <a:ext cx="2223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PRC 109, 054910 (2024)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F9A1C6-EF15-F553-30CF-BAAD4A77578D}"/>
              </a:ext>
            </a:extLst>
          </p:cNvPr>
          <p:cNvSpPr txBox="1"/>
          <p:nvPr/>
        </p:nvSpPr>
        <p:spPr>
          <a:xfrm>
            <a:off x="9249236" y="1550375"/>
            <a:ext cx="2223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PRC 109, 054910 (2024) </a:t>
            </a:r>
          </a:p>
        </p:txBody>
      </p:sp>
    </p:spTree>
    <p:extLst>
      <p:ext uri="{BB962C8B-B14F-4D97-AF65-F5344CB8AC3E}">
        <p14:creationId xmlns:p14="http://schemas.microsoft.com/office/powerpoint/2010/main" val="3921699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A6E721-2EBE-628D-4187-848ED2141ED9}"/>
              </a:ext>
            </a:extLst>
          </p:cNvPr>
          <p:cNvSpPr/>
          <p:nvPr/>
        </p:nvSpPr>
        <p:spPr>
          <a:xfrm>
            <a:off x="238896" y="593124"/>
            <a:ext cx="11946151" cy="597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sz="1800" b="0" i="0" dirty="0">
                <a:solidFill>
                  <a:srgbClr val="000000"/>
                </a:solidFill>
                <a:effectLst/>
                <a:latin typeface="CanelaText-Regular"/>
              </a:rPr>
            </a:br>
            <a:br>
              <a:rPr lang="en-US" dirty="0"/>
            </a:br>
            <a:r>
              <a:rPr lang="en-US" dirty="0"/>
              <a:t>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2BDC8-4FD7-7C9B-9BF5-93CA5E5EC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062653" y="720463"/>
            <a:ext cx="293358" cy="1198354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8DEFDDB1-ECA0-4D8A-A89D-5ED53F068B73}"/>
              </a:ext>
            </a:extLst>
          </p:cNvPr>
          <p:cNvSpPr txBox="1">
            <a:spLocks/>
          </p:cNvSpPr>
          <p:nvPr/>
        </p:nvSpPr>
        <p:spPr>
          <a:xfrm>
            <a:off x="-14332" y="19796"/>
            <a:ext cx="10405086" cy="5590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000" b="0" i="0" dirty="0">
                <a:effectLst/>
                <a:latin typeface="Arial Rounded MT Bold" panose="020F0704030504030204" pitchFamily="34" charset="0"/>
              </a:rPr>
              <a:t>Freeze-out Temperature</a:t>
            </a:r>
            <a:r>
              <a:rPr lang="en-US" sz="2000" dirty="0">
                <a:latin typeface="Arial Rounded MT Bold" panose="020F0704030504030204" pitchFamily="34" charset="0"/>
              </a:rPr>
              <a:t> and Average Collective Velocity of all Particle Species  </a:t>
            </a:r>
            <a:endParaRPr lang="en-US" sz="2000" b="0" dirty="0">
              <a:latin typeface="Arial Rounded MT Bold" panose="020F0704030504030204" pitchFamily="34" charset="0"/>
            </a:endParaRP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36E72145-C9EC-7B0A-E66C-DD165E7CE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31" y="6557577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l" eaLnBrk="1" hangingPunct="1">
              <a:defRPr/>
            </a:pPr>
            <a:r>
              <a:rPr lang="fr-FR" altLang="en-US" sz="1400" b="1" dirty="0">
                <a:latin typeface="+mn-lt"/>
                <a:ea typeface="SimSun" panose="02010600030101010101" pitchFamily="2" charset="-122"/>
              </a:rPr>
              <a:t>Rachid Nouicer</a:t>
            </a: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83DD6CE9-6C7F-9212-6852-2E49F9D73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3269" y="65500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defRPr/>
            </a:pPr>
            <a:fld id="{1C5878F2-2070-4D4C-8B5C-D732F3953A3E}" type="slidenum">
              <a:rPr lang="fr-FR" altLang="en-US" sz="1400" b="1" smtClean="0">
                <a:latin typeface="+mn-lt"/>
                <a:ea typeface="SimSun" panose="02010600030101010101" pitchFamily="2" charset="-122"/>
              </a:rPr>
              <a:pPr algn="r" eaLnBrk="1" hangingPunct="1">
                <a:defRPr/>
              </a:pPr>
              <a:t>6</a:t>
            </a:fld>
            <a:endParaRPr lang="fr-FR" altLang="en-US" sz="1400" b="1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01919B0B-B236-C551-2CD7-92F874510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" y="6564015"/>
            <a:ext cx="1217809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en-US" sz="1400" b="1" dirty="0">
                <a:latin typeface="+mn-lt"/>
                <a:ea typeface="SimSun" panose="02010600030101010101" pitchFamily="2" charset="-122"/>
              </a:rPr>
              <a:t>SQM 2024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6800CAC-2D93-8675-4F59-BC355CC6E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754" y="-1515"/>
            <a:ext cx="1794930" cy="58036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FBF2ACF-98B1-4B7E-D59E-143670AE11A2}"/>
              </a:ext>
            </a:extLst>
          </p:cNvPr>
          <p:cNvSpPr txBox="1"/>
          <p:nvPr/>
        </p:nvSpPr>
        <p:spPr>
          <a:xfrm>
            <a:off x="395781" y="5612764"/>
            <a:ext cx="513175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800" b="1" i="0" dirty="0">
                <a:effectLst/>
              </a:rPr>
              <a:t>The freeze-out temperature is approximately</a:t>
            </a:r>
            <a:br>
              <a:rPr lang="en-US" sz="1800" b="1" i="0" dirty="0">
                <a:effectLst/>
              </a:rPr>
            </a:br>
            <a:r>
              <a:rPr lang="en-US" sz="1800" b="1" i="0" dirty="0">
                <a:effectLst/>
              </a:rPr>
              <a:t>independent of </a:t>
            </a:r>
            <a:r>
              <a:rPr lang="en-US" b="1" dirty="0"/>
              <a:t>centralities and collision system size </a:t>
            </a:r>
            <a:r>
              <a:rPr lang="en-US" sz="1800" b="1" i="0" dirty="0">
                <a:effectLst/>
              </a:rPr>
              <a:t>within uncertainties!</a:t>
            </a:r>
            <a:endParaRPr lang="en-US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D503DF-6CE1-6B14-BE9F-56A40F240DFA}"/>
              </a:ext>
            </a:extLst>
          </p:cNvPr>
          <p:cNvSpPr txBox="1"/>
          <p:nvPr/>
        </p:nvSpPr>
        <p:spPr>
          <a:xfrm>
            <a:off x="6486924" y="5749969"/>
            <a:ext cx="473873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800" b="1" i="0" dirty="0">
                <a:effectLst/>
              </a:rPr>
              <a:t>Collective effects are more pronounced </a:t>
            </a:r>
          </a:p>
          <a:p>
            <a:r>
              <a:rPr lang="en-US" b="1" dirty="0"/>
              <a:t>i</a:t>
            </a:r>
            <a:r>
              <a:rPr lang="en-US" sz="1800" b="1" i="0" dirty="0">
                <a:effectLst/>
              </a:rPr>
              <a:t>n</a:t>
            </a:r>
            <a:r>
              <a:rPr lang="en-US" b="1" dirty="0"/>
              <a:t> </a:t>
            </a:r>
            <a:r>
              <a:rPr lang="en-US" sz="1800" b="1" i="0" dirty="0">
                <a:effectLst/>
              </a:rPr>
              <a:t>collisions characterized by large N</a:t>
            </a:r>
            <a:r>
              <a:rPr lang="en-US" sz="1800" b="1" i="0" baseline="-25000" dirty="0">
                <a:effectLst/>
              </a:rPr>
              <a:t>part</a:t>
            </a:r>
            <a:endParaRPr lang="en-US" b="1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B42828E-4CDA-BD89-6C5F-9EC4E596D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3633" y="649034"/>
            <a:ext cx="3648584" cy="94310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6C9D9EA-983B-2B8C-2201-5AC4B3CE7862}"/>
              </a:ext>
            </a:extLst>
          </p:cNvPr>
          <p:cNvSpPr txBox="1"/>
          <p:nvPr/>
        </p:nvSpPr>
        <p:spPr>
          <a:xfrm>
            <a:off x="7839059" y="843913"/>
            <a:ext cx="265290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0" i="0" dirty="0">
                <a:solidFill>
                  <a:srgbClr val="008E1B"/>
                </a:solidFill>
                <a:effectLst/>
                <a:latin typeface="CanelaText-Regular"/>
              </a:rPr>
              <a:t>Average collective velocity</a:t>
            </a:r>
            <a:br>
              <a:rPr lang="en-US" sz="1800" b="0" i="0" dirty="0">
                <a:solidFill>
                  <a:srgbClr val="008E1B"/>
                </a:solidFill>
                <a:effectLst/>
                <a:latin typeface="CanelaText-Regular"/>
              </a:rPr>
            </a:br>
            <a:r>
              <a:rPr lang="en-US" sz="1800" b="0" i="0" dirty="0">
                <a:solidFill>
                  <a:srgbClr val="008E1B"/>
                </a:solidFill>
                <a:effectLst/>
                <a:latin typeface="CanelaText-Regular"/>
              </a:rPr>
              <a:t>for all particle species</a:t>
            </a:r>
            <a:r>
              <a:rPr lang="en-US" dirty="0"/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88D3AD-0CB1-BE93-92A4-84E7BB27FB76}"/>
              </a:ext>
            </a:extLst>
          </p:cNvPr>
          <p:cNvSpPr txBox="1"/>
          <p:nvPr/>
        </p:nvSpPr>
        <p:spPr>
          <a:xfrm>
            <a:off x="981226" y="836774"/>
            <a:ext cx="282442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b="0" i="0" dirty="0">
                <a:solidFill>
                  <a:srgbClr val="E22146"/>
                </a:solidFill>
                <a:effectLst/>
                <a:latin typeface="CanelaText-Regular"/>
              </a:rPr>
              <a:t>Can be interpreted as </a:t>
            </a:r>
            <a:br>
              <a:rPr lang="en-US" sz="1800" b="0" i="0" dirty="0">
                <a:solidFill>
                  <a:srgbClr val="E22146"/>
                </a:solidFill>
                <a:effectLst/>
                <a:latin typeface="CanelaText-Regular"/>
              </a:rPr>
            </a:br>
            <a:r>
              <a:rPr lang="en-US" sz="1800" b="0" i="0" dirty="0">
                <a:solidFill>
                  <a:srgbClr val="E22146"/>
                </a:solidFill>
                <a:effectLst/>
                <a:latin typeface="CanelaText-Regular"/>
              </a:rPr>
              <a:t>the freeze-out temperature</a:t>
            </a:r>
            <a:r>
              <a:rPr lang="en-US" dirty="0"/>
              <a:t> 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01AE5AC-D09A-307E-4905-F83A16130BC9}"/>
              </a:ext>
            </a:extLst>
          </p:cNvPr>
          <p:cNvCxnSpPr>
            <a:cxnSpLocks/>
          </p:cNvCxnSpPr>
          <p:nvPr/>
        </p:nvCxnSpPr>
        <p:spPr>
          <a:xfrm>
            <a:off x="3795458" y="854423"/>
            <a:ext cx="794567" cy="634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97EFDFC-776E-48F5-D26C-0BF61D743D22}"/>
              </a:ext>
            </a:extLst>
          </p:cNvPr>
          <p:cNvCxnSpPr>
            <a:cxnSpLocks/>
          </p:cNvCxnSpPr>
          <p:nvPr/>
        </p:nvCxnSpPr>
        <p:spPr>
          <a:xfrm flipH="1">
            <a:off x="7172480" y="857794"/>
            <a:ext cx="677089" cy="7054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232CF5A-C47C-8178-EEE7-726EFBB5D1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343" y="1736324"/>
            <a:ext cx="5127682" cy="38504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53C86-0491-454E-EA1B-375DD482688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09"/>
          <a:stretch/>
        </p:blipFill>
        <p:spPr>
          <a:xfrm>
            <a:off x="5684421" y="1685837"/>
            <a:ext cx="5322273" cy="3978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122D1F-20D1-5AEA-61EF-AE125C17339A}"/>
              </a:ext>
            </a:extLst>
          </p:cNvPr>
          <p:cNvSpPr txBox="1"/>
          <p:nvPr/>
        </p:nvSpPr>
        <p:spPr>
          <a:xfrm>
            <a:off x="3232070" y="1566132"/>
            <a:ext cx="2223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PRC 109, 054910 (2024)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759294-D3E0-71ED-5C57-B3B50AFEE35D}"/>
              </a:ext>
            </a:extLst>
          </p:cNvPr>
          <p:cNvSpPr txBox="1"/>
          <p:nvPr/>
        </p:nvSpPr>
        <p:spPr>
          <a:xfrm>
            <a:off x="8807786" y="1560882"/>
            <a:ext cx="2223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PRC 109, 054910 (2024) </a:t>
            </a:r>
          </a:p>
        </p:txBody>
      </p:sp>
    </p:spTree>
    <p:extLst>
      <p:ext uri="{BB962C8B-B14F-4D97-AF65-F5344CB8AC3E}">
        <p14:creationId xmlns:p14="http://schemas.microsoft.com/office/powerpoint/2010/main" val="445392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A6E721-2EBE-628D-4187-848ED2141ED9}"/>
              </a:ext>
            </a:extLst>
          </p:cNvPr>
          <p:cNvSpPr/>
          <p:nvPr/>
        </p:nvSpPr>
        <p:spPr>
          <a:xfrm>
            <a:off x="238896" y="593124"/>
            <a:ext cx="11946151" cy="597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latin typeface="Arial" panose="020B0604020202020204" pitchFamily="34" charset="0"/>
                <a:ea typeface="Times"/>
                <a:cs typeface="Arial" panose="020B0604020202020204" pitchFamily="34" charset="0"/>
                <a:sym typeface="Times"/>
              </a:rPr>
              <a:t>Heavy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2BDC8-4FD7-7C9B-9BF5-93CA5E5EC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062653" y="720463"/>
            <a:ext cx="293358" cy="11983541"/>
          </a:xfrm>
          <a:prstGeom prst="rect">
            <a:avLst/>
          </a:prstGeom>
        </p:spPr>
      </p:pic>
      <p:sp>
        <p:nvSpPr>
          <p:cNvPr id="4" name="Rectangle 20">
            <a:extLst>
              <a:ext uri="{FF2B5EF4-FFF2-40B4-BE49-F238E27FC236}">
                <a16:creationId xmlns:a16="http://schemas.microsoft.com/office/drawing/2014/main" id="{36E72145-C9EC-7B0A-E66C-DD165E7CE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31" y="6557577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l" eaLnBrk="1" hangingPunct="1">
              <a:defRPr/>
            </a:pPr>
            <a:r>
              <a:rPr lang="fr-FR" altLang="en-US" sz="1400" b="1" dirty="0">
                <a:latin typeface="+mn-lt"/>
                <a:ea typeface="SimSun" panose="02010600030101010101" pitchFamily="2" charset="-122"/>
              </a:rPr>
              <a:t>Rachid Nouicer</a:t>
            </a: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83DD6CE9-6C7F-9212-6852-2E49F9D73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3269" y="65500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defRPr/>
            </a:pPr>
            <a:fld id="{1C5878F2-2070-4D4C-8B5C-D732F3953A3E}" type="slidenum">
              <a:rPr lang="fr-FR" altLang="en-US" sz="1400" b="1" smtClean="0">
                <a:latin typeface="+mn-lt"/>
                <a:ea typeface="SimSun" panose="02010600030101010101" pitchFamily="2" charset="-122"/>
              </a:rPr>
              <a:pPr algn="r" eaLnBrk="1" hangingPunct="1">
                <a:defRPr/>
              </a:pPr>
              <a:t>7</a:t>
            </a:fld>
            <a:endParaRPr lang="fr-FR" altLang="en-US" sz="1400" b="1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01919B0B-B236-C551-2CD7-92F874510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" y="6564015"/>
            <a:ext cx="1217809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en-US" sz="1400" b="1" dirty="0">
                <a:latin typeface="+mn-lt"/>
                <a:ea typeface="SimSun" panose="02010600030101010101" pitchFamily="2" charset="-122"/>
              </a:rPr>
              <a:t>SQM 2024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1E010B-2927-E3C4-92E7-47FFF23446CA}"/>
              </a:ext>
            </a:extLst>
          </p:cNvPr>
          <p:cNvSpPr txBox="1">
            <a:spLocks/>
          </p:cNvSpPr>
          <p:nvPr/>
        </p:nvSpPr>
        <p:spPr>
          <a:xfrm>
            <a:off x="245849" y="-94301"/>
            <a:ext cx="11946151" cy="8686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200" b="0" i="1" dirty="0">
                <a:effectLst/>
                <a:latin typeface="STIXGeneral-Italic"/>
              </a:rPr>
              <a:t>p</a:t>
            </a:r>
            <a:r>
              <a:rPr lang="en-US" sz="3200" b="0" i="0" dirty="0">
                <a:effectLst/>
                <a:latin typeface="STIXGeneral-Regular"/>
              </a:rPr>
              <a:t>/</a:t>
            </a:r>
            <a:r>
              <a:rPr lang="en-US" sz="3200" b="0" i="1" dirty="0">
                <a:effectLst/>
                <a:latin typeface="STIXGeneral-Italic"/>
              </a:rPr>
              <a:t>π </a:t>
            </a:r>
            <a:r>
              <a:rPr lang="en-US" sz="3200" b="1" i="0" dirty="0">
                <a:effectLst/>
                <a:latin typeface="Canela-Bold"/>
              </a:rPr>
              <a:t>- </a:t>
            </a:r>
            <a:r>
              <a:rPr lang="en-US" sz="2800" b="1" i="0" dirty="0">
                <a:effectLst/>
                <a:latin typeface="Arial Rounded MT Bold" panose="020F0704030504030204" pitchFamily="34" charset="0"/>
              </a:rPr>
              <a:t>Ratio in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Small </a:t>
            </a:r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ollision </a:t>
            </a:r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ystems</a:t>
            </a:r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endParaRPr lang="en-US" sz="2800" b="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BE2E03-C666-B977-9B1F-2080228AD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845" y="1494425"/>
            <a:ext cx="1162212" cy="10708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EC4F12-7190-193D-B146-3AFA1D17A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489" y="1529597"/>
            <a:ext cx="1011987" cy="9953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4872AD-0402-45B6-9330-A76C4F6860A3}"/>
              </a:ext>
            </a:extLst>
          </p:cNvPr>
          <p:cNvSpPr txBox="1"/>
          <p:nvPr/>
        </p:nvSpPr>
        <p:spPr>
          <a:xfrm>
            <a:off x="256359" y="5810540"/>
            <a:ext cx="11918683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In small collision systems (</a:t>
            </a:r>
            <a:r>
              <a:rPr lang="en-US" sz="2000" b="1" i="0" dirty="0" err="1">
                <a:solidFill>
                  <a:srgbClr val="FF0000"/>
                </a:solidFill>
                <a:effectLst/>
              </a:rPr>
              <a:t>p+Al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, </a:t>
            </a:r>
            <a:r>
              <a:rPr lang="en-US" sz="2000" b="1" i="0" baseline="30000" dirty="0">
                <a:solidFill>
                  <a:srgbClr val="FF0000"/>
                </a:solidFill>
                <a:effectLst/>
              </a:rPr>
              <a:t>3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He+Au), </a:t>
            </a:r>
            <a:r>
              <a:rPr lang="en-US" sz="2000" b="1" i="0" dirty="0">
                <a:effectLst/>
              </a:rPr>
              <a:t>the values of p/</a:t>
            </a:r>
            <a:r>
              <a:rPr lang="en-US" sz="2000" b="1" dirty="0">
                <a:effectLst/>
                <a:latin typeface="Symbol" panose="05050102010706020507" pitchFamily="18" charset="2"/>
              </a:rPr>
              <a:t>p</a:t>
            </a:r>
            <a:r>
              <a:rPr lang="en-US" sz="2000" b="1" i="0" dirty="0">
                <a:effectLst/>
              </a:rPr>
              <a:t> ratios in all centrality classes are similar to those measured in </a:t>
            </a:r>
            <a:r>
              <a:rPr lang="en-US" sz="2000" b="1" i="0" dirty="0" err="1">
                <a:effectLst/>
              </a:rPr>
              <a:t>p+p</a:t>
            </a:r>
            <a:r>
              <a:rPr lang="en-US" sz="2000" b="1" i="0" dirty="0">
                <a:effectLst/>
              </a:rPr>
              <a:t> collisions within uncertainties.</a:t>
            </a:r>
            <a:r>
              <a:rPr lang="en-US" sz="2000" b="1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6639A9-BD0C-469D-2925-0B906253E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426" y="1494763"/>
            <a:ext cx="1076981" cy="9923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B68937-358E-D767-F895-20A1A3B0C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308" y="2446839"/>
            <a:ext cx="11508828" cy="33814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6EC22DA-6DDC-3AEE-3546-56AB0DDAA07A}"/>
              </a:ext>
            </a:extLst>
          </p:cNvPr>
          <p:cNvSpPr txBox="1"/>
          <p:nvPr/>
        </p:nvSpPr>
        <p:spPr>
          <a:xfrm>
            <a:off x="245849" y="483993"/>
            <a:ext cx="11929193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0" dirty="0">
                <a:solidFill>
                  <a:srgbClr val="3333FF"/>
                </a:solidFill>
                <a:effectLst/>
              </a:rPr>
              <a:t>Enhancement of baryon production in nucleus-nucleus collisions is considered </a:t>
            </a:r>
          </a:p>
          <a:p>
            <a:pPr algn="ctr">
              <a:lnSpc>
                <a:spcPct val="150000"/>
              </a:lnSpc>
            </a:pPr>
            <a:r>
              <a:rPr lang="en-US" sz="2400" b="1" i="0" dirty="0">
                <a:solidFill>
                  <a:srgbClr val="3333FF"/>
                </a:solidFill>
                <a:effectLst/>
              </a:rPr>
              <a:t>to be one of the signatures of QGP formation </a:t>
            </a:r>
            <a:endParaRPr lang="en-US" sz="2400" b="1" dirty="0">
              <a:solidFill>
                <a:srgbClr val="3333FF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BDE9906-BB8B-2347-9248-EAF80F1C55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0754" y="-1515"/>
            <a:ext cx="1794930" cy="5803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64A9AF-DF5E-E966-E1D2-6A7C4535FFDC}"/>
              </a:ext>
            </a:extLst>
          </p:cNvPr>
          <p:cNvSpPr txBox="1"/>
          <p:nvPr/>
        </p:nvSpPr>
        <p:spPr>
          <a:xfrm>
            <a:off x="9984933" y="2307107"/>
            <a:ext cx="1931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PRC 109, 054910 (2024) </a:t>
            </a:r>
          </a:p>
        </p:txBody>
      </p:sp>
    </p:spTree>
    <p:extLst>
      <p:ext uri="{BB962C8B-B14F-4D97-AF65-F5344CB8AC3E}">
        <p14:creationId xmlns:p14="http://schemas.microsoft.com/office/powerpoint/2010/main" val="2001135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A6E721-2EBE-628D-4187-848ED2141ED9}"/>
              </a:ext>
            </a:extLst>
          </p:cNvPr>
          <p:cNvSpPr/>
          <p:nvPr/>
        </p:nvSpPr>
        <p:spPr>
          <a:xfrm>
            <a:off x="42918" y="615654"/>
            <a:ext cx="11946151" cy="597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2BDC8-4FD7-7C9B-9BF5-93CA5E5EC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062653" y="720463"/>
            <a:ext cx="293358" cy="11983541"/>
          </a:xfrm>
          <a:prstGeom prst="rect">
            <a:avLst/>
          </a:prstGeom>
        </p:spPr>
      </p:pic>
      <p:sp>
        <p:nvSpPr>
          <p:cNvPr id="4" name="Rectangle 20">
            <a:extLst>
              <a:ext uri="{FF2B5EF4-FFF2-40B4-BE49-F238E27FC236}">
                <a16:creationId xmlns:a16="http://schemas.microsoft.com/office/drawing/2014/main" id="{36E72145-C9EC-7B0A-E66C-DD165E7CE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31" y="6557577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l" eaLnBrk="1" hangingPunct="1">
              <a:defRPr/>
            </a:pPr>
            <a:r>
              <a:rPr lang="fr-FR" altLang="en-US" sz="1400" b="1" dirty="0">
                <a:latin typeface="+mn-lt"/>
                <a:ea typeface="SimSun" panose="02010600030101010101" pitchFamily="2" charset="-122"/>
              </a:rPr>
              <a:t>Rachid Nouicer</a:t>
            </a: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83DD6CE9-6C7F-9212-6852-2E49F9D73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3269" y="65500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defRPr/>
            </a:pPr>
            <a:fld id="{1C5878F2-2070-4D4C-8B5C-D732F3953A3E}" type="slidenum">
              <a:rPr lang="fr-FR" altLang="en-US" sz="1400" b="1" smtClean="0">
                <a:latin typeface="+mn-lt"/>
                <a:ea typeface="SimSun" panose="02010600030101010101" pitchFamily="2" charset="-122"/>
              </a:rPr>
              <a:pPr algn="r" eaLnBrk="1" hangingPunct="1">
                <a:defRPr/>
              </a:pPr>
              <a:t>8</a:t>
            </a:fld>
            <a:endParaRPr lang="fr-FR" altLang="en-US" sz="1400" b="1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01919B0B-B236-C551-2CD7-92F874510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" y="6564015"/>
            <a:ext cx="1217809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en-US" sz="1400" b="1" dirty="0">
                <a:latin typeface="+mn-lt"/>
                <a:ea typeface="SimSun" panose="02010600030101010101" pitchFamily="2" charset="-122"/>
              </a:rPr>
              <a:t>SQM 2024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1E010B-2927-E3C4-92E7-47FFF23446CA}"/>
              </a:ext>
            </a:extLst>
          </p:cNvPr>
          <p:cNvSpPr txBox="1">
            <a:spLocks/>
          </p:cNvSpPr>
          <p:nvPr/>
        </p:nvSpPr>
        <p:spPr>
          <a:xfrm>
            <a:off x="245849" y="-94301"/>
            <a:ext cx="11946151" cy="8686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200" b="0" i="1" dirty="0">
                <a:effectLst/>
                <a:latin typeface="STIXGeneral-Italic"/>
              </a:rPr>
              <a:t>p</a:t>
            </a:r>
            <a:r>
              <a:rPr lang="en-US" sz="3200" b="0" i="0" dirty="0">
                <a:effectLst/>
                <a:latin typeface="STIXGeneral-Regular"/>
              </a:rPr>
              <a:t>/</a:t>
            </a:r>
            <a:r>
              <a:rPr lang="en-US" sz="3200" b="0" i="1" dirty="0">
                <a:effectLst/>
                <a:latin typeface="STIXGeneral-Italic"/>
              </a:rPr>
              <a:t>π </a:t>
            </a:r>
            <a:r>
              <a:rPr lang="en-US" sz="3200" b="1" i="0" dirty="0">
                <a:effectLst/>
                <a:latin typeface="Arial Rounded MT Bold" panose="020F0704030504030204" pitchFamily="34" charset="0"/>
              </a:rPr>
              <a:t>- </a:t>
            </a:r>
            <a:r>
              <a:rPr lang="en-US" sz="2800" b="1" i="0" dirty="0">
                <a:effectLst/>
                <a:latin typeface="Arial Rounded MT Bold" panose="020F0704030504030204" pitchFamily="34" charset="0"/>
              </a:rPr>
              <a:t>Ratio in </a:t>
            </a:r>
            <a:r>
              <a:rPr lang="en-US" sz="2800" b="1" i="0" dirty="0">
                <a:solidFill>
                  <a:srgbClr val="72FA26"/>
                </a:solidFill>
                <a:effectLst/>
                <a:latin typeface="Arial Rounded MT Bold" panose="020F0704030504030204" pitchFamily="34" charset="0"/>
              </a:rPr>
              <a:t>Large </a:t>
            </a:r>
            <a:r>
              <a:rPr lang="en-US" sz="2800" dirty="0">
                <a:solidFill>
                  <a:srgbClr val="72FA26"/>
                </a:solidFill>
                <a:latin typeface="Arial Rounded MT Bold" panose="020F0704030504030204" pitchFamily="34" charset="0"/>
              </a:rPr>
              <a:t>C</a:t>
            </a:r>
            <a:r>
              <a:rPr lang="en-US" sz="2800" b="1" i="0" dirty="0">
                <a:solidFill>
                  <a:srgbClr val="72FA26"/>
                </a:solidFill>
                <a:effectLst/>
                <a:latin typeface="Arial Rounded MT Bold" panose="020F0704030504030204" pitchFamily="34" charset="0"/>
              </a:rPr>
              <a:t>ollision </a:t>
            </a:r>
            <a:r>
              <a:rPr lang="en-US" sz="2800" dirty="0">
                <a:solidFill>
                  <a:srgbClr val="72FA26"/>
                </a:solidFill>
                <a:latin typeface="Arial Rounded MT Bold" panose="020F0704030504030204" pitchFamily="34" charset="0"/>
              </a:rPr>
              <a:t>S</a:t>
            </a:r>
            <a:r>
              <a:rPr lang="en-US" sz="2800" b="1" i="0" dirty="0">
                <a:solidFill>
                  <a:srgbClr val="72FA26"/>
                </a:solidFill>
                <a:effectLst/>
                <a:latin typeface="Arial Rounded MT Bold" panose="020F0704030504030204" pitchFamily="34" charset="0"/>
              </a:rPr>
              <a:t>ystems</a:t>
            </a:r>
            <a:r>
              <a:rPr lang="en-US" sz="2800" dirty="0">
                <a:solidFill>
                  <a:srgbClr val="72FA26"/>
                </a:solidFill>
                <a:latin typeface="Arial Rounded MT Bold" panose="020F0704030504030204" pitchFamily="34" charset="0"/>
              </a:rPr>
              <a:t> </a:t>
            </a:r>
            <a:endParaRPr lang="en-US" sz="2800" b="0" dirty="0">
              <a:solidFill>
                <a:srgbClr val="72FA2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4872AD-0402-45B6-9330-A76C4F6860A3}"/>
              </a:ext>
            </a:extLst>
          </p:cNvPr>
          <p:cNvSpPr txBox="1"/>
          <p:nvPr/>
        </p:nvSpPr>
        <p:spPr>
          <a:xfrm>
            <a:off x="202931" y="4298169"/>
            <a:ext cx="5283035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FF0000"/>
                </a:solidFill>
                <a:effectLst/>
                <a:latin typeface="Graphik-Regular"/>
              </a:rPr>
              <a:t>In collision systems with large 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AppleSymbols"/>
              </a:rPr>
              <a:t>⟨N</a:t>
            </a:r>
            <a:r>
              <a:rPr lang="en-US" sz="2200" b="0" i="0" baseline="-25000" dirty="0">
                <a:solidFill>
                  <a:srgbClr val="FF0000"/>
                </a:solidFill>
                <a:effectLst/>
                <a:latin typeface="AppleSymbols"/>
              </a:rPr>
              <a:t>part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AppleSymbols"/>
              </a:rPr>
              <a:t>⟩ 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Graphik-Regular"/>
              </a:rPr>
              <a:t>values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Graphik-Regular"/>
              </a:rPr>
              <a:t>p/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p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Graphik-Regular"/>
              </a:rPr>
              <a:t>ratios reach the values of ≈ 0.6, </a:t>
            </a:r>
            <a:br>
              <a:rPr lang="en-US" sz="2200" b="0" i="0" dirty="0">
                <a:solidFill>
                  <a:srgbClr val="000000"/>
                </a:solidFill>
                <a:effectLst/>
                <a:latin typeface="Graphik-Regular"/>
              </a:rPr>
            </a:br>
            <a:r>
              <a:rPr lang="en-US" sz="2200" b="0" i="0" dirty="0">
                <a:solidFill>
                  <a:srgbClr val="000000"/>
                </a:solidFill>
                <a:effectLst/>
                <a:latin typeface="Graphik-Regular"/>
              </a:rPr>
              <a:t>which is ≈2 times larger than (p/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p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Graphik-Regular"/>
              </a:rPr>
              <a:t>)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Graphik-Regular"/>
              </a:rPr>
              <a:t>p+p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Graphik-Regular"/>
              </a:rPr>
              <a:t>.</a:t>
            </a:r>
            <a:r>
              <a:rPr lang="en-US" sz="2200" dirty="0"/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4224F9-19C7-229B-01E9-1C6E4E906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048" y="1371398"/>
            <a:ext cx="6303978" cy="51763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829D9F-0F71-E540-F50D-AC9515969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1803" y="718651"/>
            <a:ext cx="737338" cy="6973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10C6B2-6C6E-7D72-D637-FC14D35050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856"/>
          <a:stretch/>
        </p:blipFill>
        <p:spPr>
          <a:xfrm>
            <a:off x="9844259" y="629698"/>
            <a:ext cx="950252" cy="7768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CF2514-C123-8C14-AF32-DFABCF4D6726}"/>
              </a:ext>
            </a:extLst>
          </p:cNvPr>
          <p:cNvSpPr txBox="1"/>
          <p:nvPr/>
        </p:nvSpPr>
        <p:spPr>
          <a:xfrm>
            <a:off x="245849" y="1833853"/>
            <a:ext cx="48143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0" dirty="0">
                <a:solidFill>
                  <a:srgbClr val="3333FF"/>
                </a:solidFill>
                <a:effectLst/>
              </a:rPr>
              <a:t>Enhancement of baryon production in nucleus-nucleus collisions is considered to be one of the signatures of QGP formation </a:t>
            </a:r>
            <a:endParaRPr lang="en-US" sz="2400" dirty="0">
              <a:solidFill>
                <a:srgbClr val="3333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ADFE3F-38B9-4217-0754-225348B8E3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0754" y="-1515"/>
            <a:ext cx="1794930" cy="5803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A8F0E8-9DBC-2418-F016-1AEE3A7F50FE}"/>
              </a:ext>
            </a:extLst>
          </p:cNvPr>
          <p:cNvSpPr txBox="1"/>
          <p:nvPr/>
        </p:nvSpPr>
        <p:spPr>
          <a:xfrm>
            <a:off x="10195133" y="5880606"/>
            <a:ext cx="17908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PRC 109, 054910 (2024) </a:t>
            </a:r>
          </a:p>
        </p:txBody>
      </p:sp>
    </p:spTree>
    <p:extLst>
      <p:ext uri="{BB962C8B-B14F-4D97-AF65-F5344CB8AC3E}">
        <p14:creationId xmlns:p14="http://schemas.microsoft.com/office/powerpoint/2010/main" val="2858403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A6E721-2EBE-628D-4187-848ED2141ED9}"/>
              </a:ext>
            </a:extLst>
          </p:cNvPr>
          <p:cNvSpPr/>
          <p:nvPr/>
        </p:nvSpPr>
        <p:spPr>
          <a:xfrm>
            <a:off x="238896" y="593124"/>
            <a:ext cx="11946151" cy="597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>
                <a:solidFill>
                  <a:srgbClr val="FF0000"/>
                </a:solidFill>
                <a:latin typeface="Arial Rounded MT Bold" panose="020F0704030504030204" pitchFamily="34" charset="0"/>
              </a:rPr>
              <a:t>Small Collision Systems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2BDC8-4FD7-7C9B-9BF5-93CA5E5EC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062653" y="720463"/>
            <a:ext cx="293358" cy="11983541"/>
          </a:xfrm>
          <a:prstGeom prst="rect">
            <a:avLst/>
          </a:prstGeom>
        </p:spPr>
      </p:pic>
      <p:sp>
        <p:nvSpPr>
          <p:cNvPr id="4" name="Rectangle 20">
            <a:extLst>
              <a:ext uri="{FF2B5EF4-FFF2-40B4-BE49-F238E27FC236}">
                <a16:creationId xmlns:a16="http://schemas.microsoft.com/office/drawing/2014/main" id="{36E72145-C9EC-7B0A-E66C-DD165E7CE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31" y="6557577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l" eaLnBrk="1" hangingPunct="1">
              <a:defRPr/>
            </a:pPr>
            <a:r>
              <a:rPr lang="fr-FR" altLang="en-US" sz="1400" b="1" dirty="0">
                <a:latin typeface="+mn-lt"/>
                <a:ea typeface="SimSun" panose="02010600030101010101" pitchFamily="2" charset="-122"/>
              </a:rPr>
              <a:t>Rachid Nouicer</a:t>
            </a: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83DD6CE9-6C7F-9212-6852-2E49F9D73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3269" y="65500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defRPr/>
            </a:pPr>
            <a:fld id="{1C5878F2-2070-4D4C-8B5C-D732F3953A3E}" type="slidenum">
              <a:rPr lang="fr-FR" altLang="en-US" sz="1400" b="1" smtClean="0">
                <a:latin typeface="+mn-lt"/>
                <a:ea typeface="SimSun" panose="02010600030101010101" pitchFamily="2" charset="-122"/>
              </a:rPr>
              <a:pPr algn="r" eaLnBrk="1" hangingPunct="1">
                <a:defRPr/>
              </a:pPr>
              <a:t>9</a:t>
            </a:fld>
            <a:endParaRPr lang="fr-FR" altLang="en-US" sz="1400" b="1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01919B0B-B236-C551-2CD7-92F874510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" y="6564015"/>
            <a:ext cx="1217809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en-US" sz="1400" b="1" dirty="0">
                <a:latin typeface="+mn-lt"/>
                <a:ea typeface="SimSun" panose="02010600030101010101" pitchFamily="2" charset="-122"/>
              </a:rPr>
              <a:t>SQM 2024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81C577-635E-5536-AE54-059FB53AFB74}"/>
              </a:ext>
            </a:extLst>
          </p:cNvPr>
          <p:cNvGrpSpPr/>
          <p:nvPr/>
        </p:nvGrpSpPr>
        <p:grpSpPr>
          <a:xfrm>
            <a:off x="2883337" y="1175476"/>
            <a:ext cx="9200462" cy="4236014"/>
            <a:chOff x="473176" y="1091811"/>
            <a:chExt cx="10311994" cy="467437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49118C-91B0-1D23-1B8E-82A80CCBE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176" y="1091811"/>
              <a:ext cx="10311994" cy="467437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3C52090-0D87-35C8-0EC7-4D12467906B3}"/>
                </a:ext>
              </a:extLst>
            </p:cNvPr>
            <p:cNvSpPr txBox="1"/>
            <p:nvPr/>
          </p:nvSpPr>
          <p:spPr>
            <a:xfrm>
              <a:off x="2326153" y="2791091"/>
              <a:ext cx="1831162" cy="3735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3333FF"/>
                  </a:solidFill>
                </a:rPr>
                <a:t>Central (0-20%)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B3EC2F2-D8B8-520B-3483-88206BD46F20}"/>
                </a:ext>
              </a:extLst>
            </p:cNvPr>
            <p:cNvSpPr txBox="1"/>
            <p:nvPr/>
          </p:nvSpPr>
          <p:spPr>
            <a:xfrm>
              <a:off x="5347877" y="2791091"/>
              <a:ext cx="1831162" cy="3735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3333FF"/>
                  </a:solidFill>
                </a:rPr>
                <a:t>Central (0-20%)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355118D-3842-6644-5270-7701DFD7927D}"/>
                </a:ext>
              </a:extLst>
            </p:cNvPr>
            <p:cNvSpPr txBox="1"/>
            <p:nvPr/>
          </p:nvSpPr>
          <p:spPr>
            <a:xfrm>
              <a:off x="8766560" y="2770034"/>
              <a:ext cx="1831162" cy="3735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3333FF"/>
                  </a:solidFill>
                </a:rPr>
                <a:t>Central (0-20%)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C89E818-1607-09C6-BA74-B9EE8CDDD685}"/>
                </a:ext>
              </a:extLst>
            </p:cNvPr>
            <p:cNvSpPr txBox="1"/>
            <p:nvPr/>
          </p:nvSpPr>
          <p:spPr>
            <a:xfrm>
              <a:off x="8243115" y="4726976"/>
              <a:ext cx="2246193" cy="3735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Peripheral collisions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B14304-B0D8-D672-768F-874E430B87FF}"/>
                </a:ext>
              </a:extLst>
            </p:cNvPr>
            <p:cNvSpPr txBox="1"/>
            <p:nvPr/>
          </p:nvSpPr>
          <p:spPr>
            <a:xfrm>
              <a:off x="4201909" y="4869859"/>
              <a:ext cx="2246193" cy="3735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Peripheral collisions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8B710D5-C883-8B8A-5096-A11FE3AD9F8C}"/>
                </a:ext>
              </a:extLst>
            </p:cNvPr>
            <p:cNvSpPr txBox="1"/>
            <p:nvPr/>
          </p:nvSpPr>
          <p:spPr>
            <a:xfrm>
              <a:off x="1534266" y="4700583"/>
              <a:ext cx="2246193" cy="3735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Peripheral collisions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0C4AC7C-C871-FD71-BC41-EB358EF2AC49}"/>
              </a:ext>
            </a:extLst>
          </p:cNvPr>
          <p:cNvSpPr txBox="1"/>
          <p:nvPr/>
        </p:nvSpPr>
        <p:spPr>
          <a:xfrm>
            <a:off x="257399" y="5696984"/>
            <a:ext cx="11927647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000000"/>
                </a:solidFill>
                <a:effectLst/>
              </a:rPr>
              <a:t>Proton </a:t>
            </a:r>
            <a:r>
              <a:rPr lang="en-US" sz="1600" i="1" dirty="0">
                <a:solidFill>
                  <a:srgbClr val="000000"/>
                </a:solidFill>
                <a:effectLst/>
              </a:rPr>
              <a:t>R</a:t>
            </a:r>
            <a:r>
              <a:rPr lang="en-US" sz="1600" i="1" baseline="-25000" dirty="0">
                <a:solidFill>
                  <a:srgbClr val="000000"/>
                </a:solidFill>
                <a:effectLst/>
              </a:rPr>
              <a:t>AB</a:t>
            </a:r>
            <a:r>
              <a:rPr lang="en-US" sz="1600" i="1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dirty="0">
                <a:solidFill>
                  <a:srgbClr val="000000"/>
                </a:solidFill>
                <a:effectLst/>
              </a:rPr>
              <a:t>values in </a:t>
            </a:r>
            <a:r>
              <a:rPr lang="en-US" sz="1600" i="1" dirty="0" err="1">
                <a:solidFill>
                  <a:srgbClr val="000000"/>
                </a:solidFill>
                <a:effectLst/>
              </a:rPr>
              <a:t>p</a:t>
            </a:r>
            <a:r>
              <a:rPr lang="en-US" sz="1600" i="0" dirty="0" err="1">
                <a:solidFill>
                  <a:srgbClr val="000000"/>
                </a:solidFill>
                <a:effectLst/>
              </a:rPr>
              <a:t>+Al</a:t>
            </a:r>
            <a:r>
              <a:rPr lang="en-US" sz="1600" i="0" dirty="0">
                <a:solidFill>
                  <a:srgbClr val="000000"/>
                </a:solidFill>
                <a:effectLst/>
              </a:rPr>
              <a:t> collisions at the intermediate </a:t>
            </a:r>
            <a:r>
              <a:rPr lang="en-US" sz="1600" i="1" dirty="0">
                <a:solidFill>
                  <a:srgbClr val="000000"/>
                </a:solidFill>
                <a:effectLst/>
              </a:rPr>
              <a:t>p</a:t>
            </a:r>
            <a:r>
              <a:rPr lang="en-US" sz="1600" i="1" baseline="-25000" dirty="0">
                <a:solidFill>
                  <a:srgbClr val="000000"/>
                </a:solidFill>
                <a:effectLst/>
              </a:rPr>
              <a:t>T</a:t>
            </a:r>
            <a:r>
              <a:rPr lang="en-US" sz="1600" i="1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dirty="0">
                <a:solidFill>
                  <a:srgbClr val="000000"/>
                </a:solidFill>
                <a:effectLst/>
              </a:rPr>
              <a:t>range (1.0 GeV/</a:t>
            </a:r>
            <a:r>
              <a:rPr lang="en-US" sz="1600" i="1" dirty="0">
                <a:solidFill>
                  <a:srgbClr val="000000"/>
                </a:solidFill>
                <a:effectLst/>
              </a:rPr>
              <a:t>c &lt; pT &lt; </a:t>
            </a:r>
            <a:r>
              <a:rPr lang="en-US" sz="1600" i="0" dirty="0">
                <a:solidFill>
                  <a:srgbClr val="000000"/>
                </a:solidFill>
                <a:effectLst/>
              </a:rPr>
              <a:t>2.5 GeV/</a:t>
            </a:r>
            <a:r>
              <a:rPr lang="en-US" sz="1600" i="1" dirty="0">
                <a:solidFill>
                  <a:srgbClr val="000000"/>
                </a:solidFill>
                <a:effectLst/>
              </a:rPr>
              <a:t>c</a:t>
            </a:r>
            <a:r>
              <a:rPr lang="en-US" sz="1600" i="0" dirty="0">
                <a:solidFill>
                  <a:srgbClr val="000000"/>
                </a:solidFill>
                <a:effectLst/>
              </a:rPr>
              <a:t>) are equal to unity, while in d/</a:t>
            </a:r>
            <a:r>
              <a:rPr lang="en-US" sz="1600" i="0" baseline="30000" dirty="0">
                <a:solidFill>
                  <a:srgbClr val="000000"/>
                </a:solidFill>
                <a:effectLst/>
              </a:rPr>
              <a:t>3</a:t>
            </a:r>
            <a:r>
              <a:rPr lang="en-US" sz="1600" i="0" dirty="0">
                <a:solidFill>
                  <a:srgbClr val="000000"/>
                </a:solidFill>
                <a:effectLst/>
              </a:rPr>
              <a:t>He+Au collisions proton </a:t>
            </a:r>
            <a:r>
              <a:rPr lang="en-US" sz="1600" i="1" dirty="0">
                <a:solidFill>
                  <a:srgbClr val="000000"/>
                </a:solidFill>
                <a:effectLst/>
              </a:rPr>
              <a:t>R</a:t>
            </a:r>
            <a:r>
              <a:rPr lang="en-US" sz="1600" i="1" baseline="-25000" dirty="0">
                <a:solidFill>
                  <a:srgbClr val="000000"/>
                </a:solidFill>
                <a:effectLst/>
              </a:rPr>
              <a:t>AB</a:t>
            </a:r>
            <a:r>
              <a:rPr lang="en-US" sz="1600" i="1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dirty="0">
                <a:solidFill>
                  <a:srgbClr val="000000"/>
                </a:solidFill>
                <a:effectLst/>
              </a:rPr>
              <a:t>is above unity </a:t>
            </a:r>
            <a:r>
              <a:rPr lang="en-US" sz="1600" i="0" dirty="0">
                <a:solidFill>
                  <a:srgbClr val="3333FF"/>
                </a:solidFill>
                <a:effectLst/>
                <a:sym typeface="Wingdings" panose="05000000000000000000" pitchFamily="2" charset="2"/>
              </a:rPr>
              <a:t> </a:t>
            </a:r>
            <a:r>
              <a:rPr lang="en-US" sz="1600" dirty="0">
                <a:solidFill>
                  <a:srgbClr val="3333FF"/>
                </a:solidFill>
                <a:sym typeface="Wingdings" panose="05000000000000000000" pitchFamily="2" charset="2"/>
              </a:rPr>
              <a:t>t</a:t>
            </a:r>
            <a:r>
              <a:rPr lang="en-US" sz="1600" i="0" dirty="0">
                <a:solidFill>
                  <a:srgbClr val="3333FF"/>
                </a:solidFill>
                <a:effectLst/>
              </a:rPr>
              <a:t>his difference btw </a:t>
            </a:r>
            <a:r>
              <a:rPr lang="en-US" sz="1600" i="1" dirty="0" err="1">
                <a:solidFill>
                  <a:srgbClr val="3333FF"/>
                </a:solidFill>
                <a:effectLst/>
              </a:rPr>
              <a:t>p</a:t>
            </a:r>
            <a:r>
              <a:rPr lang="en-US" sz="1600" i="0" dirty="0" err="1">
                <a:solidFill>
                  <a:srgbClr val="3333FF"/>
                </a:solidFill>
                <a:effectLst/>
              </a:rPr>
              <a:t>+Al</a:t>
            </a:r>
            <a:r>
              <a:rPr lang="en-US" sz="1600" dirty="0">
                <a:solidFill>
                  <a:srgbClr val="3333FF"/>
                </a:solidFill>
              </a:rPr>
              <a:t> </a:t>
            </a:r>
            <a:r>
              <a:rPr lang="en-US" sz="1600" i="0" dirty="0">
                <a:solidFill>
                  <a:srgbClr val="3333FF"/>
                </a:solidFill>
                <a:effectLst/>
              </a:rPr>
              <a:t>and </a:t>
            </a:r>
            <a:r>
              <a:rPr lang="en-US" sz="1600" i="1" dirty="0">
                <a:solidFill>
                  <a:srgbClr val="3333FF"/>
                </a:solidFill>
                <a:effectLst/>
              </a:rPr>
              <a:t>d/</a:t>
            </a:r>
            <a:r>
              <a:rPr lang="en-US" sz="1600" i="0" baseline="30000" dirty="0">
                <a:solidFill>
                  <a:srgbClr val="3333FF"/>
                </a:solidFill>
                <a:effectLst/>
              </a:rPr>
              <a:t>3</a:t>
            </a:r>
            <a:r>
              <a:rPr lang="en-US" sz="1600" i="0" dirty="0">
                <a:solidFill>
                  <a:srgbClr val="3333FF"/>
                </a:solidFill>
                <a:effectLst/>
              </a:rPr>
              <a:t>He+Au might be caused by the size of the </a:t>
            </a:r>
            <a:r>
              <a:rPr lang="en-US" sz="1600" i="1" dirty="0" err="1">
                <a:solidFill>
                  <a:srgbClr val="3333FF"/>
                </a:solidFill>
                <a:effectLst/>
              </a:rPr>
              <a:t>p</a:t>
            </a:r>
            <a:r>
              <a:rPr lang="en-US" sz="1600" i="0" dirty="0" err="1">
                <a:solidFill>
                  <a:srgbClr val="3333FF"/>
                </a:solidFill>
                <a:effectLst/>
              </a:rPr>
              <a:t>+Al</a:t>
            </a:r>
            <a:r>
              <a:rPr lang="en-US" sz="1600" i="0" dirty="0">
                <a:solidFill>
                  <a:srgbClr val="3333FF"/>
                </a:solidFill>
                <a:effectLst/>
              </a:rPr>
              <a:t> system being insufficient to observe an increase in proton production.</a:t>
            </a:r>
            <a:r>
              <a:rPr lang="en-US" sz="1600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40B795-04C2-1EFD-7E2E-A60DC08DA993}"/>
              </a:ext>
            </a:extLst>
          </p:cNvPr>
          <p:cNvSpPr txBox="1"/>
          <p:nvPr/>
        </p:nvSpPr>
        <p:spPr>
          <a:xfrm>
            <a:off x="257399" y="671511"/>
            <a:ext cx="1192764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solidFill>
                  <a:srgbClr val="3333FF"/>
                </a:solidFill>
                <a:latin typeface="Arial Rounded MT Bold" panose="020F0704030504030204" pitchFamily="34" charset="0"/>
              </a:rPr>
              <a:t>C</a:t>
            </a:r>
            <a:r>
              <a:rPr lang="en-US" sz="1900" dirty="0">
                <a:solidFill>
                  <a:srgbClr val="3333FF"/>
                </a:solidFill>
                <a:effectLst/>
                <a:latin typeface="Arial Rounded MT Bold" panose="020F0704030504030204" pitchFamily="34" charset="0"/>
              </a:rPr>
              <a:t>omparisons of identified charged-hadron R</a:t>
            </a:r>
            <a:r>
              <a:rPr lang="en-US" sz="1900" baseline="-25000" dirty="0">
                <a:solidFill>
                  <a:srgbClr val="3333FF"/>
                </a:solidFill>
                <a:effectLst/>
                <a:latin typeface="Arial Rounded MT Bold" panose="020F0704030504030204" pitchFamily="34" charset="0"/>
              </a:rPr>
              <a:t>AB </a:t>
            </a:r>
            <a:r>
              <a:rPr lang="en-US" sz="1900" dirty="0">
                <a:solidFill>
                  <a:srgbClr val="3333FF"/>
                </a:solidFill>
                <a:effectLst/>
                <a:latin typeface="Arial Rounded MT Bold" panose="020F0704030504030204" pitchFamily="34" charset="0"/>
              </a:rPr>
              <a:t>values as a function of p</a:t>
            </a:r>
            <a:r>
              <a:rPr lang="en-US" sz="1900" baseline="-25000" dirty="0">
                <a:solidFill>
                  <a:srgbClr val="3333FF"/>
                </a:solidFill>
                <a:effectLst/>
                <a:latin typeface="Arial Rounded MT Bold" panose="020F0704030504030204" pitchFamily="34" charset="0"/>
              </a:rPr>
              <a:t>T </a:t>
            </a:r>
            <a:r>
              <a:rPr lang="en-US" sz="1900" dirty="0">
                <a:solidFill>
                  <a:srgbClr val="3333FF"/>
                </a:solidFill>
                <a:effectLst/>
                <a:latin typeface="Arial Rounded MT Bold" panose="020F0704030504030204" pitchFamily="34" charset="0"/>
              </a:rPr>
              <a:t>in central and peripheral </a:t>
            </a:r>
            <a:endParaRPr lang="en-US" sz="1900" dirty="0">
              <a:solidFill>
                <a:srgbClr val="3333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3DCDA-19BE-B199-2331-DE4688D21754}"/>
              </a:ext>
            </a:extLst>
          </p:cNvPr>
          <p:cNvSpPr txBox="1"/>
          <p:nvPr/>
        </p:nvSpPr>
        <p:spPr>
          <a:xfrm>
            <a:off x="360011" y="3509188"/>
            <a:ext cx="217719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R</a:t>
            </a:r>
            <a:r>
              <a:rPr lang="en-US" sz="2400" baseline="-25000" dirty="0"/>
              <a:t>AB</a:t>
            </a:r>
            <a:r>
              <a:rPr lang="en-US" sz="2400" dirty="0"/>
              <a:t>(</a:t>
            </a:r>
            <a:r>
              <a:rPr lang="en-US" sz="3200" dirty="0">
                <a:latin typeface="Symbol" panose="05050102010706020507" pitchFamily="18" charset="2"/>
              </a:rPr>
              <a:t>p</a:t>
            </a:r>
            <a:r>
              <a:rPr lang="en-US" sz="2400" dirty="0"/>
              <a:t>, K)  ~ 1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C5D9F8-A102-77B5-8DF2-E10F1C280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76" y="2242482"/>
            <a:ext cx="955322" cy="9396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F073535-4F2F-BFB5-541A-6AA2876E2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048" y="2272182"/>
            <a:ext cx="955322" cy="88026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0584853-1A70-1434-C5A8-F7C530FE306A}"/>
              </a:ext>
            </a:extLst>
          </p:cNvPr>
          <p:cNvSpPr txBox="1">
            <a:spLocks/>
          </p:cNvSpPr>
          <p:nvPr/>
        </p:nvSpPr>
        <p:spPr>
          <a:xfrm>
            <a:off x="202931" y="1420170"/>
            <a:ext cx="2435741" cy="8234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b="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Small systems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322633A-FCED-0A25-C3B1-1D3CA3ABC59A}"/>
              </a:ext>
            </a:extLst>
          </p:cNvPr>
          <p:cNvSpPr txBox="1">
            <a:spLocks/>
          </p:cNvSpPr>
          <p:nvPr/>
        </p:nvSpPr>
        <p:spPr>
          <a:xfrm>
            <a:off x="245849" y="-94301"/>
            <a:ext cx="11946151" cy="8686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Arial Rounded MT Bold" panose="020F0704030504030204" pitchFamily="34" charset="0"/>
              </a:rPr>
              <a:t>Nuclear Modification Factor in </a:t>
            </a:r>
            <a:r>
              <a:rPr lang="en-US" sz="280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Small </a:t>
            </a:r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ollision </a:t>
            </a:r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</a:t>
            </a:r>
            <a:r>
              <a:rPr lang="en-US" sz="280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ystems</a:t>
            </a:r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5FDD46E-254E-0642-3D51-0829E42A5F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0754" y="-1515"/>
            <a:ext cx="1794930" cy="5803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263163-AE18-FF75-9A93-E8AAF52C65DF}"/>
              </a:ext>
            </a:extLst>
          </p:cNvPr>
          <p:cNvSpPr txBox="1"/>
          <p:nvPr/>
        </p:nvSpPr>
        <p:spPr>
          <a:xfrm>
            <a:off x="10226665" y="972292"/>
            <a:ext cx="1931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PRC 109, 054910 (2024) </a:t>
            </a:r>
          </a:p>
        </p:txBody>
      </p:sp>
    </p:spTree>
    <p:extLst>
      <p:ext uri="{BB962C8B-B14F-4D97-AF65-F5344CB8AC3E}">
        <p14:creationId xmlns:p14="http://schemas.microsoft.com/office/powerpoint/2010/main" val="15560952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13842</TotalTime>
  <Words>1916</Words>
  <Application>Microsoft Office PowerPoint</Application>
  <PresentationFormat>Widescreen</PresentationFormat>
  <Paragraphs>399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AppleSymbols</vt:lpstr>
      <vt:lpstr>Arial</vt:lpstr>
      <vt:lpstr>Arial Rounded MT Bold</vt:lpstr>
      <vt:lpstr>Calibri</vt:lpstr>
      <vt:lpstr>Cambria Math</vt:lpstr>
      <vt:lpstr>Canela-Bold</vt:lpstr>
      <vt:lpstr>CanelaText-Regular</vt:lpstr>
      <vt:lpstr>CMMI10</vt:lpstr>
      <vt:lpstr>CMMI7</vt:lpstr>
      <vt:lpstr>CMR10</vt:lpstr>
      <vt:lpstr>CMR7</vt:lpstr>
      <vt:lpstr>Graphik-Regular</vt:lpstr>
      <vt:lpstr>Helvetica</vt:lpstr>
      <vt:lpstr>STIXGeneral-Italic</vt:lpstr>
      <vt:lpstr>STIXGeneral-Regular</vt:lpstr>
      <vt:lpstr>Symbol</vt:lpstr>
      <vt:lpstr>Times New Roman</vt:lpstr>
      <vt:lpstr>Wingdings</vt:lpstr>
      <vt:lpstr>BNL</vt:lpstr>
      <vt:lpstr>Scaling Properties of φ-Meson and Light Charged Hadron Production  in Small and Large Systems  at PHENIX</vt:lpstr>
      <vt:lpstr>PowerPoint Presentation</vt:lpstr>
      <vt:lpstr>Charged Hadrons Identification in PHENIX</vt:lpstr>
      <vt:lpstr>Invariant Transverse Momentum Spectra vs Centrality Classes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Nouicer, Rachid</dc:creator>
  <cp:keywords/>
  <dc:description/>
  <cp:lastModifiedBy>Rachid Nouicer</cp:lastModifiedBy>
  <cp:revision>131</cp:revision>
  <dcterms:created xsi:type="dcterms:W3CDTF">2022-06-12T13:20:38Z</dcterms:created>
  <dcterms:modified xsi:type="dcterms:W3CDTF">2024-06-04T05:25:01Z</dcterms:modified>
  <cp:category/>
</cp:coreProperties>
</file>