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4"/>
  </p:sldMasterIdLst>
  <p:notesMasterIdLst>
    <p:notesMasterId r:id="rId26"/>
  </p:notesMasterIdLst>
  <p:handoutMasterIdLst>
    <p:handoutMasterId r:id="rId27"/>
  </p:handoutMasterIdLst>
  <p:sldIdLst>
    <p:sldId id="334" r:id="rId5"/>
    <p:sldId id="350" r:id="rId6"/>
    <p:sldId id="354" r:id="rId7"/>
    <p:sldId id="352" r:id="rId8"/>
    <p:sldId id="355" r:id="rId9"/>
    <p:sldId id="357" r:id="rId10"/>
    <p:sldId id="356" r:id="rId11"/>
    <p:sldId id="359" r:id="rId12"/>
    <p:sldId id="370" r:id="rId13"/>
    <p:sldId id="358" r:id="rId14"/>
    <p:sldId id="371" r:id="rId15"/>
    <p:sldId id="363" r:id="rId16"/>
    <p:sldId id="368" r:id="rId17"/>
    <p:sldId id="366" r:id="rId18"/>
    <p:sldId id="365" r:id="rId19"/>
    <p:sldId id="351" r:id="rId20"/>
    <p:sldId id="360" r:id="rId21"/>
    <p:sldId id="353" r:id="rId22"/>
    <p:sldId id="369" r:id="rId23"/>
    <p:sldId id="372" r:id="rId24"/>
    <p:sldId id="36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3" autoAdjust="0"/>
    <p:restoredTop sz="84967" autoAdjust="0"/>
  </p:normalViewPr>
  <p:slideViewPr>
    <p:cSldViewPr snapToGrid="0">
      <p:cViewPr varScale="1">
        <p:scale>
          <a:sx n="107" d="100"/>
          <a:sy n="107" d="100"/>
        </p:scale>
        <p:origin x="80" y="136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-110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E99E25-5B65-D93A-3010-8B947D67E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EB28A-33CC-6CF5-1214-F2C3205F67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88634-FBA9-41D6-8B35-EE3A7D816B7C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63414-6160-FF79-B3F6-CD615625C8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3E93F-BDEC-C5F7-2553-8324882C41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C78D2-97D1-4B37-BDD1-08A09BD4C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13595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7C0839F3-7E22-A47C-34FD-36044FB0848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96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357809"/>
            <a:ext cx="7983110" cy="3080335"/>
          </a:xfrm>
        </p:spPr>
        <p:txBody>
          <a:bodyPr lIns="0" tIns="0" rIns="0" bIns="0" anchor="b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61510" y="2744546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59" y="640080"/>
            <a:ext cx="4815836" cy="2103120"/>
          </a:xfrm>
        </p:spPr>
        <p:txBody>
          <a:bodyPr lIns="0" tIns="0" rIns="0" bIns="0" anchor="ctr" anchorCtr="0"/>
          <a:lstStyle>
            <a:lvl1pPr algn="l">
              <a:defRPr sz="40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183E8BD-29F0-8F9F-FC7D-73F8067BCDD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C983CA3-739C-6C20-AFE0-0997370354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31427" y="640080"/>
            <a:ext cx="5122889" cy="2103120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10000"/>
              </a:lnSpc>
              <a:buNone/>
              <a:defRPr sz="1800">
                <a:solidFill>
                  <a:schemeClr val="tx1"/>
                </a:solidFill>
              </a:defRPr>
            </a:lvl1pPr>
            <a:lvl2pPr marL="228600">
              <a:lnSpc>
                <a:spcPct val="100000"/>
              </a:lnSpc>
              <a:defRPr sz="1600">
                <a:solidFill>
                  <a:schemeClr val="tx1"/>
                </a:solidFill>
              </a:defRPr>
            </a:lvl2pPr>
            <a:lvl3pPr marL="457200">
              <a:lnSpc>
                <a:spcPct val="100000"/>
              </a:lnSpc>
              <a:defRPr sz="1400">
                <a:solidFill>
                  <a:schemeClr val="tx1"/>
                </a:solidFill>
              </a:defRPr>
            </a:lvl3pPr>
            <a:lvl4pPr marL="685800">
              <a:lnSpc>
                <a:spcPct val="100000"/>
              </a:lnSpc>
              <a:defRPr sz="1200">
                <a:solidFill>
                  <a:schemeClr val="tx1"/>
                </a:solidFill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C9F29C-BBE9-AFB4-AFC6-30BCA4EB2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C4D286-C480-B4CF-4406-CACC323F9FA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280160" y="3017520"/>
            <a:ext cx="10374152" cy="320886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BEE2817-4518-D59A-BD13-29A3D4FE64F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7539516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90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4970638"/>
            <a:ext cx="9144000" cy="1280160"/>
          </a:xfrm>
        </p:spPr>
        <p:txBody>
          <a:bodyPr lIns="0" tIns="0" rIns="0" bIns="0" anchor="b" anchorCtr="0"/>
          <a:lstStyle>
            <a:lvl1pPr algn="l">
              <a:defRPr sz="40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0626849-9D2D-3C95-8C10-FA8F325F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80160" y="685800"/>
            <a:ext cx="4937760" cy="402336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>
              <a:spcBef>
                <a:spcPts val="1200"/>
              </a:spcBef>
              <a:defRPr sz="1800"/>
            </a:lvl2pPr>
            <a:lvl3pPr marL="914400">
              <a:spcBef>
                <a:spcPts val="1200"/>
              </a:spcBef>
              <a:defRPr sz="1800"/>
            </a:lvl3pPr>
            <a:lvl4pPr marL="1371600">
              <a:spcBef>
                <a:spcPts val="1200"/>
              </a:spcBef>
              <a:defRPr sz="1800"/>
            </a:lvl4pPr>
            <a:lvl5pPr marL="182880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04755" y="685800"/>
            <a:ext cx="4937760" cy="4023360"/>
          </a:xfrm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1200"/>
              </a:spcBef>
              <a:defRPr sz="1800"/>
            </a:lvl2pPr>
            <a:lvl3pPr>
              <a:spcBef>
                <a:spcPts val="1200"/>
              </a:spcBef>
              <a:defRPr sz="1800"/>
            </a:lvl3pPr>
            <a:lvl4pPr>
              <a:spcBef>
                <a:spcPts val="1200"/>
              </a:spcBef>
              <a:defRPr sz="1800"/>
            </a:lvl4pPr>
            <a:lvl5pPr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17D91C-F78C-0E4C-FB27-7112AB840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22570" y="5680647"/>
            <a:ext cx="465456" cy="581432"/>
            <a:chOff x="7843462" y="2744546"/>
            <a:chExt cx="465456" cy="581432"/>
          </a:xfrm>
        </p:grpSpPr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CC935CF3-75DF-0DC7-1B2A-E0E0205DF64B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13">
              <a:extLst>
                <a:ext uri="{FF2B5EF4-FFF2-40B4-BE49-F238E27FC236}">
                  <a16:creationId xmlns:a16="http://schemas.microsoft.com/office/drawing/2014/main" id="{D5782BEB-6319-DEC1-F9ED-BA9201C6B9B7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6E59DFAF-9794-BD12-D89A-422FFFFCE023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6444A47-BCB3-5C86-F2B8-25092BE8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 lIns="0" rIns="91440"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48C53D-49AB-C003-70E8-5117AF079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6BC1DE-6696-3408-564E-2D73B1266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711518" y="5393214"/>
            <a:ext cx="1097341" cy="736658"/>
            <a:chOff x="10508317" y="446637"/>
            <a:chExt cx="1097341" cy="736658"/>
          </a:xfrm>
        </p:grpSpPr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268EB1E4-29D6-C3F5-BCBB-FB7E7EE5C2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08317" y="49220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Graphic 16">
              <a:extLst>
                <a:ext uri="{FF2B5EF4-FFF2-40B4-BE49-F238E27FC236}">
                  <a16:creationId xmlns:a16="http://schemas.microsoft.com/office/drawing/2014/main" id="{09524D46-140F-2F4F-430B-F59815A07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477944" y="105558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Graphic 14">
              <a:extLst>
                <a:ext uri="{FF2B5EF4-FFF2-40B4-BE49-F238E27FC236}">
                  <a16:creationId xmlns:a16="http://schemas.microsoft.com/office/drawing/2014/main" id="{AC75143B-C717-8D04-743C-B40FB5EFB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41555" y="44663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87376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60" y="640080"/>
            <a:ext cx="10087699" cy="1280160"/>
          </a:xfrm>
        </p:spPr>
        <p:txBody>
          <a:bodyPr lIns="0" tIns="0" rIns="0" bIns="0" anchor="b" anchorCtr="0"/>
          <a:lstStyle>
            <a:lvl1pPr>
              <a:defRPr sz="4000" b="1" cap="all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6B8DF0-B7E6-5032-C3C7-E457E793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80160" y="2103119"/>
            <a:ext cx="10087699" cy="41148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5F4D40-ADE4-5EEB-436C-8563A49C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 lIns="0"/>
          <a:lstStyle>
            <a:lvl1pPr algn="l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bbles and Title 1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2897" y="585216"/>
            <a:ext cx="8965094" cy="2276856"/>
          </a:xfrm>
        </p:spPr>
        <p:txBody>
          <a:bodyPr lIns="0" tIns="0" rIns="0" anchor="b"/>
          <a:lstStyle>
            <a:lvl1pPr algn="r">
              <a:lnSpc>
                <a:spcPts val="4800"/>
              </a:lnSpc>
              <a:defRPr sz="4800" b="1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FC9B12A4-113B-B3F6-5926-5C2A6F504AB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1606" y="3205313"/>
            <a:ext cx="3043077" cy="3043083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anchor="t" anchorCtr="0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40609" y="3127248"/>
            <a:ext cx="6117381" cy="3017520"/>
          </a:xfr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F51D36-DB19-27CD-47E0-A4261648D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8614240">
            <a:off x="3975343" y="2819532"/>
            <a:ext cx="465456" cy="581432"/>
            <a:chOff x="7843462" y="2744546"/>
            <a:chExt cx="465456" cy="581432"/>
          </a:xfrm>
        </p:grpSpPr>
        <p:sp>
          <p:nvSpPr>
            <p:cNvPr id="4" name="Graphic 12">
              <a:extLst>
                <a:ext uri="{FF2B5EF4-FFF2-40B4-BE49-F238E27FC236}">
                  <a16:creationId xmlns:a16="http://schemas.microsoft.com/office/drawing/2014/main" id="{3EFED0E0-17D4-C5B0-09D0-B43338A856B3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Graphic 13">
              <a:extLst>
                <a:ext uri="{FF2B5EF4-FFF2-40B4-BE49-F238E27FC236}">
                  <a16:creationId xmlns:a16="http://schemas.microsoft.com/office/drawing/2014/main" id="{8F798BBE-9B6F-700D-08A1-09ABC5388CCE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Graphic 15">
              <a:extLst>
                <a:ext uri="{FF2B5EF4-FFF2-40B4-BE49-F238E27FC236}">
                  <a16:creationId xmlns:a16="http://schemas.microsoft.com/office/drawing/2014/main" id="{4AE2D1C5-9D85-9049-690C-3AFCE7E2DA56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0FE75D-ACD3-655E-58A7-8F2C18276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362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6525"/>
            <a:ext cx="10515600" cy="150971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632" y="726630"/>
            <a:ext cx="520991" cy="517379"/>
          </a:xfrm>
        </p:spPr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B2B208-F5B9-0151-C982-A389CB0B2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5890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0EEA6CA-DE1E-18ED-E69E-54A1372FE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5890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973C81-5E94-41F6-CE15-3B4763B3A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835B5C-F994-9D57-3118-919EE90F5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6544" y="614202"/>
            <a:ext cx="5918072" cy="2276856"/>
          </a:xfrm>
        </p:spPr>
        <p:txBody>
          <a:bodyPr lIns="0" tIns="0" rIns="0" bIns="0" anchor="b"/>
          <a:lstStyle>
            <a:lvl1pPr algn="r">
              <a:lnSpc>
                <a:spcPts val="4000"/>
              </a:lnSpc>
              <a:defRPr sz="4000" b="1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C738AB3-8054-6E21-C34C-36AF3A31AC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80160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tIns="914400" anchor="t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D1B85-4BEF-C1C1-5619-B82E9E44A9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16548" y="3161752"/>
            <a:ext cx="5918068" cy="3144965"/>
          </a:xfr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3pPr>
            <a:lvl4pPr marL="137160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4pPr>
            <a:lvl5pPr marL="1828800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52402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9872E9-2F0D-2FEB-0974-F0BBBC5E03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7238999" y="6356350"/>
            <a:ext cx="379561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3386775"/>
            <a:ext cx="8311102" cy="3080335"/>
          </a:xfrm>
        </p:spPr>
        <p:txBody>
          <a:bodyPr lIns="0" tIns="274320" rIns="0" bIns="0" anchor="t" anchorCtr="0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9670435">
            <a:off x="7632743" y="794953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1D87F51-D69B-9038-0566-4FDC355AB6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97587" y="411831"/>
            <a:ext cx="3521337" cy="3521344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anchor="t" anchorCtr="0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5123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0159" y="640080"/>
            <a:ext cx="10302240" cy="1852046"/>
          </a:xfrm>
        </p:spPr>
        <p:txBody>
          <a:bodyPr lIns="0" tIns="0" rIns="0" bIns="0" anchor="b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0158" y="2588447"/>
            <a:ext cx="7853678" cy="726645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7659974" y="4456458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5DDB7824-50BA-B12F-AD49-CA8953CA3A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36252" y="3205313"/>
            <a:ext cx="3043077" cy="3043083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anchor="t" anchorCtr="0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52645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0" y="640080"/>
            <a:ext cx="7498080" cy="1280160"/>
          </a:xfrm>
        </p:spPr>
        <p:txBody>
          <a:bodyPr lIns="0" tIns="0" rIns="0" bIns="0" anchor="b" anchorCtr="0"/>
          <a:lstStyle>
            <a:lvl1pPr>
              <a:defRPr sz="4000" b="1" cap="all" spc="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632" y="722376"/>
            <a:ext cx="520991" cy="517379"/>
          </a:xfrm>
        </p:spPr>
        <p:txBody>
          <a:bodyPr anchor="t" anchorCtr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7615" y="895646"/>
            <a:ext cx="1956925" cy="195692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" anchor="t" anchorCtr="0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0" y="2194560"/>
            <a:ext cx="7498080" cy="402336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>
              <a:defRPr sz="1600"/>
            </a:lvl2pPr>
            <a:lvl3pPr marL="457200">
              <a:defRPr sz="1400"/>
            </a:lvl3pPr>
            <a:lvl4pPr marL="685800">
              <a:defRPr sz="12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8B5E78-A531-681D-1312-F21B52D0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70685" y="620661"/>
            <a:ext cx="403448" cy="381782"/>
            <a:chOff x="10969280" y="1780012"/>
            <a:chExt cx="403448" cy="381782"/>
          </a:xfrm>
        </p:grpSpPr>
        <p:sp>
          <p:nvSpPr>
            <p:cNvPr id="17" name="Graphic 10">
              <a:extLst>
                <a:ext uri="{FF2B5EF4-FFF2-40B4-BE49-F238E27FC236}">
                  <a16:creationId xmlns:a16="http://schemas.microsoft.com/office/drawing/2014/main" id="{AAD06B87-D9B2-4F94-B734-A8F039A20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81590" y="2070656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Graphic 11">
              <a:extLst>
                <a:ext uri="{FF2B5EF4-FFF2-40B4-BE49-F238E27FC236}">
                  <a16:creationId xmlns:a16="http://schemas.microsoft.com/office/drawing/2014/main" id="{BB13A13C-36EA-4B13-9175-C5FE95B34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969280" y="178001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5189CAD3-7011-6481-11F8-05B5CB106F0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80160" y="6356350"/>
            <a:ext cx="4114800" cy="365125"/>
          </a:xfrm>
        </p:spPr>
        <p:txBody>
          <a:bodyPr lIns="0" rIns="91440"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7CB27F-7A56-A747-A4D6-5627C2463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+ Subtitle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0159" y="3383280"/>
            <a:ext cx="10302240" cy="1852046"/>
          </a:xfrm>
        </p:spPr>
        <p:txBody>
          <a:bodyPr lIns="0" tIns="274320" rIns="0" bIns="0" anchor="t" anchorCtr="0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0158" y="2966886"/>
            <a:ext cx="10302237" cy="397191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97692" y="620298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912362-D30D-7B0B-BA94-0993B1EBC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0"/>
            <a:ext cx="0" cy="2775857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64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60" y="685800"/>
            <a:ext cx="9137012" cy="1280160"/>
          </a:xfrm>
        </p:spPr>
        <p:txBody>
          <a:bodyPr lIns="0" tIns="0" rIns="0" bIns="0"/>
          <a:lstStyle>
            <a:lvl1pPr>
              <a:defRPr sz="4000" b="1" cap="all" spc="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F91A5DB-A2CA-1D70-9A06-3869A288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80160" y="2327440"/>
            <a:ext cx="4846320" cy="4040574"/>
          </a:xfrm>
        </p:spPr>
        <p:txBody>
          <a:bodyPr lIns="0" tIns="0" rIns="0" bIns="0">
            <a:normAutofit/>
          </a:bodyPr>
          <a:lstStyle>
            <a:lvl1pPr marL="0" indent="0">
              <a:spcAft>
                <a:spcPts val="0"/>
              </a:spcAft>
              <a:buNone/>
              <a:defRPr sz="1800"/>
            </a:lvl1pPr>
            <a:lvl2pPr marL="228600">
              <a:spcBef>
                <a:spcPts val="1200"/>
              </a:spcBef>
              <a:defRPr sz="1800"/>
            </a:lvl2pPr>
            <a:lvl3pPr marL="685800">
              <a:spcBef>
                <a:spcPts val="1200"/>
              </a:spcBef>
              <a:defRPr sz="1800"/>
            </a:lvl3pPr>
            <a:lvl4pPr marL="1143000">
              <a:spcBef>
                <a:spcPts val="1200"/>
              </a:spcBef>
              <a:defRPr sz="1800"/>
            </a:lvl4pPr>
            <a:lvl5pPr marL="160020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23402" y="2327441"/>
            <a:ext cx="4846320" cy="4040574"/>
          </a:xfrm>
        </p:spPr>
        <p:txBody>
          <a:bodyPr lIns="0" tIns="0" rIns="0" bIns="0">
            <a:normAutofit/>
          </a:bodyPr>
          <a:lstStyle>
            <a:lvl1pPr marL="0" indent="0">
              <a:spcAft>
                <a:spcPts val="0"/>
              </a:spcAft>
              <a:buNone/>
              <a:defRPr sz="1800"/>
            </a:lvl1pPr>
            <a:lvl2pPr marL="228600">
              <a:spcBef>
                <a:spcPts val="1200"/>
              </a:spcBef>
              <a:defRPr sz="1800"/>
            </a:lvl2pPr>
            <a:lvl3pPr marL="685800">
              <a:spcBef>
                <a:spcPts val="1200"/>
              </a:spcBef>
              <a:defRPr sz="1800"/>
            </a:lvl3pPr>
            <a:lvl4pPr marL="1143000">
              <a:spcBef>
                <a:spcPts val="1200"/>
              </a:spcBef>
              <a:defRPr sz="1800"/>
            </a:lvl4pPr>
            <a:lvl5pPr marL="160020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D6A69CF-70D6-AB12-CD8B-FD75B7EE1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EFE408-BFE1-16DC-F7C6-47F55C171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2992" y="0"/>
            <a:ext cx="5779008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572" y="685800"/>
            <a:ext cx="4754880" cy="5670550"/>
          </a:xfrm>
        </p:spPr>
        <p:txBody>
          <a:bodyPr lIns="0" tIns="0" rIns="0" bIns="0" anchor="ctr" anchorCtr="0"/>
          <a:lstStyle>
            <a:lvl1pPr algn="l">
              <a:defRPr sz="4000" b="1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C0ED5DD-6381-0FFD-7B45-D21179A39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042E432-AE48-385B-DEA1-32129394CE7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279526" y="1533524"/>
            <a:ext cx="4663440" cy="1895475"/>
          </a:xfrm>
        </p:spPr>
        <p:txBody>
          <a:bodyPr lIns="0" tIns="0" rIns="0" bIns="0" anchor="t" anchorCtr="0">
            <a:noAutofit/>
          </a:bodyPr>
          <a:lstStyle>
            <a:lvl1pPr marL="342900" indent="-512064">
              <a:spcBef>
                <a:spcPts val="1000"/>
              </a:spcBef>
              <a:buFont typeface="+mj-lt"/>
              <a:buAutoNum type="arabicPeriod"/>
              <a:defRPr sz="1800"/>
            </a:lvl1pPr>
            <a:lvl2pPr marL="1028700" indent="-342900">
              <a:spcBef>
                <a:spcPts val="1200"/>
              </a:spcBef>
              <a:buFont typeface="+mj-lt"/>
              <a:buAutoNum type="alphaLcPeriod"/>
              <a:defRPr sz="1800"/>
            </a:lvl2pPr>
            <a:lvl3pPr marL="1257300" indent="-342900">
              <a:spcBef>
                <a:spcPts val="1200"/>
              </a:spcBef>
              <a:buFont typeface="+mj-lt"/>
              <a:buAutoNum type="arabicParenR"/>
              <a:defRPr sz="1800"/>
            </a:lvl3pPr>
            <a:lvl4pPr marL="1714500" indent="-342900">
              <a:spcBef>
                <a:spcPts val="1200"/>
              </a:spcBef>
              <a:buFont typeface="+mj-lt"/>
              <a:buAutoNum type="alphaLcParenR"/>
              <a:defRPr sz="1800"/>
            </a:lvl4pPr>
            <a:lvl5pPr marL="2228850" indent="-400050">
              <a:spcBef>
                <a:spcPts val="1200"/>
              </a:spcBef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F111B2E-0535-57E2-FE92-620F9307A95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80160" y="3482974"/>
            <a:ext cx="4663440" cy="119003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spcBef>
                <a:spcPts val="1200"/>
              </a:spcBef>
              <a:buNone/>
              <a:defRPr sz="1600"/>
            </a:lvl2pPr>
            <a:lvl3pPr marL="914400" indent="0">
              <a:spcBef>
                <a:spcPts val="1200"/>
              </a:spcBef>
              <a:buNone/>
              <a:defRPr sz="1400"/>
            </a:lvl3pPr>
            <a:lvl4pPr marL="1371600" indent="0">
              <a:spcBef>
                <a:spcPts val="1200"/>
              </a:spcBef>
              <a:buNone/>
              <a:defRPr sz="1200"/>
            </a:lvl4pPr>
            <a:lvl5pPr marL="1828800" indent="0">
              <a:spcBef>
                <a:spcPts val="12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1280160" y="4692058"/>
            <a:ext cx="4663440" cy="1584918"/>
          </a:xfrm>
        </p:spPr>
        <p:txBody>
          <a:bodyPr lIns="0" tIns="0" rIns="0" bIns="0" anchor="t" anchorCtr="0">
            <a:noAutofit/>
          </a:bodyPr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1200"/>
              </a:spcBef>
              <a:defRPr sz="1600"/>
            </a:lvl2pPr>
            <a:lvl3pPr>
              <a:spcBef>
                <a:spcPts val="1200"/>
              </a:spcBef>
              <a:defRPr sz="1400"/>
            </a:lvl3pPr>
            <a:lvl4pPr>
              <a:spcBef>
                <a:spcPts val="1200"/>
              </a:spcBef>
              <a:defRPr sz="1200"/>
            </a:lvl4pPr>
            <a:lvl5pPr>
              <a:spcBef>
                <a:spcPts val="1200"/>
              </a:spcBef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4C23E1A-9E5E-DA12-8E11-83F48676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 lIns="0" rIns="91440"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FE6E42-6A8F-C459-87EE-E2A5BAFA8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32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0" y="301752"/>
            <a:ext cx="4663438" cy="2441448"/>
          </a:xfrm>
        </p:spPr>
        <p:txBody>
          <a:bodyPr lIns="0" tIns="0" rIns="0" bIns="0" anchor="ctr" anchorCtr="0"/>
          <a:lstStyle>
            <a:lvl1pPr algn="l">
              <a:lnSpc>
                <a:spcPts val="4000"/>
              </a:lnSpc>
              <a:spcBef>
                <a:spcPts val="1000"/>
              </a:spcBef>
              <a:defRPr sz="4000" b="1" i="0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632" y="726630"/>
            <a:ext cx="520991" cy="51737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B40175-FA51-DA14-A5B2-CD06DE6ECC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80161" y="2777067"/>
            <a:ext cx="4663440" cy="35505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>
              <a:lnSpc>
                <a:spcPct val="110000"/>
              </a:lnSpc>
              <a:defRPr sz="1600"/>
            </a:lvl2pPr>
            <a:lvl3pPr marL="457200">
              <a:lnSpc>
                <a:spcPct val="110000"/>
              </a:lnSpc>
              <a:defRPr sz="1400"/>
            </a:lvl3pPr>
            <a:lvl4pPr marL="685800">
              <a:lnSpc>
                <a:spcPct val="110000"/>
              </a:lnSpc>
              <a:defRPr sz="1200"/>
            </a:lvl4pPr>
            <a:lvl5pPr marL="914400">
              <a:lnSpc>
                <a:spcPct val="110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2089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95553" y="301752"/>
            <a:ext cx="5221224" cy="6263640"/>
          </a:xfrm>
        </p:spPr>
        <p:txBody>
          <a:bodyPr tIns="914400" anchor="t" anchorCtr="0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A4AE671-C203-0370-2888-FC8F7D444D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80160" y="6356350"/>
            <a:ext cx="4434825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92BFA8-57AD-0B5C-2534-1E862B58D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5127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807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94" y="1"/>
            <a:ext cx="9918405" cy="16462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5394" y="1825625"/>
            <a:ext cx="99184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6121" y="726630"/>
            <a:ext cx="520991" cy="51737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800" b="1" i="0" cap="all" spc="100" baseline="0"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F1C86-6A9C-D287-D381-5634A69BF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5394" y="635635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B8477-3F24-EDCB-C8AC-8433636391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8999" y="6356350"/>
            <a:ext cx="411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7" r:id="rId2"/>
    <p:sldLayoutId id="2147483728" r:id="rId3"/>
    <p:sldLayoutId id="2147483729" r:id="rId4"/>
    <p:sldLayoutId id="2147483710" r:id="rId5"/>
    <p:sldLayoutId id="2147483727" r:id="rId6"/>
    <p:sldLayoutId id="2147483701" r:id="rId7"/>
    <p:sldLayoutId id="2147483721" r:id="rId8"/>
    <p:sldLayoutId id="2147483720" r:id="rId9"/>
    <p:sldLayoutId id="2147483730" r:id="rId10"/>
    <p:sldLayoutId id="2147483722" r:id="rId11"/>
    <p:sldLayoutId id="2147483698" r:id="rId12"/>
    <p:sldLayoutId id="2147483732" r:id="rId13"/>
    <p:sldLayoutId id="2147483702" r:id="rId14"/>
    <p:sldLayoutId id="2147483703" r:id="rId15"/>
  </p:sldLayoutIdLst>
  <p:hf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9.png"/><Relationship Id="rId7" Type="http://schemas.openxmlformats.org/officeDocument/2006/relationships/image" Target="../media/image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1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164" y="457869"/>
            <a:ext cx="10367158" cy="2213199"/>
          </a:xfrm>
        </p:spPr>
        <p:txBody>
          <a:bodyPr/>
          <a:lstStyle/>
          <a:p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 Point Fluctuations in Heavy-Ion Collisions within Molecular Dynamics with Expansion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1F47BC-C914-097B-05CD-898342C4013C}"/>
              </a:ext>
            </a:extLst>
          </p:cNvPr>
          <p:cNvSpPr txBox="1"/>
          <p:nvPr/>
        </p:nvSpPr>
        <p:spPr>
          <a:xfrm>
            <a:off x="1413164" y="3429000"/>
            <a:ext cx="1026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Volodymyr Kuznietsov</a:t>
            </a: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Based on: </a:t>
            </a:r>
            <a:r>
              <a:rPr lang="en-US" sz="1600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V.</a:t>
            </a: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</a:rPr>
              <a:t>K., M.I. </a:t>
            </a:r>
            <a:r>
              <a:rPr lang="en-US" sz="1600" dirty="0" err="1">
                <a:solidFill>
                  <a:schemeClr val="accent2"/>
                </a:solidFill>
                <a:latin typeface="Arial" panose="020B0604020202020204" pitchFamily="34" charset="0"/>
              </a:rPr>
              <a:t>Gorenstein</a:t>
            </a: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</a:rPr>
              <a:t>, V. Koch, V. </a:t>
            </a:r>
            <a:r>
              <a:rPr lang="en-US" sz="1600" dirty="0" err="1">
                <a:solidFill>
                  <a:schemeClr val="accent2"/>
                </a:solidFill>
                <a:latin typeface="Arial" panose="020B0604020202020204" pitchFamily="34" charset="0"/>
              </a:rPr>
              <a:t>Vovchenko</a:t>
            </a: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</a:rPr>
              <a:t>,</a:t>
            </a:r>
            <a:r>
              <a:rPr lang="en-US" sz="1600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sz="1600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1600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2404.00476 [</a:t>
            </a:r>
            <a:r>
              <a:rPr lang="en-US" sz="1600" b="0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nucl-th</a:t>
            </a:r>
            <a:r>
              <a:rPr lang="en-US" sz="1600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br>
              <a:rPr lang="en-US" sz="1600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6" descr="A black and red sign with grey text&#10;&#10;Description automatically generated">
            <a:extLst>
              <a:ext uri="{FF2B5EF4-FFF2-40B4-BE49-F238E27FC236}">
                <a16:creationId xmlns:a16="http://schemas.microsoft.com/office/drawing/2014/main" id="{10B46151-2FDB-C5B6-D39E-CB104A12F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030" y="5473242"/>
            <a:ext cx="4847197" cy="1063455"/>
          </a:xfrm>
          <a:prstGeom prst="rect">
            <a:avLst/>
          </a:prstGeom>
        </p:spPr>
      </p:pic>
      <p:pic>
        <p:nvPicPr>
          <p:cNvPr id="5" name="Picture 4" descr="A red and black number&#10;&#10;Description automatically generated">
            <a:extLst>
              <a:ext uri="{FF2B5EF4-FFF2-40B4-BE49-F238E27FC236}">
                <a16:creationId xmlns:a16="http://schemas.microsoft.com/office/drawing/2014/main" id="{0CB399D0-5AE5-C8F6-494D-B794564A2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495" y="5256858"/>
            <a:ext cx="4879385" cy="127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03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4E107-15C7-1DD1-9C87-04F7627F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656" y="-36151"/>
            <a:ext cx="9137012" cy="1280160"/>
          </a:xfrm>
        </p:spPr>
        <p:txBody>
          <a:bodyPr/>
          <a:lstStyle/>
          <a:p>
            <a:r>
              <a:rPr lang="en-US" sz="3400" dirty="0"/>
              <a:t>Experiment vs box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371411-D4B0-D457-FB86-65755295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video_PbPb158AGeV1 (1)">
            <a:hlinkClick r:id="" action="ppaction://media"/>
            <a:extLst>
              <a:ext uri="{FF2B5EF4-FFF2-40B4-BE49-F238E27FC236}">
                <a16:creationId xmlns:a16="http://schemas.microsoft.com/office/drawing/2014/main" id="{544EC619-13C4-F0AE-6702-383C4D12E0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656" y="2206682"/>
            <a:ext cx="5830923" cy="3887282"/>
          </a:xfrm>
          <a:prstGeom prst="rect">
            <a:avLst/>
          </a:prstGeom>
        </p:spPr>
      </p:pic>
      <p:pic>
        <p:nvPicPr>
          <p:cNvPr id="7" name="SimulationLJ (1)">
            <a:hlinkClick r:id="" action="ppaction://media"/>
            <a:extLst>
              <a:ext uri="{FF2B5EF4-FFF2-40B4-BE49-F238E27FC236}">
                <a16:creationId xmlns:a16="http://schemas.microsoft.com/office/drawing/2014/main" id="{22825A3F-ECEB-FCA3-27D3-BEC5D2B21AE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7439" y="1948554"/>
            <a:ext cx="4813309" cy="44035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6D44C-CA85-1AA0-C977-F0EB2A66A423}"/>
              </a:ext>
            </a:extLst>
          </p:cNvPr>
          <p:cNvSpPr txBox="1"/>
          <p:nvPr/>
        </p:nvSpPr>
        <p:spPr>
          <a:xfrm>
            <a:off x="2288050" y="1604439"/>
            <a:ext cx="44069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Heavy-ion simulation (</a:t>
            </a:r>
            <a:r>
              <a:rPr lang="en-US" sz="2200" b="1" dirty="0" err="1"/>
              <a:t>UrQMD</a:t>
            </a:r>
            <a:r>
              <a:rPr lang="en-US" sz="2200" b="1" dirty="0"/>
              <a:t>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F03B4A-E17B-8798-89EC-07ED318E0865}"/>
              </a:ext>
            </a:extLst>
          </p:cNvPr>
          <p:cNvSpPr txBox="1"/>
          <p:nvPr/>
        </p:nvSpPr>
        <p:spPr>
          <a:xfrm>
            <a:off x="7872884" y="1604438"/>
            <a:ext cx="33249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MD box simulation (LJ)</a:t>
            </a:r>
          </a:p>
        </p:txBody>
      </p:sp>
    </p:spTree>
    <p:extLst>
      <p:ext uri="{BB962C8B-B14F-4D97-AF65-F5344CB8AC3E}">
        <p14:creationId xmlns:p14="http://schemas.microsoft.com/office/powerpoint/2010/main" val="224124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F20FC-B283-8588-8931-7AC184104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685800"/>
            <a:ext cx="9137012" cy="558209"/>
          </a:xfrm>
        </p:spPr>
        <p:txBody>
          <a:bodyPr/>
          <a:lstStyle/>
          <a:p>
            <a:r>
              <a:rPr lang="en-US" sz="3400" dirty="0"/>
              <a:t>Adding Collective flow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B5CD6-455D-E486-125D-EF45E0DD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71DB82-13BC-28BE-58B9-F96CF69398C5}"/>
                  </a:ext>
                </a:extLst>
              </p:cNvPr>
              <p:cNvSpPr txBox="1"/>
              <p:nvPr/>
            </p:nvSpPr>
            <p:spPr>
              <a:xfrm>
                <a:off x="4209532" y="2005199"/>
                <a:ext cx="1886468" cy="818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𝑓𝑟𝑧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71DB82-13BC-28BE-58B9-F96CF6939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532" y="2005199"/>
                <a:ext cx="1886468" cy="8183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03EC29-7833-0C6D-7209-15F78DB35A89}"/>
                  </a:ext>
                </a:extLst>
              </p:cNvPr>
              <p:cNvSpPr txBox="1"/>
              <p:nvPr/>
            </p:nvSpPr>
            <p:spPr>
              <a:xfrm>
                <a:off x="1340605" y="2136730"/>
                <a:ext cx="2526717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𝐿𝐽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𝑓𝑟𝑧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acc>
                              <m:accPr>
                                <m:chr m:val="̃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acc>
                          </m:den>
                        </m:f>
                      </m:e>
                    </m:rad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κ</m:t>
                    </m:r>
                    <m:d>
                      <m:d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̃"/>
                                <m:ctrl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</m:num>
                          <m:den>
                            <m:acc>
                              <m:accPr>
                                <m:chr m:val="̃"/>
                                <m:ctrl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acc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,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03EC29-7833-0C6D-7209-15F78DB35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605" y="2136730"/>
                <a:ext cx="2526717" cy="563680"/>
              </a:xfrm>
              <a:prstGeom prst="rect">
                <a:avLst/>
              </a:prstGeom>
              <a:blipFill>
                <a:blip r:embed="rId3"/>
                <a:stretch>
                  <a:fillRect r="-4831" b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EBB46B-3259-4DB8-91F5-E3304DD38444}"/>
                  </a:ext>
                </a:extLst>
              </p:cNvPr>
              <p:cNvSpPr txBox="1"/>
              <p:nvPr/>
            </p:nvSpPr>
            <p:spPr>
              <a:xfrm>
                <a:off x="1273909" y="1348007"/>
                <a:ext cx="1091809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We now add longitudinal flow (</a:t>
                </a:r>
                <a:r>
                  <a:rPr lang="en-US" dirty="0" err="1"/>
                  <a:t>Bjorken</a:t>
                </a:r>
                <a:r>
                  <a:rPr lang="en-US" dirty="0"/>
                  <a:t>-like) by boosting particles according </a:t>
                </a:r>
              </a:p>
              <a:p>
                <a:r>
                  <a:rPr lang="en-US" dirty="0"/>
                  <a:t>to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-coordinates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EBB46B-3259-4DB8-91F5-E3304DD38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909" y="1348007"/>
                <a:ext cx="10918091" cy="646331"/>
              </a:xfrm>
              <a:prstGeom prst="rect">
                <a:avLst/>
              </a:prstGeom>
              <a:blipFill>
                <a:blip r:embed="rId4"/>
                <a:stretch>
                  <a:fillRect l="-503" t="-3774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CA96355-87C4-8C8F-AA11-ADDDBDC37806}"/>
                  </a:ext>
                </a:extLst>
              </p:cNvPr>
              <p:cNvSpPr txBox="1"/>
              <p:nvPr/>
            </p:nvSpPr>
            <p:spPr>
              <a:xfrm>
                <a:off x="1273909" y="5880970"/>
                <a:ext cx="11167259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Heavy-ion collision inspired parameters: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𝑓𝑟𝑧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=150 </m:t>
                    </m:r>
                  </m:oMath>
                </a14:m>
                <a:r>
                  <a:rPr lang="en-US" dirty="0"/>
                  <a:t>MeV,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=938</m:t>
                    </m:r>
                  </m:oMath>
                </a14:m>
                <a:r>
                  <a:rPr lang="en-US" dirty="0"/>
                  <a:t> MeV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CA96355-87C4-8C8F-AA11-ADDDBDC37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909" y="5880970"/>
                <a:ext cx="11167259" cy="391582"/>
              </a:xfrm>
              <a:prstGeom prst="rect">
                <a:avLst/>
              </a:prstGeom>
              <a:blipFill>
                <a:blip r:embed="rId6"/>
                <a:stretch>
                  <a:fillRect l="-491" t="-7813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diagram of a red line&#10;&#10;Description automatically generated">
            <a:extLst>
              <a:ext uri="{FF2B5EF4-FFF2-40B4-BE49-F238E27FC236}">
                <a16:creationId xmlns:a16="http://schemas.microsoft.com/office/drawing/2014/main" id="{79B275F9-564D-A99B-3D00-5A0E77EDF8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272" t="12488"/>
          <a:stretch/>
        </p:blipFill>
        <p:spPr>
          <a:xfrm>
            <a:off x="2114215" y="2823565"/>
            <a:ext cx="3506214" cy="2915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C67288-9591-21DE-05D9-6CC1DCA82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1617" y="2138925"/>
            <a:ext cx="4018323" cy="36868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A42182-655E-F2B0-AD09-EA2B3AD2E2ED}"/>
              </a:ext>
            </a:extLst>
          </p:cNvPr>
          <p:cNvSpPr txBox="1"/>
          <p:nvPr/>
        </p:nvSpPr>
        <p:spPr>
          <a:xfrm>
            <a:off x="1273908" y="6327786"/>
            <a:ext cx="111672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Collective flow correlates momenta to coordinates and recovers correlations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FD7668-A8D7-FC64-0ADC-8E485584C622}"/>
              </a:ext>
            </a:extLst>
          </p:cNvPr>
          <p:cNvSpPr txBox="1"/>
          <p:nvPr/>
        </p:nvSpPr>
        <p:spPr>
          <a:xfrm>
            <a:off x="7815707" y="1864906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 space (with flow)</a:t>
            </a:r>
          </a:p>
        </p:txBody>
      </p:sp>
    </p:spTree>
    <p:extLst>
      <p:ext uri="{BB962C8B-B14F-4D97-AF65-F5344CB8AC3E}">
        <p14:creationId xmlns:p14="http://schemas.microsoft.com/office/powerpoint/2010/main" val="91193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DE200-6570-F442-77EE-B2665124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22" y="463033"/>
            <a:ext cx="9137012" cy="517379"/>
          </a:xfrm>
        </p:spPr>
        <p:txBody>
          <a:bodyPr/>
          <a:lstStyle/>
          <a:p>
            <a:r>
              <a:rPr lang="en-US" sz="2800" dirty="0"/>
              <a:t>Fluctuations for constant rapidity cut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4B942B-10F8-FABD-8EF5-4B179C0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837130-1946-910E-FA09-575D88E4AE4C}"/>
                  </a:ext>
                </a:extLst>
              </p:cNvPr>
              <p:cNvSpPr txBox="1"/>
              <p:nvPr/>
            </p:nvSpPr>
            <p:spPr>
              <a:xfrm>
                <a:off x="2686048" y="1123287"/>
                <a:ext cx="6819900" cy="5477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𝑁𝑁</m:t>
                                </m:r>
                              </m:sub>
                            </m:sSub>
                          </m:e>
                        </m:ra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,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𝑐𝑢𝑡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r>
                  <a:rPr lang="en-US" dirty="0"/>
                  <a:t> (experiment)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837130-1946-910E-FA09-575D88E4A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048" y="1123287"/>
                <a:ext cx="6819900" cy="5477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graph of a graph of a star&#10;&#10;Description automatically generated with medium confidence">
            <a:extLst>
              <a:ext uri="{FF2B5EF4-FFF2-40B4-BE49-F238E27FC236}">
                <a16:creationId xmlns:a16="http://schemas.microsoft.com/office/drawing/2014/main" id="{CCC1B55B-F3B9-4880-A14E-60727E919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690" y="2075563"/>
            <a:ext cx="7020617" cy="40016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1671BF-3270-668B-01BA-58FCF865BD7D}"/>
                  </a:ext>
                </a:extLst>
              </p:cNvPr>
              <p:cNvSpPr txBox="1"/>
              <p:nvPr/>
            </p:nvSpPr>
            <p:spPr>
              <a:xfrm>
                <a:off x="2256175" y="6189763"/>
                <a:ext cx="83336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chemeClr val="accent2"/>
                    </a:solidFill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Data: </a:t>
                </a:r>
                <a:r>
                  <a:rPr lang="fr-FR" sz="1600" i="0" dirty="0">
                    <a:solidFill>
                      <a:schemeClr val="accent2"/>
                    </a:solidFill>
                    <a:effectLst/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M. S. Abdallah </a:t>
                </a:r>
                <a:r>
                  <a:rPr lang="fr-FR" sz="1600" i="1" dirty="0">
                    <a:solidFill>
                      <a:schemeClr val="accent2"/>
                    </a:solidFill>
                    <a:effectLst/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et al.</a:t>
                </a:r>
                <a:r>
                  <a:rPr lang="fr-FR" sz="1600" i="0" dirty="0">
                    <a:solidFill>
                      <a:schemeClr val="accent2"/>
                    </a:solidFill>
                    <a:effectLst/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 (STAR Collaboration), PRC 104, 024902 (2021)</a:t>
                </a:r>
              </a:p>
              <a:p>
                <a:r>
                  <a:rPr lang="fr-FR" sz="1600" dirty="0">
                    <a:solidFill>
                      <a:schemeClr val="bg2">
                        <a:lumMod val="50000"/>
                      </a:schemeClr>
                    </a:solidFill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1-</a:t>
                </a:r>
                <a14:m>
                  <m:oMath xmlns:m="http://schemas.openxmlformats.org/officeDocument/2006/math">
                    <m:r>
                      <a:rPr lang="fr-FR" sz="1600" i="1" smtClean="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correction based on hydro: </a:t>
                </a:r>
                <a:r>
                  <a:rPr lang="en-US" sz="1600" dirty="0" err="1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Vovchenko</a:t>
                </a:r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Koch, Shen, </a:t>
                </a:r>
                <a:r>
                  <a:rPr lang="en-US" sz="1600" dirty="0">
                    <a:solidFill>
                      <a:schemeClr val="accent2"/>
                    </a:solidFill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PRC105, 014904 (2022)</a:t>
                </a:r>
              </a:p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1671BF-3270-668B-01BA-58FCF865B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175" y="6189763"/>
                <a:ext cx="8333670" cy="830997"/>
              </a:xfrm>
              <a:prstGeom prst="rect">
                <a:avLst/>
              </a:prstGeom>
              <a:blipFill>
                <a:blip r:embed="rId4"/>
                <a:stretch>
                  <a:fillRect l="-304" t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CCFDC49-9A89-B1F3-4019-1D6542CF7315}"/>
              </a:ext>
            </a:extLst>
          </p:cNvPr>
          <p:cNvSpPr txBox="1"/>
          <p:nvPr/>
        </p:nvSpPr>
        <p:spPr>
          <a:xfrm>
            <a:off x="2971157" y="1778370"/>
            <a:ext cx="663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(Reconstructed STAR BES-I data was used, BES-II in future)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18DA6-2A30-9019-1DB1-433E278F884D}"/>
              </a:ext>
            </a:extLst>
          </p:cNvPr>
          <p:cNvSpPr txBox="1"/>
          <p:nvPr/>
        </p:nvSpPr>
        <p:spPr>
          <a:xfrm>
            <a:off x="922562" y="3476234"/>
            <a:ext cx="1763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 data provided for the qualitative comparison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188653-F2CA-B3A7-1899-8E83738429E4}"/>
              </a:ext>
            </a:extLst>
          </p:cNvPr>
          <p:cNvSpPr txBox="1"/>
          <p:nvPr/>
        </p:nvSpPr>
        <p:spPr>
          <a:xfrm>
            <a:off x="4595749" y="4435434"/>
            <a:ext cx="472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equilibrium                            finite time</a:t>
            </a:r>
          </a:p>
        </p:txBody>
      </p:sp>
    </p:spTree>
    <p:extLst>
      <p:ext uri="{BB962C8B-B14F-4D97-AF65-F5344CB8AC3E}">
        <p14:creationId xmlns:p14="http://schemas.microsoft.com/office/powerpoint/2010/main" val="3414135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48099-484A-1041-80D1-2AE5637CB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846" y="614548"/>
            <a:ext cx="9137012" cy="454231"/>
          </a:xfrm>
        </p:spPr>
        <p:txBody>
          <a:bodyPr/>
          <a:lstStyle/>
          <a:p>
            <a:r>
              <a:rPr lang="en-US" sz="2800" dirty="0"/>
              <a:t>Fluctuations for constant rapidity cut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71164-50F9-8580-A4DA-6EDC4BB5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1CDC2F79-6D8F-CC76-BBA6-101B3DED4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014" y="1678918"/>
            <a:ext cx="8891970" cy="41987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6C3C62-411F-9656-E8DF-38AB39FD35AD}"/>
                  </a:ext>
                </a:extLst>
              </p:cNvPr>
              <p:cNvSpPr txBox="1"/>
              <p:nvPr/>
            </p:nvSpPr>
            <p:spPr>
              <a:xfrm>
                <a:off x="1929164" y="5877635"/>
                <a:ext cx="83336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chemeClr val="accent2"/>
                    </a:solidFill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Data: </a:t>
                </a:r>
                <a:r>
                  <a:rPr lang="fr-FR" sz="1600" i="0" dirty="0">
                    <a:solidFill>
                      <a:schemeClr val="accent2"/>
                    </a:solidFill>
                    <a:effectLst/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M. S. Abdallah </a:t>
                </a:r>
                <a:r>
                  <a:rPr lang="fr-FR" sz="1600" i="1" dirty="0">
                    <a:solidFill>
                      <a:schemeClr val="accent2"/>
                    </a:solidFill>
                    <a:effectLst/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et al.</a:t>
                </a:r>
                <a:r>
                  <a:rPr lang="fr-FR" sz="1600" i="0" dirty="0">
                    <a:solidFill>
                      <a:schemeClr val="accent2"/>
                    </a:solidFill>
                    <a:effectLst/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 (STAR Collaboration), PRC 104, 024902 (2021)</a:t>
                </a:r>
              </a:p>
              <a:p>
                <a:r>
                  <a:rPr lang="fr-FR" sz="1600" dirty="0">
                    <a:solidFill>
                      <a:schemeClr val="bg2">
                        <a:lumMod val="50000"/>
                      </a:schemeClr>
                    </a:solidFill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1-</a:t>
                </a:r>
                <a14:m>
                  <m:oMath xmlns:m="http://schemas.openxmlformats.org/officeDocument/2006/math">
                    <m:r>
                      <a:rPr lang="fr-FR" sz="1600" i="1" smtClean="0">
                        <a:solidFill>
                          <a:schemeClr val="bg2">
                            <a:lumMod val="50000"/>
                          </a:schemeClr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correction based on hydro: </a:t>
                </a:r>
                <a:r>
                  <a:rPr lang="en-US" sz="1600" dirty="0" err="1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Vovchenko</a:t>
                </a:r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Koch, Shen, </a:t>
                </a:r>
                <a:r>
                  <a:rPr lang="en-US" sz="1600" dirty="0">
                    <a:solidFill>
                      <a:schemeClr val="accent2"/>
                    </a:solidFill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PRC105, 014904 (2022)</a:t>
                </a:r>
              </a:p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6C3C62-411F-9656-E8DF-38AB39FD3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164" y="5877635"/>
                <a:ext cx="8333670" cy="830997"/>
              </a:xfrm>
              <a:prstGeom prst="rect">
                <a:avLst/>
              </a:prstGeom>
              <a:blipFill>
                <a:blip r:embed="rId3"/>
                <a:stretch>
                  <a:fillRect l="-365" t="-2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66DC3BF-B5F7-82E6-FA3C-BB075D9D100D}"/>
              </a:ext>
            </a:extLst>
          </p:cNvPr>
          <p:cNvSpPr txBox="1"/>
          <p:nvPr/>
        </p:nvSpPr>
        <p:spPr>
          <a:xfrm>
            <a:off x="8781803" y="445324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finite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13E227-1DF0-2B0E-616B-02B1127CB8AA}"/>
                  </a:ext>
                </a:extLst>
              </p:cNvPr>
              <p:cNvSpPr txBox="1"/>
              <p:nvPr/>
            </p:nvSpPr>
            <p:spPr>
              <a:xfrm>
                <a:off x="3778185" y="1248506"/>
                <a:ext cx="46356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7 −10 </m:t>
                    </m:r>
                  </m:oMath>
                </a14:m>
                <a:r>
                  <a:rPr lang="en-US" sz="2400" dirty="0" err="1"/>
                  <a:t>fm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3−5</m:t>
                    </m:r>
                  </m:oMath>
                </a14:m>
                <a:r>
                  <a:rPr lang="en-US" sz="2400" dirty="0"/>
                  <a:t> at units of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13E227-1DF0-2B0E-616B-02B1127CB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185" y="1248506"/>
                <a:ext cx="4635628" cy="369332"/>
              </a:xfrm>
              <a:prstGeom prst="rect">
                <a:avLst/>
              </a:prstGeom>
              <a:blipFill>
                <a:blip r:embed="rId4"/>
                <a:stretch>
                  <a:fillRect l="-1711" t="-25000" r="-8816" b="-5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1961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25654-D72F-7A9F-5BE7-70AA288B0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0"/>
            <a:ext cx="9137012" cy="1280160"/>
          </a:xfrm>
        </p:spPr>
        <p:txBody>
          <a:bodyPr/>
          <a:lstStyle/>
          <a:p>
            <a:r>
              <a:rPr lang="en-US" sz="3400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6F46BC-0911-844A-B283-49B770FA9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C25560E-5483-77DC-9C53-519725F3C3E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1007112" y="1971180"/>
                <a:ext cx="10244758" cy="4040574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Critical fluctuations are studied in a microscopic setup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Ergodic hypothesis is shown to work for 2nd-order fluctuations along the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=1.4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~1.06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/>
                  <a:t> isotherm, including the vicinity of the critical point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 collective flow effect allow us to see the enhancement of fluctuations in the momentum space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Fluctuations in experimental rapidity acceptance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&lt;0.5</m:t>
                    </m:r>
                  </m:oMath>
                </a14:m>
                <a:r>
                  <a:rPr lang="en-US" sz="2400" dirty="0"/>
                  <a:t> are studied. If critical point is close to freeze-out, the largest signal is observed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~5</m:t>
                    </m:r>
                  </m:oMath>
                </a14:m>
                <a:r>
                  <a:rPr lang="en-US" sz="2400" dirty="0"/>
                  <a:t> GeV as interplay between longitudinal flow and number of protons in acceptance (system size).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C25560E-5483-77DC-9C53-519725F3C3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07112" y="1971180"/>
                <a:ext cx="10244758" cy="4040574"/>
              </a:xfrm>
              <a:blipFill>
                <a:blip r:embed="rId2"/>
                <a:stretch>
                  <a:fillRect l="-1666" t="-3017" r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4219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A4261-33F3-0E96-A996-863D6B331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726630"/>
            <a:ext cx="9137012" cy="517379"/>
          </a:xfrm>
        </p:spPr>
        <p:txBody>
          <a:bodyPr/>
          <a:lstStyle/>
          <a:p>
            <a:r>
              <a:rPr lang="en-US" sz="3400" dirty="0"/>
              <a:t>outlook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A38C23-CDEC-759A-0A81-3DF14BE7E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8B3C-2E2F-0CDD-5944-8B4256F1D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0161" y="1908203"/>
            <a:ext cx="9137011" cy="255180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Putting our study in the context of the BES 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Higher-order cumulants (need bigger statistics)      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Study of the mixed phase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Implementing CP dynamics into the transport theory (</a:t>
            </a:r>
            <a:r>
              <a:rPr lang="en-US" sz="2000" dirty="0" err="1"/>
              <a:t>UrQMD</a:t>
            </a:r>
            <a:r>
              <a:rPr lang="en-US" sz="2000" dirty="0"/>
              <a:t>/SMASH)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2135B6-3DE5-3DB4-B28B-66FA2A998F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6616" y="5124203"/>
            <a:ext cx="11445384" cy="173379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Thank you for your time!</a:t>
            </a:r>
          </a:p>
          <a:p>
            <a:pPr algn="ctr"/>
            <a:r>
              <a:rPr lang="en-US" sz="24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1641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B7371-BC74-6251-45C7-7E93494C2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613883"/>
            <a:ext cx="9137012" cy="632361"/>
          </a:xfrm>
        </p:spPr>
        <p:txBody>
          <a:bodyPr/>
          <a:lstStyle/>
          <a:p>
            <a:r>
              <a:rPr lang="en-US" sz="3400" dirty="0"/>
              <a:t>Fluctuations as CP signature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5A94B8-1C8F-1F07-475D-6E22EF08F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Content Placeholder 6" descr="A diagram of a liquid phase&#10;&#10;Description automatically generated">
            <a:extLst>
              <a:ext uri="{FF2B5EF4-FFF2-40B4-BE49-F238E27FC236}">
                <a16:creationId xmlns:a16="http://schemas.microsoft.com/office/drawing/2014/main" id="{665343B6-7390-933B-BF17-3A42665506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95754" y="4042616"/>
            <a:ext cx="4307016" cy="2815384"/>
          </a:xfrm>
        </p:spPr>
      </p:pic>
      <p:pic>
        <p:nvPicPr>
          <p:cNvPr id="9" name="Picture 8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1B25119E-3063-5524-203C-B4E7CAAE1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840" y="1289019"/>
            <a:ext cx="3533054" cy="28380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070170-7B2F-FDBC-26B9-13D56C0C47E3}"/>
              </a:ext>
            </a:extLst>
          </p:cNvPr>
          <p:cNvSpPr txBox="1"/>
          <p:nvPr/>
        </p:nvSpPr>
        <p:spPr>
          <a:xfrm>
            <a:off x="1007112" y="1792235"/>
            <a:ext cx="5328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GCE density cumulants shows singularity behavior in the critical point.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920E60-A24C-1059-C336-47DF5B340168}"/>
                  </a:ext>
                </a:extLst>
              </p:cNvPr>
              <p:cNvSpPr txBox="1"/>
              <p:nvPr/>
            </p:nvSpPr>
            <p:spPr>
              <a:xfrm>
                <a:off x="1007112" y="2672574"/>
                <a:ext cx="4951419" cy="7564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ᶢᶜ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ᵉ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pt-B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𝑐𝑒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920E60-A24C-1059-C336-47DF5B340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112" y="2672574"/>
                <a:ext cx="4951419" cy="7564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B3FD75C-1C01-AB9F-8BC3-C396252A0550}"/>
              </a:ext>
            </a:extLst>
          </p:cNvPr>
          <p:cNvSpPr txBox="1"/>
          <p:nvPr/>
        </p:nvSpPr>
        <p:spPr>
          <a:xfrm>
            <a:off x="2606634" y="503692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E83CDA7-89B5-2134-AE8E-955DEA617FCD}"/>
                  </a:ext>
                </a:extLst>
              </p:cNvPr>
              <p:cNvSpPr txBox="1"/>
              <p:nvPr/>
            </p:nvSpPr>
            <p:spPr>
              <a:xfrm>
                <a:off x="1007112" y="4563965"/>
                <a:ext cx="4874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real expression for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ᶢᶜ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ᵉ</m:t>
                    </m:r>
                  </m:oMath>
                </a14:m>
                <a:r>
                  <a:rPr lang="en-US" dirty="0"/>
                  <a:t> is unknown in QCD matter.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E83CDA7-89B5-2134-AE8E-955DEA617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112" y="4563965"/>
                <a:ext cx="4874600" cy="646331"/>
              </a:xfrm>
              <a:prstGeom prst="rect">
                <a:avLst/>
              </a:prstGeom>
              <a:blipFill>
                <a:blip r:embed="rId5"/>
                <a:stretch>
                  <a:fillRect l="-1000" t="-4717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C72243A-5E5C-1AD0-9834-1A91ECF86C23}"/>
                  </a:ext>
                </a:extLst>
              </p:cNvPr>
              <p:cNvSpPr txBox="1"/>
              <p:nvPr/>
            </p:nvSpPr>
            <p:spPr>
              <a:xfrm>
                <a:off x="2371106" y="3791933"/>
                <a:ext cx="1824667" cy="5824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𝑐𝑒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C72243A-5E5C-1AD0-9834-1A91ECF86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106" y="3791933"/>
                <a:ext cx="1824667" cy="5824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702E73-6832-2DEA-ABC5-41C3A2CA27B0}"/>
                  </a:ext>
                </a:extLst>
              </p:cNvPr>
              <p:cNvSpPr txBox="1"/>
              <p:nvPr/>
            </p:nvSpPr>
            <p:spPr>
              <a:xfrm>
                <a:off x="5637810" y="2980706"/>
                <a:ext cx="1667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702E73-6832-2DEA-ABC5-41C3A2CA2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810" y="2980706"/>
                <a:ext cx="166712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AA4AAA3-DC6E-54F3-3439-19893BD0753F}"/>
                  </a:ext>
                </a:extLst>
              </p:cNvPr>
              <p:cNvSpPr txBox="1"/>
              <p:nvPr/>
            </p:nvSpPr>
            <p:spPr>
              <a:xfrm>
                <a:off x="10412241" y="2431033"/>
                <a:ext cx="7726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AA4AAA3-DC6E-54F3-3439-19893BD07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241" y="2431033"/>
                <a:ext cx="772647" cy="276999"/>
              </a:xfrm>
              <a:prstGeom prst="rect">
                <a:avLst/>
              </a:prstGeom>
              <a:blipFill>
                <a:blip r:embed="rId8"/>
                <a:stretch>
                  <a:fillRect l="-3150" t="-2222" r="-236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4701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BA3F7-3209-B419-56BB-B044D10D6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685800"/>
            <a:ext cx="9137012" cy="558209"/>
          </a:xfrm>
        </p:spPr>
        <p:txBody>
          <a:bodyPr/>
          <a:lstStyle/>
          <a:p>
            <a:r>
              <a:rPr lang="en-US" sz="3400" dirty="0"/>
              <a:t>Momentum vs coordinate cuts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0D4328-5988-00AC-6621-A98A2786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 descr="A diagram of a red line&#10;&#10;Description automatically generated">
            <a:extLst>
              <a:ext uri="{FF2B5EF4-FFF2-40B4-BE49-F238E27FC236}">
                <a16:creationId xmlns:a16="http://schemas.microsoft.com/office/drawing/2014/main" id="{61FDF962-2454-BA3B-E624-B67AB7EFA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924" y="2261831"/>
            <a:ext cx="9276151" cy="323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80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4CD3D-3891-9433-1689-74BD7E8CD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679" y="526618"/>
            <a:ext cx="10197340" cy="855093"/>
          </a:xfrm>
        </p:spPr>
        <p:txBody>
          <a:bodyPr/>
          <a:lstStyle/>
          <a:p>
            <a:r>
              <a:rPr lang="en-US" sz="2800" dirty="0"/>
              <a:t>Sub-ensemble method: correction </a:t>
            </a:r>
            <a:br>
              <a:rPr lang="en-US" sz="2800" dirty="0"/>
            </a:br>
            <a:r>
              <a:rPr lang="en-US" sz="2800" dirty="0"/>
              <a:t>for global conservation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F84FE-D01A-26BB-3A5C-DEE3C1165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462A3E-E400-289D-342C-0BCA1FF07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0160" y="1905991"/>
            <a:ext cx="10494224" cy="23750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the case of interacting system one can find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By definition in cumulants formalism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Finally, one can introduce the new measure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00536E-AD94-1144-FFCF-33A4917383C4}"/>
                  </a:ext>
                </a:extLst>
              </p:cNvPr>
              <p:cNvSpPr txBox="1"/>
              <p:nvPr/>
            </p:nvSpPr>
            <p:spPr>
              <a:xfrm>
                <a:off x="3772328" y="2385089"/>
                <a:ext cx="41526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00536E-AD94-1144-FFCF-33A491738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328" y="2385089"/>
                <a:ext cx="4152675" cy="276999"/>
              </a:xfrm>
              <a:prstGeom prst="rect">
                <a:avLst/>
              </a:prstGeom>
              <a:blipFill>
                <a:blip r:embed="rId2"/>
                <a:stretch>
                  <a:fillRect l="-1468" t="-26087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CCADAB-C9FE-3D54-684A-C9A21853C5C8}"/>
                  </a:ext>
                </a:extLst>
              </p:cNvPr>
              <p:cNvSpPr txBox="1"/>
              <p:nvPr/>
            </p:nvSpPr>
            <p:spPr>
              <a:xfrm>
                <a:off x="4030026" y="4307994"/>
                <a:ext cx="3637278" cy="404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𝑐𝑜𝑜𝑟𝑑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κ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κ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=(1−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</a:rPr>
                              <m:t>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=(1−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CCADAB-C9FE-3D54-684A-C9A21853C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026" y="4307994"/>
                <a:ext cx="3637278" cy="404085"/>
              </a:xfrm>
              <a:prstGeom prst="rect">
                <a:avLst/>
              </a:prstGeom>
              <a:blipFill>
                <a:blip r:embed="rId3"/>
                <a:stretch>
                  <a:fillRect l="-1675" t="-1515" r="-670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ECF27-BD21-A40A-0579-B109626206ED}"/>
                  </a:ext>
                </a:extLst>
              </p:cNvPr>
              <p:cNvSpPr txBox="1"/>
              <p:nvPr/>
            </p:nvSpPr>
            <p:spPr>
              <a:xfrm>
                <a:off x="2801160" y="3382504"/>
                <a:ext cx="6095010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𝑐𝑜𝑜𝑟𝑑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𝑐𝑜𝑜𝑟𝑑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ECF27-BD21-A40A-0579-B10962620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160" y="3382504"/>
                <a:ext cx="6095010" cy="374270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diagram of a red and black circle&#10;&#10;Description automatically generated">
            <a:extLst>
              <a:ext uri="{FF2B5EF4-FFF2-40B4-BE49-F238E27FC236}">
                <a16:creationId xmlns:a16="http://schemas.microsoft.com/office/drawing/2014/main" id="{699923DC-CDD3-405E-95D7-0C4AA737C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1918" y="4805334"/>
            <a:ext cx="6468159" cy="15537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5F9AAF-D84F-C594-99AB-CFF7BE4B3A3E}"/>
              </a:ext>
            </a:extLst>
          </p:cNvPr>
          <p:cNvSpPr txBox="1"/>
          <p:nvPr/>
        </p:nvSpPr>
        <p:spPr>
          <a:xfrm>
            <a:off x="3564327" y="6402301"/>
            <a:ext cx="50633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</a:rPr>
              <a:t>V. </a:t>
            </a:r>
            <a:r>
              <a:rPr lang="en-US" sz="1600" dirty="0" err="1">
                <a:solidFill>
                  <a:schemeClr val="accent2"/>
                </a:solidFill>
              </a:rPr>
              <a:t>Vovchenko</a:t>
            </a:r>
            <a:r>
              <a:rPr lang="en-US" sz="1600" dirty="0">
                <a:solidFill>
                  <a:schemeClr val="accent2"/>
                </a:solidFill>
              </a:rPr>
              <a:t> et al., Phys. Let. B, 2020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4501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D175D-A7A8-F7EC-2197-33F59A2DB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796" y="685800"/>
            <a:ext cx="9137012" cy="558209"/>
          </a:xfrm>
        </p:spPr>
        <p:txBody>
          <a:bodyPr/>
          <a:lstStyle/>
          <a:p>
            <a:r>
              <a:rPr lang="en-US" sz="3400" dirty="0"/>
              <a:t>Reconstructed star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CF5EEB-206B-3BF4-3828-C0C01016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AD2000-2AA1-491F-C2B7-97C4DCBDC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03" t="11443" r="14963" b="35652"/>
          <a:stretch/>
        </p:blipFill>
        <p:spPr>
          <a:xfrm>
            <a:off x="1614486" y="1814512"/>
            <a:ext cx="9545939" cy="435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82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4A2823B-33C1-EAB7-3BBA-C05C3E5AE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34935" y="6419460"/>
            <a:ext cx="9322130" cy="275972"/>
          </a:xfrm>
        </p:spPr>
        <p:txBody>
          <a:bodyPr>
            <a:noAutofit/>
          </a:bodyPr>
          <a:lstStyle/>
          <a:p>
            <a:pPr algn="ctr"/>
            <a:r>
              <a:rPr lang="en-US" sz="1400" b="0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Bzdak</a:t>
            </a:r>
            <a:r>
              <a:rPr lang="en-US" sz="1400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 et al., Phys. Rept. 2020 &amp; 2015 Long Range</a:t>
            </a:r>
            <a:r>
              <a:rPr lang="en-US" sz="1400" dirty="0">
                <a:solidFill>
                  <a:schemeClr val="accent2"/>
                </a:solidFill>
                <a:latin typeface="Lato" panose="020F0502020204030203" pitchFamily="34" charset="0"/>
              </a:rPr>
              <a:t> </a:t>
            </a:r>
            <a:r>
              <a:rPr lang="en-US" sz="1400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plan</a:t>
            </a:r>
            <a:br>
              <a:rPr lang="en-US" sz="1400" b="0" i="0" dirty="0">
                <a:solidFill>
                  <a:srgbClr val="495365"/>
                </a:solidFill>
                <a:effectLst/>
                <a:latin typeface="Lato" panose="020F0502020204030203" pitchFamily="34" charset="0"/>
              </a:rPr>
            </a:br>
            <a:endParaRPr lang="en-US" sz="1400" b="0" i="0" dirty="0">
              <a:solidFill>
                <a:srgbClr val="495365"/>
              </a:solidFill>
              <a:effectLst/>
              <a:latin typeface="Lato" panose="020F0502020204030203" pitchFamily="34" charset="0"/>
            </a:endParaRPr>
          </a:p>
          <a:p>
            <a:br>
              <a:rPr lang="en-US" sz="1400" b="0" i="0" dirty="0">
                <a:solidFill>
                  <a:srgbClr val="495365"/>
                </a:solidFill>
                <a:effectLst/>
                <a:latin typeface="Lato" panose="020F0502020204030203" pitchFamily="34" charset="0"/>
              </a:rPr>
            </a:br>
            <a:endParaRPr lang="en-US" sz="1400" dirty="0"/>
          </a:p>
        </p:txBody>
      </p:sp>
      <p:pic>
        <p:nvPicPr>
          <p:cNvPr id="22" name="Picture 21" descr="A diagram of a gas reaction&#10;&#10;Description automatically generated with medium confidence">
            <a:extLst>
              <a:ext uri="{FF2B5EF4-FFF2-40B4-BE49-F238E27FC236}">
                <a16:creationId xmlns:a16="http://schemas.microsoft.com/office/drawing/2014/main" id="{34F5836F-4C3B-577E-4561-94773DDD7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27" y="1387361"/>
            <a:ext cx="7939079" cy="4888747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CFF613F-8982-5D67-5DDC-4DAEB5F4A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6BB2134-10EB-1554-7F97-60D704A70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410" y="0"/>
            <a:ext cx="9146513" cy="1244009"/>
          </a:xfrm>
        </p:spPr>
        <p:txBody>
          <a:bodyPr/>
          <a:lstStyle/>
          <a:p>
            <a:r>
              <a:rPr lang="en-US" sz="3400" dirty="0"/>
              <a:t>QCD PHASE DIAGRAM </a:t>
            </a:r>
          </a:p>
        </p:txBody>
      </p:sp>
    </p:spTree>
    <p:extLst>
      <p:ext uri="{BB962C8B-B14F-4D97-AF65-F5344CB8AC3E}">
        <p14:creationId xmlns:p14="http://schemas.microsoft.com/office/powerpoint/2010/main" val="827786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C131-E7FE-0DCB-F759-F8397B4A9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685800"/>
            <a:ext cx="9137012" cy="558209"/>
          </a:xfrm>
        </p:spPr>
        <p:txBody>
          <a:bodyPr/>
          <a:lstStyle/>
          <a:p>
            <a:r>
              <a:rPr lang="en-US" sz="3600" dirty="0"/>
              <a:t>Alpha dependence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E5CEFC-FCBB-5277-CB93-39BBBD316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13AFA2-C457-BD3A-77EB-20CCC232D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26" t="33611" r="5442" b="27037"/>
          <a:stretch/>
        </p:blipFill>
        <p:spPr>
          <a:xfrm>
            <a:off x="3883568" y="2254828"/>
            <a:ext cx="4424861" cy="43132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561BE3F-7464-8AF5-2D90-48D7447D54FA}"/>
                  </a:ext>
                </a:extLst>
              </p:cNvPr>
              <p:cNvSpPr txBox="1"/>
              <p:nvPr/>
            </p:nvSpPr>
            <p:spPr>
              <a:xfrm>
                <a:off x="3047999" y="1475305"/>
                <a:ext cx="6096000" cy="5482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𝑁𝑁</m:t>
                                </m:r>
                              </m:sub>
                            </m:sSub>
                          </m:e>
                        </m:ra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num>
                      <m:den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/>
                  <a:t>,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𝑐𝑢𝑡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r>
                  <a:rPr lang="en-US" sz="2000" dirty="0"/>
                  <a:t> (experiment)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561BE3F-7464-8AF5-2D90-48D7447D5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9" y="1475305"/>
                <a:ext cx="6096000" cy="548227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1259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D175D-A7A8-F7EC-2197-33F59A2DB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685800"/>
            <a:ext cx="9137012" cy="558209"/>
          </a:xfrm>
        </p:spPr>
        <p:txBody>
          <a:bodyPr/>
          <a:lstStyle/>
          <a:p>
            <a:r>
              <a:rPr lang="en-US" sz="3400" dirty="0"/>
              <a:t>Fluctuations for constant alpha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CF5EEB-206B-3BF4-3828-C0C01016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ADA6C5-C18F-F9A5-DE5A-815A9F4C9BE6}"/>
                  </a:ext>
                </a:extLst>
              </p:cNvPr>
              <p:cNvSpPr txBox="1"/>
              <p:nvPr/>
            </p:nvSpPr>
            <p:spPr>
              <a:xfrm>
                <a:off x="3785495" y="1629888"/>
                <a:ext cx="4621009" cy="4178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𝑐𝑜𝑛𝑠𝑡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𝑎𝑐𝑐</m:t>
                            </m:r>
                          </m:sup>
                        </m:sSup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𝑐𝑢𝑡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𝑐𝑢𝑡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ADA6C5-C18F-F9A5-DE5A-815A9F4C9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495" y="1629888"/>
                <a:ext cx="4621009" cy="417807"/>
              </a:xfrm>
              <a:prstGeom prst="rect">
                <a:avLst/>
              </a:prstGeom>
              <a:blipFill>
                <a:blip r:embed="rId2"/>
                <a:stretch>
                  <a:fillRect l="-528" r="-171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9C102474-C584-3C12-C2B6-6A673F189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91" y="2332633"/>
            <a:ext cx="8365617" cy="402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60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16B3E-06AD-95CC-8666-73642FC5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546266"/>
            <a:ext cx="9137012" cy="656914"/>
          </a:xfrm>
        </p:spPr>
        <p:txBody>
          <a:bodyPr/>
          <a:lstStyle/>
          <a:p>
            <a:r>
              <a:rPr lang="en-US" sz="3400" dirty="0"/>
              <a:t>Fluctuations as CP signature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8B5646-6881-74D6-11F5-8B26546E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EC23D49-611C-F379-A1A3-F386832B78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028745"/>
              </p:ext>
            </p:extLst>
          </p:nvPr>
        </p:nvGraphicFramePr>
        <p:xfrm>
          <a:off x="1007112" y="1793173"/>
          <a:ext cx="5280432" cy="380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613506" imgH="5860893" progId="Acrobat.Document.DC">
                  <p:embed/>
                </p:oleObj>
              </mc:Choice>
              <mc:Fallback>
                <p:oleObj name="Acrobat Document" r:id="rId2" imgW="7613506" imgH="586089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7112" y="1793173"/>
                        <a:ext cx="5280432" cy="3802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0CB186A-A275-873A-BEEB-7EDA7EFB3B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800831"/>
              </p:ext>
            </p:extLst>
          </p:nvPr>
        </p:nvGraphicFramePr>
        <p:xfrm>
          <a:off x="6445176" y="1793173"/>
          <a:ext cx="5253884" cy="3894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7975495" imgH="5911693" progId="Acrobat.Document.DC">
                  <p:embed/>
                </p:oleObj>
              </mc:Choice>
              <mc:Fallback>
                <p:oleObj name="Acrobat Document" r:id="rId4" imgW="7975495" imgH="591169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45176" y="1793173"/>
                        <a:ext cx="5253884" cy="3894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92E0F4F-467D-743E-8CEE-5A777D91A357}"/>
              </a:ext>
            </a:extLst>
          </p:cNvPr>
          <p:cNvSpPr txBox="1"/>
          <p:nvPr/>
        </p:nvSpPr>
        <p:spPr>
          <a:xfrm>
            <a:off x="5637810" y="298070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BCAD44-5DC9-0256-AC85-A7C79D06EAED}"/>
              </a:ext>
            </a:extLst>
          </p:cNvPr>
          <p:cNvSpPr txBox="1"/>
          <p:nvPr/>
        </p:nvSpPr>
        <p:spPr>
          <a:xfrm>
            <a:off x="852732" y="5898263"/>
            <a:ext cx="11184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[1] Non-critical baseline: </a:t>
            </a:r>
            <a:r>
              <a:rPr lang="en-US" sz="1600" b="0" i="0" dirty="0" err="1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Vovchenko</a:t>
            </a:r>
            <a:r>
              <a:rPr lang="en-US" sz="1600" b="0" i="0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Koch, Shen, PRC 105, 014904 (2022)</a:t>
            </a:r>
          </a:p>
          <a:p>
            <a:r>
              <a:rPr lang="en-US" sz="1600" dirty="0">
                <a:solidFill>
                  <a:schemeClr val="accent2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[2] STAR data (BES-I): J. Adam et al., PRL 126, 092301 (2021)</a:t>
            </a:r>
          </a:p>
          <a:p>
            <a:endParaRPr lang="en-US" sz="1600" b="0" i="0" dirty="0">
              <a:solidFill>
                <a:schemeClr val="accent2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0" i="0" dirty="0">
              <a:solidFill>
                <a:schemeClr val="accent2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675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D383E-C646-9748-5172-4CBEA08B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404" y="139535"/>
            <a:ext cx="9137012" cy="1104474"/>
          </a:xfrm>
        </p:spPr>
        <p:txBody>
          <a:bodyPr/>
          <a:lstStyle/>
          <a:p>
            <a:r>
              <a:rPr lang="en-US" sz="3400" dirty="0"/>
              <a:t>Connection to the experiment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B9DAD3-82F7-395F-E0AB-6063879B1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1591B-E071-34F5-6BE7-84B69C83A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0136" y="1751679"/>
            <a:ext cx="4846320" cy="3654503"/>
          </a:xfrm>
        </p:spPr>
        <p:txBody>
          <a:bodyPr/>
          <a:lstStyle/>
          <a:p>
            <a:pPr algn="ctr"/>
            <a:r>
              <a:rPr lang="en-US" sz="2600" b="1" dirty="0"/>
              <a:t>Theory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Coordinate and/or momentum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 contact with the heat bath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Conserved charges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Uniform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Fixed volume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19291E-A6BD-2F0C-5F62-46AC7644AC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66404" y="1751679"/>
            <a:ext cx="4846320" cy="3992951"/>
          </a:xfrm>
        </p:spPr>
        <p:txBody>
          <a:bodyPr>
            <a:normAutofit/>
          </a:bodyPr>
          <a:lstStyle/>
          <a:p>
            <a:pPr algn="ctr"/>
            <a:r>
              <a:rPr lang="en-US" sz="2600" b="1" dirty="0"/>
              <a:t>Experiment</a:t>
            </a:r>
          </a:p>
          <a:p>
            <a:pPr algn="ctr"/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Momentum space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Expanding in vacuum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Non-conserved particle numbers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/>
              <a:t>Inhomogenous</a:t>
            </a:r>
            <a:r>
              <a:rPr lang="en-US" sz="2200" dirty="0"/>
              <a:t>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Fluctuating volume</a:t>
            </a:r>
          </a:p>
          <a:p>
            <a:pPr algn="ctr"/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83EDD2-B970-B96D-B37F-F75F456E3C21}"/>
              </a:ext>
            </a:extLst>
          </p:cNvPr>
          <p:cNvSpPr txBox="1"/>
          <p:nvPr/>
        </p:nvSpPr>
        <p:spPr>
          <a:xfrm>
            <a:off x="2148444" y="5814123"/>
            <a:ext cx="8303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Here we study critical fluctuations in a microscopic approach</a:t>
            </a:r>
          </a:p>
          <a:p>
            <a:pPr algn="ctr"/>
            <a:r>
              <a:rPr lang="en-US" sz="2200" b="1" dirty="0"/>
              <a:t>(MD)</a:t>
            </a:r>
          </a:p>
        </p:txBody>
      </p:sp>
    </p:spTree>
    <p:extLst>
      <p:ext uri="{BB962C8B-B14F-4D97-AF65-F5344CB8AC3E}">
        <p14:creationId xmlns:p14="http://schemas.microsoft.com/office/powerpoint/2010/main" val="1409138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3A90-695F-BA22-1795-C9D0A05B0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407" y="-36151"/>
            <a:ext cx="9137012" cy="1280160"/>
          </a:xfrm>
        </p:spPr>
        <p:txBody>
          <a:bodyPr/>
          <a:lstStyle/>
          <a:p>
            <a:r>
              <a:rPr lang="en-US" sz="3400" dirty="0"/>
              <a:t>Lennard-Jones potential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EA5C71-EE5D-E0F5-8B2E-C6CDB400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5" name="Picture 14" descr="A diagram of a gas and liquid&#10;&#10;Description automatically generated">
            <a:extLst>
              <a:ext uri="{FF2B5EF4-FFF2-40B4-BE49-F238E27FC236}">
                <a16:creationId xmlns:a16="http://schemas.microsoft.com/office/drawing/2014/main" id="{16C4476F-6937-ECC6-D4AE-9220DA78E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717" y="3856030"/>
            <a:ext cx="3559948" cy="288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769D71-6672-30F6-8871-FF17B198379E}"/>
                  </a:ext>
                </a:extLst>
              </p:cNvPr>
              <p:cNvSpPr txBox="1"/>
              <p:nvPr/>
            </p:nvSpPr>
            <p:spPr>
              <a:xfrm>
                <a:off x="2530291" y="3186149"/>
                <a:ext cx="2903518" cy="3077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−6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769D71-6672-30F6-8871-FF17B1983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291" y="3186149"/>
                <a:ext cx="2903518" cy="307713"/>
              </a:xfrm>
              <a:prstGeom prst="rect">
                <a:avLst/>
              </a:prstGeom>
              <a:blipFill>
                <a:blip r:embed="rId3"/>
                <a:stretch>
                  <a:fillRect t="-20000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A17A21D-90EA-8682-3424-64176F4C558F}"/>
                  </a:ext>
                </a:extLst>
              </p:cNvPr>
              <p:cNvSpPr txBox="1"/>
              <p:nvPr/>
            </p:nvSpPr>
            <p:spPr>
              <a:xfrm>
                <a:off x="2978202" y="2124445"/>
                <a:ext cx="2555828" cy="3019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dirty="0"/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A17A21D-90EA-8682-3424-64176F4C5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202" y="2124445"/>
                <a:ext cx="2555828" cy="301942"/>
              </a:xfrm>
              <a:prstGeom prst="rect">
                <a:avLst/>
              </a:prstGeom>
              <a:blipFill>
                <a:blip r:embed="rId4"/>
                <a:stretch>
                  <a:fillRect l="-3103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5BA1CA95-CCE2-0B63-2CF5-8B2020558D46}"/>
              </a:ext>
            </a:extLst>
          </p:cNvPr>
          <p:cNvSpPr txBox="1"/>
          <p:nvPr/>
        </p:nvSpPr>
        <p:spPr>
          <a:xfrm>
            <a:off x="1006948" y="1562282"/>
            <a:ext cx="909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Lennard-Jones potential reads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3B12E4-2F04-490D-CDDB-FA31FF5750B4}"/>
              </a:ext>
            </a:extLst>
          </p:cNvPr>
          <p:cNvSpPr txBox="1"/>
          <p:nvPr/>
        </p:nvSpPr>
        <p:spPr>
          <a:xfrm>
            <a:off x="1006948" y="2691376"/>
            <a:ext cx="913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In reduced dimensionless variables it can be rewritten as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08492B-5451-CA41-BF56-F6E05078F589}"/>
              </a:ext>
            </a:extLst>
          </p:cNvPr>
          <p:cNvSpPr txBox="1"/>
          <p:nvPr/>
        </p:nvSpPr>
        <p:spPr>
          <a:xfrm>
            <a:off x="1006948" y="3818371"/>
            <a:ext cx="10078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where the reduced variables are use: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6AFEB84-945C-A871-19DA-DBDB6C3BB6D3}"/>
                  </a:ext>
                </a:extLst>
              </p:cNvPr>
              <p:cNvSpPr txBox="1"/>
              <p:nvPr/>
            </p:nvSpPr>
            <p:spPr>
              <a:xfrm>
                <a:off x="2978202" y="4370022"/>
                <a:ext cx="8958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6AFEB84-945C-A871-19DA-DBDB6C3BB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202" y="4370022"/>
                <a:ext cx="895822" cy="276999"/>
              </a:xfrm>
              <a:prstGeom prst="rect">
                <a:avLst/>
              </a:prstGeom>
              <a:blipFill>
                <a:blip r:embed="rId5"/>
                <a:stretch>
                  <a:fillRect l="-2721" t="-2222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9475B4D-B615-6F18-156B-9A2F42B29CEE}"/>
                  </a:ext>
                </a:extLst>
              </p:cNvPr>
              <p:cNvSpPr txBox="1"/>
              <p:nvPr/>
            </p:nvSpPr>
            <p:spPr>
              <a:xfrm>
                <a:off x="5743740" y="4370022"/>
                <a:ext cx="1196439" cy="3077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9475B4D-B615-6F18-156B-9A2F42B29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740" y="4370022"/>
                <a:ext cx="1196439" cy="307713"/>
              </a:xfrm>
              <a:prstGeom prst="rect">
                <a:avLst/>
              </a:prstGeom>
              <a:blipFill>
                <a:blip r:embed="rId6"/>
                <a:stretch>
                  <a:fillRect l="-3571" t="-20000" r="-1531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79604EC7-E335-19A7-F8DA-0EDD18532B65}"/>
              </a:ext>
            </a:extLst>
          </p:cNvPr>
          <p:cNvSpPr txBox="1"/>
          <p:nvPr/>
        </p:nvSpPr>
        <p:spPr>
          <a:xfrm>
            <a:off x="1006948" y="4824064"/>
            <a:ext cx="6785294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Advantages: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Well-studied system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LJ fluid contains a critical point in the </a:t>
            </a:r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3D-Ising universality class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same as QCD critical point.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Critical fluctuations are automatically projected on finite particle number statistics. </a:t>
            </a:r>
            <a:br>
              <a:rPr lang="en-US" b="0" i="0" dirty="0">
                <a:solidFill>
                  <a:srgbClr val="495365"/>
                </a:solidFill>
                <a:effectLst/>
                <a:latin typeface="Lato" panose="020F0502020204030203" pitchFamily="34" charset="0"/>
              </a:rPr>
            </a:br>
            <a:endParaRPr lang="en-US" dirty="0"/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2DFB44CF-42F7-B133-2E41-D44D6459C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2717" y="833702"/>
            <a:ext cx="3252335" cy="3022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3AC33F-2453-C432-F12C-3722CB83C928}"/>
                  </a:ext>
                </a:extLst>
              </p:cNvPr>
              <p:cNvSpPr txBox="1"/>
              <p:nvPr/>
            </p:nvSpPr>
            <p:spPr>
              <a:xfrm>
                <a:off x="3648828" y="4292010"/>
                <a:ext cx="2298815" cy="4277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3AC33F-2453-C432-F12C-3722CB83C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8828" y="4292010"/>
                <a:ext cx="2298815" cy="427746"/>
              </a:xfrm>
              <a:prstGeom prst="rect">
                <a:avLst/>
              </a:prstGeom>
              <a:blipFill>
                <a:blip r:embed="rId8"/>
                <a:stretch>
                  <a:fillRect b="-1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3991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ABB0C-FC3A-5C21-6AC9-C56A7916A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531" y="-36151"/>
            <a:ext cx="9137012" cy="1280160"/>
          </a:xfrm>
        </p:spPr>
        <p:txBody>
          <a:bodyPr/>
          <a:lstStyle/>
          <a:p>
            <a:r>
              <a:rPr lang="en-US" sz="3400" dirty="0"/>
              <a:t>Simulation setup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CE39EA-0B61-1482-C08D-3C90CBC0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CF38B64-7158-5F84-1487-F948BCEF030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1149531" y="3163240"/>
                <a:ext cx="10541726" cy="4294464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b="0" i="0" dirty="0">
                    <a:effectLst/>
                    <a:highlight>
                      <a:srgbClr val="FFFFFF"/>
                    </a:highlight>
                    <a:latin typeface="Arial" panose="020B0604020202020204" pitchFamily="34" charset="0"/>
                  </a:rPr>
                  <a:t>Three points on the phase diagram,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200" b="0" i="1" smtClean="0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200" b="0" i="1" smtClean="0"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200" b="0" i="1" smtClean="0"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0.3</m:t>
                    </m:r>
                    <m:sSub>
                      <m:sSubPr>
                        <m:ctrlPr>
                          <a:rPr lang="en-US" sz="2200" b="0" i="1" smtClean="0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b="0" i="1" smtClean="0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dirty="0">
                    <a:highlight>
                      <a:srgbClr val="FFFFFF"/>
                    </a:highlight>
                    <a:latin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200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200" i="1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200" i="1"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sz="2200" b="0" i="1" smtClean="0"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95</m:t>
                    </m:r>
                    <m:sSub>
                      <m:sSubPr>
                        <m:ctrlPr>
                          <a:rPr lang="en-US" sz="2200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dirty="0">
                    <a:highlight>
                      <a:srgbClr val="FFFFFF"/>
                    </a:highlight>
                    <a:latin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200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200" i="1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200" b="0" i="1" smtClean="0"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1.9</m:t>
                    </m:r>
                    <m:sSub>
                      <m:sSubPr>
                        <m:ctrlPr>
                          <a:rPr lang="en-US" sz="2200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dirty="0"/>
                  <a:t> 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200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en-US" sz="2200" i="1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200" i="1">
                        <a:highlight>
                          <a:srgbClr val="FFFFFF"/>
                        </a:highlight>
                        <a:latin typeface="Cambria Math" panose="02040503050406030204" pitchFamily="18" charset="0"/>
                      </a:rPr>
                      <m:t>1.9</m:t>
                    </m:r>
                    <m:sSub>
                      <m:sSubPr>
                        <m:ctrlPr>
                          <a:rPr lang="en-US" sz="2200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200" i="1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𝑒𝑣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=32 000 </m:t>
                    </m:r>
                  </m:oMath>
                </a14:m>
                <a:r>
                  <a:rPr lang="en-US" sz="2200" dirty="0"/>
                  <a:t>events at each density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Initialize each event with random initial coordinates and momenta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Run each event for long time 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sz="2200" dirty="0"/>
                  <a:t>) write snapshots to file at regular time intervals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Calculate observables as event-by-event (ensemble) or time average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algn="l"/>
                <a:r>
                  <a:rPr lang="en-US" sz="2200" b="0" i="0" dirty="0">
                    <a:effectLst/>
                    <a:latin typeface="Arial" panose="020B0604020202020204" pitchFamily="34" charset="0"/>
                  </a:rPr>
                  <a:t>The simulations are performed on </a:t>
                </a:r>
                <a:r>
                  <a:rPr lang="en-US" sz="2200" b="0" i="0" dirty="0" err="1">
                    <a:effectLst/>
                    <a:latin typeface="Arial" panose="020B0604020202020204" pitchFamily="34" charset="0"/>
                  </a:rPr>
                  <a:t>PhysGPU</a:t>
                </a:r>
                <a:r>
                  <a:rPr lang="en-US" sz="2200" b="0" i="0" dirty="0">
                    <a:effectLst/>
                    <a:latin typeface="Arial" panose="020B0604020202020204" pitchFamily="34" charset="0"/>
                  </a:rPr>
                  <a:t> cluster at UH. Code is available at:</a:t>
                </a:r>
              </a:p>
              <a:p>
                <a:pPr algn="l"/>
                <a:r>
                  <a:rPr lang="en-US" sz="2000" b="0" i="0" dirty="0">
                    <a:effectLst/>
                    <a:latin typeface="Arial" panose="020B0604020202020204" pitchFamily="34" charset="0"/>
                  </a:rPr>
                  <a:t> </a:t>
                </a:r>
                <a:r>
                  <a:rPr lang="en-US" sz="2000" b="0" i="0" dirty="0">
                    <a:solidFill>
                      <a:schemeClr val="accent2"/>
                    </a:solidFill>
                    <a:effectLst/>
                    <a:latin typeface="Arial" panose="020B0604020202020204" pitchFamily="34" charset="0"/>
                  </a:rPr>
                  <a:t>https://github.com/vlvovch/lennard-jones-cuda</a:t>
                </a:r>
                <a:br>
                  <a:rPr lang="en-US" sz="2400" b="0" i="0" dirty="0">
                    <a:solidFill>
                      <a:srgbClr val="495365"/>
                    </a:solidFill>
                    <a:effectLst/>
                    <a:latin typeface="Lato" panose="020F0502020204030203" pitchFamily="34" charset="0"/>
                  </a:rPr>
                </a:br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CF38B64-7158-5F84-1487-F948BCEF03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149531" y="3163240"/>
                <a:ext cx="10541726" cy="4294464"/>
              </a:xfrm>
              <a:blipFill>
                <a:blip r:embed="rId2"/>
                <a:stretch>
                  <a:fillRect l="-1619" t="-2841" r="-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0A096B-5D22-2022-095F-B79861B3E0B4}"/>
                  </a:ext>
                </a:extLst>
              </p:cNvPr>
              <p:cNvSpPr txBox="1"/>
              <p:nvPr/>
            </p:nvSpPr>
            <p:spPr>
              <a:xfrm>
                <a:off x="2431685" y="1685953"/>
                <a:ext cx="2942279" cy="7741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𝐿𝐽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0A096B-5D22-2022-095F-B79861B3E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685" y="1685953"/>
                <a:ext cx="2942279" cy="774186"/>
              </a:xfrm>
              <a:prstGeom prst="rect">
                <a:avLst/>
              </a:prstGeom>
              <a:blipFill>
                <a:blip r:embed="rId3"/>
                <a:stretch>
                  <a:fillRect l="-429" t="-17742" r="-3004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FFD8687-34C5-9598-869C-8D9F825C2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987" y="882129"/>
            <a:ext cx="3530482" cy="228111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91CA4C-80EC-7593-F1AF-A6022156F35A}"/>
              </a:ext>
            </a:extLst>
          </p:cNvPr>
          <p:cNvCxnSpPr/>
          <p:nvPr/>
        </p:nvCxnSpPr>
        <p:spPr>
          <a:xfrm flipV="1">
            <a:off x="6804561" y="1244009"/>
            <a:ext cx="1567543" cy="1807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A2E68F-7AF2-D3A2-B034-EB1117359A17}"/>
              </a:ext>
            </a:extLst>
          </p:cNvPr>
          <p:cNvCxnSpPr/>
          <p:nvPr/>
        </p:nvCxnSpPr>
        <p:spPr>
          <a:xfrm flipV="1">
            <a:off x="7511987" y="1244009"/>
            <a:ext cx="1572636" cy="1896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742C89-1F61-1A50-BD75-03B74C7BFEF6}"/>
              </a:ext>
            </a:extLst>
          </p:cNvPr>
          <p:cNvCxnSpPr/>
          <p:nvPr/>
        </p:nvCxnSpPr>
        <p:spPr>
          <a:xfrm flipV="1">
            <a:off x="9084623" y="1244009"/>
            <a:ext cx="1033154" cy="1896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96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E45D1-108A-E34C-66AD-6FCA9B97E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12" y="-36151"/>
            <a:ext cx="9137012" cy="1280160"/>
          </a:xfrm>
        </p:spPr>
        <p:txBody>
          <a:bodyPr/>
          <a:lstStyle/>
          <a:p>
            <a:r>
              <a:rPr lang="en-US" sz="3400" dirty="0"/>
              <a:t>Observables and ergodicity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433687-8185-6CDE-E6A6-8C7AB109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584-5D16-3B28-DCFE-025422373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5780" y="1509723"/>
            <a:ext cx="10562610" cy="449775"/>
          </a:xfrm>
        </p:spPr>
        <p:txBody>
          <a:bodyPr/>
          <a:lstStyle/>
          <a:p>
            <a:r>
              <a:rPr lang="en-US" dirty="0"/>
              <a:t>Time average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CECCD7-F399-4C02-0FD2-3A94C9E2F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05780" y="2518232"/>
            <a:ext cx="4846320" cy="504824"/>
          </a:xfrm>
        </p:spPr>
        <p:txBody>
          <a:bodyPr/>
          <a:lstStyle/>
          <a:p>
            <a:r>
              <a:rPr lang="en-US" dirty="0"/>
              <a:t>versus ensemble average: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78CC7-D01E-1A69-BF4E-6FE257AD0170}"/>
              </a:ext>
            </a:extLst>
          </p:cNvPr>
          <p:cNvSpPr txBox="1"/>
          <p:nvPr/>
        </p:nvSpPr>
        <p:spPr>
          <a:xfrm>
            <a:off x="924998" y="3470187"/>
            <a:ext cx="985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Ergodic hypothesis: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6DBBA-F8B1-827B-6EDA-52CE137B38DE}"/>
                  </a:ext>
                </a:extLst>
              </p:cNvPr>
              <p:cNvSpPr txBox="1"/>
              <p:nvPr/>
            </p:nvSpPr>
            <p:spPr>
              <a:xfrm>
                <a:off x="4420094" y="1691140"/>
                <a:ext cx="3351811" cy="7115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6DBBA-F8B1-827B-6EDA-52CE137B3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094" y="1691140"/>
                <a:ext cx="3351811" cy="711541"/>
              </a:xfrm>
              <a:prstGeom prst="rect">
                <a:avLst/>
              </a:prstGeom>
              <a:blipFill>
                <a:blip r:embed="rId2"/>
                <a:stretch>
                  <a:fillRect b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F64E59-078B-A532-4F61-1E3F9559A8E3}"/>
                  </a:ext>
                </a:extLst>
              </p:cNvPr>
              <p:cNvSpPr txBox="1"/>
              <p:nvPr/>
            </p:nvSpPr>
            <p:spPr>
              <a:xfrm>
                <a:off x="3048495" y="2714876"/>
                <a:ext cx="6095010" cy="90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F64E59-078B-A532-4F61-1E3F9559A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495" y="2714876"/>
                <a:ext cx="6095010" cy="9003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7FCE12-151F-F25F-14F0-D1FA2E857908}"/>
                  </a:ext>
                </a:extLst>
              </p:cNvPr>
              <p:cNvSpPr txBox="1"/>
              <p:nvPr/>
            </p:nvSpPr>
            <p:spPr>
              <a:xfrm>
                <a:off x="3048495" y="3936655"/>
                <a:ext cx="6095010" cy="457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unc>
                            <m:func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 smtClean="0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→∞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7FCE12-151F-F25F-14F0-D1FA2E857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495" y="3936655"/>
                <a:ext cx="6095010" cy="457754"/>
              </a:xfrm>
              <a:prstGeom prst="rect">
                <a:avLst/>
              </a:prstGeom>
              <a:blipFill>
                <a:blip r:embed="rId4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13CFE06-2EEB-3260-74BC-81A35D36DFC8}"/>
              </a:ext>
            </a:extLst>
          </p:cNvPr>
          <p:cNvSpPr txBox="1"/>
          <p:nvPr/>
        </p:nvSpPr>
        <p:spPr>
          <a:xfrm>
            <a:off x="2528113" y="5915065"/>
            <a:ext cx="6095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A. Kuznietsov et al., PRC 105, 044903 (2022)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7418D4-0B35-1162-0E89-B76D5AEBA552}"/>
              </a:ext>
            </a:extLst>
          </p:cNvPr>
          <p:cNvSpPr txBox="1"/>
          <p:nvPr/>
        </p:nvSpPr>
        <p:spPr>
          <a:xfrm>
            <a:off x="2787237" y="56348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29D959-7CCB-E588-75FA-3DE90EBA07C1}"/>
              </a:ext>
            </a:extLst>
          </p:cNvPr>
          <p:cNvSpPr txBox="1"/>
          <p:nvPr/>
        </p:nvSpPr>
        <p:spPr>
          <a:xfrm>
            <a:off x="924998" y="4594830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Namely: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57139D5-3771-340C-7714-F1E03EB1B109}"/>
                  </a:ext>
                </a:extLst>
              </p:cNvPr>
              <p:cNvSpPr txBox="1"/>
              <p:nvPr/>
            </p:nvSpPr>
            <p:spPr>
              <a:xfrm>
                <a:off x="2701007" y="4948051"/>
                <a:ext cx="7172156" cy="8714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  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den>
                          </m:f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57139D5-3771-340C-7714-F1E03EB1B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007" y="4948051"/>
                <a:ext cx="7172156" cy="8714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diagram of a diagram of black and red balls&#10;&#10;Description automatically generated">
            <a:extLst>
              <a:ext uri="{FF2B5EF4-FFF2-40B4-BE49-F238E27FC236}">
                <a16:creationId xmlns:a16="http://schemas.microsoft.com/office/drawing/2014/main" id="{58E51CD8-156D-338C-EB43-8085309D4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3131" y="1382070"/>
            <a:ext cx="3541986" cy="32819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8763C97-40D9-94EB-9635-66E8B2174D93}"/>
                  </a:ext>
                </a:extLst>
              </p:cNvPr>
              <p:cNvSpPr txBox="1"/>
              <p:nvPr/>
            </p:nvSpPr>
            <p:spPr>
              <a:xfrm>
                <a:off x="924998" y="6253619"/>
                <a:ext cx="9139340" cy="578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1/(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400" dirty="0"/>
                  <a:t>) correction is related to the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V. </a:t>
                </a:r>
                <a:r>
                  <a:rPr lang="en-US" sz="1400" dirty="0" err="1">
                    <a:solidFill>
                      <a:schemeClr val="accent2"/>
                    </a:solidFill>
                  </a:rPr>
                  <a:t>Vovchenko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 et al., Phys. Let. B, 2020</a:t>
                </a:r>
                <a:endParaRPr lang="en-US" sz="1400" dirty="0"/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8763C97-40D9-94EB-9635-66E8B2174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998" y="6253619"/>
                <a:ext cx="9139340" cy="5784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9160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9B9B2-4FB8-5594-F418-C349A3390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407" y="-36151"/>
            <a:ext cx="9137012" cy="1124880"/>
          </a:xfrm>
        </p:spPr>
        <p:txBody>
          <a:bodyPr/>
          <a:lstStyle/>
          <a:p>
            <a:r>
              <a:rPr lang="en-US" sz="2800" dirty="0"/>
              <a:t>Time vs ensemble average, Equilibration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22ADFE-C0A2-B26F-4D0D-09C8737EC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AC1A92-CB76-094C-5019-52E822F07806}"/>
              </a:ext>
            </a:extLst>
          </p:cNvPr>
          <p:cNvSpPr txBox="1"/>
          <p:nvPr/>
        </p:nvSpPr>
        <p:spPr>
          <a:xfrm>
            <a:off x="1161407" y="6424551"/>
            <a:ext cx="86437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V.K., </a:t>
            </a:r>
            <a:r>
              <a:rPr lang="en-US" sz="1600" b="0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Gorenstein</a:t>
            </a:r>
            <a:r>
              <a:rPr lang="en-US" sz="1600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, Koch, </a:t>
            </a:r>
            <a:r>
              <a:rPr lang="en-US" sz="1600" b="0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Vovchenko</a:t>
            </a:r>
            <a:r>
              <a:rPr lang="en-US" sz="1600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600" b="0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sz="1600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1600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2404.00476 [</a:t>
            </a:r>
            <a:r>
              <a:rPr lang="en-US" sz="1600" b="0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nucl-th</a:t>
            </a:r>
            <a:r>
              <a:rPr lang="en-US" sz="1600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2B29C6-B41E-AA24-A040-79D860CBEA2F}"/>
              </a:ext>
            </a:extLst>
          </p:cNvPr>
          <p:cNvSpPr txBox="1"/>
          <p:nvPr/>
        </p:nvSpPr>
        <p:spPr>
          <a:xfrm>
            <a:off x="4599433" y="5873425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Ergodic hypothesis 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CC0ED3-7981-2F47-84FB-B0575EB1B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t="12335" r="7146" b="21478"/>
          <a:stretch/>
        </p:blipFill>
        <p:spPr>
          <a:xfrm>
            <a:off x="1479465" y="1357908"/>
            <a:ext cx="9233064" cy="433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98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ABB0C-FC3A-5C21-6AC9-C56A7916A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530" y="-36151"/>
            <a:ext cx="9478885" cy="1134619"/>
          </a:xfrm>
        </p:spPr>
        <p:txBody>
          <a:bodyPr/>
          <a:lstStyle/>
          <a:p>
            <a:r>
              <a:rPr lang="en-US" sz="3400" dirty="0"/>
              <a:t>Previous results: time average in box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CE39EA-0B61-1482-C08D-3C90CBC0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75180E-7BB9-9449-7910-EA490A06F2FB}"/>
              </a:ext>
            </a:extLst>
          </p:cNvPr>
          <p:cNvSpPr txBox="1"/>
          <p:nvPr/>
        </p:nvSpPr>
        <p:spPr>
          <a:xfrm>
            <a:off x="2327631" y="1990288"/>
            <a:ext cx="25090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Coordinate space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590A9A-FCBB-55D2-AD2D-21BCB3ABE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18" y="2477077"/>
            <a:ext cx="4957847" cy="29777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2D47ED-E976-53BF-AD9B-BF564AF4BACE}"/>
              </a:ext>
            </a:extLst>
          </p:cNvPr>
          <p:cNvSpPr txBox="1"/>
          <p:nvPr/>
        </p:nvSpPr>
        <p:spPr>
          <a:xfrm>
            <a:off x="7706195" y="1990288"/>
            <a:ext cx="26019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Momentum space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2D6F06-3A9A-C0DE-D861-41F209792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854" y="2592401"/>
            <a:ext cx="4388677" cy="28072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62A0E4E-B26C-32E4-5124-8C036528BEAD}"/>
              </a:ext>
            </a:extLst>
          </p:cNvPr>
          <p:cNvSpPr txBox="1"/>
          <p:nvPr/>
        </p:nvSpPr>
        <p:spPr>
          <a:xfrm>
            <a:off x="1631535" y="5399657"/>
            <a:ext cx="10251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Large correlations in coordinate space                      Signal disappears in momentum space</a:t>
            </a:r>
          </a:p>
          <a:p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806F31-E52C-8682-52F1-C265B3B6AA74}"/>
              </a:ext>
            </a:extLst>
          </p:cNvPr>
          <p:cNvSpPr txBox="1"/>
          <p:nvPr/>
        </p:nvSpPr>
        <p:spPr>
          <a:xfrm>
            <a:off x="1149530" y="6454142"/>
            <a:ext cx="6832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V.K., </a:t>
            </a:r>
            <a:r>
              <a:rPr lang="en-US" sz="1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Savchuk</a:t>
            </a: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Gorenstein</a:t>
            </a: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Koch, </a:t>
            </a:r>
            <a:r>
              <a:rPr lang="en-US" sz="1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Vovchenko</a:t>
            </a: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PRC 105, 044903 (2022)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B92BBC-26AD-D0A5-102D-ADB3A0BEAE9A}"/>
                  </a:ext>
                </a:extLst>
              </p:cNvPr>
              <p:cNvSpPr txBox="1"/>
              <p:nvPr/>
            </p:nvSpPr>
            <p:spPr>
              <a:xfrm>
                <a:off x="3048495" y="1269694"/>
                <a:ext cx="6095010" cy="685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B92BBC-26AD-D0A5-102D-ADB3A0BEA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495" y="1269694"/>
                <a:ext cx="6095010" cy="6858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2493331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axy presentation_Win32_SL_V16" id="{36B34AD0-AFC2-468E-8620-6CFD159B149F}" vid="{ACCF8893-1A0E-437D-A612-1659D305EA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E87F72-70BF-43BC-A0D4-53665DC1267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52D646E0-DCC8-4209-B539-AA58186B68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BD9919-8F5A-4B99-83E1-E90FE1DCF2E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{C4553249-9CFD-47EE-9E0E-950F17F0A085}tf89338750_win32</Template>
  <TotalTime>10918</TotalTime>
  <Words>1032</Words>
  <Application>Microsoft Office PowerPoint</Application>
  <PresentationFormat>Widescreen</PresentationFormat>
  <Paragraphs>157</Paragraphs>
  <Slides>21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 Math</vt:lpstr>
      <vt:lpstr>Lato</vt:lpstr>
      <vt:lpstr>Univers</vt:lpstr>
      <vt:lpstr>GradientVTI</vt:lpstr>
      <vt:lpstr>Acrobat Document</vt:lpstr>
      <vt:lpstr>Critical Point Fluctuations in Heavy-Ion Collisions within Molecular Dynamics with Expansion</vt:lpstr>
      <vt:lpstr>QCD PHASE DIAGRAM </vt:lpstr>
      <vt:lpstr>Fluctuations as CP signature</vt:lpstr>
      <vt:lpstr>Connection to the experiment</vt:lpstr>
      <vt:lpstr>Lennard-Jones potential</vt:lpstr>
      <vt:lpstr>Simulation setup</vt:lpstr>
      <vt:lpstr>Observables and ergodicity</vt:lpstr>
      <vt:lpstr>Time vs ensemble average, Equilibration</vt:lpstr>
      <vt:lpstr>Previous results: time average in box</vt:lpstr>
      <vt:lpstr>Experiment vs box</vt:lpstr>
      <vt:lpstr>Adding Collective flow</vt:lpstr>
      <vt:lpstr>Fluctuations for constant rapidity cut</vt:lpstr>
      <vt:lpstr>Fluctuations for constant rapidity cut</vt:lpstr>
      <vt:lpstr>Summary</vt:lpstr>
      <vt:lpstr>outlook</vt:lpstr>
      <vt:lpstr>Fluctuations as CP signature</vt:lpstr>
      <vt:lpstr>Momentum vs coordinate cuts</vt:lpstr>
      <vt:lpstr>Sub-ensemble method: correction  for global conservation</vt:lpstr>
      <vt:lpstr>Reconstructed star data</vt:lpstr>
      <vt:lpstr>Alpha dependence</vt:lpstr>
      <vt:lpstr>Fluctuations for constant alpha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Lennard Jones Molecular dynamics and the collective flow</dc:title>
  <dc:creator>Kuznietsov, Volodymyr A</dc:creator>
  <cp:lastModifiedBy>Kuznietsov, Volodymyr A</cp:lastModifiedBy>
  <cp:revision>122</cp:revision>
  <dcterms:created xsi:type="dcterms:W3CDTF">2024-04-19T16:26:34Z</dcterms:created>
  <dcterms:modified xsi:type="dcterms:W3CDTF">2024-05-28T20:02:51Z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