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Fira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FiraSa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-boldItalic.fntdata"/><Relationship Id="rId30" Type="http://schemas.openxmlformats.org/officeDocument/2006/relationships/font" Target="fonts/Fira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07e574c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07e574c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07e574ca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07e574ca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6c59abcc4_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6c59abcc4_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1b9783c9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1b9783c9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0d04746d1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0d04746d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6c9f02b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6c9f02b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6c9f02b3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26c9f02b3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f46f877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4f46f877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0d04746d1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50d04746d1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50d04746d1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50d04746d1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191b712a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191b712a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0d04746d1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50d04746d1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Bayesian model average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You can have different models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You combine all posteriors weighed by LnZ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50d04746d1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50d04746d1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4cdc365c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4cdc365c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6c59abcc4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6c59abcc4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cdc365c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cdc365c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07e574ca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07e574c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cdc365c4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cdc365c4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0e8adb8c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0e8adb8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07e574ca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07e574ca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07e574ca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07e574ca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hyperlink" Target="https://arxiv.org/pdf/2301.03673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journals.aps.org/prd/pdf/10.1103/PhysRevD.101.064037" TargetMode="External"/><Relationship Id="rId4" Type="http://schemas.openxmlformats.org/officeDocument/2006/relationships/hyperlink" Target="https://journals.aps.org/prd/pdf/10.1103/PhysRevD.101.064037" TargetMode="External"/><Relationship Id="rId9" Type="http://schemas.openxmlformats.org/officeDocument/2006/relationships/hyperlink" Target="https://www.sciencedirect.com/science/article/pii/S0378375817301702" TargetMode="External"/><Relationship Id="rId5" Type="http://schemas.openxmlformats.org/officeDocument/2006/relationships/hyperlink" Target="https://www.jstor.org/stable/20799887" TargetMode="External"/><Relationship Id="rId6" Type="http://schemas.openxmlformats.org/officeDocument/2006/relationships/hyperlink" Target="https://journals.sagepub.com/doi/10.1177/1745691616658637" TargetMode="External"/><Relationship Id="rId7" Type="http://schemas.openxmlformats.org/officeDocument/2006/relationships/hyperlink" Target="https://arxiv.org/abs/1502.04206" TargetMode="External"/><Relationship Id="rId8" Type="http://schemas.openxmlformats.org/officeDocument/2006/relationships/hyperlink" Target="https://arxiv.org/pdf/1803.01984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catalogs with Bayesian meta-analysis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5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Towards LISA Catalogs, Nice, June 12-14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91">
                <a:solidFill>
                  <a:schemeClr val="dk1"/>
                </a:solidFill>
              </a:rPr>
              <a:t>Avi Vajpeyi, Matt Edwards, Renate Meyer</a:t>
            </a:r>
            <a:endParaRPr sz="229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91"/>
              <a:t>The University of Auckland</a:t>
            </a:r>
            <a:endParaRPr sz="229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188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Example: Rotating core collapse signal reconstruction</a:t>
            </a:r>
            <a:endParaRPr b="1"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11700" y="8635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signal reconstruction method uses principal component (PC) regression with first k PCs.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k often arbitrarily chosen to be 10.</a:t>
            </a:r>
            <a:endParaRPr/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63" y="2714625"/>
            <a:ext cx="45720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2714625"/>
            <a:ext cx="4571977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572000" y="8635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 signal using reversible jump MCMC and Bayesian model averaging.  No evidence computations.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Specific PCs important, not just 1 to 10.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Some challenges</a:t>
            </a:r>
            <a:endParaRPr b="1"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Although global fit pipelines will be independent, the data used by each pipeline will not be.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Exchangeability assumption of hierarchical model breaks down.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Bayesian hierarchical model does not use evidence.  All models are considered </a:t>
            </a:r>
            <a:r>
              <a:rPr lang="en"/>
              <a:t>equally</a:t>
            </a:r>
            <a:r>
              <a:rPr lang="en"/>
              <a:t> relevant.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Becomes a problem if we have global fit catalogs of varying quality.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Model averaging catalogs could lose astrophysical interpretability.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Any alternatives?</a:t>
            </a:r>
            <a:endParaRPr/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491508" y="461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6702" y="1234650"/>
            <a:ext cx="4229675" cy="316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4851875" y="4341250"/>
            <a:ext cx="39645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231F20"/>
                </a:solidFill>
              </a:rPr>
              <a:t>Figure reference</a:t>
            </a:r>
            <a:r>
              <a:rPr lang="en" sz="950">
                <a:solidFill>
                  <a:srgbClr val="231F20"/>
                </a:solidFill>
              </a:rPr>
              <a:t> </a:t>
            </a:r>
            <a:endParaRPr sz="950">
              <a:solidFill>
                <a:srgbClr val="231F2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50" u="sng">
                <a:solidFill>
                  <a:schemeClr val="hlink"/>
                </a:solidFill>
                <a:hlinkClick r:id="rId4"/>
              </a:rPr>
              <a:t>Prototype global analysis of LISA data with multiple source types</a:t>
            </a:r>
            <a:endParaRPr i="1" sz="950">
              <a:solidFill>
                <a:srgbClr val="231F2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rgbClr val="231F20"/>
                </a:solidFill>
              </a:rPr>
              <a:t>Littenberg &amp; Cornish, 2023</a:t>
            </a:r>
            <a:endParaRPr/>
          </a:p>
        </p:txBody>
      </p:sp>
      <p:grpSp>
        <p:nvGrpSpPr>
          <p:cNvPr id="159" name="Google Shape;159;p24"/>
          <p:cNvGrpSpPr/>
          <p:nvPr/>
        </p:nvGrpSpPr>
        <p:grpSpPr>
          <a:xfrm>
            <a:off x="4851875" y="656750"/>
            <a:ext cx="2146225" cy="369300"/>
            <a:chOff x="5017825" y="645950"/>
            <a:chExt cx="2146225" cy="369300"/>
          </a:xfrm>
        </p:grpSpPr>
        <p:sp>
          <p:nvSpPr>
            <p:cNvPr id="160" name="Google Shape;160;p24"/>
            <p:cNvSpPr/>
            <p:nvPr/>
          </p:nvSpPr>
          <p:spPr>
            <a:xfrm>
              <a:off x="5017825" y="754125"/>
              <a:ext cx="435000" cy="164400"/>
            </a:xfrm>
            <a:prstGeom prst="rect">
              <a:avLst/>
            </a:prstGeom>
            <a:solidFill>
              <a:srgbClr val="FFB0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4"/>
            <p:cNvSpPr txBox="1"/>
            <p:nvPr/>
          </p:nvSpPr>
          <p:spPr>
            <a:xfrm>
              <a:off x="5491550" y="645950"/>
              <a:ext cx="167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"/>
                  <a:ea typeface="Fira Sans"/>
                  <a:cs typeface="Fira Sans"/>
                  <a:sym typeface="Fira Sans"/>
                </a:rPr>
                <a:t>Verification binaries</a:t>
              </a:r>
              <a:endParaRPr sz="12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62" name="Google Shape;162;p24"/>
          <p:cNvGrpSpPr/>
          <p:nvPr/>
        </p:nvGrpSpPr>
        <p:grpSpPr>
          <a:xfrm>
            <a:off x="4851875" y="944500"/>
            <a:ext cx="2368825" cy="369300"/>
            <a:chOff x="5017825" y="645950"/>
            <a:chExt cx="2368825" cy="369300"/>
          </a:xfrm>
        </p:grpSpPr>
        <p:sp>
          <p:nvSpPr>
            <p:cNvPr id="163" name="Google Shape;163;p24"/>
            <p:cNvSpPr/>
            <p:nvPr/>
          </p:nvSpPr>
          <p:spPr>
            <a:xfrm>
              <a:off x="5017825" y="754125"/>
              <a:ext cx="435000" cy="164400"/>
            </a:xfrm>
            <a:prstGeom prst="rect">
              <a:avLst/>
            </a:prstGeom>
            <a:solidFill>
              <a:srgbClr val="775D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4"/>
            <p:cNvSpPr txBox="1"/>
            <p:nvPr/>
          </p:nvSpPr>
          <p:spPr>
            <a:xfrm>
              <a:off x="5491550" y="645950"/>
              <a:ext cx="1895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"/>
                  <a:ea typeface="Fira Sans"/>
                  <a:cs typeface="Fira Sans"/>
                  <a:sym typeface="Fira Sans"/>
                </a:rPr>
                <a:t>Ultra-compact</a:t>
              </a:r>
              <a:r>
                <a:rPr lang="en" sz="1200">
                  <a:latin typeface="Fira Sans"/>
                  <a:ea typeface="Fira Sans"/>
                  <a:cs typeface="Fira Sans"/>
                  <a:sym typeface="Fira Sans"/>
                </a:rPr>
                <a:t> binaries</a:t>
              </a:r>
              <a:endParaRPr sz="12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65" name="Google Shape;165;p24"/>
          <p:cNvGrpSpPr/>
          <p:nvPr/>
        </p:nvGrpSpPr>
        <p:grpSpPr>
          <a:xfrm>
            <a:off x="7084525" y="656750"/>
            <a:ext cx="2146225" cy="369300"/>
            <a:chOff x="5017825" y="645950"/>
            <a:chExt cx="2146225" cy="369300"/>
          </a:xfrm>
        </p:grpSpPr>
        <p:sp>
          <p:nvSpPr>
            <p:cNvPr id="166" name="Google Shape;166;p24"/>
            <p:cNvSpPr/>
            <p:nvPr/>
          </p:nvSpPr>
          <p:spPr>
            <a:xfrm>
              <a:off x="5017825" y="754125"/>
              <a:ext cx="435000" cy="164400"/>
            </a:xfrm>
            <a:prstGeom prst="rect">
              <a:avLst/>
            </a:prstGeom>
            <a:solidFill>
              <a:srgbClr val="D931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4"/>
            <p:cNvSpPr txBox="1"/>
            <p:nvPr/>
          </p:nvSpPr>
          <p:spPr>
            <a:xfrm>
              <a:off x="5491550" y="645950"/>
              <a:ext cx="167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"/>
                  <a:ea typeface="Fira Sans"/>
                  <a:cs typeface="Fira Sans"/>
                  <a:sym typeface="Fira Sans"/>
                </a:rPr>
                <a:t>Massive BH</a:t>
              </a:r>
              <a:r>
                <a:rPr lang="en" sz="1200">
                  <a:latin typeface="Fira Sans"/>
                  <a:ea typeface="Fira Sans"/>
                  <a:cs typeface="Fira Sans"/>
                  <a:sym typeface="Fira Sans"/>
                </a:rPr>
                <a:t> binaries</a:t>
              </a:r>
              <a:endParaRPr sz="12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68" name="Google Shape;168;p24"/>
          <p:cNvGrpSpPr/>
          <p:nvPr/>
        </p:nvGrpSpPr>
        <p:grpSpPr>
          <a:xfrm>
            <a:off x="7084525" y="944500"/>
            <a:ext cx="2368825" cy="369300"/>
            <a:chOff x="5017825" y="645950"/>
            <a:chExt cx="2368825" cy="369300"/>
          </a:xfrm>
        </p:grpSpPr>
        <p:sp>
          <p:nvSpPr>
            <p:cNvPr id="169" name="Google Shape;169;p24"/>
            <p:cNvSpPr/>
            <p:nvPr/>
          </p:nvSpPr>
          <p:spPr>
            <a:xfrm>
              <a:off x="5017825" y="754125"/>
              <a:ext cx="435000" cy="164400"/>
            </a:xfrm>
            <a:prstGeom prst="rect">
              <a:avLst/>
            </a:prstGeom>
            <a:solidFill>
              <a:srgbClr val="97B0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4"/>
            <p:cNvSpPr txBox="1"/>
            <p:nvPr/>
          </p:nvSpPr>
          <p:spPr>
            <a:xfrm>
              <a:off x="5491550" y="645950"/>
              <a:ext cx="1895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"/>
                  <a:ea typeface="Fira Sans"/>
                  <a:cs typeface="Fira Sans"/>
                  <a:sym typeface="Fira Sans"/>
                </a:rPr>
                <a:t>Noise model</a:t>
              </a:r>
              <a:endParaRPr sz="12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71" name="Google Shape;171;p24"/>
          <p:cNvGrpSpPr/>
          <p:nvPr/>
        </p:nvGrpSpPr>
        <p:grpSpPr>
          <a:xfrm>
            <a:off x="7084525" y="352425"/>
            <a:ext cx="2368825" cy="369300"/>
            <a:chOff x="5017825" y="645950"/>
            <a:chExt cx="2368825" cy="369300"/>
          </a:xfrm>
        </p:grpSpPr>
        <p:sp>
          <p:nvSpPr>
            <p:cNvPr id="172" name="Google Shape;172;p24"/>
            <p:cNvSpPr/>
            <p:nvPr/>
          </p:nvSpPr>
          <p:spPr>
            <a:xfrm>
              <a:off x="5017825" y="754125"/>
              <a:ext cx="435000" cy="1644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4"/>
            <p:cNvSpPr txBox="1"/>
            <p:nvPr/>
          </p:nvSpPr>
          <p:spPr>
            <a:xfrm>
              <a:off x="5491550" y="645950"/>
              <a:ext cx="1895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"/>
                  <a:ea typeface="Fira Sans"/>
                  <a:cs typeface="Fira Sans"/>
                  <a:sym typeface="Fira Sans"/>
                </a:rPr>
                <a:t>Residuals</a:t>
              </a:r>
              <a:endParaRPr sz="12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74" name="Google Shape;174;p24"/>
          <p:cNvSpPr txBox="1"/>
          <p:nvPr>
            <p:ph idx="4294967295" type="body"/>
          </p:nvPr>
        </p:nvSpPr>
        <p:spPr>
          <a:xfrm>
            <a:off x="290025" y="710850"/>
            <a:ext cx="4229700" cy="4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500">
                <a:solidFill>
                  <a:schemeClr val="dk1"/>
                </a:solidFill>
              </a:rPr>
              <a:t>Some questions: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What will L3 contain/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what do astronomers want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</a:rPr>
              <a:t>(in addition to galactic coordinates)</a:t>
            </a:r>
            <a:endParaRPr i="1" sz="1500">
              <a:solidFill>
                <a:srgbClr val="999999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999999"/>
              </a:solidFill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How can we find the same foreground signal in multiple L2 catalogs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</a:rPr>
              <a:t>Are they astrophysical signals?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How can we combine foreground signals?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</a:rPr>
              <a:t>What if catalogs use </a:t>
            </a:r>
            <a:r>
              <a:rPr i="1" lang="en" sz="1500">
                <a:solidFill>
                  <a:srgbClr val="999999"/>
                </a:solidFill>
              </a:rPr>
              <a:t>different</a:t>
            </a:r>
            <a:r>
              <a:rPr i="1" lang="en" sz="1500">
                <a:solidFill>
                  <a:srgbClr val="999999"/>
                </a:solidFill>
              </a:rPr>
              <a:t> models, priors, data conditioning? </a:t>
            </a:r>
            <a:endParaRPr i="1" sz="1500">
              <a:solidFill>
                <a:srgbClr val="999999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999999"/>
              </a:solidFill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parametric</a:t>
            </a:r>
            <a:r>
              <a:rPr lang="en" sz="1500">
                <a:solidFill>
                  <a:schemeClr val="dk1"/>
                </a:solidFill>
              </a:rPr>
              <a:t> vs non-parametric models?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Does combining GW backgrounds even make </a:t>
            </a:r>
            <a:r>
              <a:rPr lang="en" sz="1500">
                <a:solidFill>
                  <a:schemeClr val="dk1"/>
                </a:solidFill>
              </a:rPr>
              <a:t>sense?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How will the combined catalog satisfy: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	</a:t>
            </a:r>
            <a:r>
              <a:rPr i="1" lang="en" sz="1500">
                <a:solidFill>
                  <a:schemeClr val="dk1"/>
                </a:solidFill>
              </a:rPr>
              <a:t>data = foreground + background + noise</a:t>
            </a:r>
            <a:endParaRPr i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What is a good fit? </a:t>
            </a:r>
            <a:endParaRPr i="1" sz="1500">
              <a:solidFill>
                <a:schemeClr val="dk1"/>
              </a:solidFill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290025" y="417975"/>
            <a:ext cx="491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808080"/>
                </a:solidFill>
                <a:latin typeface="Fira Sans"/>
                <a:ea typeface="Fira Sans"/>
                <a:cs typeface="Fira Sans"/>
                <a:sym typeface="Fira Sans"/>
              </a:rPr>
              <a:t>L2→L3</a:t>
            </a:r>
            <a:endParaRPr i="1">
              <a:solidFill>
                <a:srgbClr val="80808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6" name="Google Shape;176;p24"/>
          <p:cNvSpPr txBox="1"/>
          <p:nvPr>
            <p:ph type="title"/>
          </p:nvPr>
        </p:nvSpPr>
        <p:spPr>
          <a:xfrm>
            <a:off x="197400" y="84050"/>
            <a:ext cx="672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Combining LISA global fits</a:t>
            </a:r>
            <a:endParaRPr b="1"/>
          </a:p>
        </p:txBody>
      </p:sp>
      <p:sp>
        <p:nvSpPr>
          <p:cNvPr id="177" name="Google Shape;177;p24"/>
          <p:cNvSpPr txBox="1"/>
          <p:nvPr/>
        </p:nvSpPr>
        <p:spPr>
          <a:xfrm>
            <a:off x="5203125" y="1447800"/>
            <a:ext cx="176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Example L2 output</a:t>
            </a:r>
            <a:endParaRPr i="1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5291900" y="385775"/>
            <a:ext cx="3524400" cy="2081100"/>
          </a:xfrm>
          <a:prstGeom prst="rect">
            <a:avLst/>
          </a:prstGeom>
          <a:solidFill>
            <a:srgbClr val="6F6F6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197400" y="84050"/>
            <a:ext cx="41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Combining LISA global fits</a:t>
            </a:r>
            <a:endParaRPr b="1"/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8491508" y="461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5" name="Google Shape;185;p25"/>
          <p:cNvSpPr txBox="1"/>
          <p:nvPr>
            <p:ph idx="4294967295" type="body"/>
          </p:nvPr>
        </p:nvSpPr>
        <p:spPr>
          <a:xfrm>
            <a:off x="331675" y="935100"/>
            <a:ext cx="4423200" cy="42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500">
                <a:solidFill>
                  <a:schemeClr val="dk1"/>
                </a:solidFill>
              </a:rPr>
              <a:t>What we may want</a:t>
            </a:r>
            <a:r>
              <a:rPr b="1" lang="en" sz="1500">
                <a:solidFill>
                  <a:schemeClr val="dk1"/>
                </a:solidFill>
              </a:rPr>
              <a:t> 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2">
                <a:solidFill>
                  <a:schemeClr val="dk1"/>
                </a:solidFill>
              </a:rPr>
              <a:t>Table of foreground signals</a:t>
            </a:r>
            <a:endParaRPr sz="1502">
              <a:solidFill>
                <a:schemeClr val="dk1"/>
              </a:solidFill>
            </a:endParaRPr>
          </a:p>
          <a:p>
            <a:pPr indent="-3240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3"/>
              <a:buChar char="-"/>
            </a:pPr>
            <a:r>
              <a:rPr lang="en" sz="1502">
                <a:solidFill>
                  <a:srgbClr val="999999"/>
                </a:solidFill>
              </a:rPr>
              <a:t>Parameters </a:t>
            </a:r>
            <a:endParaRPr sz="1502">
              <a:solidFill>
                <a:srgbClr val="999999"/>
              </a:solidFill>
            </a:endParaRPr>
          </a:p>
          <a:p>
            <a:pPr indent="-3240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3"/>
              <a:buChar char="-"/>
            </a:pPr>
            <a:r>
              <a:rPr lang="en" sz="1502">
                <a:solidFill>
                  <a:srgbClr val="999999"/>
                </a:solidFill>
              </a:rPr>
              <a:t>Rates</a:t>
            </a:r>
            <a:endParaRPr sz="1502">
              <a:solidFill>
                <a:srgbClr val="999999"/>
              </a:solidFill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2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2">
                <a:solidFill>
                  <a:schemeClr val="dk1"/>
                </a:solidFill>
              </a:rPr>
              <a:t>Table of background signals</a:t>
            </a:r>
            <a:endParaRPr sz="1502">
              <a:solidFill>
                <a:schemeClr val="dk1"/>
              </a:solidFill>
            </a:endParaRPr>
          </a:p>
          <a:p>
            <a:pPr indent="-3240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3"/>
              <a:buChar char="-"/>
            </a:pPr>
            <a:r>
              <a:rPr lang="en" sz="1502">
                <a:solidFill>
                  <a:srgbClr val="999999"/>
                </a:solidFill>
              </a:rPr>
              <a:t>Upper/lower limits</a:t>
            </a:r>
            <a:endParaRPr sz="1502">
              <a:solidFill>
                <a:srgbClr val="999999"/>
              </a:solidFill>
            </a:endParaRPr>
          </a:p>
          <a:p>
            <a:pPr indent="-3240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3"/>
              <a:buChar char="-"/>
            </a:pPr>
            <a:r>
              <a:rPr lang="en" sz="1502">
                <a:solidFill>
                  <a:srgbClr val="999999"/>
                </a:solidFill>
              </a:rPr>
              <a:t>Indiv. signals (inflation, cosmic strings, etc)</a:t>
            </a:r>
            <a:endParaRPr sz="1502">
              <a:solidFill>
                <a:srgbClr val="999999"/>
              </a:solidFill>
            </a:endParaRPr>
          </a:p>
          <a:p>
            <a:pPr indent="-3240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3"/>
              <a:buChar char="-"/>
            </a:pPr>
            <a:r>
              <a:rPr lang="en" sz="1502">
                <a:solidFill>
                  <a:srgbClr val="999999"/>
                </a:solidFill>
              </a:rPr>
              <a:t>Combined signal</a:t>
            </a:r>
            <a:endParaRPr sz="1502">
              <a:solidFill>
                <a:srgbClr val="999999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2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2">
                <a:solidFill>
                  <a:schemeClr val="dk1"/>
                </a:solidFill>
              </a:rPr>
              <a:t>Noise model</a:t>
            </a:r>
            <a:endParaRPr sz="1502">
              <a:solidFill>
                <a:schemeClr val="dk1"/>
              </a:solidFill>
            </a:endParaRPr>
          </a:p>
          <a:p>
            <a:pPr indent="-3240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3"/>
              <a:buChar char="-"/>
            </a:pPr>
            <a:r>
              <a:rPr lang="en" sz="1502">
                <a:solidFill>
                  <a:srgbClr val="999999"/>
                </a:solidFill>
              </a:rPr>
              <a:t>Best noise model estimation</a:t>
            </a:r>
            <a:endParaRPr sz="1502">
              <a:solidFill>
                <a:srgbClr val="999999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2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2">
                <a:solidFill>
                  <a:schemeClr val="dk1"/>
                </a:solidFill>
              </a:rPr>
              <a:t>Data = Foreground + Background + Noise</a:t>
            </a:r>
            <a:endParaRPr sz="1502">
              <a:solidFill>
                <a:srgbClr val="999999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2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2">
              <a:solidFill>
                <a:srgbClr val="999999"/>
              </a:solidFill>
            </a:endParaRPr>
          </a:p>
          <a:p>
            <a:pPr indent="-2286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500">
                <a:solidFill>
                  <a:schemeClr val="dk1"/>
                </a:solidFill>
              </a:rPr>
              <a:t>Challenges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0">
                <a:solidFill>
                  <a:schemeClr val="dk1"/>
                </a:solidFill>
              </a:rPr>
              <a:t>L1 starting point the same, but…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0">
                <a:solidFill>
                  <a:schemeClr val="dk1"/>
                </a:solidFill>
              </a:rPr>
              <a:t>Lots of differences!</a:t>
            </a:r>
            <a:endParaRPr sz="1502">
              <a:solidFill>
                <a:schemeClr val="dk1"/>
              </a:solidFill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4851875" y="4569850"/>
            <a:ext cx="39645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231F20"/>
                </a:solidFill>
              </a:rPr>
              <a:t>Figure reference </a:t>
            </a:r>
            <a:endParaRPr sz="950">
              <a:solidFill>
                <a:srgbClr val="231F2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50">
                <a:solidFill>
                  <a:srgbClr val="231F20"/>
                </a:solidFill>
              </a:rPr>
              <a:t>Stolen + adapted from Tyson’s slides</a:t>
            </a:r>
            <a:endParaRPr i="1" sz="950">
              <a:solidFill>
                <a:srgbClr val="231F2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rgbClr val="231F20"/>
                </a:solidFill>
              </a:rPr>
              <a:t>Towards LISA catalogs</a:t>
            </a:r>
            <a:r>
              <a:rPr b="1" lang="en" sz="950">
                <a:solidFill>
                  <a:srgbClr val="231F20"/>
                </a:solidFill>
              </a:rPr>
              <a:t>, 2023</a:t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39624" l="13640" r="61553" t="14740"/>
          <a:stretch/>
        </p:blipFill>
        <p:spPr>
          <a:xfrm>
            <a:off x="5292054" y="570375"/>
            <a:ext cx="1804073" cy="185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290025" y="417975"/>
            <a:ext cx="428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808080"/>
                </a:solidFill>
                <a:latin typeface="Fira Sans"/>
                <a:ea typeface="Fira Sans"/>
                <a:cs typeface="Fira Sans"/>
                <a:sym typeface="Fira Sans"/>
              </a:rPr>
              <a:t>L2→L3</a:t>
            </a:r>
            <a:endParaRPr i="1">
              <a:solidFill>
                <a:srgbClr val="80808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89" name="Google Shape;189;p25"/>
          <p:cNvGrpSpPr/>
          <p:nvPr/>
        </p:nvGrpSpPr>
        <p:grpSpPr>
          <a:xfrm>
            <a:off x="5292025" y="2425675"/>
            <a:ext cx="3524400" cy="2144175"/>
            <a:chOff x="5292025" y="2197075"/>
            <a:chExt cx="3524400" cy="2144175"/>
          </a:xfrm>
        </p:grpSpPr>
        <p:sp>
          <p:nvSpPr>
            <p:cNvPr id="190" name="Google Shape;190;p25"/>
            <p:cNvSpPr/>
            <p:nvPr/>
          </p:nvSpPr>
          <p:spPr>
            <a:xfrm>
              <a:off x="5292025" y="2260150"/>
              <a:ext cx="3524400" cy="2081100"/>
            </a:xfrm>
            <a:prstGeom prst="rect">
              <a:avLst/>
            </a:prstGeom>
            <a:solidFill>
              <a:srgbClr val="0057C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1" name="Google Shape;191;p25"/>
            <p:cNvPicPr preferRelativeResize="0"/>
            <p:nvPr/>
          </p:nvPicPr>
          <p:blipFill rotWithShape="1">
            <a:blip r:embed="rId4">
              <a:alphaModFix/>
            </a:blip>
            <a:srcRect b="39624" l="13640" r="62339" t="14740"/>
            <a:stretch/>
          </p:blipFill>
          <p:spPr>
            <a:xfrm>
              <a:off x="5292050" y="2488975"/>
              <a:ext cx="1746924" cy="1852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5"/>
            <p:cNvSpPr txBox="1"/>
            <p:nvPr/>
          </p:nvSpPr>
          <p:spPr>
            <a:xfrm>
              <a:off x="5589888" y="2197075"/>
              <a:ext cx="1252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CATALOG 2</a:t>
              </a:r>
              <a:endParaRPr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93" name="Google Shape;193;p25"/>
          <p:cNvSpPr txBox="1"/>
          <p:nvPr/>
        </p:nvSpPr>
        <p:spPr>
          <a:xfrm>
            <a:off x="5589763" y="322700"/>
            <a:ext cx="12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CATALOG 1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7119325" y="4077700"/>
            <a:ext cx="165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.. </a:t>
            </a: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N entries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7576350" y="2103500"/>
            <a:ext cx="1252500" cy="431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lt1"/>
                </a:solidFill>
              </a:rPr>
              <a:t>DIFFERENT</a:t>
            </a:r>
            <a:endParaRPr i="1" sz="1300">
              <a:solidFill>
                <a:schemeClr val="lt1"/>
              </a:solidFill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6210300" y="1076325"/>
            <a:ext cx="715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6210300" y="1304925"/>
            <a:ext cx="715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6210300" y="1612613"/>
            <a:ext cx="715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6293850" y="1941500"/>
            <a:ext cx="548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5661600" y="2103500"/>
            <a:ext cx="548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7185050" y="385775"/>
            <a:ext cx="165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N entries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6208675" y="3190875"/>
            <a:ext cx="715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6208675" y="3419475"/>
            <a:ext cx="715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6208675" y="3727163"/>
            <a:ext cx="715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6292225" y="4056050"/>
            <a:ext cx="548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5662750" y="4263475"/>
            <a:ext cx="548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7" name="Google Shape;207;p25"/>
          <p:cNvCxnSpPr>
            <a:stCxn id="196" idx="3"/>
            <a:endCxn id="195" idx="1"/>
          </p:cNvCxnSpPr>
          <p:nvPr/>
        </p:nvCxnSpPr>
        <p:spPr>
          <a:xfrm>
            <a:off x="6926100" y="1157325"/>
            <a:ext cx="650400" cy="1161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5"/>
          <p:cNvCxnSpPr>
            <a:stCxn id="197" idx="3"/>
            <a:endCxn id="195" idx="1"/>
          </p:cNvCxnSpPr>
          <p:nvPr/>
        </p:nvCxnSpPr>
        <p:spPr>
          <a:xfrm>
            <a:off x="6926100" y="1385925"/>
            <a:ext cx="650400" cy="933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5"/>
          <p:cNvCxnSpPr>
            <a:stCxn id="198" idx="3"/>
            <a:endCxn id="195" idx="1"/>
          </p:cNvCxnSpPr>
          <p:nvPr/>
        </p:nvCxnSpPr>
        <p:spPr>
          <a:xfrm>
            <a:off x="6926100" y="1693613"/>
            <a:ext cx="650400" cy="625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5"/>
          <p:cNvCxnSpPr>
            <a:stCxn id="199" idx="3"/>
            <a:endCxn id="195" idx="1"/>
          </p:cNvCxnSpPr>
          <p:nvPr/>
        </p:nvCxnSpPr>
        <p:spPr>
          <a:xfrm>
            <a:off x="6842550" y="2022500"/>
            <a:ext cx="733800" cy="296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5"/>
          <p:cNvCxnSpPr>
            <a:endCxn id="195" idx="1"/>
          </p:cNvCxnSpPr>
          <p:nvPr/>
        </p:nvCxnSpPr>
        <p:spPr>
          <a:xfrm flipH="1" rot="10800000">
            <a:off x="6747150" y="2319050"/>
            <a:ext cx="829200" cy="1127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5"/>
          <p:cNvCxnSpPr>
            <a:stCxn id="202" idx="0"/>
            <a:endCxn id="195" idx="1"/>
          </p:cNvCxnSpPr>
          <p:nvPr/>
        </p:nvCxnSpPr>
        <p:spPr>
          <a:xfrm flipH="1" rot="10800000">
            <a:off x="6566575" y="2319075"/>
            <a:ext cx="1009800" cy="871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5"/>
          <p:cNvCxnSpPr>
            <a:stCxn id="204" idx="3"/>
            <a:endCxn id="195" idx="1"/>
          </p:cNvCxnSpPr>
          <p:nvPr/>
        </p:nvCxnSpPr>
        <p:spPr>
          <a:xfrm flipH="1" rot="10800000">
            <a:off x="6924475" y="2318963"/>
            <a:ext cx="651900" cy="1489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5"/>
          <p:cNvCxnSpPr>
            <a:stCxn id="205" idx="0"/>
            <a:endCxn id="195" idx="1"/>
          </p:cNvCxnSpPr>
          <p:nvPr/>
        </p:nvCxnSpPr>
        <p:spPr>
          <a:xfrm flipH="1" rot="10800000">
            <a:off x="6566575" y="2319050"/>
            <a:ext cx="1009800" cy="173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197400" y="84050"/>
            <a:ext cx="884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Combining foreground signals: </a:t>
            </a:r>
            <a:r>
              <a:rPr lang="en"/>
              <a:t>challenges</a:t>
            </a:r>
            <a:endParaRPr/>
          </a:p>
        </p:txBody>
      </p:sp>
      <p:sp>
        <p:nvSpPr>
          <p:cNvPr id="220" name="Google Shape;220;p26"/>
          <p:cNvSpPr txBox="1"/>
          <p:nvPr/>
        </p:nvSpPr>
        <p:spPr>
          <a:xfrm>
            <a:off x="197400" y="895200"/>
            <a:ext cx="37263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Preprocessing: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Fira Sans"/>
              <a:buChar char="-"/>
            </a:pPr>
            <a:r>
              <a:rPr lang="en" sz="1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Different sampling rate</a:t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        FFT methods</a:t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‘glitch’ removal</a:t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noise estimation</a:t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Events found: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Fira Sans"/>
              <a:buChar char="-"/>
            </a:pPr>
            <a:r>
              <a:rPr lang="en" sz="1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Astrophysical or not? </a:t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Fira Sans"/>
              <a:buChar char="-"/>
            </a:pPr>
            <a:r>
              <a:rPr lang="en" sz="1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Different selection criteria</a:t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Fira Sans"/>
              <a:buChar char="-"/>
            </a:pPr>
            <a:r>
              <a:rPr lang="en" sz="1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How can we identify as the same in another catalog?</a:t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Models used: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Fira Sans"/>
              <a:buChar char="-"/>
            </a:pPr>
            <a:r>
              <a:rPr lang="en" sz="1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Models use different physics </a:t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Fira Sans"/>
              <a:buChar char="-"/>
            </a:pPr>
            <a:r>
              <a:rPr lang="en" sz="1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Eg eccentricity vs precession</a:t>
            </a:r>
            <a:endParaRPr sz="1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1" name="Google Shape;221;p26"/>
          <p:cNvSpPr txBox="1"/>
          <p:nvPr>
            <p:ph idx="12" type="sldNum"/>
          </p:nvPr>
        </p:nvSpPr>
        <p:spPr>
          <a:xfrm>
            <a:off x="8491508" y="461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3 Spiderman Pointing Blank Template - Imgflip"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400" y="988050"/>
            <a:ext cx="4142100" cy="3295500"/>
          </a:xfrm>
          <a:prstGeom prst="roundRect">
            <a:avLst>
              <a:gd fmla="val 7223" name="adj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26"/>
          <p:cNvSpPr txBox="1"/>
          <p:nvPr/>
        </p:nvSpPr>
        <p:spPr>
          <a:xfrm>
            <a:off x="4661000" y="2438100"/>
            <a:ext cx="99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CATALOG 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6192825" y="1606725"/>
            <a:ext cx="99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CATALOG 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7339700" y="2222325"/>
            <a:ext cx="99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CATALOG 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197400" y="587850"/>
            <a:ext cx="248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Similar, but different</a:t>
            </a:r>
            <a:endParaRPr b="1" i="1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/>
          <p:nvPr/>
        </p:nvSpPr>
        <p:spPr>
          <a:xfrm>
            <a:off x="303875" y="750050"/>
            <a:ext cx="3436500" cy="615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>
            <a:off x="7055525" y="2331150"/>
            <a:ext cx="1917600" cy="23280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COMBINED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3" name="Google Shape;233;p27"/>
          <p:cNvSpPr txBox="1"/>
          <p:nvPr>
            <p:ph type="title"/>
          </p:nvPr>
        </p:nvSpPr>
        <p:spPr>
          <a:xfrm>
            <a:off x="197400" y="84050"/>
            <a:ext cx="884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Combining foreground signals: </a:t>
            </a:r>
            <a:r>
              <a:rPr lang="en"/>
              <a:t>a potential path</a:t>
            </a:r>
            <a:endParaRPr/>
          </a:p>
        </p:txBody>
      </p:sp>
      <p:sp>
        <p:nvSpPr>
          <p:cNvPr id="234" name="Google Shape;234;p27"/>
          <p:cNvSpPr txBox="1"/>
          <p:nvPr>
            <p:ph idx="12" type="sldNum"/>
          </p:nvPr>
        </p:nvSpPr>
        <p:spPr>
          <a:xfrm>
            <a:off x="8491508" y="461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197525" y="1414075"/>
            <a:ext cx="364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For each signal, 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AutoNum type="arabicParenR"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Astrophysical? 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AutoNum type="arabicParenR"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Present in other catalogs?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→ Combine* posteriors for signal 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4216950" y="825925"/>
            <a:ext cx="1731000" cy="1645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CATALOG A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4351325" y="1347425"/>
            <a:ext cx="1416300" cy="3936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Signal </a:t>
            </a: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A1 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P(Θ|data)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4351325" y="1775575"/>
            <a:ext cx="1416300" cy="3936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Signal 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A2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P(Θ|data)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4216950" y="2640300"/>
            <a:ext cx="1731000" cy="1905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CATALOG B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4328225" y="3165225"/>
            <a:ext cx="1462500" cy="3936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Signal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B1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P(Θ|data)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4328225" y="3593375"/>
            <a:ext cx="1462500" cy="393600"/>
          </a:xfrm>
          <a:prstGeom prst="roundRect">
            <a:avLst>
              <a:gd fmla="val 16667" name="adj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Signal 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P(Θ|data)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4328225" y="4021525"/>
            <a:ext cx="1462500" cy="3936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Signal 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P(Θ|data)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6068800" y="894525"/>
            <a:ext cx="141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Not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Fira Sans"/>
                <a:ea typeface="Fira Sans"/>
                <a:cs typeface="Fira Sans"/>
                <a:sym typeface="Fira Sans"/>
              </a:rPr>
              <a:t>astrophysical</a:t>
            </a: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(ignored)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44" name="Google Shape;244;p27"/>
          <p:cNvCxnSpPr>
            <a:stCxn id="237" idx="3"/>
          </p:cNvCxnSpPr>
          <p:nvPr/>
        </p:nvCxnSpPr>
        <p:spPr>
          <a:xfrm>
            <a:off x="5767625" y="1544225"/>
            <a:ext cx="614700" cy="1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27"/>
          <p:cNvCxnSpPr>
            <a:stCxn id="238" idx="3"/>
            <a:endCxn id="240" idx="3"/>
          </p:cNvCxnSpPr>
          <p:nvPr/>
        </p:nvCxnSpPr>
        <p:spPr>
          <a:xfrm>
            <a:off x="5767625" y="1972375"/>
            <a:ext cx="23100" cy="1389600"/>
          </a:xfrm>
          <a:prstGeom prst="bentConnector3">
            <a:avLst>
              <a:gd fmla="val 113084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6" name="Google Shape;246;p27"/>
          <p:cNvGrpSpPr/>
          <p:nvPr/>
        </p:nvGrpSpPr>
        <p:grpSpPr>
          <a:xfrm>
            <a:off x="7188505" y="3185153"/>
            <a:ext cx="1369161" cy="395400"/>
            <a:chOff x="5074950" y="3876550"/>
            <a:chExt cx="1416325" cy="395400"/>
          </a:xfrm>
        </p:grpSpPr>
        <p:sp>
          <p:nvSpPr>
            <p:cNvPr id="247" name="Google Shape;247;p27"/>
            <p:cNvSpPr/>
            <p:nvPr/>
          </p:nvSpPr>
          <p:spPr>
            <a:xfrm>
              <a:off x="5074950" y="3876950"/>
              <a:ext cx="1416300" cy="393600"/>
            </a:xfrm>
            <a:prstGeom prst="roundRect">
              <a:avLst>
                <a:gd fmla="val 16667" name="adj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 rot="10800000">
              <a:off x="5184500" y="3876550"/>
              <a:ext cx="961500" cy="395400"/>
            </a:xfrm>
            <a:prstGeom prst="rtTriangle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6086275" y="3876950"/>
              <a:ext cx="405000" cy="393600"/>
            </a:xfrm>
            <a:prstGeom prst="roundRect">
              <a:avLst>
                <a:gd fmla="val 16667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250" name="Google Shape;250;p27"/>
          <p:cNvSpPr/>
          <p:nvPr/>
        </p:nvSpPr>
        <p:spPr>
          <a:xfrm>
            <a:off x="7188655" y="3186053"/>
            <a:ext cx="1368900" cy="393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Signal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1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P(Θ|data)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5944125" y="2710625"/>
            <a:ext cx="109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Combine if proximate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188667" y="3604441"/>
            <a:ext cx="1368900" cy="393600"/>
          </a:xfrm>
          <a:prstGeom prst="roundRect">
            <a:avLst>
              <a:gd fmla="val 16667" name="adj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Signal 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P(Θ|data)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7188667" y="4022828"/>
            <a:ext cx="1368900" cy="3936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Signal 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P(Θ|data)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54" name="Google Shape;254;p27"/>
          <p:cNvCxnSpPr>
            <a:stCxn id="240" idx="3"/>
          </p:cNvCxnSpPr>
          <p:nvPr/>
        </p:nvCxnSpPr>
        <p:spPr>
          <a:xfrm>
            <a:off x="5790725" y="3362025"/>
            <a:ext cx="133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27"/>
          <p:cNvCxnSpPr/>
          <p:nvPr/>
        </p:nvCxnSpPr>
        <p:spPr>
          <a:xfrm>
            <a:off x="6056200" y="3804325"/>
            <a:ext cx="10512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27"/>
          <p:cNvCxnSpPr>
            <a:stCxn id="241" idx="3"/>
            <a:endCxn id="242" idx="3"/>
          </p:cNvCxnSpPr>
          <p:nvPr/>
        </p:nvCxnSpPr>
        <p:spPr>
          <a:xfrm>
            <a:off x="5790725" y="3790175"/>
            <a:ext cx="600" cy="4281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27"/>
          <p:cNvSpPr txBox="1"/>
          <p:nvPr/>
        </p:nvSpPr>
        <p:spPr>
          <a:xfrm>
            <a:off x="197525" y="3149375"/>
            <a:ext cx="343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Combining method: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→ Bayesian model averaging/ hierarchical random effects model</a:t>
            </a: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197525" y="4115325"/>
            <a:ext cx="343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“Astrophysical” check: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→ glitch VS signal </a:t>
            </a:r>
            <a:endParaRPr sz="15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→ some metric like p-astro? </a:t>
            </a:r>
            <a:endParaRPr sz="15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303875" y="2550175"/>
            <a:ext cx="343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B7B7B7"/>
                </a:solidFill>
                <a:latin typeface="Fira Sans"/>
                <a:ea typeface="Fira Sans"/>
                <a:cs typeface="Fira Sans"/>
                <a:sym typeface="Fira Sans"/>
              </a:rPr>
              <a:t>*need to be careful, can we “combine” </a:t>
            </a:r>
            <a:endParaRPr i="1">
              <a:solidFill>
                <a:srgbClr val="B7B7B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B7B7B7"/>
                </a:solidFill>
                <a:latin typeface="Fira Sans"/>
                <a:ea typeface="Fira Sans"/>
                <a:cs typeface="Fira Sans"/>
                <a:sym typeface="Fira Sans"/>
              </a:rPr>
              <a:t>  all posteriors?</a:t>
            </a:r>
            <a:endParaRPr i="1" sz="1000">
              <a:solidFill>
                <a:srgbClr val="B7B7B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60" name="Google Shape;260;p27"/>
          <p:cNvGrpSpPr/>
          <p:nvPr/>
        </p:nvGrpSpPr>
        <p:grpSpPr>
          <a:xfrm>
            <a:off x="7188530" y="2765853"/>
            <a:ext cx="1369161" cy="395400"/>
            <a:chOff x="7241996" y="2424250"/>
            <a:chExt cx="1369161" cy="395400"/>
          </a:xfrm>
        </p:grpSpPr>
        <p:grpSp>
          <p:nvGrpSpPr>
            <p:cNvPr id="261" name="Google Shape;261;p27"/>
            <p:cNvGrpSpPr/>
            <p:nvPr/>
          </p:nvGrpSpPr>
          <p:grpSpPr>
            <a:xfrm>
              <a:off x="7241996" y="2424250"/>
              <a:ext cx="1369161" cy="395400"/>
              <a:chOff x="5074950" y="3876550"/>
              <a:chExt cx="1416325" cy="395400"/>
            </a:xfrm>
          </p:grpSpPr>
          <p:sp>
            <p:nvSpPr>
              <p:cNvPr id="262" name="Google Shape;262;p27"/>
              <p:cNvSpPr/>
              <p:nvPr/>
            </p:nvSpPr>
            <p:spPr>
              <a:xfrm>
                <a:off x="5074950" y="3876950"/>
                <a:ext cx="14163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B5D7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263" name="Google Shape;263;p27"/>
              <p:cNvSpPr/>
              <p:nvPr/>
            </p:nvSpPr>
            <p:spPr>
              <a:xfrm rot="10800000">
                <a:off x="5184500" y="3876550"/>
                <a:ext cx="961500" cy="395400"/>
              </a:xfrm>
              <a:prstGeom prst="rtTriangle">
                <a:avLst/>
              </a:prstGeom>
              <a:solidFill>
                <a:srgbClr val="FFE5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7"/>
              <p:cNvSpPr/>
              <p:nvPr/>
            </p:nvSpPr>
            <p:spPr>
              <a:xfrm>
                <a:off x="6086275" y="3876950"/>
                <a:ext cx="4050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E5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sp>
          <p:nvSpPr>
            <p:cNvPr id="265" name="Google Shape;265;p27"/>
            <p:cNvSpPr/>
            <p:nvPr/>
          </p:nvSpPr>
          <p:spPr>
            <a:xfrm>
              <a:off x="7242096" y="2425150"/>
              <a:ext cx="1368900" cy="3936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Verification </a:t>
              </a: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266" name="Google Shape;266;p27"/>
          <p:cNvSpPr txBox="1"/>
          <p:nvPr/>
        </p:nvSpPr>
        <p:spPr>
          <a:xfrm>
            <a:off x="7202200" y="1365750"/>
            <a:ext cx="1917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Verification binaries:</a:t>
            </a:r>
            <a:endParaRPr sz="13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Catalogs should have similar posteriors</a:t>
            </a:r>
            <a:endParaRPr sz="13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67" name="Google Shape;267;p27"/>
          <p:cNvCxnSpPr>
            <a:stCxn id="266" idx="2"/>
            <a:endCxn id="265" idx="3"/>
          </p:cNvCxnSpPr>
          <p:nvPr/>
        </p:nvCxnSpPr>
        <p:spPr>
          <a:xfrm flipH="1" rot="-5400000">
            <a:off x="7952950" y="2358900"/>
            <a:ext cx="812700" cy="396600"/>
          </a:xfrm>
          <a:prstGeom prst="curvedConnector4">
            <a:avLst>
              <a:gd fmla="val 37892" name="adj1"/>
              <a:gd fmla="val 160024" name="adj2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68" name="Google Shape;268;p27"/>
          <p:cNvSpPr txBox="1"/>
          <p:nvPr/>
        </p:nvSpPr>
        <p:spPr>
          <a:xfrm>
            <a:off x="265025" y="727625"/>
            <a:ext cx="347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ASSUMPTIONS: </a:t>
            </a:r>
            <a:endParaRPr b="1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Same data, same model parameters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/>
          <p:nvPr>
            <p:ph type="title"/>
          </p:nvPr>
        </p:nvSpPr>
        <p:spPr>
          <a:xfrm>
            <a:off x="197400" y="84050"/>
            <a:ext cx="733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Combining background signals</a:t>
            </a:r>
            <a:endParaRPr b="1"/>
          </a:p>
        </p:txBody>
      </p:sp>
      <p:sp>
        <p:nvSpPr>
          <p:cNvPr id="274" name="Google Shape;274;p28"/>
          <p:cNvSpPr txBox="1"/>
          <p:nvPr>
            <p:ph idx="12" type="sldNum"/>
          </p:nvPr>
        </p:nvSpPr>
        <p:spPr>
          <a:xfrm>
            <a:off x="8491508" y="461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197525" y="637750"/>
            <a:ext cx="794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If good fit</a:t>
            </a: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* and astrophysical → combine*?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76" name="Google Shape;276;p28"/>
          <p:cNvCxnSpPr/>
          <p:nvPr/>
        </p:nvCxnSpPr>
        <p:spPr>
          <a:xfrm>
            <a:off x="2875125" y="3148550"/>
            <a:ext cx="776100" cy="17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77" name="Google Shape;277;p28"/>
          <p:cNvGrpSpPr/>
          <p:nvPr/>
        </p:nvGrpSpPr>
        <p:grpSpPr>
          <a:xfrm>
            <a:off x="300800" y="1144339"/>
            <a:ext cx="2531100" cy="1905600"/>
            <a:chOff x="2743775" y="1144339"/>
            <a:chExt cx="2531100" cy="1905600"/>
          </a:xfrm>
        </p:grpSpPr>
        <p:grpSp>
          <p:nvGrpSpPr>
            <p:cNvPr id="278" name="Google Shape;278;p28"/>
            <p:cNvGrpSpPr/>
            <p:nvPr/>
          </p:nvGrpSpPr>
          <p:grpSpPr>
            <a:xfrm>
              <a:off x="2743775" y="1144339"/>
              <a:ext cx="2531100" cy="1905600"/>
              <a:chOff x="416325" y="1527127"/>
              <a:chExt cx="2531100" cy="1905600"/>
            </a:xfrm>
          </p:grpSpPr>
          <p:sp>
            <p:nvSpPr>
              <p:cNvPr id="279" name="Google Shape;279;p28"/>
              <p:cNvSpPr/>
              <p:nvPr/>
            </p:nvSpPr>
            <p:spPr>
              <a:xfrm>
                <a:off x="416325" y="1527127"/>
                <a:ext cx="2531100" cy="1905600"/>
              </a:xfrm>
              <a:prstGeom prst="roundRect">
                <a:avLst>
                  <a:gd fmla="val 16667" name="adj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Fira Sans"/>
                    <a:ea typeface="Fira Sans"/>
                    <a:cs typeface="Fira Sans"/>
                    <a:sym typeface="Fira Sans"/>
                  </a:rPr>
                  <a:t>CATALOG A</a:t>
                </a:r>
                <a:endParaRPr b="1"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pic>
            <p:nvPicPr>
              <p:cNvPr id="280" name="Google Shape;280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20175" y="1979913"/>
                <a:ext cx="2120400" cy="13350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</p:pic>
        </p:grpSp>
        <p:sp>
          <p:nvSpPr>
            <p:cNvPr id="281" name="Google Shape;281;p28"/>
            <p:cNvSpPr txBox="1"/>
            <p:nvPr/>
          </p:nvSpPr>
          <p:spPr>
            <a:xfrm>
              <a:off x="2963300" y="1611675"/>
              <a:ext cx="179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C78D8"/>
                  </a:solidFill>
                  <a:latin typeface="Fira Sans"/>
                  <a:ea typeface="Fira Sans"/>
                  <a:cs typeface="Fira Sans"/>
                  <a:sym typeface="Fira Sans"/>
                </a:rPr>
                <a:t>Model A1 </a:t>
              </a:r>
              <a:r>
                <a:rPr lang="en">
                  <a:latin typeface="Fira Sans"/>
                  <a:ea typeface="Fira Sans"/>
                  <a:cs typeface="Fira Sans"/>
                  <a:sym typeface="Fira Sans"/>
                </a:rPr>
                <a:t>+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rPr>
                <a:t>Model A2</a:t>
              </a:r>
              <a:endPara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82" name="Google Shape;282;p28"/>
          <p:cNvGrpSpPr/>
          <p:nvPr/>
        </p:nvGrpSpPr>
        <p:grpSpPr>
          <a:xfrm>
            <a:off x="300800" y="3166250"/>
            <a:ext cx="2531100" cy="1905600"/>
            <a:chOff x="2743775" y="3182225"/>
            <a:chExt cx="2531100" cy="1905600"/>
          </a:xfrm>
        </p:grpSpPr>
        <p:grpSp>
          <p:nvGrpSpPr>
            <p:cNvPr id="283" name="Google Shape;283;p28"/>
            <p:cNvGrpSpPr/>
            <p:nvPr/>
          </p:nvGrpSpPr>
          <p:grpSpPr>
            <a:xfrm>
              <a:off x="2743775" y="3182225"/>
              <a:ext cx="2531100" cy="1905600"/>
              <a:chOff x="416325" y="1226900"/>
              <a:chExt cx="2531100" cy="1905600"/>
            </a:xfrm>
          </p:grpSpPr>
          <p:sp>
            <p:nvSpPr>
              <p:cNvPr id="284" name="Google Shape;284;p28"/>
              <p:cNvSpPr/>
              <p:nvPr/>
            </p:nvSpPr>
            <p:spPr>
              <a:xfrm>
                <a:off x="416325" y="1226900"/>
                <a:ext cx="2531100" cy="1905600"/>
              </a:xfrm>
              <a:prstGeom prst="roundRect">
                <a:avLst>
                  <a:gd fmla="val 16667" name="adj"/>
                </a:avLst>
              </a:prstGeom>
              <a:solidFill>
                <a:srgbClr val="B6D7A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Fira Sans"/>
                    <a:ea typeface="Fira Sans"/>
                    <a:cs typeface="Fira Sans"/>
                    <a:sym typeface="Fira Sans"/>
                  </a:rPr>
                  <a:t>CATALOG B</a:t>
                </a:r>
                <a:endParaRPr b="1"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pic>
            <p:nvPicPr>
              <p:cNvPr id="285" name="Google Shape;285;p2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21675" y="1642489"/>
                <a:ext cx="2120400" cy="1335000"/>
              </a:xfrm>
              <a:prstGeom prst="flowChartAlternateProcess">
                <a:avLst/>
              </a:prstGeom>
              <a:noFill/>
              <a:ln>
                <a:noFill/>
              </a:ln>
            </p:spPr>
          </p:pic>
        </p:grpSp>
        <p:sp>
          <p:nvSpPr>
            <p:cNvPr id="286" name="Google Shape;286;p28"/>
            <p:cNvSpPr txBox="1"/>
            <p:nvPr/>
          </p:nvSpPr>
          <p:spPr>
            <a:xfrm>
              <a:off x="2963300" y="3610500"/>
              <a:ext cx="179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8000"/>
                  </a:solidFill>
                  <a:latin typeface="Fira Sans"/>
                  <a:ea typeface="Fira Sans"/>
                  <a:cs typeface="Fira Sans"/>
                  <a:sym typeface="Fira Sans"/>
                </a:rPr>
                <a:t>Non-parametric</a:t>
              </a:r>
              <a:endParaRPr>
                <a:solidFill>
                  <a:srgbClr val="008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8000"/>
                  </a:solidFill>
                  <a:latin typeface="Fira Sans"/>
                  <a:ea typeface="Fira Sans"/>
                  <a:cs typeface="Fira Sans"/>
                  <a:sym typeface="Fira Sans"/>
                </a:rPr>
                <a:t>Model</a:t>
              </a:r>
              <a:endParaRPr>
                <a:solidFill>
                  <a:srgbClr val="008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87" name="Google Shape;287;p28"/>
          <p:cNvGrpSpPr/>
          <p:nvPr/>
        </p:nvGrpSpPr>
        <p:grpSpPr>
          <a:xfrm>
            <a:off x="4016963" y="1198125"/>
            <a:ext cx="2531100" cy="1905600"/>
            <a:chOff x="3694450" y="1967000"/>
            <a:chExt cx="2531100" cy="1905600"/>
          </a:xfrm>
        </p:grpSpPr>
        <p:grpSp>
          <p:nvGrpSpPr>
            <p:cNvPr id="288" name="Google Shape;288;p28"/>
            <p:cNvGrpSpPr/>
            <p:nvPr/>
          </p:nvGrpSpPr>
          <p:grpSpPr>
            <a:xfrm>
              <a:off x="3694450" y="1967000"/>
              <a:ext cx="2531100" cy="1905600"/>
              <a:chOff x="477525" y="873400"/>
              <a:chExt cx="2531100" cy="1905600"/>
            </a:xfrm>
          </p:grpSpPr>
          <p:sp>
            <p:nvSpPr>
              <p:cNvPr id="289" name="Google Shape;289;p28"/>
              <p:cNvSpPr/>
              <p:nvPr/>
            </p:nvSpPr>
            <p:spPr>
              <a:xfrm>
                <a:off x="477525" y="873400"/>
                <a:ext cx="2531100" cy="1905600"/>
              </a:xfrm>
              <a:prstGeom prst="roundRect">
                <a:avLst>
                  <a:gd fmla="val 16667" name="adj"/>
                </a:avLst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Fira Sans"/>
                    <a:ea typeface="Fira Sans"/>
                    <a:cs typeface="Fira Sans"/>
                    <a:sym typeface="Fira Sans"/>
                  </a:rPr>
                  <a:t>COMBINED PREDICTION </a:t>
                </a:r>
                <a:endParaRPr b="1"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pic>
            <p:nvPicPr>
              <p:cNvPr id="290" name="Google Shape;290;p2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82873" y="1314977"/>
                <a:ext cx="2120400" cy="13350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</p:pic>
        </p:grpSp>
        <p:sp>
          <p:nvSpPr>
            <p:cNvPr id="291" name="Google Shape;291;p28"/>
            <p:cNvSpPr txBox="1"/>
            <p:nvPr/>
          </p:nvSpPr>
          <p:spPr>
            <a:xfrm>
              <a:off x="3958300" y="2408575"/>
              <a:ext cx="1799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"/>
                  <a:ea typeface="Fira Sans"/>
                  <a:cs typeface="Fira Sans"/>
                  <a:sym typeface="Fira Sans"/>
                </a:rPr>
                <a:t>Posterior-weighted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"/>
                  <a:ea typeface="Fira Sans"/>
                  <a:cs typeface="Fira Sans"/>
                  <a:sym typeface="Fira Sans"/>
                </a:rPr>
                <a:t>Model predictions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92" name="Google Shape;292;p28"/>
          <p:cNvGrpSpPr/>
          <p:nvPr/>
        </p:nvGrpSpPr>
        <p:grpSpPr>
          <a:xfrm>
            <a:off x="4060527" y="3454950"/>
            <a:ext cx="2444009" cy="1492500"/>
            <a:chOff x="6430950" y="2335275"/>
            <a:chExt cx="1737900" cy="1492500"/>
          </a:xfrm>
        </p:grpSpPr>
        <p:sp>
          <p:nvSpPr>
            <p:cNvPr id="293" name="Google Shape;293;p28"/>
            <p:cNvSpPr/>
            <p:nvPr/>
          </p:nvSpPr>
          <p:spPr>
            <a:xfrm>
              <a:off x="6430950" y="2335275"/>
              <a:ext cx="1737900" cy="14925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Fira Sans"/>
                  <a:ea typeface="Fira Sans"/>
                  <a:cs typeface="Fira Sans"/>
                  <a:sym typeface="Fira Sans"/>
                </a:rPr>
                <a:t>S</a:t>
              </a:r>
              <a:r>
                <a:rPr b="1" lang="en">
                  <a:latin typeface="Fira Sans"/>
                  <a:ea typeface="Fira Sans"/>
                  <a:cs typeface="Fira Sans"/>
                  <a:sym typeface="Fira Sans"/>
                </a:rPr>
                <a:t>UMMARY STATS </a:t>
              </a:r>
              <a:endParaRPr b="1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6598325" y="2772646"/>
              <a:ext cx="1368900" cy="269700"/>
            </a:xfrm>
            <a:prstGeom prst="roundRect">
              <a:avLst>
                <a:gd fmla="val 16667" name="adj"/>
              </a:avLst>
            </a:pr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Rates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6598325" y="3042346"/>
              <a:ext cx="1368900" cy="269700"/>
            </a:xfrm>
            <a:prstGeom prst="roundRect">
              <a:avLst>
                <a:gd fmla="val 16667" name="adj"/>
              </a:avLst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Limits</a:t>
              </a: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6598325" y="3312045"/>
              <a:ext cx="1368900" cy="269700"/>
            </a:xfrm>
            <a:prstGeom prst="roundRect">
              <a:avLst>
                <a:gd fmla="val 16667" name="adj"/>
              </a:avLst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…</a:t>
              </a: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297" name="Google Shape;297;p28"/>
          <p:cNvSpPr txBox="1"/>
          <p:nvPr/>
        </p:nvSpPr>
        <p:spPr>
          <a:xfrm>
            <a:off x="6741000" y="3609150"/>
            <a:ext cx="2403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good fit*</a:t>
            </a:r>
            <a:endParaRPr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How can we check ? </a:t>
            </a:r>
            <a:endParaRPr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What if all models are bad? </a:t>
            </a:r>
            <a:endParaRPr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combine</a:t>
            </a: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Err… 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98" name="Google Shape;298;p28"/>
          <p:cNvGrpSpPr/>
          <p:nvPr/>
        </p:nvGrpSpPr>
        <p:grpSpPr>
          <a:xfrm>
            <a:off x="6805862" y="1538938"/>
            <a:ext cx="2558542" cy="2065615"/>
            <a:chOff x="6769287" y="1393263"/>
            <a:chExt cx="2558542" cy="2065615"/>
          </a:xfrm>
        </p:grpSpPr>
        <p:grpSp>
          <p:nvGrpSpPr>
            <p:cNvPr id="299" name="Google Shape;299;p28"/>
            <p:cNvGrpSpPr/>
            <p:nvPr/>
          </p:nvGrpSpPr>
          <p:grpSpPr>
            <a:xfrm>
              <a:off x="7706262" y="1469463"/>
              <a:ext cx="1621567" cy="1179164"/>
              <a:chOff x="600286" y="1179735"/>
              <a:chExt cx="2337900" cy="1599300"/>
            </a:xfrm>
          </p:grpSpPr>
          <p:sp>
            <p:nvSpPr>
              <p:cNvPr id="300" name="Google Shape;300;p28"/>
              <p:cNvSpPr/>
              <p:nvPr/>
            </p:nvSpPr>
            <p:spPr>
              <a:xfrm>
                <a:off x="600286" y="1179735"/>
                <a:ext cx="2337900" cy="1599300"/>
              </a:xfrm>
              <a:prstGeom prst="roundRect">
                <a:avLst>
                  <a:gd fmla="val 15604" name="adj"/>
                </a:avLst>
              </a:prstGeom>
              <a:solidFill>
                <a:srgbClr val="A4C2F4"/>
              </a:solidFill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pic>
            <p:nvPicPr>
              <p:cNvPr id="301" name="Google Shape;301;p2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21527" y="1453254"/>
                <a:ext cx="2120400" cy="12132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</p:pic>
        </p:grpSp>
        <p:sp>
          <p:nvSpPr>
            <p:cNvPr id="302" name="Google Shape;302;p28"/>
            <p:cNvSpPr txBox="1"/>
            <p:nvPr/>
          </p:nvSpPr>
          <p:spPr>
            <a:xfrm>
              <a:off x="7758050" y="1393263"/>
              <a:ext cx="1365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…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303" name="Google Shape;303;p28"/>
            <p:cNvGrpSpPr/>
            <p:nvPr/>
          </p:nvGrpSpPr>
          <p:grpSpPr>
            <a:xfrm>
              <a:off x="7418512" y="1684612"/>
              <a:ext cx="1621688" cy="1255352"/>
              <a:chOff x="4120900" y="3617988"/>
              <a:chExt cx="1621688" cy="1255352"/>
            </a:xfrm>
          </p:grpSpPr>
          <p:grpSp>
            <p:nvGrpSpPr>
              <p:cNvPr id="304" name="Google Shape;304;p28"/>
              <p:cNvGrpSpPr/>
              <p:nvPr/>
            </p:nvGrpSpPr>
            <p:grpSpPr>
              <a:xfrm>
                <a:off x="4120900" y="3694176"/>
                <a:ext cx="1621567" cy="1179164"/>
                <a:chOff x="600286" y="1179735"/>
                <a:chExt cx="2337900" cy="1599300"/>
              </a:xfrm>
            </p:grpSpPr>
            <p:sp>
              <p:nvSpPr>
                <p:cNvPr id="305" name="Google Shape;305;p28"/>
                <p:cNvSpPr/>
                <p:nvPr/>
              </p:nvSpPr>
              <p:spPr>
                <a:xfrm>
                  <a:off x="600286" y="1179735"/>
                  <a:ext cx="2337900" cy="1599300"/>
                </a:xfrm>
                <a:prstGeom prst="roundRect">
                  <a:avLst>
                    <a:gd fmla="val 15604" name="adj"/>
                  </a:avLst>
                </a:prstGeom>
                <a:solidFill>
                  <a:srgbClr val="A4C2F4"/>
                </a:solidFill>
                <a:ln cap="flat" cmpd="sng" w="9525">
                  <a:solidFill>
                    <a:srgbClr val="4A86E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pic>
              <p:nvPicPr>
                <p:cNvPr id="306" name="Google Shape;306;p28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721527" y="1453254"/>
                  <a:ext cx="2120400" cy="1213200"/>
                </a:xfrm>
                <a:prstGeom prst="roundRect">
                  <a:avLst>
                    <a:gd fmla="val 16667" name="adj"/>
                  </a:avLst>
                </a:prstGeom>
                <a:noFill/>
                <a:ln>
                  <a:noFill/>
                </a:ln>
              </p:spPr>
            </p:pic>
          </p:grpSp>
          <p:sp>
            <p:nvSpPr>
              <p:cNvPr id="307" name="Google Shape;307;p28"/>
              <p:cNvSpPr txBox="1"/>
              <p:nvPr/>
            </p:nvSpPr>
            <p:spPr>
              <a:xfrm>
                <a:off x="4172688" y="3617988"/>
                <a:ext cx="15699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3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Inflation</a:t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308" name="Google Shape;308;p28"/>
            <p:cNvGrpSpPr/>
            <p:nvPr/>
          </p:nvGrpSpPr>
          <p:grpSpPr>
            <a:xfrm>
              <a:off x="7055812" y="1924812"/>
              <a:ext cx="1621688" cy="1255352"/>
              <a:chOff x="4120900" y="3617988"/>
              <a:chExt cx="1621688" cy="1255352"/>
            </a:xfrm>
          </p:grpSpPr>
          <p:grpSp>
            <p:nvGrpSpPr>
              <p:cNvPr id="309" name="Google Shape;309;p28"/>
              <p:cNvGrpSpPr/>
              <p:nvPr/>
            </p:nvGrpSpPr>
            <p:grpSpPr>
              <a:xfrm>
                <a:off x="4120900" y="3694176"/>
                <a:ext cx="1621567" cy="1179164"/>
                <a:chOff x="600286" y="1179735"/>
                <a:chExt cx="2337900" cy="1599300"/>
              </a:xfrm>
            </p:grpSpPr>
            <p:sp>
              <p:nvSpPr>
                <p:cNvPr id="310" name="Google Shape;310;p28"/>
                <p:cNvSpPr/>
                <p:nvPr/>
              </p:nvSpPr>
              <p:spPr>
                <a:xfrm>
                  <a:off x="600286" y="1179735"/>
                  <a:ext cx="2337900" cy="1599300"/>
                </a:xfrm>
                <a:prstGeom prst="roundRect">
                  <a:avLst>
                    <a:gd fmla="val 15604" name="adj"/>
                  </a:avLst>
                </a:prstGeom>
                <a:solidFill>
                  <a:srgbClr val="A4C2F4"/>
                </a:solidFill>
                <a:ln cap="flat" cmpd="sng" w="9525">
                  <a:solidFill>
                    <a:srgbClr val="4A86E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pic>
              <p:nvPicPr>
                <p:cNvPr id="311" name="Google Shape;311;p28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721527" y="1453254"/>
                  <a:ext cx="2120400" cy="1213200"/>
                </a:xfrm>
                <a:prstGeom prst="roundRect">
                  <a:avLst>
                    <a:gd fmla="val 16667" name="adj"/>
                  </a:avLst>
                </a:prstGeom>
                <a:noFill/>
                <a:ln>
                  <a:noFill/>
                </a:ln>
              </p:spPr>
            </p:pic>
          </p:grpSp>
          <p:sp>
            <p:nvSpPr>
              <p:cNvPr id="312" name="Google Shape;312;p28"/>
              <p:cNvSpPr txBox="1"/>
              <p:nvPr/>
            </p:nvSpPr>
            <p:spPr>
              <a:xfrm>
                <a:off x="4172688" y="3617988"/>
                <a:ext cx="15699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3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Unresolvable CBC</a:t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313" name="Google Shape;313;p28"/>
            <p:cNvGrpSpPr/>
            <p:nvPr/>
          </p:nvGrpSpPr>
          <p:grpSpPr>
            <a:xfrm>
              <a:off x="6769287" y="2203512"/>
              <a:ext cx="1621567" cy="1255365"/>
              <a:chOff x="4120900" y="3617975"/>
              <a:chExt cx="1621567" cy="1255365"/>
            </a:xfrm>
          </p:grpSpPr>
          <p:grpSp>
            <p:nvGrpSpPr>
              <p:cNvPr id="314" name="Google Shape;314;p28"/>
              <p:cNvGrpSpPr/>
              <p:nvPr/>
            </p:nvGrpSpPr>
            <p:grpSpPr>
              <a:xfrm>
                <a:off x="4120900" y="3694176"/>
                <a:ext cx="1621567" cy="1179164"/>
                <a:chOff x="600286" y="1179735"/>
                <a:chExt cx="2337900" cy="1599300"/>
              </a:xfrm>
            </p:grpSpPr>
            <p:sp>
              <p:nvSpPr>
                <p:cNvPr id="315" name="Google Shape;315;p28"/>
                <p:cNvSpPr/>
                <p:nvPr/>
              </p:nvSpPr>
              <p:spPr>
                <a:xfrm>
                  <a:off x="600286" y="1179735"/>
                  <a:ext cx="2337900" cy="1599300"/>
                </a:xfrm>
                <a:prstGeom prst="roundRect">
                  <a:avLst>
                    <a:gd fmla="val 15604" name="adj"/>
                  </a:avLst>
                </a:prstGeom>
                <a:solidFill>
                  <a:srgbClr val="A4C2F4"/>
                </a:solidFill>
                <a:ln cap="flat" cmpd="sng" w="9525">
                  <a:solidFill>
                    <a:srgbClr val="4A86E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pic>
              <p:nvPicPr>
                <p:cNvPr id="316" name="Google Shape;316;p28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721527" y="1453254"/>
                  <a:ext cx="2120400" cy="1213200"/>
                </a:xfrm>
                <a:prstGeom prst="roundRect">
                  <a:avLst>
                    <a:gd fmla="val 16667" name="adj"/>
                  </a:avLst>
                </a:prstGeom>
                <a:noFill/>
                <a:ln>
                  <a:noFill/>
                </a:ln>
              </p:spPr>
            </p:pic>
          </p:grpSp>
          <p:sp>
            <p:nvSpPr>
              <p:cNvPr id="317" name="Google Shape;317;p28"/>
              <p:cNvSpPr txBox="1"/>
              <p:nvPr/>
            </p:nvSpPr>
            <p:spPr>
              <a:xfrm>
                <a:off x="4172688" y="3617975"/>
                <a:ext cx="13656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3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Cosmic strings </a:t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sp>
        <p:nvSpPr>
          <p:cNvPr id="318" name="Google Shape;318;p28"/>
          <p:cNvSpPr txBox="1"/>
          <p:nvPr/>
        </p:nvSpPr>
        <p:spPr>
          <a:xfrm>
            <a:off x="6805850" y="1198125"/>
            <a:ext cx="195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INDIVIDUAL SIGNALS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2994525" y="2257425"/>
            <a:ext cx="4536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Fira Sans"/>
                <a:ea typeface="Fira Sans"/>
                <a:cs typeface="Fira Sans"/>
                <a:sym typeface="Fira Sans"/>
              </a:rPr>
              <a:t>?</a:t>
            </a:r>
            <a:endParaRPr sz="41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 txBox="1"/>
          <p:nvPr>
            <p:ph type="title"/>
          </p:nvPr>
        </p:nvSpPr>
        <p:spPr>
          <a:xfrm>
            <a:off x="197400" y="84050"/>
            <a:ext cx="457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Combining noise estimate </a:t>
            </a:r>
            <a:endParaRPr b="1"/>
          </a:p>
        </p:txBody>
      </p:sp>
      <p:sp>
        <p:nvSpPr>
          <p:cNvPr id="325" name="Google Shape;325;p29"/>
          <p:cNvSpPr txBox="1"/>
          <p:nvPr>
            <p:ph idx="12" type="sldNum"/>
          </p:nvPr>
        </p:nvSpPr>
        <p:spPr>
          <a:xfrm>
            <a:off x="8491508" y="461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p(d|θ) &#10;=&#10;(2π)^{-N/2} {\rm det} (C(θ_{\rm noise}))^{-1/2}&#10;{\rm exp}[-1/2&#10;(d-h(θ))^T C(θ_{\rm noise})^{-1}&#10;(d-h(θ))]&#10;&#10;%128581a1-f5f1-4ee3-ae0b-3ad987fdfbbb" id="326" name="Google Shape;3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4250"/>
            <a:ext cx="9143999" cy="3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29"/>
          <p:cNvGrpSpPr/>
          <p:nvPr/>
        </p:nvGrpSpPr>
        <p:grpSpPr>
          <a:xfrm>
            <a:off x="176913" y="2670200"/>
            <a:ext cx="1651500" cy="1905600"/>
            <a:chOff x="7055525" y="2331150"/>
            <a:chExt cx="1651500" cy="1905600"/>
          </a:xfrm>
        </p:grpSpPr>
        <p:sp>
          <p:nvSpPr>
            <p:cNvPr id="328" name="Google Shape;328;p29"/>
            <p:cNvSpPr/>
            <p:nvPr/>
          </p:nvSpPr>
          <p:spPr>
            <a:xfrm>
              <a:off x="7055525" y="2331150"/>
              <a:ext cx="1651500" cy="19056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Fira Sans"/>
                  <a:ea typeface="Fira Sans"/>
                  <a:cs typeface="Fira Sans"/>
                  <a:sym typeface="Fira Sans"/>
                </a:rPr>
                <a:t>FOREGROUND</a:t>
              </a:r>
              <a:r>
                <a:rPr b="1" lang="en"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endParaRPr b="1"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329" name="Google Shape;329;p29"/>
            <p:cNvGrpSpPr/>
            <p:nvPr/>
          </p:nvGrpSpPr>
          <p:grpSpPr>
            <a:xfrm>
              <a:off x="7188505" y="3185153"/>
              <a:ext cx="1369161" cy="395400"/>
              <a:chOff x="5074950" y="3876550"/>
              <a:chExt cx="1416325" cy="395400"/>
            </a:xfrm>
          </p:grpSpPr>
          <p:sp>
            <p:nvSpPr>
              <p:cNvPr id="330" name="Google Shape;330;p29"/>
              <p:cNvSpPr/>
              <p:nvPr/>
            </p:nvSpPr>
            <p:spPr>
              <a:xfrm>
                <a:off x="5074950" y="3876950"/>
                <a:ext cx="14163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 rot="10800000">
                <a:off x="5184500" y="3876550"/>
                <a:ext cx="961500" cy="395400"/>
              </a:xfrm>
              <a:prstGeom prst="rtTriangl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6086275" y="3876950"/>
                <a:ext cx="4050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sp>
          <p:nvSpPr>
            <p:cNvPr id="333" name="Google Shape;333;p29"/>
            <p:cNvSpPr/>
            <p:nvPr/>
          </p:nvSpPr>
          <p:spPr>
            <a:xfrm>
              <a:off x="7188655" y="3186053"/>
              <a:ext cx="1368900" cy="3936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Signal</a:t>
              </a: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1</a:t>
              </a: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{pos, f}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7188667" y="3604441"/>
              <a:ext cx="1368900" cy="393600"/>
            </a:xfrm>
            <a:prstGeom prst="roundRect">
              <a:avLst>
                <a:gd fmla="val 16667" name="adj"/>
              </a:avLst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Signal </a:t>
              </a: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{pos, f}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335" name="Google Shape;335;p29"/>
            <p:cNvGrpSpPr/>
            <p:nvPr/>
          </p:nvGrpSpPr>
          <p:grpSpPr>
            <a:xfrm>
              <a:off x="7188530" y="2765853"/>
              <a:ext cx="1369161" cy="395400"/>
              <a:chOff x="7241996" y="2424250"/>
              <a:chExt cx="1369161" cy="395400"/>
            </a:xfrm>
          </p:grpSpPr>
          <p:grpSp>
            <p:nvGrpSpPr>
              <p:cNvPr id="336" name="Google Shape;336;p29"/>
              <p:cNvGrpSpPr/>
              <p:nvPr/>
            </p:nvGrpSpPr>
            <p:grpSpPr>
              <a:xfrm>
                <a:off x="7241996" y="2424250"/>
                <a:ext cx="1369161" cy="395400"/>
                <a:chOff x="5074950" y="3876550"/>
                <a:chExt cx="1416325" cy="395400"/>
              </a:xfrm>
            </p:grpSpPr>
            <p:sp>
              <p:nvSpPr>
                <p:cNvPr id="337" name="Google Shape;337;p29"/>
                <p:cNvSpPr/>
                <p:nvPr/>
              </p:nvSpPr>
              <p:spPr>
                <a:xfrm>
                  <a:off x="5074950" y="3876950"/>
                  <a:ext cx="1416300" cy="3936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B5D7A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338" name="Google Shape;338;p29"/>
                <p:cNvSpPr/>
                <p:nvPr/>
              </p:nvSpPr>
              <p:spPr>
                <a:xfrm rot="10800000">
                  <a:off x="5184500" y="3876550"/>
                  <a:ext cx="961500" cy="395400"/>
                </a:xfrm>
                <a:prstGeom prst="rtTriangle">
                  <a:avLst/>
                </a:prstGeom>
                <a:solidFill>
                  <a:srgbClr val="FFE59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" name="Google Shape;339;p29"/>
                <p:cNvSpPr/>
                <p:nvPr/>
              </p:nvSpPr>
              <p:spPr>
                <a:xfrm>
                  <a:off x="6086275" y="3876950"/>
                  <a:ext cx="405000" cy="3936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E59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340" name="Google Shape;340;p29"/>
              <p:cNvSpPr/>
              <p:nvPr/>
            </p:nvSpPr>
            <p:spPr>
              <a:xfrm>
                <a:off x="7242096" y="2425150"/>
                <a:ext cx="1368900" cy="3936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Verification </a:t>
                </a:r>
                <a:r>
                  <a:rPr b="1" lang="en" sz="12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1</a:t>
                </a:r>
                <a:endParaRPr b="1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341" name="Google Shape;341;p29"/>
          <p:cNvGrpSpPr/>
          <p:nvPr/>
        </p:nvGrpSpPr>
        <p:grpSpPr>
          <a:xfrm>
            <a:off x="2250310" y="2670200"/>
            <a:ext cx="1935600" cy="1905600"/>
            <a:chOff x="477535" y="873400"/>
            <a:chExt cx="1935600" cy="1905600"/>
          </a:xfrm>
        </p:grpSpPr>
        <p:sp>
          <p:nvSpPr>
            <p:cNvPr id="342" name="Google Shape;342;p29"/>
            <p:cNvSpPr/>
            <p:nvPr/>
          </p:nvSpPr>
          <p:spPr>
            <a:xfrm>
              <a:off x="477535" y="873400"/>
              <a:ext cx="1935600" cy="19056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Fira Sans"/>
                  <a:ea typeface="Fira Sans"/>
                  <a:cs typeface="Fira Sans"/>
                  <a:sym typeface="Fira Sans"/>
                </a:rPr>
                <a:t>GW BACKGROUND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343" name="Google Shape;34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2863" y="1314975"/>
              <a:ext cx="1546800" cy="13350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</p:grpSp>
      <p:grpSp>
        <p:nvGrpSpPr>
          <p:cNvPr id="344" name="Google Shape;344;p29"/>
          <p:cNvGrpSpPr/>
          <p:nvPr/>
        </p:nvGrpSpPr>
        <p:grpSpPr>
          <a:xfrm>
            <a:off x="7315587" y="2670200"/>
            <a:ext cx="1651500" cy="1905600"/>
            <a:chOff x="4843050" y="1234675"/>
            <a:chExt cx="1651500" cy="1905600"/>
          </a:xfrm>
        </p:grpSpPr>
        <p:sp>
          <p:nvSpPr>
            <p:cNvPr id="345" name="Google Shape;345;p29"/>
            <p:cNvSpPr/>
            <p:nvPr/>
          </p:nvSpPr>
          <p:spPr>
            <a:xfrm>
              <a:off x="4843050" y="1234675"/>
              <a:ext cx="1651500" cy="19056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Fira Sans"/>
                  <a:ea typeface="Fira Sans"/>
                  <a:cs typeface="Fira Sans"/>
                  <a:sym typeface="Fira Sans"/>
                </a:rPr>
                <a:t>LISA DATA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346" name="Google Shape;346;p29"/>
            <p:cNvPicPr preferRelativeResize="0"/>
            <p:nvPr/>
          </p:nvPicPr>
          <p:blipFill rotWithShape="1">
            <a:blip r:embed="rId5">
              <a:alphaModFix/>
            </a:blip>
            <a:srcRect b="0" l="37616" r="0" t="0"/>
            <a:stretch/>
          </p:blipFill>
          <p:spPr>
            <a:xfrm>
              <a:off x="5007700" y="1679700"/>
              <a:ext cx="1341600" cy="13119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</p:grpSp>
      <p:sp>
        <p:nvSpPr>
          <p:cNvPr id="347" name="Google Shape;347;p29"/>
          <p:cNvSpPr txBox="1"/>
          <p:nvPr/>
        </p:nvSpPr>
        <p:spPr>
          <a:xfrm>
            <a:off x="1828400" y="3239000"/>
            <a:ext cx="35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latin typeface="Fira Sans"/>
                <a:ea typeface="Fira Sans"/>
                <a:cs typeface="Fira Sans"/>
                <a:sym typeface="Fira Sans"/>
              </a:rPr>
              <a:t>+</a:t>
            </a:r>
            <a:endParaRPr b="1" sz="3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8" name="Google Shape;348;p29"/>
          <p:cNvSpPr txBox="1"/>
          <p:nvPr/>
        </p:nvSpPr>
        <p:spPr>
          <a:xfrm>
            <a:off x="4185900" y="3230450"/>
            <a:ext cx="35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latin typeface="Fira Sans"/>
                <a:ea typeface="Fira Sans"/>
                <a:cs typeface="Fira Sans"/>
                <a:sym typeface="Fira Sans"/>
              </a:rPr>
              <a:t>+</a:t>
            </a:r>
            <a:endParaRPr b="1" sz="3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9" name="Google Shape;349;p29"/>
          <p:cNvSpPr/>
          <p:nvPr/>
        </p:nvSpPr>
        <p:spPr>
          <a:xfrm>
            <a:off x="4607810" y="2670200"/>
            <a:ext cx="1935600" cy="1905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NOISE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0" name="Google Shape;350;p29"/>
          <p:cNvSpPr txBox="1"/>
          <p:nvPr/>
        </p:nvSpPr>
        <p:spPr>
          <a:xfrm>
            <a:off x="6675700" y="3230450"/>
            <a:ext cx="35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latin typeface="Fira Sans"/>
                <a:ea typeface="Fira Sans"/>
                <a:cs typeface="Fira Sans"/>
                <a:sym typeface="Fira Sans"/>
              </a:rPr>
              <a:t>=</a:t>
            </a:r>
            <a:endParaRPr b="1" sz="3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1" name="Google Shape;351;p29"/>
          <p:cNvSpPr/>
          <p:nvPr/>
        </p:nvSpPr>
        <p:spPr>
          <a:xfrm>
            <a:off x="4902925" y="3146275"/>
            <a:ext cx="1410000" cy="12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Fira Sans"/>
                <a:ea typeface="Fira Sans"/>
                <a:cs typeface="Fira Sans"/>
                <a:sym typeface="Fira Sans"/>
              </a:rPr>
              <a:t>?</a:t>
            </a:r>
            <a:endParaRPr sz="6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336900" y="4575800"/>
            <a:ext cx="8703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This requirement puts </a:t>
            </a:r>
            <a:r>
              <a:rPr i="1" lang="en" sz="17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constraints</a:t>
            </a:r>
            <a:r>
              <a:rPr i="1" lang="en" sz="17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 on the combined noise estimate </a:t>
            </a:r>
            <a:endParaRPr i="1" sz="17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3" name="Google Shape;353;p29"/>
          <p:cNvSpPr txBox="1"/>
          <p:nvPr/>
        </p:nvSpPr>
        <p:spPr>
          <a:xfrm>
            <a:off x="256775" y="906275"/>
            <a:ext cx="178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Noise 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estimation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may be dependant on GW signals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54" name="Google Shape;354;p29"/>
          <p:cNvGrpSpPr/>
          <p:nvPr/>
        </p:nvGrpSpPr>
        <p:grpSpPr>
          <a:xfrm>
            <a:off x="2250300" y="699213"/>
            <a:ext cx="1513800" cy="1346700"/>
            <a:chOff x="1900025" y="842675"/>
            <a:chExt cx="1513800" cy="1346700"/>
          </a:xfrm>
        </p:grpSpPr>
        <p:sp>
          <p:nvSpPr>
            <p:cNvPr id="355" name="Google Shape;355;p29"/>
            <p:cNvSpPr/>
            <p:nvPr/>
          </p:nvSpPr>
          <p:spPr>
            <a:xfrm>
              <a:off x="1900025" y="842675"/>
              <a:ext cx="1513800" cy="1346700"/>
            </a:xfrm>
            <a:prstGeom prst="roundRect">
              <a:avLst>
                <a:gd fmla="val 16667" name="adj"/>
              </a:avLst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Fira Sans"/>
                  <a:ea typeface="Fira Sans"/>
                  <a:cs typeface="Fira Sans"/>
                  <a:sym typeface="Fira Sans"/>
                </a:rPr>
                <a:t>NOISE A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356" name="Google Shape;356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23586" y="1234675"/>
              <a:ext cx="1291500" cy="83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</p:grpSp>
      <p:grpSp>
        <p:nvGrpSpPr>
          <p:cNvPr id="357" name="Google Shape;357;p29"/>
          <p:cNvGrpSpPr/>
          <p:nvPr/>
        </p:nvGrpSpPr>
        <p:grpSpPr>
          <a:xfrm>
            <a:off x="3497325" y="1003650"/>
            <a:ext cx="1513800" cy="1346700"/>
            <a:chOff x="1900025" y="842675"/>
            <a:chExt cx="1513800" cy="1346700"/>
          </a:xfrm>
        </p:grpSpPr>
        <p:sp>
          <p:nvSpPr>
            <p:cNvPr id="358" name="Google Shape;358;p29"/>
            <p:cNvSpPr/>
            <p:nvPr/>
          </p:nvSpPr>
          <p:spPr>
            <a:xfrm>
              <a:off x="1900025" y="842675"/>
              <a:ext cx="1513800" cy="1346700"/>
            </a:xfrm>
            <a:prstGeom prst="roundRect">
              <a:avLst>
                <a:gd fmla="val 16667" name="adj"/>
              </a:avLst>
            </a:prstGeom>
            <a:solidFill>
              <a:srgbClr val="8E7CC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Fira Sans"/>
                  <a:ea typeface="Fira Sans"/>
                  <a:cs typeface="Fira Sans"/>
                  <a:sym typeface="Fira Sans"/>
                </a:rPr>
                <a:t>NOISE B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359" name="Google Shape;359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23586" y="1234675"/>
              <a:ext cx="1291500" cy="83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</p:grpSp>
      <p:cxnSp>
        <p:nvCxnSpPr>
          <p:cNvPr id="360" name="Google Shape;360;p29"/>
          <p:cNvCxnSpPr>
            <a:stCxn id="358" idx="3"/>
            <a:endCxn id="349" idx="0"/>
          </p:cNvCxnSpPr>
          <p:nvPr/>
        </p:nvCxnSpPr>
        <p:spPr>
          <a:xfrm>
            <a:off x="5011125" y="1677000"/>
            <a:ext cx="564600" cy="993300"/>
          </a:xfrm>
          <a:prstGeom prst="curvedConnector2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61" name="Google Shape;361;p29"/>
          <p:cNvSpPr txBox="1"/>
          <p:nvPr/>
        </p:nvSpPr>
        <p:spPr>
          <a:xfrm>
            <a:off x="6143400" y="906275"/>
            <a:ext cx="2242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Can we combine noise estimates the same way as the GW background?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/>
          <p:nvPr/>
        </p:nvSpPr>
        <p:spPr>
          <a:xfrm>
            <a:off x="4685025" y="71275"/>
            <a:ext cx="3993600" cy="498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0"/>
          <p:cNvSpPr/>
          <p:nvPr/>
        </p:nvSpPr>
        <p:spPr>
          <a:xfrm>
            <a:off x="222200" y="71275"/>
            <a:ext cx="3993600" cy="498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30"/>
          <p:cNvSpPr txBox="1"/>
          <p:nvPr>
            <p:ph idx="4294967295" type="body"/>
          </p:nvPr>
        </p:nvSpPr>
        <p:spPr>
          <a:xfrm>
            <a:off x="311125" y="274175"/>
            <a:ext cx="3993600" cy="49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500">
                <a:solidFill>
                  <a:schemeClr val="dk1"/>
                </a:solidFill>
              </a:rPr>
              <a:t>Some questions: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1) </a:t>
            </a:r>
            <a:r>
              <a:rPr lang="en" sz="1500">
                <a:solidFill>
                  <a:schemeClr val="dk1"/>
                </a:solidFill>
              </a:rPr>
              <a:t>What will L3 contain/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what do astronomers want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</a:rPr>
              <a:t>(in addition to galactic coordinates)</a:t>
            </a:r>
            <a:endParaRPr i="1" sz="1500">
              <a:solidFill>
                <a:srgbClr val="999999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2) </a:t>
            </a:r>
            <a:r>
              <a:rPr lang="en" sz="1500">
                <a:solidFill>
                  <a:schemeClr val="dk1"/>
                </a:solidFill>
              </a:rPr>
              <a:t>How can we find the same foreground signal in multiple L2 catalogs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</a:rPr>
              <a:t>Are they astrophysical signals?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3) How can we combine foreground/background/noise estimates?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</a:rPr>
              <a:t>What if catalogs use different models, priors, data conditioning? </a:t>
            </a:r>
            <a:endParaRPr i="1" sz="1500">
              <a:solidFill>
                <a:srgbClr val="999999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4) Combining posteriors from </a:t>
            </a:r>
            <a:r>
              <a:rPr lang="en" sz="1500">
                <a:solidFill>
                  <a:schemeClr val="dk1"/>
                </a:solidFill>
              </a:rPr>
              <a:t>parametric vs non-parametric models?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5) Will L2 use multiple waveforms?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6) Does combining GW backgrounds even make sense?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7) </a:t>
            </a:r>
            <a:r>
              <a:rPr lang="en" sz="1500">
                <a:solidFill>
                  <a:schemeClr val="dk1"/>
                </a:solidFill>
              </a:rPr>
              <a:t>What is a good fit? </a:t>
            </a:r>
            <a:endParaRPr i="1" sz="1500">
              <a:solidFill>
                <a:schemeClr val="dk1"/>
              </a:solidFill>
            </a:endParaRPr>
          </a:p>
        </p:txBody>
      </p:sp>
      <p:sp>
        <p:nvSpPr>
          <p:cNvPr id="370" name="Google Shape;370;p30"/>
          <p:cNvSpPr txBox="1"/>
          <p:nvPr/>
        </p:nvSpPr>
        <p:spPr>
          <a:xfrm>
            <a:off x="4815075" y="296525"/>
            <a:ext cx="37515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And more questions: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8) Can L3 be a mix of L3 + L2?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808080"/>
                </a:solidFill>
                <a:latin typeface="Fira Sans"/>
                <a:ea typeface="Fira Sans"/>
                <a:cs typeface="Fira Sans"/>
                <a:sym typeface="Fira Sans"/>
              </a:rPr>
              <a:t>High SNR → L3 combined</a:t>
            </a:r>
            <a:endParaRPr i="1">
              <a:solidFill>
                <a:srgbClr val="80808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808080"/>
                </a:solidFill>
                <a:latin typeface="Fira Sans"/>
                <a:ea typeface="Fira Sans"/>
                <a:cs typeface="Fira Sans"/>
                <a:sym typeface="Fira Sans"/>
              </a:rPr>
              <a:t>Low SNR → </a:t>
            </a:r>
            <a:r>
              <a:rPr i="1" lang="en">
                <a:solidFill>
                  <a:srgbClr val="808080"/>
                </a:solidFill>
                <a:latin typeface="Fira Sans"/>
                <a:ea typeface="Fira Sans"/>
                <a:cs typeface="Fira Sans"/>
                <a:sym typeface="Fira Sans"/>
              </a:rPr>
              <a:t>references</a:t>
            </a:r>
            <a:r>
              <a:rPr i="1" lang="en">
                <a:solidFill>
                  <a:srgbClr val="808080"/>
                </a:solidFill>
                <a:latin typeface="Fira Sans"/>
                <a:ea typeface="Fira Sans"/>
                <a:cs typeface="Fira Sans"/>
                <a:sym typeface="Fira Sans"/>
              </a:rPr>
              <a:t> to L2 products</a:t>
            </a:r>
            <a:endParaRPr i="1">
              <a:solidFill>
                <a:srgbClr val="80808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9) Do specs for L2 exist?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Will all L2 catalogs contain evidence for each signal?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10) Are there 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going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to be simulation tests to 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calibrate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the global fits?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Identify differences in global fit outputs </a:t>
            </a:r>
            <a:endParaRPr i="1" sz="15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(Eg LVK search FARs vastly </a:t>
            </a:r>
            <a:r>
              <a:rPr i="1"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different</a:t>
            </a:r>
            <a:r>
              <a:rPr i="1"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i="1" sz="15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11</a:t>
            </a: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 Should we use models for L2→L3? 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How do we decide which models to use?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12</a:t>
            </a:r>
            <a:r>
              <a:rPr lang="en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 Will the combined catalog satisfy: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data = foreground + background + noise</a:t>
            </a:r>
            <a:endParaRPr i="1" sz="15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Can we ignore this? </a:t>
            </a:r>
            <a:endParaRPr i="1" sz="15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5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/>
          <p:nvPr>
            <p:ph type="title"/>
          </p:nvPr>
        </p:nvSpPr>
        <p:spPr>
          <a:xfrm>
            <a:off x="4967850" y="445025"/>
            <a:ext cx="405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376" name="Google Shape;376;p31"/>
          <p:cNvSpPr txBox="1"/>
          <p:nvPr>
            <p:ph idx="1" type="body"/>
          </p:nvPr>
        </p:nvSpPr>
        <p:spPr>
          <a:xfrm>
            <a:off x="496785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041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b="1" lang="en">
                <a:solidFill>
                  <a:schemeClr val="dk1"/>
                </a:solidFill>
              </a:rPr>
              <a:t>Different data analysed </a:t>
            </a:r>
            <a:endParaRPr b="1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Sampling rate</a:t>
            </a:r>
            <a:endParaRPr sz="1400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FFT method, windowing </a:t>
            </a:r>
            <a:endParaRPr sz="1400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Cleaning/ conditioning</a:t>
            </a:r>
            <a:endParaRPr sz="1400">
              <a:solidFill>
                <a:schemeClr val="dk1"/>
              </a:solidFill>
            </a:endParaRPr>
          </a:p>
          <a:p>
            <a:pPr indent="-3041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b="1" lang="en">
                <a:solidFill>
                  <a:schemeClr val="dk1"/>
                </a:solidFill>
              </a:rPr>
              <a:t>Different events found</a:t>
            </a:r>
            <a:endParaRPr b="1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Event significance?</a:t>
            </a:r>
            <a:endParaRPr sz="1400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Are events the same? </a:t>
            </a:r>
            <a:endParaRPr sz="1400">
              <a:solidFill>
                <a:schemeClr val="dk1"/>
              </a:solidFill>
            </a:endParaRPr>
          </a:p>
          <a:p>
            <a:pPr indent="-3041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b="1" lang="en">
                <a:solidFill>
                  <a:schemeClr val="dk1"/>
                </a:solidFill>
              </a:rPr>
              <a:t>Different models used </a:t>
            </a:r>
            <a:endParaRPr b="1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Parametric vs nonparametric</a:t>
            </a:r>
            <a:endParaRPr sz="1400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Waveforms systematics (include HOM, etc)</a:t>
            </a:r>
            <a:endParaRPr sz="1400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Aligned vs non-aligned  </a:t>
            </a:r>
            <a:endParaRPr sz="1400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Some models may not be considered </a:t>
            </a:r>
            <a:endParaRPr sz="14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eg one global-fit will ignore cosmic-strings,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Another ignores EMRIs with f&lt; some threshold</a:t>
            </a:r>
            <a:endParaRPr>
              <a:solidFill>
                <a:schemeClr val="dk1"/>
              </a:solidFill>
            </a:endParaRPr>
          </a:p>
          <a:p>
            <a:pPr indent="-3041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b="1" lang="en">
                <a:solidFill>
                  <a:schemeClr val="dk1"/>
                </a:solidFill>
              </a:rPr>
              <a:t>Different noise-estimations </a:t>
            </a:r>
            <a:endParaRPr b="1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Leads to different data analysed…</a:t>
            </a:r>
            <a:endParaRPr sz="1400">
              <a:solidFill>
                <a:schemeClr val="dk1"/>
              </a:solidFill>
            </a:endParaRPr>
          </a:p>
          <a:p>
            <a:pPr indent="-3041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400">
                <a:solidFill>
                  <a:schemeClr val="dk1"/>
                </a:solidFill>
              </a:rPr>
              <a:t>Could contribute to finding/losing signals </a:t>
            </a:r>
            <a:r>
              <a:rPr b="1" lang="en" sz="14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377" name="Google Shape;377;p31"/>
          <p:cNvSpPr txBox="1"/>
          <p:nvPr>
            <p:ph idx="2" type="body"/>
          </p:nvPr>
        </p:nvSpPr>
        <p:spPr>
          <a:xfrm>
            <a:off x="409025" y="1112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Combined global fit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Other astronomers wont care about different methods etc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They want 1 single answer from LISA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Eg number of objects, parameters, rates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Assuming that the community wants posterior samples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These are the signals 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These are the estimates for the signals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What do we want to combine for the background?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78" name="Google Shape;37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1"/>
          <p:cNvSpPr txBox="1"/>
          <p:nvPr>
            <p:ph type="title"/>
          </p:nvPr>
        </p:nvSpPr>
        <p:spPr>
          <a:xfrm>
            <a:off x="382325" y="445025"/>
            <a:ext cx="405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Context</a:t>
            </a:r>
            <a:endParaRPr b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One of the topics we would like to discuss is how to combine the outputs of multiple global fit pipelines and construct a unique catalog. As the global fits will be producing parameter estimates for the signals, a question is how does one properly combine different parameter estimation runs that may be using different methods?</a:t>
            </a:r>
            <a:endParaRPr i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Nelson Christensen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 txBox="1"/>
          <p:nvPr>
            <p:ph idx="1" type="body"/>
          </p:nvPr>
        </p:nvSpPr>
        <p:spPr>
          <a:xfrm>
            <a:off x="225450" y="1016875"/>
            <a:ext cx="8520600" cy="37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i="1" lang="en" sz="1425">
                <a:solidFill>
                  <a:schemeClr val="dk1"/>
                </a:solidFill>
              </a:rPr>
              <a:t>Assuming parametrically modeled signal analysis, and each </a:t>
            </a:r>
            <a:endParaRPr i="1" sz="142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i="1" lang="en" sz="1425">
                <a:solidFill>
                  <a:schemeClr val="dk1"/>
                </a:solidFill>
              </a:rPr>
              <a:t>has an independent analysis </a:t>
            </a:r>
            <a:endParaRPr i="1" sz="142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i="1" lang="en" sz="1425">
                <a:solidFill>
                  <a:schemeClr val="dk1"/>
                </a:solidFill>
              </a:rPr>
              <a:t>after/before the global-fit that provides an LnZ for the signal.</a:t>
            </a:r>
            <a:endParaRPr i="1" sz="142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425">
              <a:solidFill>
                <a:schemeClr val="dk1"/>
              </a:solidFill>
            </a:endParaRPr>
          </a:p>
          <a:p>
            <a:pPr indent="-303212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5"/>
              <a:buAutoNum type="alphaLcParenR"/>
            </a:pPr>
            <a:r>
              <a:rPr lang="en" sz="1175">
                <a:solidFill>
                  <a:schemeClr val="dk1"/>
                </a:solidFill>
              </a:rPr>
              <a:t>Is the signal astrophysical? </a:t>
            </a:r>
            <a:endParaRPr sz="117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>
                <a:solidFill>
                  <a:srgbClr val="666666"/>
                </a:solidFill>
              </a:rPr>
              <a:t>What if the ‘signal’ is actually from some noise artefact? </a:t>
            </a:r>
            <a:endParaRPr sz="142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>
                <a:solidFill>
                  <a:srgbClr val="666666"/>
                </a:solidFill>
              </a:rPr>
              <a:t>How can we reconcile if the signal is only present in 1 catalog and not the others? </a:t>
            </a:r>
            <a:endParaRPr sz="105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>
                <a:solidFill>
                  <a:srgbClr val="666666"/>
                </a:solidFill>
              </a:rPr>
              <a:t>Using LnZ signal vs LnZ noise? Some pastro metric? </a:t>
            </a:r>
            <a:endParaRPr sz="105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>
                <a:solidFill>
                  <a:srgbClr val="666666"/>
                </a:solidFill>
              </a:rPr>
              <a:t>Does the search pipeline have a false positive rate? </a:t>
            </a:r>
            <a:endParaRPr sz="105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0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i="1" lang="en" sz="1050">
                <a:solidFill>
                  <a:srgbClr val="666666"/>
                </a:solidFill>
              </a:rPr>
              <a:t>Assuming that they are astrophysical… (or someone gives us a ‘p-astro’) </a:t>
            </a:r>
            <a:endParaRPr b="1" i="1" sz="10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i="1" lang="en" sz="1050">
                <a:solidFill>
                  <a:srgbClr val="666666"/>
                </a:solidFill>
              </a:rPr>
              <a:t>[others are working on if a signal is a glitch or astrophysical]</a:t>
            </a:r>
            <a:endParaRPr b="1" i="1" sz="10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050">
              <a:solidFill>
                <a:srgbClr val="666666"/>
              </a:solidFill>
            </a:endParaRPr>
          </a:p>
          <a:p>
            <a:pPr indent="-303212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5"/>
              <a:buAutoNum type="alphaLcParenR"/>
            </a:pPr>
            <a:r>
              <a:rPr lang="en" sz="1175">
                <a:solidFill>
                  <a:schemeClr val="dk1"/>
                </a:solidFill>
              </a:rPr>
              <a:t>Can we find the same signal in other catalogs?</a:t>
            </a:r>
            <a:endParaRPr sz="1175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>
                <a:solidFill>
                  <a:srgbClr val="666666"/>
                </a:solidFill>
              </a:rPr>
              <a:t>How do we find the same signal in the other catalogs?</a:t>
            </a:r>
            <a:endParaRPr sz="1050">
              <a:solidFill>
                <a:srgbClr val="666666"/>
              </a:solidFill>
            </a:endParaRPr>
          </a:p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>
                <a:solidFill>
                  <a:srgbClr val="666666"/>
                </a:solidFill>
              </a:rPr>
              <a:t>Using the same approach EM follow up folks use? </a:t>
            </a:r>
            <a:endParaRPr sz="1050">
              <a:solidFill>
                <a:srgbClr val="666666"/>
              </a:solidFill>
            </a:endParaRPr>
          </a:p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>
                <a:solidFill>
                  <a:srgbClr val="666666"/>
                </a:solidFill>
              </a:rPr>
              <a:t>(search in same sky region, time)</a:t>
            </a:r>
            <a:endParaRPr sz="1050">
              <a:solidFill>
                <a:srgbClr val="666666"/>
              </a:solidFill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0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i="1" lang="en" sz="1050">
                <a:solidFill>
                  <a:srgbClr val="666666"/>
                </a:solidFill>
              </a:rPr>
              <a:t>Assuming we have an lnZ for each signal, and each model has the same parameters </a:t>
            </a:r>
            <a:endParaRPr b="1" i="1" sz="1050">
              <a:solidFill>
                <a:srgbClr val="666666"/>
              </a:solidFill>
            </a:endParaRPr>
          </a:p>
          <a:p>
            <a:pPr indent="-303212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5"/>
              <a:buAutoNum type="alphaLcParenR"/>
            </a:pPr>
            <a:r>
              <a:rPr lang="en" sz="1175">
                <a:solidFill>
                  <a:schemeClr val="dk1"/>
                </a:solidFill>
              </a:rPr>
              <a:t>Combined PE for signal</a:t>
            </a:r>
            <a:endParaRPr sz="105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>
                <a:solidFill>
                  <a:srgbClr val="666666"/>
                </a:solidFill>
              </a:rPr>
              <a:t>How should we combine PE for the signal? </a:t>
            </a:r>
            <a:endParaRPr sz="105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>
                <a:solidFill>
                  <a:srgbClr val="666666"/>
                </a:solidFill>
              </a:rPr>
              <a:t>Can we used some LnZ weighted importance sampling/mixing technique? </a:t>
            </a:r>
            <a:endParaRPr sz="105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18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https://journals.aps.org/prd/pdf/10.1103/PhysRevD.101.064037</a:t>
            </a:r>
            <a:r>
              <a:rPr lang="en" sz="1050">
                <a:solidFill>
                  <a:srgbClr val="666666"/>
                </a:solidFill>
              </a:rPr>
              <a:t> (Multiwaveform inference of gravitational waves)</a:t>
            </a:r>
            <a:endParaRPr sz="105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 u="sng">
                <a:solidFill>
                  <a:schemeClr val="hlink"/>
                </a:solidFill>
                <a:hlinkClick r:id="rId4"/>
              </a:rPr>
              <a:t>GWTC3 paper</a:t>
            </a:r>
            <a:r>
              <a:rPr lang="en" sz="1050">
                <a:solidFill>
                  <a:srgbClr val="666666"/>
                </a:solidFill>
              </a:rPr>
              <a:t> (Section on “Waveform Systematics” – why LVK didnt use this)</a:t>
            </a:r>
            <a:endParaRPr sz="956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956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956"/>
              <a:t>—-</a:t>
            </a:r>
            <a:endParaRPr sz="956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105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https://www.jstor.org/stable/20799887</a:t>
            </a:r>
            <a:r>
              <a:rPr lang="en" sz="956">
                <a:solidFill>
                  <a:srgbClr val="666666"/>
                </a:solidFill>
              </a:rPr>
              <a:t> </a:t>
            </a:r>
            <a:r>
              <a:rPr lang="en" sz="956"/>
              <a:t>(A Note on Bayesian Inference After Multiple Imputation)</a:t>
            </a:r>
            <a:endParaRPr sz="95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>
                <a:solidFill>
                  <a:srgbClr val="666666"/>
                </a:solidFill>
              </a:rPr>
              <a:t>	</a:t>
            </a:r>
            <a:r>
              <a:rPr lang="en" sz="1050" u="sng">
                <a:solidFill>
                  <a:schemeClr val="hlink"/>
                </a:solidFill>
                <a:hlinkClick r:id="rId6"/>
              </a:rPr>
              <a:t>https://journals.sagepub.com/doi/10.1177/1745691616658637</a:t>
            </a:r>
            <a:r>
              <a:rPr lang="en" sz="1050">
                <a:solidFill>
                  <a:srgbClr val="666666"/>
                </a:solidFill>
              </a:rPr>
              <a:t> Increasing Transparency Through a Multiverse Analysis</a:t>
            </a:r>
            <a:endParaRPr sz="10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 u="sng">
                <a:solidFill>
                  <a:schemeClr val="hlink"/>
                </a:solidFill>
                <a:hlinkClick r:id="rId7"/>
              </a:rPr>
              <a:t>	https://arxiv.org/abs/1502.04206</a:t>
            </a:r>
            <a:r>
              <a:rPr lang="en" sz="1050">
                <a:solidFill>
                  <a:srgbClr val="666666"/>
                </a:solidFill>
              </a:rPr>
              <a:t>  </a:t>
            </a:r>
            <a:r>
              <a:rPr lang="en" sz="1175"/>
              <a:t>Combining probability distributions: Extending the logarithmic pooling approach</a:t>
            </a:r>
            <a:endParaRPr sz="1175"/>
          </a:p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50" u="sng">
                <a:solidFill>
                  <a:schemeClr val="hlink"/>
                </a:solidFill>
                <a:hlinkClick r:id="rId8"/>
              </a:rPr>
              <a:t>https://arxiv.org/pdf/1803.01984.pdf</a:t>
            </a:r>
            <a:r>
              <a:rPr lang="en" sz="1050">
                <a:solidFill>
                  <a:srgbClr val="666666"/>
                </a:solidFill>
              </a:rPr>
              <a:t> Bayesian Predictive Synthesis with Outcome-Dependent Pools</a:t>
            </a:r>
            <a:endParaRPr sz="105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linkClick r:id="rId9"/>
              </a:rPr>
              <a:t>https://www.sciencedirect.com/science/article/pii/S0378375817301702</a:t>
            </a:r>
            <a:r>
              <a:rPr lang="en" sz="1000"/>
              <a:t> Combining independent Bayesian posteriors into a confidence distribution, with application to estimating climate sensitivity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000"/>
          </a:p>
        </p:txBody>
      </p:sp>
      <p:sp>
        <p:nvSpPr>
          <p:cNvPr id="385" name="Google Shape;38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2"/>
          <p:cNvSpPr txBox="1"/>
          <p:nvPr>
            <p:ph type="title"/>
          </p:nvPr>
        </p:nvSpPr>
        <p:spPr>
          <a:xfrm>
            <a:off x="275200" y="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that need to be done to combine catalog:</a:t>
            </a:r>
            <a:endParaRPr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/>
              <a:t>Combine foreground signals (EMRIs, DCOs,...)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2"/>
          <p:cNvSpPr txBox="1"/>
          <p:nvPr/>
        </p:nvSpPr>
        <p:spPr>
          <a:xfrm>
            <a:off x="5721025" y="1066375"/>
            <a:ext cx="2904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Bayesian model averaging (what are you interested in?)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Say 6/7 global fits find a SMBH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do we combine 6 estimates → final parameters to describe SMBH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Missing parameter – ‘borrow strength’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3"/>
          <p:cNvSpPr txBox="1"/>
          <p:nvPr>
            <p:ph type="title"/>
          </p:nvPr>
        </p:nvSpPr>
        <p:spPr>
          <a:xfrm>
            <a:off x="275200" y="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that need to be done to combine catalog: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Combine GW background signals (cosmo, astro)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3"/>
          <p:cNvSpPr txBox="1"/>
          <p:nvPr>
            <p:ph idx="1" type="body"/>
          </p:nvPr>
        </p:nvSpPr>
        <p:spPr>
          <a:xfrm>
            <a:off x="-38550" y="952100"/>
            <a:ext cx="3399000" cy="20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GW-Background sources:</a:t>
            </a:r>
            <a:endParaRPr b="1" sz="14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Astro 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Galactic foreground: white dwarf binaries 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Hum of Stochastic DCOs (BBH, BNS, NSBH, binary stars)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Supernovae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(Non-axisymmetric) Pulsars/magnetars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Cosmological: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Cosmic strings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Inflation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First-order phase transitions </a:t>
            </a:r>
            <a:endParaRPr sz="1000"/>
          </a:p>
        </p:txBody>
      </p:sp>
      <p:sp>
        <p:nvSpPr>
          <p:cNvPr id="394" name="Google Shape;39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3"/>
          <p:cNvSpPr txBox="1"/>
          <p:nvPr/>
        </p:nvSpPr>
        <p:spPr>
          <a:xfrm>
            <a:off x="3458700" y="1027550"/>
            <a:ext cx="4553700" cy="17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Challenges: 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>
                <a:solidFill>
                  <a:schemeClr val="dk1"/>
                </a:solidFill>
              </a:rPr>
              <a:t>Parametric vs non-parametric signal models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>
                <a:solidFill>
                  <a:schemeClr val="dk1"/>
                </a:solidFill>
              </a:rPr>
              <a:t>Different number of models used: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900">
                <a:solidFill>
                  <a:schemeClr val="dk1"/>
                </a:solidFill>
              </a:rPr>
              <a:t>Some catalogs may try to split up the GW background in individual signal components (eg power law model for strings, etc)</a:t>
            </a:r>
            <a:endParaRPr sz="9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>
                <a:solidFill>
                  <a:schemeClr val="dk1"/>
                </a:solidFill>
              </a:rPr>
              <a:t>Data used for analysis different </a:t>
            </a:r>
            <a:endParaRPr sz="13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Signal subtraction from previous stage will be different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Maybe data chunked/windowed differently 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396" name="Google Shape;396;p33"/>
          <p:cNvSpPr txBox="1"/>
          <p:nvPr/>
        </p:nvSpPr>
        <p:spPr>
          <a:xfrm>
            <a:off x="428625" y="2918325"/>
            <a:ext cx="7116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H_1 = alpha h_cosmicstrings  + beta h_inflation + ….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H_2 = non-parametric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H_n = alpha_n </a:t>
            </a:r>
            <a:r>
              <a:rPr b="1" lang="en">
                <a:solidFill>
                  <a:schemeClr val="dk1"/>
                </a:solidFill>
              </a:rPr>
              <a:t>h_inflation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—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Questions: 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Combining samples from different models: </a:t>
            </a:r>
            <a:r>
              <a:rPr b="1" lang="en" sz="1200"/>
              <a:t>Can we combine posterior model-predictions rather than the posterior itself? Will that still be useful? 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Weigh each curve with a Bayesian model averaging 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Treat each F as a different parameter and then combine them together 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"/>
          <p:cNvSpPr txBox="1"/>
          <p:nvPr>
            <p:ph type="title"/>
          </p:nvPr>
        </p:nvSpPr>
        <p:spPr>
          <a:xfrm>
            <a:off x="311700" y="248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Bayesian normal-normal hierarchical model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02" name="Google Shape;402;p34"/>
          <p:cNvSpPr txBox="1"/>
          <p:nvPr>
            <p:ph idx="1" type="body"/>
          </p:nvPr>
        </p:nvSpPr>
        <p:spPr>
          <a:xfrm>
            <a:off x="235500" y="1191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that we have estimates theta_i with standard deviations sigma_k from study k, i=1,...,K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\theta_k ~ N(mu_k, sigma_k)  independent for k=1,...,K  (Independence assumption is problematic for LISA applications as all global fits use the same data)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\mu_k ~ N(]mu, \tau) independent     (random effects distribution)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\mu ~ p(\mu)  (Usually noninformative)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\tau ~ p(\tau)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about LnZ_i?  – this does not use LnZ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(no, considers all models as equally relevant as well as results from each study as independent: points for discussion!)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03" name="Google Shape;40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tau \sim p(\tau)&#10;%e49bea47-9d6b-4ff9-88ce-2dea07b6c593" id="404" name="Google Shape;4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975" y="2727900"/>
            <a:ext cx="12287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</a:t>
            </a:r>
            <a:endParaRPr b="1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66875" y="1125950"/>
            <a:ext cx="408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Part 1:  Bayesian toolbox</a:t>
            </a:r>
            <a:endParaRPr b="1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Char char="-"/>
            </a:pPr>
            <a:r>
              <a:rPr lang="en" sz="1600">
                <a:solidFill>
                  <a:srgbClr val="434343"/>
                </a:solidFill>
              </a:rPr>
              <a:t>Bayesian meta-analysis</a:t>
            </a:r>
            <a:endParaRPr sz="1600"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-"/>
            </a:pPr>
            <a:r>
              <a:rPr lang="en">
                <a:solidFill>
                  <a:srgbClr val="999999"/>
                </a:solidFill>
              </a:rPr>
              <a:t>Example: 					 NZ election polls </a:t>
            </a:r>
            <a:endParaRPr>
              <a:solidFill>
                <a:srgbClr val="99999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-"/>
            </a:pPr>
            <a:r>
              <a:rPr lang="en" sz="1600">
                <a:solidFill>
                  <a:srgbClr val="434343"/>
                </a:solidFill>
              </a:rPr>
              <a:t>Bayesian model averaging</a:t>
            </a:r>
            <a:endParaRPr sz="1600"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-"/>
            </a:pPr>
            <a:r>
              <a:rPr lang="en">
                <a:solidFill>
                  <a:srgbClr val="999999"/>
                </a:solidFill>
              </a:rPr>
              <a:t>Example: 				</a:t>
            </a:r>
            <a:r>
              <a:rPr lang="en" sz="1400">
                <a:solidFill>
                  <a:srgbClr val="999999"/>
                </a:solidFill>
              </a:rPr>
              <a:t>Supernova signal reconstruction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535250" y="1125950"/>
            <a:ext cx="460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Part 2</a:t>
            </a:r>
            <a:r>
              <a:rPr b="1" lang="en">
                <a:solidFill>
                  <a:schemeClr val="dk1"/>
                </a:solidFill>
              </a:rPr>
              <a:t>: Combining LISA catalogs (L2</a:t>
            </a:r>
            <a:r>
              <a:rPr b="1" lang="en">
                <a:solidFill>
                  <a:schemeClr val="dk1"/>
                </a:solidFill>
              </a:rPr>
              <a:t>→</a:t>
            </a:r>
            <a:r>
              <a:rPr b="1" lang="en">
                <a:solidFill>
                  <a:schemeClr val="dk1"/>
                </a:solidFill>
              </a:rPr>
              <a:t>L3)</a:t>
            </a:r>
            <a:endParaRPr b="1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Char char="-"/>
            </a:pPr>
            <a:r>
              <a:rPr lang="en" sz="1600">
                <a:solidFill>
                  <a:srgbClr val="434343"/>
                </a:solidFill>
              </a:rPr>
              <a:t>Goal of combining catalogs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-"/>
            </a:pPr>
            <a:r>
              <a:rPr lang="en" sz="1600">
                <a:solidFill>
                  <a:srgbClr val="434343"/>
                </a:solidFill>
              </a:rPr>
              <a:t>Challenges of combining catalogs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-"/>
            </a:pPr>
            <a:r>
              <a:rPr lang="en" sz="1600">
                <a:solidFill>
                  <a:srgbClr val="434343"/>
                </a:solidFill>
              </a:rPr>
              <a:t>Combining components:</a:t>
            </a:r>
            <a:endParaRPr sz="1600"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Foreground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Background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Q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331675" y="199325"/>
            <a:ext cx="629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Meta-analysis</a:t>
            </a:r>
            <a:endParaRPr b="1"/>
          </a:p>
        </p:txBody>
      </p:sp>
      <p:sp>
        <p:nvSpPr>
          <p:cNvPr id="77" name="Google Shape;77;p16"/>
          <p:cNvSpPr txBox="1"/>
          <p:nvPr>
            <p:ph idx="4294967295" type="body"/>
          </p:nvPr>
        </p:nvSpPr>
        <p:spPr>
          <a:xfrm>
            <a:off x="331675" y="863550"/>
            <a:ext cx="8140800" cy="39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statistical combination of results from individual independent studies, popular in medical studies.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Each study aims to measure the same thing, and each study has its own source of error.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Bayesian way to this is to build a </a:t>
            </a:r>
            <a:r>
              <a:rPr b="1" lang="en"/>
              <a:t>hierarchical model</a:t>
            </a:r>
            <a:r>
              <a:rPr lang="en"/>
              <a:t> where parameters could come from a </a:t>
            </a:r>
            <a:r>
              <a:rPr b="1" lang="en"/>
              <a:t>common population distribution</a:t>
            </a:r>
            <a:r>
              <a:rPr lang="en"/>
              <a:t> (prior).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For example, the Bayesian normal-normal random effects model, heterogeneity between studies captured by an additional variance component.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188750"/>
            <a:ext cx="561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Example: 2020 NZ Election Polls</a:t>
            </a:r>
            <a:endParaRPr b="1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875025"/>
            <a:ext cx="4418100" cy="42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 opinion polls leading into the 2020 NZ general election.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Each poll aimed to measure the proportion of the </a:t>
            </a:r>
            <a:r>
              <a:rPr lang="en"/>
              <a:t>voting</a:t>
            </a:r>
            <a:r>
              <a:rPr lang="en"/>
              <a:t> population who would vote for: </a:t>
            </a:r>
            <a:r>
              <a:rPr lang="en">
                <a:solidFill>
                  <a:srgbClr val="FF0000"/>
                </a:solidFill>
              </a:rPr>
              <a:t>Labour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</a:rPr>
              <a:t>National</a:t>
            </a:r>
            <a:r>
              <a:rPr lang="en"/>
              <a:t>, </a:t>
            </a:r>
            <a:r>
              <a:rPr lang="en">
                <a:solidFill>
                  <a:srgbClr val="008000"/>
                </a:solidFill>
              </a:rPr>
              <a:t>Green</a:t>
            </a:r>
            <a:r>
              <a:rPr lang="en"/>
              <a:t>, </a:t>
            </a:r>
            <a:r>
              <a:rPr lang="en">
                <a:solidFill>
                  <a:srgbClr val="FFD966"/>
                </a:solidFill>
              </a:rPr>
              <a:t>Act</a:t>
            </a:r>
            <a:r>
              <a:rPr lang="en"/>
              <a:t>, </a:t>
            </a:r>
            <a:r>
              <a:rPr lang="en">
                <a:solidFill>
                  <a:srgbClr val="9900FF"/>
                </a:solidFill>
              </a:rPr>
              <a:t>Other</a:t>
            </a:r>
            <a:r>
              <a:rPr lang="en"/>
              <a:t>.</a:t>
            </a:r>
            <a:endParaRPr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Let 			       be these population proportions respectively.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can consider these as coming from the same population distribution (prior).</a:t>
            </a:r>
            <a:endParaRPr/>
          </a:p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theta_1, \theta_2, \theta_3, \theta_4, \theta_5&#10;%767d42f6-4335-4228-86bd-0780ceb30956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425" y="3239875"/>
            <a:ext cx="12763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200" y="913850"/>
            <a:ext cx="4109401" cy="358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188750"/>
            <a:ext cx="51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Example: 2020 NZ Election Polls</a:t>
            </a:r>
            <a:endParaRPr b="1"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46011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Multinomial likelihood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Dirichlet prior (population distribution)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Log Uniform hyperprior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Expectation of Dirichlet distribution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(\theta_1, \ldots, \theta_5) \propto \prod_{i = 1}^5 \theta_i ^ {\alpha_i - 1}&#10;%4ef3204c-c048-45ab-aa7b-e898ec473376"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00" y="2580400"/>
            <a:ext cx="22479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(y_1, \ldots, y_5 | \theta_1, \ldots, \theta_5) \propto \prod_{i=1}^5 \theta_i^{y_i}&#10;%8484f4f2-966d-4a5a-bfab-dea1475994b4"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00" y="1610800"/>
            <a:ext cx="29146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(\alpha_i)\propto1/\alpha_i&#10;%6d61525e-98c4-4024-8715-ed5e89c663ea"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300" y="3550000"/>
            <a:ext cx="11239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mathbb{E}[\theta_k] = \frac{\alpha_k}{\sum_{i = 1}^5\alpha_i}&#10;%858c65ca-3d30-47d3-a41f-a38b3906540b"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300" y="4462450"/>
            <a:ext cx="12763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6450950" y="1474375"/>
            <a:ext cx="548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r>
              <a:rPr b="1" baseline="30000" lang="en"/>
              <a:t>(2)</a:t>
            </a:r>
            <a:endParaRPr b="1" baseline="30000"/>
          </a:p>
        </p:txBody>
      </p:sp>
      <p:sp>
        <p:nvSpPr>
          <p:cNvPr id="99" name="Google Shape;99;p18"/>
          <p:cNvSpPr/>
          <p:nvPr/>
        </p:nvSpPr>
        <p:spPr>
          <a:xfrm>
            <a:off x="6798225" y="2439400"/>
            <a:ext cx="548700" cy="54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θ</a:t>
            </a:r>
            <a:endParaRPr b="1"/>
          </a:p>
        </p:txBody>
      </p:sp>
      <p:sp>
        <p:nvSpPr>
          <p:cNvPr id="100" name="Google Shape;100;p18"/>
          <p:cNvSpPr/>
          <p:nvPr/>
        </p:nvSpPr>
        <p:spPr>
          <a:xfrm>
            <a:off x="6798225" y="3380425"/>
            <a:ext cx="548700" cy="54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α</a:t>
            </a:r>
            <a:endParaRPr b="1"/>
          </a:p>
        </p:txBody>
      </p:sp>
      <p:sp>
        <p:nvSpPr>
          <p:cNvPr id="101" name="Google Shape;101;p18"/>
          <p:cNvSpPr/>
          <p:nvPr/>
        </p:nvSpPr>
        <p:spPr>
          <a:xfrm>
            <a:off x="5745938" y="1474375"/>
            <a:ext cx="548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r>
              <a:rPr b="1" baseline="30000" lang="en"/>
              <a:t>(1)</a:t>
            </a:r>
            <a:endParaRPr b="1" baseline="30000"/>
          </a:p>
        </p:txBody>
      </p:sp>
      <p:sp>
        <p:nvSpPr>
          <p:cNvPr id="102" name="Google Shape;102;p18"/>
          <p:cNvSpPr/>
          <p:nvPr/>
        </p:nvSpPr>
        <p:spPr>
          <a:xfrm>
            <a:off x="7804600" y="1457800"/>
            <a:ext cx="548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r>
              <a:rPr b="1" baseline="30000" lang="en"/>
              <a:t>(11)</a:t>
            </a:r>
            <a:endParaRPr b="1" baseline="30000"/>
          </a:p>
        </p:txBody>
      </p:sp>
      <p:sp>
        <p:nvSpPr>
          <p:cNvPr id="103" name="Google Shape;103;p18"/>
          <p:cNvSpPr/>
          <p:nvPr/>
        </p:nvSpPr>
        <p:spPr>
          <a:xfrm>
            <a:off x="7127775" y="1474375"/>
            <a:ext cx="548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…</a:t>
            </a:r>
            <a:endParaRPr b="1" sz="700"/>
          </a:p>
        </p:txBody>
      </p:sp>
      <p:cxnSp>
        <p:nvCxnSpPr>
          <p:cNvPr id="104" name="Google Shape;104;p18"/>
          <p:cNvCxnSpPr>
            <a:stCxn id="100" idx="0"/>
            <a:endCxn id="99" idx="4"/>
          </p:cNvCxnSpPr>
          <p:nvPr/>
        </p:nvCxnSpPr>
        <p:spPr>
          <a:xfrm rot="10800000">
            <a:off x="7072575" y="2988025"/>
            <a:ext cx="0" cy="3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8"/>
          <p:cNvCxnSpPr>
            <a:stCxn id="99" idx="0"/>
            <a:endCxn id="101" idx="2"/>
          </p:cNvCxnSpPr>
          <p:nvPr/>
        </p:nvCxnSpPr>
        <p:spPr>
          <a:xfrm rot="10800000">
            <a:off x="6020175" y="2047000"/>
            <a:ext cx="1052400" cy="3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8"/>
          <p:cNvCxnSpPr>
            <a:stCxn id="99" idx="0"/>
            <a:endCxn id="98" idx="2"/>
          </p:cNvCxnSpPr>
          <p:nvPr/>
        </p:nvCxnSpPr>
        <p:spPr>
          <a:xfrm rot="10800000">
            <a:off x="6725175" y="2047000"/>
            <a:ext cx="347400" cy="3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8"/>
          <p:cNvCxnSpPr>
            <a:stCxn id="99" idx="0"/>
            <a:endCxn id="102" idx="2"/>
          </p:cNvCxnSpPr>
          <p:nvPr/>
        </p:nvCxnSpPr>
        <p:spPr>
          <a:xfrm flipH="1" rot="10800000">
            <a:off x="7072575" y="2030500"/>
            <a:ext cx="1006500" cy="40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8"/>
          <p:cNvCxnSpPr>
            <a:endCxn id="103" idx="2"/>
          </p:cNvCxnSpPr>
          <p:nvPr/>
        </p:nvCxnSpPr>
        <p:spPr>
          <a:xfrm flipH="1" rot="10800000">
            <a:off x="7072425" y="2047075"/>
            <a:ext cx="329700" cy="3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188750"/>
            <a:ext cx="550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Example: 2020 NZ Election Polls</a:t>
            </a:r>
            <a:endParaRPr b="1"/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588" y="895550"/>
            <a:ext cx="7674824" cy="40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188750"/>
            <a:ext cx="550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Example: 2020 NZ Election Polls</a:t>
            </a:r>
            <a:endParaRPr b="1"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588" y="840625"/>
            <a:ext cx="7674824" cy="40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936225"/>
            <a:ext cx="8160900" cy="3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Bayesian model averaging </a:t>
            </a:r>
            <a:r>
              <a:rPr lang="en"/>
              <a:t>(BMA)</a:t>
            </a:r>
            <a:r>
              <a:rPr lang="en"/>
              <a:t> accounts for uncertainty in </a:t>
            </a:r>
            <a:r>
              <a:rPr lang="en"/>
              <a:t>competing models.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Consider models       with parameters                        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Let     be the quantity of interest.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Then                                                              is the average of the posterior distributions under each model considered, weighted by their posterior model probability,                                             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requires computing the </a:t>
            </a:r>
            <a:r>
              <a:rPr b="1" lang="en"/>
              <a:t>marginal likelihood</a:t>
            </a:r>
            <a:r>
              <a:rPr lang="en"/>
              <a:t> for each competing model.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Generally provides better average predictive ability.</a:t>
            </a:r>
            <a:endParaRPr/>
          </a:p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8472458" y="4446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188750"/>
            <a:ext cx="550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Bayesian model averaging</a:t>
            </a:r>
            <a:endParaRPr b="1"/>
          </a:p>
        </p:txBody>
      </p:sp>
      <p:pic>
        <p:nvPicPr>
          <p:cNvPr descr="P(\mu|D)= \sum_{k=1}^K P(\mu|M_k,D) \times P(M_k|D)&#10;%624cbc63-1d4b-41b2-a0b5-d85dc5024754"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25" y="2764850"/>
            <a:ext cx="35337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_k&#10;%6b5d2459-b5a5-40af-8da1-5eed43771ba1"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6975" y="1875125"/>
            <a:ext cx="2952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heta_k, k = 1, \ldots, K&#10;%aee9d20d-2307-471c-a6c4-1db6c85924cc" id="132" name="Google Shape;1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9000" y="1870350"/>
            <a:ext cx="138112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mu&#10;%c675f137-e2f7-40f1-8b85-587f52720f6e" id="133" name="Google Shape;13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875" y="2355500"/>
            <a:ext cx="123825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(M_k|D)=\frac{P(D|M_k)\times P(M_k)}{\sum_{l=1}^K P(D|M_l)\times P(M_l)} &#10;&#10;%d0fbcfbf-eecf-4e4e-ae79-2d1b4e1d80d5" id="134" name="Google Shape;13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94100" y="3376475"/>
            <a:ext cx="25812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