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90" r:id="rId2"/>
  </p:sldMasterIdLst>
  <p:notesMasterIdLst>
    <p:notesMasterId r:id="rId16"/>
  </p:notesMasterIdLst>
  <p:handoutMasterIdLst>
    <p:handoutMasterId r:id="rId17"/>
  </p:handoutMasterIdLst>
  <p:sldIdLst>
    <p:sldId id="256" r:id="rId3"/>
    <p:sldId id="281" r:id="rId4"/>
    <p:sldId id="573" r:id="rId5"/>
    <p:sldId id="350" r:id="rId6"/>
    <p:sldId id="351" r:id="rId7"/>
    <p:sldId id="552" r:id="rId8"/>
    <p:sldId id="354" r:id="rId9"/>
    <p:sldId id="352" r:id="rId10"/>
    <p:sldId id="353" r:id="rId11"/>
    <p:sldId id="272" r:id="rId12"/>
    <p:sldId id="274" r:id="rId13"/>
    <p:sldId id="279" r:id="rId14"/>
    <p:sldId id="275" r:id="rId15"/>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F7"/>
    <a:srgbClr val="17354A"/>
    <a:srgbClr val="EE11FF"/>
    <a:srgbClr val="00B4CD"/>
    <a:srgbClr val="00B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4" autoAdjust="0"/>
    <p:restoredTop sz="89747" autoAdjust="0"/>
  </p:normalViewPr>
  <p:slideViewPr>
    <p:cSldViewPr>
      <p:cViewPr varScale="1">
        <p:scale>
          <a:sx n="117" d="100"/>
          <a:sy n="117" d="100"/>
        </p:scale>
        <p:origin x="166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12"/>
    </p:cViewPr>
  </p:sorterViewPr>
  <p:notesViewPr>
    <p:cSldViewPr>
      <p:cViewPr varScale="1">
        <p:scale>
          <a:sx n="88" d="100"/>
          <a:sy n="88" d="100"/>
        </p:scale>
        <p:origin x="296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AEC6AE0-A76A-4571-8B58-A338DA854169}" type="datetimeFigureOut">
              <a:rPr lang="fr-FR"/>
              <a:pPr>
                <a:defRPr/>
              </a:pPr>
              <a:t>06/07/2023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fr-FR"/>
              <a:t>Entrez votre nom</a:t>
            </a: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B7564C5-49F1-424B-8328-678E2107A455}" type="slidenum">
              <a:rPr lang="fr-FR"/>
              <a:pPr>
                <a:defRPr/>
              </a:pPr>
              <a:t>‹N°›</a:t>
            </a:fld>
            <a:endParaRPr lang="fr-FR"/>
          </a:p>
        </p:txBody>
      </p:sp>
    </p:spTree>
    <p:extLst>
      <p:ext uri="{BB962C8B-B14F-4D97-AF65-F5344CB8AC3E}">
        <p14:creationId xmlns:p14="http://schemas.microsoft.com/office/powerpoint/2010/main" val="390334030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787E105-89C5-4F0E-986A-F5E85A5B8CA1}" type="datetimeFigureOut">
              <a:rPr lang="fr-FR"/>
              <a:pPr>
                <a:defRPr/>
              </a:pPr>
              <a:t>06/07/2023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r>
              <a:rPr lang="fr-FR"/>
              <a:t>Entrez votre nom</a:t>
            </a: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4343239E-5CFC-4EA3-9F9C-DF60679EE927}" type="slidenum">
              <a:rPr lang="fr-FR"/>
              <a:pPr>
                <a:defRPr/>
              </a:pPr>
              <a:t>‹N°›</a:t>
            </a:fld>
            <a:endParaRPr lang="fr-FR"/>
          </a:p>
        </p:txBody>
      </p:sp>
    </p:spTree>
    <p:extLst>
      <p:ext uri="{BB962C8B-B14F-4D97-AF65-F5344CB8AC3E}">
        <p14:creationId xmlns:p14="http://schemas.microsoft.com/office/powerpoint/2010/main" val="1103131734"/>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a date 3"/>
          <p:cNvSpPr>
            <a:spLocks noGrp="1"/>
          </p:cNvSpPr>
          <p:nvPr>
            <p:ph type="dt" idx="10"/>
          </p:nvPr>
        </p:nvSpPr>
        <p:spPr/>
        <p:txBody>
          <a:bodyPr/>
          <a:lstStyle/>
          <a:p>
            <a:pPr>
              <a:defRPr/>
            </a:pPr>
            <a:fld id="{9DBAC2BE-4E1D-44BF-82CE-959ABA7E1D58}" type="datetime1">
              <a:rPr lang="fr-FR" smtClean="0"/>
              <a:t>06/07/2023</a:t>
            </a:fld>
            <a:endParaRPr lang="fr-FR" dirty="0"/>
          </a:p>
        </p:txBody>
      </p:sp>
      <p:sp>
        <p:nvSpPr>
          <p:cNvPr id="5" name="Espace réservé du pied de page 4"/>
          <p:cNvSpPr>
            <a:spLocks noGrp="1"/>
          </p:cNvSpPr>
          <p:nvPr>
            <p:ph type="ftr" sz="quarter" idx="11"/>
          </p:nvPr>
        </p:nvSpPr>
        <p:spPr/>
        <p:txBody>
          <a:bodyPr/>
          <a:lstStyle/>
          <a:p>
            <a:pPr>
              <a:defRPr/>
            </a:pPr>
            <a:r>
              <a:rPr lang="fr-FR" dirty="0"/>
              <a:t>Entrez votre nom</a:t>
            </a:r>
          </a:p>
        </p:txBody>
      </p:sp>
      <p:sp>
        <p:nvSpPr>
          <p:cNvPr id="6" name="Espace réservé du numéro de diapositive 5"/>
          <p:cNvSpPr>
            <a:spLocks noGrp="1"/>
          </p:cNvSpPr>
          <p:nvPr>
            <p:ph type="sldNum" sz="quarter" idx="12"/>
          </p:nvPr>
        </p:nvSpPr>
        <p:spPr/>
        <p:txBody>
          <a:bodyPr/>
          <a:lstStyle/>
          <a:p>
            <a:pPr>
              <a:defRPr/>
            </a:pPr>
            <a:fld id="{4343239E-5CFC-4EA3-9F9C-DF60679EE927}" type="slidenum">
              <a:rPr lang="fr-FR" smtClean="0"/>
              <a:pPr>
                <a:defRPr/>
              </a:pPr>
              <a:t>1</a:t>
            </a:fld>
            <a:endParaRPr lang="fr-FR" dirty="0"/>
          </a:p>
        </p:txBody>
      </p:sp>
    </p:spTree>
    <p:extLst>
      <p:ext uri="{BB962C8B-B14F-4D97-AF65-F5344CB8AC3E}">
        <p14:creationId xmlns:p14="http://schemas.microsoft.com/office/powerpoint/2010/main" val="1576706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603" name="Espace réservé du titre 1"/>
          <p:cNvSpPr>
            <a:spLocks noGrp="1"/>
          </p:cNvSpPr>
          <p:nvPr>
            <p:ph type="ctrTitle" hasCustomPrompt="1"/>
          </p:nvPr>
        </p:nvSpPr>
        <p:spPr>
          <a:xfrm>
            <a:off x="2987824" y="3140968"/>
            <a:ext cx="6620272" cy="1470025"/>
          </a:xfrm>
        </p:spPr>
        <p:txBody>
          <a:bodyPr/>
          <a:lstStyle>
            <a:lvl1pPr algn="l">
              <a:defRPr sz="3600" smtClean="0">
                <a:latin typeface="Calibri" charset="0"/>
                <a:ea typeface="Calibri" charset="0"/>
                <a:cs typeface="Calibri" charset="0"/>
              </a:defRPr>
            </a:lvl1pPr>
          </a:lstStyle>
          <a:p>
            <a:r>
              <a:rPr lang="fr-FR" sz="3600" b="1" dirty="0">
                <a:solidFill>
                  <a:srgbClr val="153449"/>
                </a:solidFill>
              </a:rPr>
              <a:t>Titre de la présentation</a:t>
            </a:r>
            <a:br>
              <a:rPr lang="fr-FR" sz="3600" b="1" dirty="0">
                <a:solidFill>
                  <a:srgbClr val="153449"/>
                </a:solidFill>
              </a:rPr>
            </a:br>
            <a:r>
              <a:rPr lang="fr-FR" sz="2300" dirty="0">
                <a:solidFill>
                  <a:srgbClr val="01B2CD"/>
                </a:solidFill>
              </a:rPr>
              <a:t>Sous-titre de la présentation</a:t>
            </a:r>
            <a:br>
              <a:rPr lang="fr-FR" sz="2300" dirty="0">
                <a:solidFill>
                  <a:srgbClr val="01B2CD"/>
                </a:solidFill>
              </a:rPr>
            </a:br>
            <a:r>
              <a:rPr lang="fr-FR" sz="1800" dirty="0">
                <a:solidFill>
                  <a:srgbClr val="153449"/>
                </a:solidFill>
              </a:rPr>
              <a:t>7 MARS </a:t>
            </a:r>
            <a:r>
              <a:rPr lang="fr-FR" sz="1800" baseline="0" dirty="0">
                <a:solidFill>
                  <a:srgbClr val="153449"/>
                </a:solidFill>
              </a:rPr>
              <a:t>2016</a:t>
            </a:r>
            <a:endParaRPr lang="fr-FR" sz="1800" dirty="0">
              <a:solidFill>
                <a:srgbClr val="153449"/>
              </a:solidFill>
            </a:endParaRPr>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slide - 2">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343D645-9E73-4DF5-987F-AE7051A4FC6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16805" y="1107341"/>
            <a:ext cx="3537393" cy="4720131"/>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1" y="1592796"/>
            <a:ext cx="8263350" cy="2387600"/>
          </a:xfrm>
        </p:spPr>
        <p:txBody>
          <a:bodyPr anchor="b"/>
          <a:lstStyle>
            <a:lvl1pPr algn="ctr">
              <a:lnSpc>
                <a:spcPts val="3563"/>
              </a:lnSpc>
              <a:defRPr sz="3376" cap="all" baseline="0">
                <a:solidFill>
                  <a:schemeClr val="tx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442801" y="4275516"/>
            <a:ext cx="8263350" cy="1655762"/>
          </a:xfrm>
        </p:spPr>
        <p:txBody>
          <a:bodyPr>
            <a:noAutofit/>
          </a:bodyPr>
          <a:lstStyle>
            <a:lvl1pPr marL="0" indent="0" algn="ctr">
              <a:buNone/>
              <a:defRPr sz="1125">
                <a:solidFill>
                  <a:schemeClr val="tx1"/>
                </a:solidFill>
              </a:defRPr>
            </a:lvl1pPr>
            <a:lvl2pPr marL="342951" indent="0" algn="ctr">
              <a:buNone/>
              <a:defRPr sz="1500"/>
            </a:lvl2pPr>
            <a:lvl3pPr marL="685901" indent="0" algn="ctr">
              <a:buNone/>
              <a:defRPr sz="1350"/>
            </a:lvl3pPr>
            <a:lvl4pPr marL="1028852" indent="0" algn="ctr">
              <a:buNone/>
              <a:defRPr sz="1200"/>
            </a:lvl4pPr>
            <a:lvl5pPr marL="1371803" indent="0" algn="ctr">
              <a:buNone/>
              <a:defRPr sz="1200"/>
            </a:lvl5pPr>
            <a:lvl6pPr marL="1714754" indent="0" algn="ctr">
              <a:buNone/>
              <a:defRPr sz="1200"/>
            </a:lvl6pPr>
            <a:lvl7pPr marL="2057704" indent="0" algn="ctr">
              <a:buNone/>
              <a:defRPr sz="1200"/>
            </a:lvl7pPr>
            <a:lvl8pPr marL="2400655" indent="0" algn="ctr">
              <a:buNone/>
              <a:defRPr sz="1200"/>
            </a:lvl8pPr>
            <a:lvl9pPr marL="2743606" indent="0" algn="ctr">
              <a:buNone/>
              <a:defRPr sz="12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300" y="69892"/>
            <a:ext cx="289479" cy="226761"/>
          </a:xfrm>
          <a:prstGeom prst="rect">
            <a:avLst/>
          </a:prstGeom>
        </p:spPr>
        <p:txBody>
          <a:bodyPr/>
          <a:lstStyle>
            <a:lvl1pPr>
              <a:defRPr>
                <a:solidFill>
                  <a:schemeClr val="tx2"/>
                </a:solidFill>
              </a:defRPr>
            </a:lvl1pPr>
          </a:lstStyle>
          <a:p>
            <a:fld id="{88A1DFE4-5FC5-43BD-BB7E-75EAD82B965F}" type="slidenum">
              <a:rPr lang="en-US" noProof="0" smtClean="0"/>
              <a:pPr/>
              <a:t>‹N°›</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30450" y="128037"/>
            <a:ext cx="346064" cy="184994"/>
          </a:xfrm>
          <a:prstGeom prst="rect">
            <a:avLst/>
          </a:prstGeom>
        </p:spPr>
      </p:pic>
      <p:sp>
        <p:nvSpPr>
          <p:cNvPr id="18" name="Textfeld 17">
            <a:extLst>
              <a:ext uri="{FF2B5EF4-FFF2-40B4-BE49-F238E27FC236}">
                <a16:creationId xmlns:a16="http://schemas.microsoft.com/office/drawing/2014/main" id="{7136173B-ADC4-48D8-8FD1-FAE6B6018F59}"/>
              </a:ext>
            </a:extLst>
          </p:cNvPr>
          <p:cNvSpPr txBox="1"/>
          <p:nvPr userDrawn="1"/>
        </p:nvSpPr>
        <p:spPr>
          <a:xfrm>
            <a:off x="1007831" y="69892"/>
            <a:ext cx="2038500" cy="226761"/>
          </a:xfrm>
          <a:prstGeom prst="rect">
            <a:avLst/>
          </a:prstGeom>
          <a:noFill/>
        </p:spPr>
        <p:txBody>
          <a:bodyPr wrap="square" rtlCol="0">
            <a:noAutofit/>
          </a:bodyPr>
          <a:lstStyle/>
          <a:p>
            <a:pPr>
              <a:lnSpc>
                <a:spcPts val="1238"/>
              </a:lnSpc>
            </a:pPr>
            <a:r>
              <a:rPr lang="en-US" sz="562" dirty="0">
                <a:solidFill>
                  <a:schemeClr val="tx2"/>
                </a:solidFill>
              </a:rPr>
              <a:t>Date / Name of the event</a:t>
            </a:r>
            <a:endParaRPr lang="de-AT" sz="562" dirty="0">
              <a:solidFill>
                <a:schemeClr val="tx2"/>
              </a:solidFill>
            </a:endParaRPr>
          </a:p>
        </p:txBody>
      </p:sp>
      <p:sp>
        <p:nvSpPr>
          <p:cNvPr id="20" name="Textfeld 19">
            <a:extLst>
              <a:ext uri="{FF2B5EF4-FFF2-40B4-BE49-F238E27FC236}">
                <a16:creationId xmlns:a16="http://schemas.microsoft.com/office/drawing/2014/main" id="{B20A6FAC-8407-4032-B758-2E53F90BF4C5}"/>
              </a:ext>
            </a:extLst>
          </p:cNvPr>
          <p:cNvSpPr txBox="1"/>
          <p:nvPr userDrawn="1"/>
        </p:nvSpPr>
        <p:spPr>
          <a:xfrm>
            <a:off x="4680144" y="69892"/>
            <a:ext cx="1188000" cy="226761"/>
          </a:xfrm>
          <a:prstGeom prst="rect">
            <a:avLst/>
          </a:prstGeom>
          <a:noFill/>
        </p:spPr>
        <p:txBody>
          <a:bodyPr wrap="square" rtlCol="0">
            <a:noAutofit/>
          </a:bodyPr>
          <a:lstStyle/>
          <a:p>
            <a:pPr>
              <a:lnSpc>
                <a:spcPts val="1238"/>
              </a:lnSpc>
            </a:pPr>
            <a:r>
              <a:rPr lang="en-US" sz="562" dirty="0">
                <a:solidFill>
                  <a:schemeClr val="tx2"/>
                </a:solidFill>
              </a:rPr>
              <a:t>Name of the speaker/author</a:t>
            </a:r>
            <a:endParaRPr lang="de-AT" sz="562" dirty="0">
              <a:solidFill>
                <a:schemeClr val="tx2"/>
              </a:solidFill>
            </a:endParaRPr>
          </a:p>
        </p:txBody>
      </p:sp>
    </p:spTree>
    <p:extLst>
      <p:ext uri="{BB962C8B-B14F-4D97-AF65-F5344CB8AC3E}">
        <p14:creationId xmlns:p14="http://schemas.microsoft.com/office/powerpoint/2010/main" val="410169585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slide - 3">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B76ECB0-B71D-454C-9911-8489B91E50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12" name="Grafik 11" descr="Ein Bild, das Zeichnung enthält.&#10;&#10;Automatisch generierte Beschreibung">
            <a:extLst>
              <a:ext uri="{FF2B5EF4-FFF2-40B4-BE49-F238E27FC236}">
                <a16:creationId xmlns:a16="http://schemas.microsoft.com/office/drawing/2014/main" id="{A869517B-FA4A-4693-A73F-75823C3FCBFB}"/>
              </a:ext>
            </a:extLst>
          </p:cNvPr>
          <p:cNvPicPr>
            <a:picLocks noChangeAspect="1"/>
          </p:cNvPicPr>
          <p:nvPr userDrawn="1"/>
        </p:nvPicPr>
        <p:blipFill>
          <a:blip r:embed="rId3">
            <a:alphaModFix amt="40000"/>
            <a:extLst>
              <a:ext uri="{28A0092B-C50C-407E-A947-70E740481C1C}">
                <a14:useLocalDpi xmlns:a14="http://schemas.microsoft.com/office/drawing/2010/main" val="0"/>
              </a:ext>
            </a:extLst>
          </a:blip>
          <a:stretch>
            <a:fillRect/>
          </a:stretch>
        </p:blipFill>
        <p:spPr>
          <a:xfrm>
            <a:off x="2629800" y="1132200"/>
            <a:ext cx="4099482" cy="47988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1" y="1394774"/>
            <a:ext cx="8263350" cy="2387600"/>
          </a:xfrm>
        </p:spPr>
        <p:txBody>
          <a:bodyPr anchor="b"/>
          <a:lstStyle>
            <a:lvl1pPr algn="ctr">
              <a:lnSpc>
                <a:spcPts val="3563"/>
              </a:lnSpc>
              <a:defRPr sz="3376"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442801" y="3861048"/>
            <a:ext cx="8263350" cy="1655762"/>
          </a:xfrm>
        </p:spPr>
        <p:txBody>
          <a:bodyPr>
            <a:noAutofit/>
          </a:bodyPr>
          <a:lstStyle>
            <a:lvl1pPr marL="0" indent="0" algn="ctr">
              <a:buNone/>
              <a:defRPr sz="1125">
                <a:solidFill>
                  <a:schemeClr val="bg1"/>
                </a:solidFill>
              </a:defRPr>
            </a:lvl1pPr>
            <a:lvl2pPr marL="342951" indent="0" algn="ctr">
              <a:buNone/>
              <a:defRPr sz="1500"/>
            </a:lvl2pPr>
            <a:lvl3pPr marL="685901" indent="0" algn="ctr">
              <a:buNone/>
              <a:defRPr sz="1350"/>
            </a:lvl3pPr>
            <a:lvl4pPr marL="1028852" indent="0" algn="ctr">
              <a:buNone/>
              <a:defRPr sz="1200"/>
            </a:lvl4pPr>
            <a:lvl5pPr marL="1371803" indent="0" algn="ctr">
              <a:buNone/>
              <a:defRPr sz="1200"/>
            </a:lvl5pPr>
            <a:lvl6pPr marL="1714754" indent="0" algn="ctr">
              <a:buNone/>
              <a:defRPr sz="1200"/>
            </a:lvl6pPr>
            <a:lvl7pPr marL="2057704" indent="0" algn="ctr">
              <a:buNone/>
              <a:defRPr sz="1200"/>
            </a:lvl7pPr>
            <a:lvl8pPr marL="2400655" indent="0" algn="ctr">
              <a:buNone/>
              <a:defRPr sz="1200"/>
            </a:lvl8pPr>
            <a:lvl9pPr marL="2743606" indent="0" algn="ctr">
              <a:buNone/>
              <a:defRPr sz="12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300" y="69892"/>
            <a:ext cx="289479" cy="226761"/>
          </a:xfrm>
          <a:prstGeom prst="rect">
            <a:avLst/>
          </a:prstGeom>
        </p:spPr>
        <p:txBody>
          <a:bodyPr/>
          <a:lstStyle>
            <a:lvl1pPr>
              <a:defRPr>
                <a:solidFill>
                  <a:schemeClr val="bg1"/>
                </a:solidFill>
              </a:defRPr>
            </a:lvl1pPr>
          </a:lstStyle>
          <a:p>
            <a:fld id="{88A1DFE4-5FC5-43BD-BB7E-75EAD82B965F}" type="slidenum">
              <a:rPr lang="en-US" noProof="0" smtClean="0"/>
              <a:pPr/>
              <a:t>‹N°›</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30450" y="127800"/>
            <a:ext cx="346064" cy="185468"/>
          </a:xfrm>
          <a:prstGeom prst="rect">
            <a:avLst/>
          </a:prstGeom>
        </p:spPr>
      </p:pic>
      <p:sp>
        <p:nvSpPr>
          <p:cNvPr id="18" name="Textfeld 17">
            <a:extLst>
              <a:ext uri="{FF2B5EF4-FFF2-40B4-BE49-F238E27FC236}">
                <a16:creationId xmlns:a16="http://schemas.microsoft.com/office/drawing/2014/main" id="{7136173B-ADC4-48D8-8FD1-FAE6B6018F59}"/>
              </a:ext>
            </a:extLst>
          </p:cNvPr>
          <p:cNvSpPr txBox="1"/>
          <p:nvPr userDrawn="1"/>
        </p:nvSpPr>
        <p:spPr>
          <a:xfrm>
            <a:off x="1007831" y="69892"/>
            <a:ext cx="2038500" cy="226761"/>
          </a:xfrm>
          <a:prstGeom prst="rect">
            <a:avLst/>
          </a:prstGeom>
          <a:noFill/>
        </p:spPr>
        <p:txBody>
          <a:bodyPr wrap="square" rtlCol="0">
            <a:noAutofit/>
          </a:bodyPr>
          <a:lstStyle/>
          <a:p>
            <a:pPr>
              <a:lnSpc>
                <a:spcPts val="1238"/>
              </a:lnSpc>
            </a:pPr>
            <a:r>
              <a:rPr lang="en-US" sz="562" dirty="0">
                <a:solidFill>
                  <a:schemeClr val="bg1"/>
                </a:solidFill>
              </a:rPr>
              <a:t>Date / Name of the event</a:t>
            </a:r>
            <a:endParaRPr lang="de-AT" sz="562" dirty="0">
              <a:solidFill>
                <a:schemeClr val="bg1"/>
              </a:solidFill>
            </a:endParaRPr>
          </a:p>
        </p:txBody>
      </p:sp>
      <p:sp>
        <p:nvSpPr>
          <p:cNvPr id="20" name="Textfeld 19">
            <a:extLst>
              <a:ext uri="{FF2B5EF4-FFF2-40B4-BE49-F238E27FC236}">
                <a16:creationId xmlns:a16="http://schemas.microsoft.com/office/drawing/2014/main" id="{B20A6FAC-8407-4032-B758-2E53F90BF4C5}"/>
              </a:ext>
            </a:extLst>
          </p:cNvPr>
          <p:cNvSpPr txBox="1"/>
          <p:nvPr userDrawn="1"/>
        </p:nvSpPr>
        <p:spPr>
          <a:xfrm>
            <a:off x="4680144" y="69892"/>
            <a:ext cx="1188000" cy="226761"/>
          </a:xfrm>
          <a:prstGeom prst="rect">
            <a:avLst/>
          </a:prstGeom>
          <a:noFill/>
        </p:spPr>
        <p:txBody>
          <a:bodyPr wrap="square" rtlCol="0">
            <a:noAutofit/>
          </a:bodyPr>
          <a:lstStyle/>
          <a:p>
            <a:pPr>
              <a:lnSpc>
                <a:spcPts val="1238"/>
              </a:lnSpc>
            </a:pPr>
            <a:r>
              <a:rPr lang="en-US" sz="562" dirty="0">
                <a:solidFill>
                  <a:schemeClr val="bg1"/>
                </a:solidFill>
              </a:rPr>
              <a:t>Name of the speaker/author</a:t>
            </a:r>
            <a:endParaRPr lang="de-AT" sz="562" dirty="0">
              <a:solidFill>
                <a:schemeClr val="bg1"/>
              </a:solidFill>
            </a:endParaRPr>
          </a:p>
        </p:txBody>
      </p:sp>
      <p:sp>
        <p:nvSpPr>
          <p:cNvPr id="8" name="additional logos">
            <a:extLst>
              <a:ext uri="{FF2B5EF4-FFF2-40B4-BE49-F238E27FC236}">
                <a16:creationId xmlns:a16="http://schemas.microsoft.com/office/drawing/2014/main" id="{0AA5206F-B469-48ED-BD15-270339F8E9ED}"/>
              </a:ext>
            </a:extLst>
          </p:cNvPr>
          <p:cNvSpPr/>
          <p:nvPr userDrawn="1"/>
        </p:nvSpPr>
        <p:spPr>
          <a:xfrm>
            <a:off x="6124950" y="112711"/>
            <a:ext cx="2547450" cy="208800"/>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75" cap="all" baseline="0" noProof="0" dirty="0">
                <a:solidFill>
                  <a:schemeClr val="bg1"/>
                </a:solidFill>
              </a:rPr>
              <a:t>Space</a:t>
            </a:r>
            <a:r>
              <a:rPr lang="en-US" sz="375" cap="all" baseline="0" noProof="0" dirty="0">
                <a:solidFill>
                  <a:schemeClr val="tx2"/>
                </a:solidFill>
              </a:rPr>
              <a:t> </a:t>
            </a:r>
            <a:r>
              <a:rPr lang="en-US" sz="375" cap="all" baseline="0" noProof="0" dirty="0">
                <a:solidFill>
                  <a:schemeClr val="bg1"/>
                </a:solidFill>
              </a:rPr>
              <a:t>for additional logos</a:t>
            </a:r>
          </a:p>
        </p:txBody>
      </p:sp>
    </p:spTree>
    <p:extLst>
      <p:ext uri="{BB962C8B-B14F-4D97-AF65-F5344CB8AC3E}">
        <p14:creationId xmlns:p14="http://schemas.microsoft.com/office/powerpoint/2010/main" val="90797949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oodbye Slid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1" y="2384884"/>
            <a:ext cx="8263350" cy="2387600"/>
          </a:xfrm>
        </p:spPr>
        <p:txBody>
          <a:bodyPr anchor="ctr" anchorCtr="0"/>
          <a:lstStyle>
            <a:lvl1pPr algn="ctr">
              <a:lnSpc>
                <a:spcPts val="3563"/>
              </a:lnSpc>
              <a:defRPr sz="3376" cap="none" baseline="0">
                <a:solidFill>
                  <a:schemeClr val="bg1"/>
                </a:solidFill>
              </a:defRPr>
            </a:lvl1pPr>
          </a:lstStyle>
          <a:p>
            <a:r>
              <a:rPr lang="en-US" noProof="0" dirty="0"/>
              <a:t>Add Your Final Greetings</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300" y="69892"/>
            <a:ext cx="289479" cy="226761"/>
          </a:xfrm>
          <a:prstGeom prst="rect">
            <a:avLst/>
          </a:prstGeom>
        </p:spPr>
        <p:txBody>
          <a:bodyPr/>
          <a:lstStyle>
            <a:lvl1pPr>
              <a:defRPr>
                <a:solidFill>
                  <a:schemeClr val="bg1"/>
                </a:solidFill>
              </a:defRPr>
            </a:lvl1pPr>
          </a:lstStyle>
          <a:p>
            <a:fld id="{88A1DFE4-5FC5-43BD-BB7E-75EAD82B965F}" type="slidenum">
              <a:rPr lang="en-US" noProof="0" smtClean="0"/>
              <a:pPr/>
              <a:t>‹N°›</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30450" y="127800"/>
            <a:ext cx="346064" cy="185468"/>
          </a:xfrm>
          <a:prstGeom prst="rect">
            <a:avLst/>
          </a:prstGeom>
        </p:spPr>
      </p:pic>
      <p:sp>
        <p:nvSpPr>
          <p:cNvPr id="18" name="Textfeld 17">
            <a:extLst>
              <a:ext uri="{FF2B5EF4-FFF2-40B4-BE49-F238E27FC236}">
                <a16:creationId xmlns:a16="http://schemas.microsoft.com/office/drawing/2014/main" id="{7136173B-ADC4-48D8-8FD1-FAE6B6018F59}"/>
              </a:ext>
            </a:extLst>
          </p:cNvPr>
          <p:cNvSpPr txBox="1"/>
          <p:nvPr userDrawn="1"/>
        </p:nvSpPr>
        <p:spPr>
          <a:xfrm>
            <a:off x="1007831" y="69892"/>
            <a:ext cx="2038500" cy="226761"/>
          </a:xfrm>
          <a:prstGeom prst="rect">
            <a:avLst/>
          </a:prstGeom>
          <a:noFill/>
        </p:spPr>
        <p:txBody>
          <a:bodyPr wrap="square" rtlCol="0">
            <a:noAutofit/>
          </a:bodyPr>
          <a:lstStyle/>
          <a:p>
            <a:pPr>
              <a:lnSpc>
                <a:spcPts val="1238"/>
              </a:lnSpc>
            </a:pPr>
            <a:r>
              <a:rPr lang="en-US" sz="562" noProof="0" dirty="0">
                <a:solidFill>
                  <a:schemeClr val="bg1"/>
                </a:solidFill>
              </a:rPr>
              <a:t>Date / Name of the event</a:t>
            </a:r>
          </a:p>
        </p:txBody>
      </p:sp>
      <p:sp>
        <p:nvSpPr>
          <p:cNvPr id="20" name="Textfeld 19">
            <a:extLst>
              <a:ext uri="{FF2B5EF4-FFF2-40B4-BE49-F238E27FC236}">
                <a16:creationId xmlns:a16="http://schemas.microsoft.com/office/drawing/2014/main" id="{B20A6FAC-8407-4032-B758-2E53F90BF4C5}"/>
              </a:ext>
            </a:extLst>
          </p:cNvPr>
          <p:cNvSpPr txBox="1"/>
          <p:nvPr userDrawn="1"/>
        </p:nvSpPr>
        <p:spPr>
          <a:xfrm>
            <a:off x="4680144" y="69892"/>
            <a:ext cx="1188000" cy="226761"/>
          </a:xfrm>
          <a:prstGeom prst="rect">
            <a:avLst/>
          </a:prstGeom>
          <a:noFill/>
        </p:spPr>
        <p:txBody>
          <a:bodyPr wrap="square" rtlCol="0">
            <a:noAutofit/>
          </a:bodyPr>
          <a:lstStyle/>
          <a:p>
            <a:pPr>
              <a:lnSpc>
                <a:spcPts val="1238"/>
              </a:lnSpc>
            </a:pPr>
            <a:r>
              <a:rPr lang="en-US" sz="562" noProof="0" dirty="0">
                <a:solidFill>
                  <a:schemeClr val="bg1"/>
                </a:solidFill>
              </a:rPr>
              <a:t>Name of the speaker/author</a:t>
            </a:r>
          </a:p>
        </p:txBody>
      </p:sp>
      <p:sp>
        <p:nvSpPr>
          <p:cNvPr id="9" name="additional logos">
            <a:extLst>
              <a:ext uri="{FF2B5EF4-FFF2-40B4-BE49-F238E27FC236}">
                <a16:creationId xmlns:a16="http://schemas.microsoft.com/office/drawing/2014/main" id="{08DA79EA-95EB-40D9-BE96-C60DC99F1D09}"/>
              </a:ext>
            </a:extLst>
          </p:cNvPr>
          <p:cNvSpPr/>
          <p:nvPr userDrawn="1"/>
        </p:nvSpPr>
        <p:spPr>
          <a:xfrm>
            <a:off x="6124950" y="112711"/>
            <a:ext cx="2547450" cy="208800"/>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75" cap="all" baseline="0" noProof="0" dirty="0">
                <a:solidFill>
                  <a:schemeClr val="bg1"/>
                </a:solidFill>
              </a:rPr>
              <a:t>Space</a:t>
            </a:r>
            <a:r>
              <a:rPr lang="en-US" sz="375" cap="all" baseline="0" noProof="0" dirty="0">
                <a:solidFill>
                  <a:schemeClr val="tx2"/>
                </a:solidFill>
              </a:rPr>
              <a:t> </a:t>
            </a:r>
            <a:r>
              <a:rPr lang="en-US" sz="375" cap="all" baseline="0" noProof="0" dirty="0">
                <a:solidFill>
                  <a:schemeClr val="bg1"/>
                </a:solidFill>
              </a:rPr>
              <a:t>for additional logos</a:t>
            </a:r>
          </a:p>
        </p:txBody>
      </p:sp>
    </p:spTree>
    <p:extLst>
      <p:ext uri="{BB962C8B-B14F-4D97-AF65-F5344CB8AC3E}">
        <p14:creationId xmlns:p14="http://schemas.microsoft.com/office/powerpoint/2010/main" val="346271370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a:t>Cliquez et modifiez le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Cliquez pour modifier le style des sous-titres du masque</a:t>
            </a:r>
            <a:endParaRPr lang="fr-FR"/>
          </a:p>
        </p:txBody>
      </p:sp>
      <p:sp>
        <p:nvSpPr>
          <p:cNvPr id="7"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fr-FR" dirty="0">
                <a:solidFill>
                  <a:srgbClr val="00B3CC"/>
                </a:solidFill>
              </a:rPr>
              <a:t>Lieu, </a:t>
            </a:r>
            <a:fld id="{F5D53C7E-BDE4-4C4D-BDCE-303F81627645}" type="datetime1">
              <a:rPr lang="fr-FR" smtClean="0">
                <a:solidFill>
                  <a:srgbClr val="00B3CC"/>
                </a:solidFill>
              </a:rPr>
              <a:pPr/>
              <a:t>06/07/2023</a:t>
            </a:fld>
            <a:endParaRPr lang="fr-FR" dirty="0">
              <a:solidFill>
                <a:srgbClr val="00B3CC"/>
              </a:solidFill>
            </a:endParaRPr>
          </a:p>
        </p:txBody>
      </p:sp>
      <p:sp>
        <p:nvSpPr>
          <p:cNvPr id="8"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dirty="0">
                <a:solidFill>
                  <a:srgbClr val="153449"/>
                </a:solidFill>
              </a:rPr>
              <a:t>Nom Prénom de l’émetteur</a:t>
            </a:r>
          </a:p>
        </p:txBody>
      </p:sp>
      <p:sp>
        <p:nvSpPr>
          <p:cNvPr id="9" name="Espace réservé du numéro de diapositive 6"/>
          <p:cNvSpPr>
            <a:spLocks noGrp="1"/>
          </p:cNvSpPr>
          <p:nvPr>
            <p:ph type="sldNum" sz="quarter" idx="12"/>
          </p:nvPr>
        </p:nvSpPr>
        <p:spPr>
          <a:xfrm>
            <a:off x="7884368" y="6454800"/>
            <a:ext cx="1032428"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contenu 2"/>
          <p:cNvSpPr>
            <a:spLocks noGrp="1"/>
          </p:cNvSpPr>
          <p:nvPr>
            <p:ph idx="1"/>
          </p:nvPr>
        </p:nvSpPr>
        <p:spPr/>
        <p:txBody>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8"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fr-FR" dirty="0">
                <a:solidFill>
                  <a:srgbClr val="00B3CC"/>
                </a:solidFill>
              </a:rPr>
              <a:t>Lieu, </a:t>
            </a:r>
            <a:fld id="{F5D53C7E-BDE4-4C4D-BDCE-303F81627645}" type="datetime1">
              <a:rPr lang="fr-FR" smtClean="0">
                <a:solidFill>
                  <a:srgbClr val="00B3CC"/>
                </a:solidFill>
              </a:rPr>
              <a:pPr/>
              <a:t>06/07/2023</a:t>
            </a:fld>
            <a:endParaRPr lang="fr-FR" dirty="0">
              <a:solidFill>
                <a:srgbClr val="00B3CC"/>
              </a:solidFill>
            </a:endParaRPr>
          </a:p>
        </p:txBody>
      </p:sp>
      <p:sp>
        <p:nvSpPr>
          <p:cNvPr id="9"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dirty="0">
                <a:solidFill>
                  <a:srgbClr val="153449"/>
                </a:solidFill>
              </a:rPr>
              <a:t>Nom Prénom de l’émetteur</a:t>
            </a:r>
          </a:p>
        </p:txBody>
      </p:sp>
      <p:sp>
        <p:nvSpPr>
          <p:cNvPr id="10" name="Espace réservé du numéro de diapositive 6"/>
          <p:cNvSpPr>
            <a:spLocks noGrp="1"/>
          </p:cNvSpPr>
          <p:nvPr>
            <p:ph type="sldNum" sz="quarter" idx="12"/>
          </p:nvPr>
        </p:nvSpPr>
        <p:spPr>
          <a:xfrm>
            <a:off x="7884000"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a:t>Cliquez et modifiez le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Cliquez pour modifier les styles du texte du masque</a:t>
            </a:r>
          </a:p>
        </p:txBody>
      </p:sp>
      <p:sp>
        <p:nvSpPr>
          <p:cNvPr id="7"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fr-FR" dirty="0">
                <a:solidFill>
                  <a:srgbClr val="00B3CC"/>
                </a:solidFill>
              </a:rPr>
              <a:t>Lieu, </a:t>
            </a:r>
            <a:fld id="{F5D53C7E-BDE4-4C4D-BDCE-303F81627645}" type="datetime1">
              <a:rPr lang="fr-FR" smtClean="0">
                <a:solidFill>
                  <a:srgbClr val="00B3CC"/>
                </a:solidFill>
              </a:rPr>
              <a:pPr/>
              <a:t>06/07/2023</a:t>
            </a:fld>
            <a:endParaRPr lang="fr-FR" dirty="0">
              <a:solidFill>
                <a:srgbClr val="00B3CC"/>
              </a:solidFill>
            </a:endParaRPr>
          </a:p>
        </p:txBody>
      </p:sp>
      <p:sp>
        <p:nvSpPr>
          <p:cNvPr id="8"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dirty="0">
                <a:solidFill>
                  <a:srgbClr val="153449"/>
                </a:solidFill>
              </a:rPr>
              <a:t>Nom Prénom de l’émetteur</a:t>
            </a:r>
          </a:p>
        </p:txBody>
      </p:sp>
      <p:sp>
        <p:nvSpPr>
          <p:cNvPr id="9" name="Espace réservé du numéro de diapositive 6"/>
          <p:cNvSpPr>
            <a:spLocks noGrp="1"/>
          </p:cNvSpPr>
          <p:nvPr>
            <p:ph type="sldNum" sz="quarter" idx="12"/>
          </p:nvPr>
        </p:nvSpPr>
        <p:spPr>
          <a:xfrm>
            <a:off x="7883999"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8"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fr-FR" dirty="0">
                <a:solidFill>
                  <a:srgbClr val="00B3CC"/>
                </a:solidFill>
              </a:rPr>
              <a:t>Lieu, </a:t>
            </a:r>
            <a:fld id="{F5D53C7E-BDE4-4C4D-BDCE-303F81627645}" type="datetime1">
              <a:rPr lang="fr-FR" smtClean="0">
                <a:solidFill>
                  <a:srgbClr val="00B3CC"/>
                </a:solidFill>
              </a:rPr>
              <a:pPr/>
              <a:t>06/07/2023</a:t>
            </a:fld>
            <a:endParaRPr lang="fr-FR" dirty="0">
              <a:solidFill>
                <a:srgbClr val="00B3CC"/>
              </a:solidFill>
            </a:endParaRPr>
          </a:p>
        </p:txBody>
      </p:sp>
      <p:sp>
        <p:nvSpPr>
          <p:cNvPr id="9" name="Espace réservé du pied de page 5"/>
          <p:cNvSpPr>
            <a:spLocks noGrp="1"/>
          </p:cNvSpPr>
          <p:nvPr>
            <p:ph type="ftr" sz="quarter" idx="11"/>
          </p:nvPr>
        </p:nvSpPr>
        <p:spPr>
          <a:xfrm>
            <a:off x="4294800" y="6454800"/>
            <a:ext cx="3085200" cy="313200"/>
          </a:xfrm>
          <a:prstGeom prst="rect">
            <a:avLst/>
          </a:prstGeom>
        </p:spPr>
        <p:txBody>
          <a:bodyPr/>
          <a:lstStyle>
            <a:lvl1pPr algn="ctr">
              <a:defRPr sz="1200" baseline="0">
                <a:latin typeface="calibri" charset="0"/>
              </a:defRPr>
            </a:lvl1pPr>
          </a:lstStyle>
          <a:p>
            <a:r>
              <a:rPr lang="fr-FR" dirty="0">
                <a:solidFill>
                  <a:srgbClr val="153449"/>
                </a:solidFill>
              </a:rPr>
              <a:t>Nom Prénom de l’émetteur</a:t>
            </a:r>
          </a:p>
        </p:txBody>
      </p:sp>
      <p:sp>
        <p:nvSpPr>
          <p:cNvPr id="10" name="Espace réservé du numéro de diapositive 6"/>
          <p:cNvSpPr>
            <a:spLocks noGrp="1"/>
          </p:cNvSpPr>
          <p:nvPr>
            <p:ph type="sldNum" sz="quarter" idx="12"/>
          </p:nvPr>
        </p:nvSpPr>
        <p:spPr>
          <a:xfrm>
            <a:off x="7883999"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10"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fr-FR" dirty="0">
                <a:solidFill>
                  <a:srgbClr val="00B3CC"/>
                </a:solidFill>
              </a:rPr>
              <a:t>Lieu, </a:t>
            </a:r>
            <a:fld id="{F5D53C7E-BDE4-4C4D-BDCE-303F81627645}" type="datetime1">
              <a:rPr lang="fr-FR" smtClean="0">
                <a:solidFill>
                  <a:srgbClr val="00B3CC"/>
                </a:solidFill>
              </a:rPr>
              <a:pPr/>
              <a:t>06/07/2023</a:t>
            </a:fld>
            <a:endParaRPr lang="fr-FR" dirty="0">
              <a:solidFill>
                <a:srgbClr val="00B3CC"/>
              </a:solidFill>
            </a:endParaRPr>
          </a:p>
        </p:txBody>
      </p:sp>
      <p:sp>
        <p:nvSpPr>
          <p:cNvPr id="11"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dirty="0">
                <a:solidFill>
                  <a:srgbClr val="153449"/>
                </a:solidFill>
              </a:rPr>
              <a:t>Nom Prénom de l’émetteur</a:t>
            </a:r>
          </a:p>
        </p:txBody>
      </p:sp>
      <p:sp>
        <p:nvSpPr>
          <p:cNvPr id="12" name="Espace réservé du numéro de diapositive 6"/>
          <p:cNvSpPr>
            <a:spLocks noGrp="1"/>
          </p:cNvSpPr>
          <p:nvPr>
            <p:ph type="sldNum" sz="quarter" idx="12"/>
          </p:nvPr>
        </p:nvSpPr>
        <p:spPr>
          <a:xfrm>
            <a:off x="7884000"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6" name="Espace réservé de la date 4"/>
          <p:cNvSpPr>
            <a:spLocks noGrp="1"/>
          </p:cNvSpPr>
          <p:nvPr>
            <p:ph type="dt" sz="half" idx="10"/>
          </p:nvPr>
        </p:nvSpPr>
        <p:spPr>
          <a:xfrm>
            <a:off x="1188000" y="6454800"/>
            <a:ext cx="2635200" cy="313200"/>
          </a:xfrm>
          <a:prstGeom prst="rect">
            <a:avLst/>
          </a:prstGeom>
        </p:spPr>
        <p:txBody>
          <a:bodyPr/>
          <a:lstStyle>
            <a:lvl1pPr>
              <a:defRPr sz="1200" baseline="0">
                <a:latin typeface="calibri" charset="0"/>
              </a:defRPr>
            </a:lvl1pPr>
          </a:lstStyle>
          <a:p>
            <a:r>
              <a:rPr lang="fr-FR" dirty="0">
                <a:solidFill>
                  <a:srgbClr val="00B3CC"/>
                </a:solidFill>
              </a:rPr>
              <a:t>Annecy, </a:t>
            </a:r>
            <a:fld id="{F5D53C7E-BDE4-4C4D-BDCE-303F81627645}" type="datetime1">
              <a:rPr lang="fr-FR" smtClean="0">
                <a:solidFill>
                  <a:srgbClr val="00B3CC"/>
                </a:solidFill>
              </a:rPr>
              <a:pPr/>
              <a:t>06/07/2023</a:t>
            </a:fld>
            <a:endParaRPr lang="fr-FR" dirty="0">
              <a:solidFill>
                <a:srgbClr val="00B3CC"/>
              </a:solidFill>
            </a:endParaRPr>
          </a:p>
        </p:txBody>
      </p:sp>
      <p:sp>
        <p:nvSpPr>
          <p:cNvPr id="7" name="Espace réservé du pied de page 5"/>
          <p:cNvSpPr>
            <a:spLocks noGrp="1"/>
          </p:cNvSpPr>
          <p:nvPr>
            <p:ph type="ftr" sz="quarter" idx="11"/>
          </p:nvPr>
        </p:nvSpPr>
        <p:spPr>
          <a:xfrm>
            <a:off x="4294800" y="6454800"/>
            <a:ext cx="3086100" cy="313200"/>
          </a:xfrm>
          <a:prstGeom prst="rect">
            <a:avLst/>
          </a:prstGeom>
        </p:spPr>
        <p:txBody>
          <a:bodyPr/>
          <a:lstStyle>
            <a:lvl1pPr algn="ctr">
              <a:defRPr sz="1200" baseline="0">
                <a:latin typeface="calibri" charset="0"/>
              </a:defRPr>
            </a:lvl1pPr>
          </a:lstStyle>
          <a:p>
            <a:r>
              <a:rPr lang="fr-FR" dirty="0">
                <a:solidFill>
                  <a:srgbClr val="153449"/>
                </a:solidFill>
              </a:rPr>
              <a:t>G. </a:t>
            </a:r>
            <a:r>
              <a:rPr lang="fr-FR" dirty="0" err="1">
                <a:solidFill>
                  <a:srgbClr val="153449"/>
                </a:solidFill>
              </a:rPr>
              <a:t>Lamanna</a:t>
            </a:r>
            <a:endParaRPr lang="fr-FR" dirty="0">
              <a:solidFill>
                <a:srgbClr val="153449"/>
              </a:solidFill>
            </a:endParaRPr>
          </a:p>
        </p:txBody>
      </p:sp>
      <p:sp>
        <p:nvSpPr>
          <p:cNvPr id="8" name="Espace réservé du numéro de diapositive 6"/>
          <p:cNvSpPr>
            <a:spLocks noGrp="1"/>
          </p:cNvSpPr>
          <p:nvPr>
            <p:ph type="sldNum" sz="quarter" idx="12"/>
          </p:nvPr>
        </p:nvSpPr>
        <p:spPr>
          <a:xfrm>
            <a:off x="7884000" y="6454800"/>
            <a:ext cx="1033200" cy="313200"/>
          </a:xfrm>
          <a:prstGeom prst="rect">
            <a:avLst/>
          </a:prstGeom>
        </p:spPr>
        <p:txBody>
          <a:bodyPr/>
          <a:lstStyle>
            <a:lvl1pPr algn="r">
              <a:defRPr sz="1200">
                <a:latin typeface="Calibri" charset="0"/>
                <a:ea typeface="Calibri" charset="0"/>
                <a:cs typeface="Calibri" charset="0"/>
              </a:defRPr>
            </a:lvl1pPr>
          </a:lstStyle>
          <a:p>
            <a:fld id="{2A19AD89-17DE-4EAC-B060-CF86C17F7722}"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708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slide - 1">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442801" y="1592796"/>
            <a:ext cx="8263350" cy="2387600"/>
          </a:xfrm>
        </p:spPr>
        <p:txBody>
          <a:bodyPr anchor="b"/>
          <a:lstStyle>
            <a:lvl1pPr algn="ctr">
              <a:lnSpc>
                <a:spcPts val="3563"/>
              </a:lnSpc>
              <a:defRPr sz="3376" cap="all" baseline="0">
                <a:solidFill>
                  <a:schemeClr val="bg1"/>
                </a:solidFill>
              </a:defRPr>
            </a:lvl1pPr>
          </a:lstStyle>
          <a:p>
            <a:r>
              <a:rPr lang="en-US" noProof="0" dirty="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442801" y="4275516"/>
            <a:ext cx="8263350" cy="1655762"/>
          </a:xfrm>
        </p:spPr>
        <p:txBody>
          <a:bodyPr>
            <a:noAutofit/>
          </a:bodyPr>
          <a:lstStyle>
            <a:lvl1pPr marL="0" indent="0" algn="ctr">
              <a:buNone/>
              <a:defRPr sz="1125">
                <a:solidFill>
                  <a:schemeClr val="bg1"/>
                </a:solidFill>
              </a:defRPr>
            </a:lvl1pPr>
            <a:lvl2pPr marL="342951" indent="0" algn="ctr">
              <a:buNone/>
              <a:defRPr sz="1500"/>
            </a:lvl2pPr>
            <a:lvl3pPr marL="685901" indent="0" algn="ctr">
              <a:buNone/>
              <a:defRPr sz="1350"/>
            </a:lvl3pPr>
            <a:lvl4pPr marL="1028852" indent="0" algn="ctr">
              <a:buNone/>
              <a:defRPr sz="1200"/>
            </a:lvl4pPr>
            <a:lvl5pPr marL="1371803" indent="0" algn="ctr">
              <a:buNone/>
              <a:defRPr sz="1200"/>
            </a:lvl5pPr>
            <a:lvl6pPr marL="1714754" indent="0" algn="ctr">
              <a:buNone/>
              <a:defRPr sz="1200"/>
            </a:lvl6pPr>
            <a:lvl7pPr marL="2057704" indent="0" algn="ctr">
              <a:buNone/>
              <a:defRPr sz="1200"/>
            </a:lvl7pPr>
            <a:lvl8pPr marL="2400655" indent="0" algn="ctr">
              <a:buNone/>
              <a:defRPr sz="1200"/>
            </a:lvl8pPr>
            <a:lvl9pPr marL="2743606" indent="0" algn="ctr">
              <a:buNone/>
              <a:defRPr sz="1200"/>
            </a:lvl9pPr>
          </a:lstStyle>
          <a:p>
            <a:r>
              <a:rPr lang="en-US" noProof="0" dirty="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8745300" y="69892"/>
            <a:ext cx="289479" cy="226761"/>
          </a:xfrm>
          <a:prstGeom prst="rect">
            <a:avLst/>
          </a:prstGeom>
        </p:spPr>
        <p:txBody>
          <a:bodyPr/>
          <a:lstStyle>
            <a:lvl1pPr>
              <a:defRPr>
                <a:solidFill>
                  <a:schemeClr val="bg1"/>
                </a:solidFill>
              </a:defRPr>
            </a:lvl1pPr>
          </a:lstStyle>
          <a:p>
            <a:fld id="{88A1DFE4-5FC5-43BD-BB7E-75EAD82B965F}" type="slidenum">
              <a:rPr lang="en-US" noProof="0" smtClean="0"/>
              <a:pPr/>
              <a:t>‹N°›</a:t>
            </a:fld>
            <a:endParaRPr lang="en-US" noProof="0" dirty="0"/>
          </a:p>
        </p:txBody>
      </p:sp>
      <p:pic>
        <p:nvPicPr>
          <p:cNvPr id="16" name="Grafik 15">
            <a:extLst>
              <a:ext uri="{FF2B5EF4-FFF2-40B4-BE49-F238E27FC236}">
                <a16:creationId xmlns:a16="http://schemas.microsoft.com/office/drawing/2014/main" id="{31B0BD8A-D178-4B00-A3F1-5503D969B4CA}"/>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30450" y="127800"/>
            <a:ext cx="346064" cy="185468"/>
          </a:xfrm>
          <a:prstGeom prst="rect">
            <a:avLst/>
          </a:prstGeom>
        </p:spPr>
      </p:pic>
      <p:sp>
        <p:nvSpPr>
          <p:cNvPr id="18" name="Textfeld 17">
            <a:extLst>
              <a:ext uri="{FF2B5EF4-FFF2-40B4-BE49-F238E27FC236}">
                <a16:creationId xmlns:a16="http://schemas.microsoft.com/office/drawing/2014/main" id="{7136173B-ADC4-48D8-8FD1-FAE6B6018F59}"/>
              </a:ext>
            </a:extLst>
          </p:cNvPr>
          <p:cNvSpPr txBox="1"/>
          <p:nvPr userDrawn="1"/>
        </p:nvSpPr>
        <p:spPr>
          <a:xfrm>
            <a:off x="1007831" y="69892"/>
            <a:ext cx="2038500" cy="226761"/>
          </a:xfrm>
          <a:prstGeom prst="rect">
            <a:avLst/>
          </a:prstGeom>
          <a:noFill/>
        </p:spPr>
        <p:txBody>
          <a:bodyPr wrap="square" rtlCol="0">
            <a:noAutofit/>
          </a:bodyPr>
          <a:lstStyle/>
          <a:p>
            <a:pPr>
              <a:lnSpc>
                <a:spcPts val="1238"/>
              </a:lnSpc>
            </a:pPr>
            <a:r>
              <a:rPr lang="en-US" sz="562" noProof="0" dirty="0">
                <a:solidFill>
                  <a:schemeClr val="bg1"/>
                </a:solidFill>
              </a:rPr>
              <a:t>Date / Name of the event</a:t>
            </a:r>
          </a:p>
        </p:txBody>
      </p:sp>
      <p:sp>
        <p:nvSpPr>
          <p:cNvPr id="20" name="Textfeld 19">
            <a:extLst>
              <a:ext uri="{FF2B5EF4-FFF2-40B4-BE49-F238E27FC236}">
                <a16:creationId xmlns:a16="http://schemas.microsoft.com/office/drawing/2014/main" id="{B20A6FAC-8407-4032-B758-2E53F90BF4C5}"/>
              </a:ext>
            </a:extLst>
          </p:cNvPr>
          <p:cNvSpPr txBox="1"/>
          <p:nvPr userDrawn="1"/>
        </p:nvSpPr>
        <p:spPr>
          <a:xfrm>
            <a:off x="4680144" y="69892"/>
            <a:ext cx="1188000" cy="226761"/>
          </a:xfrm>
          <a:prstGeom prst="rect">
            <a:avLst/>
          </a:prstGeom>
          <a:noFill/>
        </p:spPr>
        <p:txBody>
          <a:bodyPr wrap="square" rtlCol="0">
            <a:noAutofit/>
          </a:bodyPr>
          <a:lstStyle/>
          <a:p>
            <a:pPr>
              <a:lnSpc>
                <a:spcPts val="1238"/>
              </a:lnSpc>
            </a:pPr>
            <a:r>
              <a:rPr lang="en-US" sz="562" noProof="0" dirty="0">
                <a:solidFill>
                  <a:schemeClr val="bg1"/>
                </a:solidFill>
              </a:rPr>
              <a:t>Name of the speaker/author</a:t>
            </a:r>
          </a:p>
        </p:txBody>
      </p:sp>
      <p:sp>
        <p:nvSpPr>
          <p:cNvPr id="9" name="additional logos">
            <a:extLst>
              <a:ext uri="{FF2B5EF4-FFF2-40B4-BE49-F238E27FC236}">
                <a16:creationId xmlns:a16="http://schemas.microsoft.com/office/drawing/2014/main" id="{08DA79EA-95EB-40D9-BE96-C60DC99F1D09}"/>
              </a:ext>
            </a:extLst>
          </p:cNvPr>
          <p:cNvSpPr/>
          <p:nvPr userDrawn="1"/>
        </p:nvSpPr>
        <p:spPr>
          <a:xfrm>
            <a:off x="6124950" y="112711"/>
            <a:ext cx="2547450" cy="208800"/>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75" cap="all" baseline="0" noProof="0" dirty="0">
                <a:solidFill>
                  <a:schemeClr val="bg1"/>
                </a:solidFill>
              </a:rPr>
              <a:t>Space</a:t>
            </a:r>
            <a:r>
              <a:rPr lang="en-US" sz="375" cap="all" baseline="0" noProof="0" dirty="0">
                <a:solidFill>
                  <a:schemeClr val="tx2"/>
                </a:solidFill>
              </a:rPr>
              <a:t> </a:t>
            </a:r>
            <a:r>
              <a:rPr lang="en-US" sz="375" cap="all" baseline="0" noProof="0" dirty="0">
                <a:solidFill>
                  <a:schemeClr val="bg1"/>
                </a:solidFill>
              </a:rPr>
              <a:t>for additional logos</a:t>
            </a:r>
          </a:p>
        </p:txBody>
      </p:sp>
    </p:spTree>
    <p:extLst>
      <p:ext uri="{BB962C8B-B14F-4D97-AF65-F5344CB8AC3E}">
        <p14:creationId xmlns:p14="http://schemas.microsoft.com/office/powerpoint/2010/main" val="94820990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Espace réservé du titre 1"/>
          <p:cNvSpPr>
            <a:spLocks noGrp="1"/>
          </p:cNvSpPr>
          <p:nvPr>
            <p:ph type="title"/>
          </p:nvPr>
        </p:nvSpPr>
        <p:spPr bwMode="auto">
          <a:xfrm>
            <a:off x="3805200" y="68400"/>
            <a:ext cx="5126400" cy="450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1028"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3" name="Espace réservé du contenu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8000" y="205200"/>
            <a:ext cx="1080000" cy="358729"/>
          </a:xfrm>
          <a:prstGeom prst="rect">
            <a:avLst/>
          </a:prstGeom>
        </p:spPr>
      </p:pic>
      <p:sp>
        <p:nvSpPr>
          <p:cNvPr id="14" name="Espace réservé de la date 4"/>
          <p:cNvSpPr>
            <a:spLocks noGrp="1"/>
          </p:cNvSpPr>
          <p:nvPr>
            <p:ph type="dt" sz="half" idx="2"/>
          </p:nvPr>
        </p:nvSpPr>
        <p:spPr>
          <a:xfrm>
            <a:off x="1187624" y="6454800"/>
            <a:ext cx="2633464" cy="313200"/>
          </a:xfrm>
          <a:prstGeom prst="rect">
            <a:avLst/>
          </a:prstGeom>
        </p:spPr>
        <p:txBody>
          <a:bodyPr/>
          <a:lstStyle>
            <a:lvl1pPr>
              <a:defRPr sz="1200" baseline="0">
                <a:latin typeface="calibri" charset="0"/>
              </a:defRPr>
            </a:lvl1pPr>
          </a:lstStyle>
          <a:p>
            <a:r>
              <a:rPr lang="fr-FR" dirty="0">
                <a:solidFill>
                  <a:srgbClr val="00B3CC"/>
                </a:solidFill>
              </a:rPr>
              <a:t>Annecy, </a:t>
            </a:r>
            <a:fld id="{F5D53C7E-BDE4-4C4D-BDCE-303F81627645}" type="datetime1">
              <a:rPr lang="fr-FR" smtClean="0">
                <a:solidFill>
                  <a:srgbClr val="00B3CC"/>
                </a:solidFill>
              </a:rPr>
              <a:pPr/>
              <a:t>06/07/2023</a:t>
            </a:fld>
            <a:endParaRPr lang="fr-FR" dirty="0">
              <a:solidFill>
                <a:srgbClr val="00B3CC"/>
              </a:solidFill>
            </a:endParaRPr>
          </a:p>
        </p:txBody>
      </p:sp>
      <p:sp>
        <p:nvSpPr>
          <p:cNvPr id="15" name="Espace réservé du pied de page 5"/>
          <p:cNvSpPr>
            <a:spLocks noGrp="1"/>
          </p:cNvSpPr>
          <p:nvPr>
            <p:ph type="ftr" sz="quarter" idx="3"/>
          </p:nvPr>
        </p:nvSpPr>
        <p:spPr>
          <a:xfrm>
            <a:off x="4294212" y="6454800"/>
            <a:ext cx="3086100" cy="313200"/>
          </a:xfrm>
          <a:prstGeom prst="rect">
            <a:avLst/>
          </a:prstGeom>
        </p:spPr>
        <p:txBody>
          <a:bodyPr/>
          <a:lstStyle>
            <a:lvl1pPr algn="ctr">
              <a:defRPr sz="1200" baseline="0">
                <a:latin typeface="calibri" charset="0"/>
              </a:defRPr>
            </a:lvl1pPr>
          </a:lstStyle>
          <a:p>
            <a:r>
              <a:rPr lang="fr-FR" dirty="0">
                <a:solidFill>
                  <a:srgbClr val="153449"/>
                </a:solidFill>
              </a:rPr>
              <a:t>G. </a:t>
            </a:r>
            <a:r>
              <a:rPr lang="fr-FR" dirty="0" err="1">
                <a:solidFill>
                  <a:srgbClr val="153449"/>
                </a:solidFill>
              </a:rPr>
              <a:t>Lamanna</a:t>
            </a:r>
            <a:endParaRPr lang="fr-FR" dirty="0">
              <a:solidFill>
                <a:srgbClr val="153449"/>
              </a:solidFill>
            </a:endParaRPr>
          </a:p>
        </p:txBody>
      </p:sp>
      <p:sp>
        <p:nvSpPr>
          <p:cNvPr id="16" name="Espace réservé du numéro de diapositive 6"/>
          <p:cNvSpPr>
            <a:spLocks noGrp="1"/>
          </p:cNvSpPr>
          <p:nvPr>
            <p:ph type="sldNum" sz="quarter" idx="4"/>
          </p:nvPr>
        </p:nvSpPr>
        <p:spPr>
          <a:xfrm>
            <a:off x="7884368" y="6453336"/>
            <a:ext cx="1032428" cy="313200"/>
          </a:xfrm>
          <a:prstGeom prst="rect">
            <a:avLst/>
          </a:prstGeom>
        </p:spPr>
        <p:txBody>
          <a:bodyPr/>
          <a:lstStyle>
            <a:lvl1pPr algn="r">
              <a:defRPr sz="1200">
                <a:solidFill>
                  <a:srgbClr val="00B3CC"/>
                </a:solidFill>
                <a:latin typeface="Calibri" charset="0"/>
                <a:ea typeface="Calibri" charset="0"/>
                <a:cs typeface="Calibri" charset="0"/>
              </a:defRPr>
            </a:lvl1pPr>
          </a:lstStyle>
          <a:p>
            <a:fld id="{2A19AD89-17DE-4EAC-B060-CF86C17F7722}" type="slidenum">
              <a:rPr lang="fr-FR" smtClean="0"/>
              <a:pPr/>
              <a:t>‹N°›</a:t>
            </a:fld>
            <a:endParaRPr lang="fr-FR" dirty="0"/>
          </a:p>
        </p:txBody>
      </p:sp>
      <p:cxnSp>
        <p:nvCxnSpPr>
          <p:cNvPr id="17" name="Connecteur droit 16"/>
          <p:cNvCxnSpPr/>
          <p:nvPr/>
        </p:nvCxnSpPr>
        <p:spPr>
          <a:xfrm>
            <a:off x="1112400" y="6472800"/>
            <a:ext cx="7732800" cy="0"/>
          </a:xfrm>
          <a:prstGeom prst="line">
            <a:avLst/>
          </a:prstGeom>
          <a:ln w="12700">
            <a:solidFill>
              <a:srgbClr val="00B3CC"/>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720000" y="640800"/>
            <a:ext cx="6505200" cy="0"/>
          </a:xfrm>
          <a:prstGeom prst="line">
            <a:avLst/>
          </a:prstGeom>
          <a:ln w="12700">
            <a:solidFill>
              <a:srgbClr val="00B4CD"/>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1814400" y="561600"/>
            <a:ext cx="6199200" cy="3600"/>
          </a:xfrm>
          <a:prstGeom prst="line">
            <a:avLst/>
          </a:prstGeom>
          <a:ln w="12700">
            <a:solidFill>
              <a:srgbClr val="17354A"/>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8" r:id="rId1"/>
    <p:sldLayoutId id="2147483677" r:id="rId2"/>
    <p:sldLayoutId id="2147483678" r:id="rId3"/>
    <p:sldLayoutId id="2147483679" r:id="rId4"/>
    <p:sldLayoutId id="2147483680" r:id="rId5"/>
    <p:sldLayoutId id="2147483681" r:id="rId6"/>
    <p:sldLayoutId id="2147483682" r:id="rId7"/>
    <p:sldLayoutId id="2147483689" r:id="rId8"/>
  </p:sldLayoutIdLst>
  <p:hf hdr="0"/>
  <p:txStyles>
    <p:titleStyle>
      <a:lvl1pPr algn="ctr" rtl="0" eaLnBrk="1" fontAlgn="base" hangingPunct="1">
        <a:spcBef>
          <a:spcPct val="0"/>
        </a:spcBef>
        <a:spcAft>
          <a:spcPct val="0"/>
        </a:spcAft>
        <a:defRPr sz="2400" kern="1200">
          <a:solidFill>
            <a:srgbClr val="17354A"/>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442801" y="772737"/>
            <a:ext cx="8263350" cy="1072089"/>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442801" y="2327249"/>
            <a:ext cx="826335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First</a:t>
            </a:r>
            <a:r>
              <a:rPr lang="de-DE" dirty="0"/>
              <a:t> Level</a:t>
            </a:r>
          </a:p>
          <a:p>
            <a:pPr lvl="2"/>
            <a:r>
              <a:rPr lang="en-US" noProof="0" dirty="0"/>
              <a:t>Second</a:t>
            </a:r>
            <a:r>
              <a:rPr lang="de-DE" dirty="0"/>
              <a:t> Level</a:t>
            </a:r>
          </a:p>
          <a:p>
            <a:pPr lvl="3"/>
            <a:r>
              <a:rPr lang="en-US" noProof="0" dirty="0"/>
              <a:t>Third</a:t>
            </a:r>
            <a:r>
              <a:rPr lang="de-DE" dirty="0"/>
              <a:t> Level</a:t>
            </a:r>
          </a:p>
          <a:p>
            <a:pPr lvl="4"/>
            <a:r>
              <a:rPr lang="en-US" noProof="0" dirty="0"/>
              <a:t>Fourth Level</a:t>
            </a:r>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8745300" y="69892"/>
            <a:ext cx="289479" cy="226761"/>
          </a:xfrm>
          <a:prstGeom prst="rect">
            <a:avLst/>
          </a:prstGeom>
        </p:spPr>
        <p:txBody>
          <a:bodyPr vert="horz" wrap="none" lIns="91440" tIns="45720" rIns="91440" bIns="45720" rtlCol="0" anchor="ctr">
            <a:noAutofit/>
          </a:bodyPr>
          <a:lstStyle>
            <a:lvl1pPr algn="r">
              <a:lnSpc>
                <a:spcPts val="1238"/>
              </a:lnSpc>
              <a:defRPr sz="562">
                <a:solidFill>
                  <a:schemeClr val="tx2"/>
                </a:solidFill>
              </a:defRPr>
            </a:lvl1pPr>
          </a:lstStyle>
          <a:p>
            <a:r>
              <a:rPr lang="de-AT" dirty="0"/>
              <a:t> </a:t>
            </a:r>
            <a:fld id="{88A1DFE4-5FC5-43BD-BB7E-75EAD82B965F}" type="slidenum">
              <a:rPr lang="en-US" noProof="0" smtClean="0"/>
              <a:pPr/>
              <a:t>‹N°›</a:t>
            </a:fld>
            <a:endParaRPr lang="en-US" noProof="0" dirty="0"/>
          </a:p>
        </p:txBody>
      </p:sp>
      <p:sp>
        <p:nvSpPr>
          <p:cNvPr id="10" name="additional logos">
            <a:extLst>
              <a:ext uri="{FF2B5EF4-FFF2-40B4-BE49-F238E27FC236}">
                <a16:creationId xmlns:a16="http://schemas.microsoft.com/office/drawing/2014/main" id="{10F71DD6-42B5-4F3C-AAC5-53D95E75CDAB}"/>
              </a:ext>
            </a:extLst>
          </p:cNvPr>
          <p:cNvSpPr/>
          <p:nvPr userDrawn="1"/>
        </p:nvSpPr>
        <p:spPr>
          <a:xfrm>
            <a:off x="6124950" y="112711"/>
            <a:ext cx="2547450" cy="208800"/>
          </a:xfrm>
          <a:prstGeom prst="rect">
            <a:avLst/>
          </a:prstGeom>
          <a:noFill/>
          <a:ln w="19050">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75" cap="all" baseline="0" noProof="0">
                <a:solidFill>
                  <a:schemeClr val="tx2"/>
                </a:solidFill>
              </a:rPr>
              <a:t>Space for additional logos</a:t>
            </a:r>
          </a:p>
        </p:txBody>
      </p:sp>
    </p:spTree>
    <p:extLst>
      <p:ext uri="{BB962C8B-B14F-4D97-AF65-F5344CB8AC3E}">
        <p14:creationId xmlns:p14="http://schemas.microsoft.com/office/powerpoint/2010/main" val="233773710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hf hdr="0" ftr="0" dt="0"/>
  <p:txStyles>
    <p:titleStyle>
      <a:lvl1pPr algn="l" defTabSz="685901" rtl="0" eaLnBrk="1" latinLnBrk="0" hangingPunct="1">
        <a:lnSpc>
          <a:spcPts val="3000"/>
        </a:lnSpc>
        <a:spcBef>
          <a:spcPct val="0"/>
        </a:spcBef>
        <a:buNone/>
        <a:defRPr sz="3000" kern="1200">
          <a:solidFill>
            <a:schemeClr val="tx1"/>
          </a:solidFill>
          <a:latin typeface="+mj-lt"/>
          <a:ea typeface="+mj-ea"/>
          <a:cs typeface="+mj-cs"/>
        </a:defRPr>
      </a:lvl1pPr>
    </p:titleStyle>
    <p:bodyStyle>
      <a:lvl1pPr marL="0" indent="0" algn="l" defTabSz="685901" rtl="0" eaLnBrk="1" latinLnBrk="0" hangingPunct="1">
        <a:lnSpc>
          <a:spcPts val="1387"/>
        </a:lnSpc>
        <a:spcBef>
          <a:spcPts val="0"/>
        </a:spcBef>
        <a:buFont typeface="Arial" panose="020B0604020202020204" pitchFamily="34" charset="0"/>
        <a:buNone/>
        <a:defRPr sz="1125" kern="1200">
          <a:solidFill>
            <a:schemeClr val="tx1"/>
          </a:solidFill>
          <a:latin typeface="+mn-lt"/>
          <a:ea typeface="+mn-ea"/>
          <a:cs typeface="+mn-cs"/>
        </a:defRPr>
      </a:lvl1pPr>
      <a:lvl2pPr marL="243036" indent="-243036" algn="l" defTabSz="685901" rtl="0" eaLnBrk="1" latinLnBrk="0" hangingPunct="1">
        <a:lnSpc>
          <a:spcPts val="1387"/>
        </a:lnSpc>
        <a:spcBef>
          <a:spcPts val="0"/>
        </a:spcBef>
        <a:buFont typeface="Arial" panose="020B0604020202020204" pitchFamily="34" charset="0"/>
        <a:buChar char="•"/>
        <a:defRPr sz="1125" kern="1200">
          <a:solidFill>
            <a:schemeClr val="tx1"/>
          </a:solidFill>
          <a:latin typeface="+mn-lt"/>
          <a:ea typeface="+mn-ea"/>
          <a:cs typeface="+mn-cs"/>
        </a:defRPr>
      </a:lvl2pPr>
      <a:lvl3pPr marL="243036" indent="-243036" algn="l" defTabSz="685901" rtl="0" eaLnBrk="1" latinLnBrk="0" hangingPunct="1">
        <a:lnSpc>
          <a:spcPts val="1387"/>
        </a:lnSpc>
        <a:spcBef>
          <a:spcPts val="0"/>
        </a:spcBef>
        <a:buSzPct val="120000"/>
        <a:buFontTx/>
        <a:buBlip>
          <a:blip r:embed="rId6"/>
        </a:buBlip>
        <a:defRPr sz="1125" kern="1200">
          <a:solidFill>
            <a:schemeClr val="tx1"/>
          </a:solidFill>
          <a:latin typeface="+mn-lt"/>
          <a:ea typeface="+mn-ea"/>
          <a:cs typeface="+mn-cs"/>
        </a:defRPr>
      </a:lvl3pPr>
      <a:lvl4pPr marL="243036" indent="-243036" algn="l" defTabSz="685901" rtl="0" eaLnBrk="1" latinLnBrk="0" hangingPunct="1">
        <a:lnSpc>
          <a:spcPts val="1387"/>
        </a:lnSpc>
        <a:spcBef>
          <a:spcPts val="0"/>
        </a:spcBef>
        <a:buSzPct val="120000"/>
        <a:buFontTx/>
        <a:buBlip>
          <a:blip r:embed="rId6"/>
        </a:buBlip>
        <a:defRPr sz="1125" kern="1200">
          <a:solidFill>
            <a:schemeClr val="tx1"/>
          </a:solidFill>
          <a:latin typeface="+mn-lt"/>
          <a:ea typeface="+mn-ea"/>
          <a:cs typeface="+mn-cs"/>
        </a:defRPr>
      </a:lvl4pPr>
      <a:lvl5pPr marL="243036" indent="-243036" algn="l" defTabSz="685901" rtl="0" eaLnBrk="1" latinLnBrk="0" hangingPunct="1">
        <a:lnSpc>
          <a:spcPts val="1387"/>
        </a:lnSpc>
        <a:spcBef>
          <a:spcPts val="0"/>
        </a:spcBef>
        <a:buSzPct val="120000"/>
        <a:buFontTx/>
        <a:buBlip>
          <a:blip r:embed="rId6"/>
        </a:buBlip>
        <a:defRPr sz="1125" kern="1200">
          <a:solidFill>
            <a:schemeClr val="tx1"/>
          </a:solidFill>
          <a:latin typeface="+mn-lt"/>
          <a:ea typeface="+mn-ea"/>
          <a:cs typeface="+mn-cs"/>
        </a:defRPr>
      </a:lvl5pPr>
      <a:lvl6pPr marL="1886229" indent="-171475" algn="l" defTabSz="68590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180" indent="-171475" algn="l" defTabSz="68590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130" indent="-171475" algn="l" defTabSz="68590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081" indent="-171475" algn="l" defTabSz="68590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901" rtl="0" eaLnBrk="1" latinLnBrk="0" hangingPunct="1">
        <a:defRPr sz="1350" kern="1200">
          <a:solidFill>
            <a:schemeClr val="tx1"/>
          </a:solidFill>
          <a:latin typeface="+mn-lt"/>
          <a:ea typeface="+mn-ea"/>
          <a:cs typeface="+mn-cs"/>
        </a:defRPr>
      </a:lvl1pPr>
      <a:lvl2pPr marL="342951" algn="l" defTabSz="685901" rtl="0" eaLnBrk="1" latinLnBrk="0" hangingPunct="1">
        <a:defRPr sz="1350" kern="1200">
          <a:solidFill>
            <a:schemeClr val="tx1"/>
          </a:solidFill>
          <a:latin typeface="+mn-lt"/>
          <a:ea typeface="+mn-ea"/>
          <a:cs typeface="+mn-cs"/>
        </a:defRPr>
      </a:lvl2pPr>
      <a:lvl3pPr marL="685901" algn="l" defTabSz="685901" rtl="0" eaLnBrk="1" latinLnBrk="0" hangingPunct="1">
        <a:defRPr sz="1350" kern="1200">
          <a:solidFill>
            <a:schemeClr val="tx1"/>
          </a:solidFill>
          <a:latin typeface="+mn-lt"/>
          <a:ea typeface="+mn-ea"/>
          <a:cs typeface="+mn-cs"/>
        </a:defRPr>
      </a:lvl3pPr>
      <a:lvl4pPr marL="1028852" algn="l" defTabSz="685901" rtl="0" eaLnBrk="1" latinLnBrk="0" hangingPunct="1">
        <a:defRPr sz="1350" kern="1200">
          <a:solidFill>
            <a:schemeClr val="tx1"/>
          </a:solidFill>
          <a:latin typeface="+mn-lt"/>
          <a:ea typeface="+mn-ea"/>
          <a:cs typeface="+mn-cs"/>
        </a:defRPr>
      </a:lvl4pPr>
      <a:lvl5pPr marL="1371803" algn="l" defTabSz="685901" rtl="0" eaLnBrk="1" latinLnBrk="0" hangingPunct="1">
        <a:defRPr sz="1350" kern="1200">
          <a:solidFill>
            <a:schemeClr val="tx1"/>
          </a:solidFill>
          <a:latin typeface="+mn-lt"/>
          <a:ea typeface="+mn-ea"/>
          <a:cs typeface="+mn-cs"/>
        </a:defRPr>
      </a:lvl5pPr>
      <a:lvl6pPr marL="1714754" algn="l" defTabSz="685901" rtl="0" eaLnBrk="1" latinLnBrk="0" hangingPunct="1">
        <a:defRPr sz="1350" kern="1200">
          <a:solidFill>
            <a:schemeClr val="tx1"/>
          </a:solidFill>
          <a:latin typeface="+mn-lt"/>
          <a:ea typeface="+mn-ea"/>
          <a:cs typeface="+mn-cs"/>
        </a:defRPr>
      </a:lvl6pPr>
      <a:lvl7pPr marL="2057704" algn="l" defTabSz="685901" rtl="0" eaLnBrk="1" latinLnBrk="0" hangingPunct="1">
        <a:defRPr sz="1350" kern="1200">
          <a:solidFill>
            <a:schemeClr val="tx1"/>
          </a:solidFill>
          <a:latin typeface="+mn-lt"/>
          <a:ea typeface="+mn-ea"/>
          <a:cs typeface="+mn-cs"/>
        </a:defRPr>
      </a:lvl7pPr>
      <a:lvl8pPr marL="2400655" algn="l" defTabSz="685901" rtl="0" eaLnBrk="1" latinLnBrk="0" hangingPunct="1">
        <a:defRPr sz="1350" kern="1200">
          <a:solidFill>
            <a:schemeClr val="tx1"/>
          </a:solidFill>
          <a:latin typeface="+mn-lt"/>
          <a:ea typeface="+mn-ea"/>
          <a:cs typeface="+mn-cs"/>
        </a:defRPr>
      </a:lvl8pPr>
      <a:lvl9pPr marL="2743606" algn="l" defTabSz="685901"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156">
          <p15:clr>
            <a:srgbClr val="F26B43"/>
          </p15:clr>
        </p15:guide>
        <p15:guide id="3" pos="98">
          <p15:clr>
            <a:srgbClr val="F26B43"/>
          </p15:clr>
        </p15:guide>
        <p15:guide id="4" pos="319">
          <p15:clr>
            <a:srgbClr val="F26B43"/>
          </p15:clr>
        </p15:guide>
        <p15:guide id="5" pos="1093">
          <p15:clr>
            <a:srgbClr val="F26B43"/>
          </p15:clr>
        </p15:guide>
        <p15:guide id="6" pos="1296">
          <p15:clr>
            <a:srgbClr val="F26B43"/>
          </p15:clr>
        </p15:guide>
        <p15:guide id="7" pos="6142">
          <p15:clr>
            <a:srgbClr val="F26B43"/>
          </p15:clr>
        </p15:guide>
        <p15:guide id="8" pos="5921">
          <p15:clr>
            <a:srgbClr val="F26B43"/>
          </p15:clr>
        </p15:guide>
        <p15:guide id="9" pos="2254">
          <p15:clr>
            <a:srgbClr val="F26B43"/>
          </p15:clr>
        </p15:guide>
        <p15:guide id="10" pos="2051">
          <p15:clr>
            <a:srgbClr val="F26B43"/>
          </p15:clr>
        </p15:guide>
        <p15:guide id="12" pos="3221">
          <p15:clr>
            <a:srgbClr val="F26B43"/>
          </p15:clr>
        </p15:guide>
        <p15:guide id="13" pos="3019">
          <p15:clr>
            <a:srgbClr val="F26B43"/>
          </p15:clr>
        </p15:guide>
        <p15:guide id="14" pos="5147">
          <p15:clr>
            <a:srgbClr val="F26B43"/>
          </p15:clr>
        </p15:guide>
        <p15:guide id="15" pos="4944">
          <p15:clr>
            <a:srgbClr val="F26B43"/>
          </p15:clr>
        </p15:guide>
        <p15:guide id="16" pos="4189">
          <p15:clr>
            <a:srgbClr val="F26B43"/>
          </p15:clr>
        </p15:guide>
        <p15:guide id="17" pos="3986">
          <p15:clr>
            <a:srgbClr val="F26B43"/>
          </p15:clr>
        </p15:guide>
        <p15:guide id="19" orient="horz" pos="164">
          <p15:clr>
            <a:srgbClr val="F26B43"/>
          </p15:clr>
        </p15:guide>
        <p15:guide id="21" orient="horz" pos="266">
          <p15:clr>
            <a:srgbClr val="F26B43"/>
          </p15:clr>
        </p15:guide>
        <p15:guide id="23" orient="horz" pos="516">
          <p15:clr>
            <a:srgbClr val="F26B43"/>
          </p15:clr>
        </p15:guide>
        <p15:guide id="24" orient="horz" pos="3759">
          <p15:clr>
            <a:srgbClr val="F26B43"/>
          </p15:clr>
        </p15:guide>
        <p15:guide id="25" orient="horz" pos="391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17.jpeg"/><Relationship Id="rId10" Type="http://schemas.openxmlformats.org/officeDocument/2006/relationships/image" Target="../media/image43.jpeg"/><Relationship Id="rId4" Type="http://schemas.openxmlformats.org/officeDocument/2006/relationships/image" Target="../media/image38.jpeg"/><Relationship Id="rId9"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6B9AE31-C753-374C-BF62-76980374079C}"/>
              </a:ext>
            </a:extLst>
          </p:cNvPr>
          <p:cNvSpPr>
            <a:spLocks noGrp="1" noChangeArrowheads="1"/>
          </p:cNvSpPr>
          <p:nvPr>
            <p:ph type="ctrTitle"/>
          </p:nvPr>
        </p:nvSpPr>
        <p:spPr>
          <a:xfrm>
            <a:off x="2807296" y="3068960"/>
            <a:ext cx="5941168" cy="1584176"/>
          </a:xfrm>
        </p:spPr>
        <p:txBody>
          <a:bodyPr/>
          <a:lstStyle/>
          <a:p>
            <a:r>
              <a:rPr lang="fr-FR" sz="2400" b="1" dirty="0">
                <a:solidFill>
                  <a:schemeClr val="tx1"/>
                </a:solidFill>
                <a:latin typeface="+mj-lt"/>
                <a:ea typeface="MS PGothic" charset="0"/>
                <a:cs typeface="Arial" charset="0"/>
              </a:rPr>
              <a:t>Le LAPP</a:t>
            </a:r>
            <a:br>
              <a:rPr lang="fr-FR" sz="2000" b="1" dirty="0">
                <a:solidFill>
                  <a:schemeClr val="tx1"/>
                </a:solidFill>
                <a:latin typeface="+mj-lt"/>
                <a:ea typeface="MS PGothic" charset="0"/>
                <a:cs typeface="Arial" charset="0"/>
              </a:rPr>
            </a:br>
            <a:r>
              <a:rPr lang="fr-FR" sz="1800" b="1" dirty="0">
                <a:solidFill>
                  <a:schemeClr val="tx1"/>
                </a:solidFill>
                <a:latin typeface="+mj-lt"/>
                <a:ea typeface="MS PGothic" charset="0"/>
                <a:cs typeface="Arial" charset="0"/>
              </a:rPr>
              <a:t> </a:t>
            </a:r>
            <a:r>
              <a:rPr lang="fr-FR" sz="1800" dirty="0">
                <a:solidFill>
                  <a:srgbClr val="01B2CD"/>
                </a:solidFill>
                <a:latin typeface="+mj-lt"/>
              </a:rPr>
              <a:t>Giovanni LAMANNA</a:t>
            </a:r>
            <a:br>
              <a:rPr lang="fr-FR" sz="2000" dirty="0">
                <a:solidFill>
                  <a:srgbClr val="153449"/>
                </a:solidFill>
                <a:latin typeface="+mj-lt"/>
              </a:rPr>
            </a:br>
            <a:endParaRPr lang="fr-FR" sz="2800" dirty="0">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59" y="11758"/>
            <a:ext cx="9132241" cy="6846242"/>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0" name="Image 9" descr="03-Escape-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32"/>
            <a:ext cx="9144000" cy="6465237"/>
          </a:xfrm>
          <a:prstGeom prst="rect">
            <a:avLst/>
          </a:prstGeom>
        </p:spPr>
      </p:pic>
      <p:sp>
        <p:nvSpPr>
          <p:cNvPr id="4" name="Rettangolo 9">
            <a:extLst>
              <a:ext uri="{FF2B5EF4-FFF2-40B4-BE49-F238E27FC236}">
                <a16:creationId xmlns:a16="http://schemas.microsoft.com/office/drawing/2014/main" id="{AC5A793B-E0EC-BB4F-AADC-B5EAEF2C1B91}"/>
              </a:ext>
            </a:extLst>
          </p:cNvPr>
          <p:cNvSpPr/>
          <p:nvPr/>
        </p:nvSpPr>
        <p:spPr>
          <a:xfrm>
            <a:off x="1979712" y="6237312"/>
            <a:ext cx="6291347" cy="592322"/>
          </a:xfrm>
          <a:prstGeom prst="rect">
            <a:avLst/>
          </a:prstGeom>
        </p:spPr>
        <p:txBody>
          <a:bodyPr wrap="square">
            <a:spAutoFit/>
          </a:bodyPr>
          <a:lstStyle/>
          <a:p>
            <a:pPr algn="r"/>
            <a:r>
              <a:rPr lang="en-GB" sz="1050" dirty="0">
                <a:solidFill>
                  <a:srgbClr val="002060"/>
                </a:solidFill>
              </a:rPr>
              <a:t>ESCAPE - The European Science Cluster of Astronomy &amp; Particle Physics ESFRI Research Infrastructures has received funding from the European Union’s Horizon 2020 research and innovation programme under the Grant Agreement n° 824064.</a:t>
            </a:r>
            <a:endParaRPr lang="en-GB" sz="1400" dirty="0">
              <a:solidFill>
                <a:srgbClr val="002060"/>
              </a:solidFill>
            </a:endParaRPr>
          </a:p>
        </p:txBody>
      </p:sp>
      <p:pic>
        <p:nvPicPr>
          <p:cNvPr id="1026" name="Picture 2">
            <a:extLst>
              <a:ext uri="{FF2B5EF4-FFF2-40B4-BE49-F238E27FC236}">
                <a16:creationId xmlns:a16="http://schemas.microsoft.com/office/drawing/2014/main" id="{076C8F40-A977-CD47-B5E3-BF2920749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8424" y="6336867"/>
            <a:ext cx="527029" cy="34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94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a:solidFill>
                  <a:srgbClr val="00B3CC"/>
                </a:solidFill>
              </a:rPr>
              <a:t>Annecy, </a:t>
            </a:r>
            <a:fld id="{F5D53C7E-BDE4-4C4D-BDCE-303F81627645}" type="datetime1">
              <a:rPr lang="fr-FR" smtClean="0">
                <a:solidFill>
                  <a:srgbClr val="00B3CC"/>
                </a:solidFill>
              </a:rPr>
              <a:pPr/>
              <a:t>06/07/2023</a:t>
            </a:fld>
            <a:endParaRPr lang="fr-FR" dirty="0">
              <a:solidFill>
                <a:srgbClr val="00B3CC"/>
              </a:solidFill>
            </a:endParaRPr>
          </a:p>
        </p:txBody>
      </p:sp>
      <p:sp>
        <p:nvSpPr>
          <p:cNvPr id="4" name="Espace réservé du pied de page 3"/>
          <p:cNvSpPr>
            <a:spLocks noGrp="1"/>
          </p:cNvSpPr>
          <p:nvPr>
            <p:ph type="ftr" sz="quarter" idx="11"/>
          </p:nvPr>
        </p:nvSpPr>
        <p:spPr/>
        <p:txBody>
          <a:bodyPr/>
          <a:lstStyle/>
          <a:p>
            <a:r>
              <a:rPr lang="fr-FR">
                <a:solidFill>
                  <a:srgbClr val="153449"/>
                </a:solidFill>
              </a:rPr>
              <a:t>G. Lamanna</a:t>
            </a:r>
            <a:endParaRPr lang="fr-FR" dirty="0">
              <a:solidFill>
                <a:srgbClr val="153449"/>
              </a:solidFill>
            </a:endParaRPr>
          </a:p>
        </p:txBody>
      </p:sp>
      <p:sp>
        <p:nvSpPr>
          <p:cNvPr id="5" name="Espace réservé du numéro de diapositive 4"/>
          <p:cNvSpPr>
            <a:spLocks noGrp="1"/>
          </p:cNvSpPr>
          <p:nvPr>
            <p:ph type="sldNum" sz="quarter" idx="4294967295"/>
          </p:nvPr>
        </p:nvSpPr>
        <p:spPr>
          <a:xfrm>
            <a:off x="6457950" y="6356351"/>
            <a:ext cx="2057400" cy="365125"/>
          </a:xfrm>
          <a:prstGeom prst="rect">
            <a:avLst/>
          </a:prstGeom>
        </p:spPr>
        <p:txBody>
          <a:bodyPr/>
          <a:lstStyle/>
          <a:p>
            <a:fld id="{2A19AD89-17DE-4EAC-B060-CF86C17F7722}" type="slidenum">
              <a:rPr lang="fr-FR" smtClean="0"/>
              <a:pPr/>
              <a:t>11</a:t>
            </a:fld>
            <a:endParaRPr lang="fr-FR" dirty="0"/>
          </a:p>
        </p:txBody>
      </p:sp>
      <p:pic>
        <p:nvPicPr>
          <p:cNvPr id="6" name="Image 5" descr="Diapositive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8853958" y="6356351"/>
            <a:ext cx="253406" cy="365125"/>
          </a:xfrm>
          <a:prstGeom prst="rect">
            <a:avLst/>
          </a:prstGeom>
          <a:solidFill>
            <a:schemeClr val="tx1"/>
          </a:solidFill>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828963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685A9C-4901-FB44-A8EB-5056678343BD}"/>
              </a:ext>
            </a:extLst>
          </p:cNvPr>
          <p:cNvSpPr txBox="1">
            <a:spLocks/>
          </p:cNvSpPr>
          <p:nvPr/>
        </p:nvSpPr>
        <p:spPr>
          <a:xfrm>
            <a:off x="2339752" y="29226"/>
            <a:ext cx="6696196" cy="653142"/>
          </a:xfrm>
          <a:prstGeom prst="rect">
            <a:avLst/>
          </a:prstGeom>
        </p:spPr>
        <p:txBody>
          <a:bodyPr>
            <a:normAutofit/>
          </a:bodyPr>
          <a:lstStyle>
            <a:lvl1pPr algn="ctr" rtl="0" eaLnBrk="1" fontAlgn="base" hangingPunct="1">
              <a:spcBef>
                <a:spcPct val="0"/>
              </a:spcBef>
              <a:spcAft>
                <a:spcPct val="0"/>
              </a:spcAft>
              <a:defRPr sz="2400" kern="1200">
                <a:solidFill>
                  <a:srgbClr val="17354A"/>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en-GB" b="1" dirty="0" err="1">
                <a:solidFill>
                  <a:srgbClr val="000090"/>
                </a:solidFill>
                <a:latin typeface="+mn-lt"/>
              </a:rPr>
              <a:t>Programmation</a:t>
            </a:r>
            <a:r>
              <a:rPr lang="en-GB" b="1" dirty="0">
                <a:solidFill>
                  <a:srgbClr val="000090"/>
                </a:solidFill>
                <a:latin typeface="+mn-lt"/>
              </a:rPr>
              <a:t> de </a:t>
            </a:r>
            <a:r>
              <a:rPr lang="en-GB" b="1" dirty="0" err="1">
                <a:solidFill>
                  <a:srgbClr val="000090"/>
                </a:solidFill>
                <a:latin typeface="+mn-lt"/>
              </a:rPr>
              <a:t>logiciels</a:t>
            </a:r>
            <a:endParaRPr lang="en-GB" b="1" dirty="0">
              <a:solidFill>
                <a:srgbClr val="000090"/>
              </a:solidFill>
              <a:latin typeface="+mn-lt"/>
            </a:endParaRPr>
          </a:p>
        </p:txBody>
      </p:sp>
      <p:sp>
        <p:nvSpPr>
          <p:cNvPr id="3" name="Segnaposto contenuto 2">
            <a:extLst>
              <a:ext uri="{FF2B5EF4-FFF2-40B4-BE49-F238E27FC236}">
                <a16:creationId xmlns:a16="http://schemas.microsoft.com/office/drawing/2014/main" id="{010C83E1-6A42-FA4E-8997-D141B5A5E898}"/>
              </a:ext>
            </a:extLst>
          </p:cNvPr>
          <p:cNvSpPr txBox="1">
            <a:spLocks/>
          </p:cNvSpPr>
          <p:nvPr/>
        </p:nvSpPr>
        <p:spPr>
          <a:xfrm>
            <a:off x="35496" y="1556792"/>
            <a:ext cx="8709380" cy="3960440"/>
          </a:xfrm>
          <a:prstGeom prst="rect">
            <a:avLst/>
          </a:prstGeom>
        </p:spPr>
        <p:txBody>
          <a:bodyPr>
            <a:normAutofit fontScale="85000" lnSpcReduction="1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charset="0"/>
              <a:buNone/>
            </a:pPr>
            <a:r>
              <a:rPr lang="fr-FR" sz="2000" u="sng" dirty="0">
                <a:solidFill>
                  <a:srgbClr val="002060"/>
                </a:solidFill>
              </a:rPr>
              <a:t>Objectifs</a:t>
            </a:r>
            <a:r>
              <a:rPr lang="fr-FR" sz="2000" dirty="0">
                <a:solidFill>
                  <a:srgbClr val="002060"/>
                </a:solidFill>
              </a:rPr>
              <a:t> :</a:t>
            </a:r>
          </a:p>
          <a:p>
            <a:pPr lvl="1"/>
            <a:r>
              <a:rPr lang="fr-FR" sz="1900" dirty="0">
                <a:solidFill>
                  <a:srgbClr val="002060"/>
                </a:solidFill>
              </a:rPr>
              <a:t>Chaque RI ESCAPE ESFRI a besoin individuellement d'exposer et de rendre accessibles les données et les logiciels.</a:t>
            </a:r>
          </a:p>
          <a:p>
            <a:pPr lvl="1"/>
            <a:r>
              <a:rPr lang="fr-FR" sz="1900" dirty="0">
                <a:solidFill>
                  <a:srgbClr val="002060"/>
                </a:solidFill>
              </a:rPr>
              <a:t>Tous ensemble, ils souhaitent adopter des solutions communes et offrir un espace virtuel pour l'interopérabilité et la recherche de données multi-messagers et </a:t>
            </a:r>
            <a:r>
              <a:rPr lang="fr-FR" sz="1900" dirty="0" err="1">
                <a:solidFill>
                  <a:srgbClr val="002060"/>
                </a:solidFill>
              </a:rPr>
              <a:t>multi-sondes</a:t>
            </a:r>
            <a:r>
              <a:rPr lang="fr-FR" sz="1900" dirty="0">
                <a:solidFill>
                  <a:srgbClr val="002060"/>
                </a:solidFill>
              </a:rPr>
              <a:t> aux scientifiques de la prochaine génération (</a:t>
            </a:r>
            <a:r>
              <a:rPr lang="fr-FR" sz="1900" dirty="0" err="1">
                <a:solidFill>
                  <a:srgbClr val="002060"/>
                </a:solidFill>
              </a:rPr>
              <a:t>astro</a:t>
            </a:r>
            <a:r>
              <a:rPr lang="fr-FR" sz="1900" dirty="0">
                <a:solidFill>
                  <a:srgbClr val="002060"/>
                </a:solidFill>
              </a:rPr>
              <a:t>. et particules).</a:t>
            </a:r>
          </a:p>
          <a:p>
            <a:pPr lvl="1"/>
            <a:r>
              <a:rPr lang="fr-FR" sz="1900" dirty="0">
                <a:solidFill>
                  <a:srgbClr val="002060"/>
                </a:solidFill>
              </a:rPr>
              <a:t>Tous sont prêts à </a:t>
            </a:r>
            <a:r>
              <a:rPr lang="fr-FR" sz="1900" dirty="0" err="1">
                <a:solidFill>
                  <a:srgbClr val="002060"/>
                </a:solidFill>
              </a:rPr>
              <a:t>co-développer</a:t>
            </a:r>
            <a:r>
              <a:rPr lang="fr-FR" sz="1900" dirty="0">
                <a:solidFill>
                  <a:srgbClr val="002060"/>
                </a:solidFill>
              </a:rPr>
              <a:t> de nouvelles méthodes/algorithmes, à partager des logiciels (nouveaux) et à exposer les outils scientifiques ouverts dans le catalogue EOSC.</a:t>
            </a:r>
            <a:endParaRPr lang="fr-FR" sz="1300" dirty="0">
              <a:solidFill>
                <a:srgbClr val="002060"/>
              </a:solidFill>
            </a:endParaRPr>
          </a:p>
          <a:p>
            <a:pPr marL="914400" lvl="2" indent="0">
              <a:buFont typeface="Arial" charset="0"/>
              <a:buNone/>
            </a:pPr>
            <a:endParaRPr lang="fr-FR" sz="1400" dirty="0">
              <a:solidFill>
                <a:srgbClr val="002060"/>
              </a:solidFill>
            </a:endParaRPr>
          </a:p>
          <a:p>
            <a:pPr marL="457200" lvl="1" indent="0">
              <a:buFont typeface="Arial" charset="0"/>
              <a:buNone/>
            </a:pPr>
            <a:r>
              <a:rPr lang="fr-FR" sz="2000" u="sng" dirty="0">
                <a:solidFill>
                  <a:srgbClr val="002060"/>
                </a:solidFill>
              </a:rPr>
              <a:t>Résultats escomptés d'ESCAPE </a:t>
            </a:r>
            <a:r>
              <a:rPr lang="fr-FR" sz="2000" dirty="0">
                <a:solidFill>
                  <a:srgbClr val="002060"/>
                </a:solidFill>
              </a:rPr>
              <a:t>:</a:t>
            </a:r>
          </a:p>
          <a:p>
            <a:pPr lvl="1"/>
            <a:r>
              <a:rPr lang="fr-FR" sz="2000" dirty="0">
                <a:solidFill>
                  <a:srgbClr val="002060"/>
                </a:solidFill>
              </a:rPr>
              <a:t>Établir une fondation communautaire pour le logiciel</a:t>
            </a:r>
          </a:p>
          <a:p>
            <a:pPr lvl="1"/>
            <a:r>
              <a:rPr lang="fr-FR" sz="2000" dirty="0">
                <a:solidFill>
                  <a:srgbClr val="002060"/>
                </a:solidFill>
              </a:rPr>
              <a:t>Exposer/partager les logiciels avec les utilisateurs via le catalogue EOSC </a:t>
            </a:r>
          </a:p>
          <a:p>
            <a:pPr lvl="1"/>
            <a:r>
              <a:rPr lang="fr-FR" sz="2000" dirty="0">
                <a:solidFill>
                  <a:srgbClr val="002060"/>
                </a:solidFill>
              </a:rPr>
              <a:t>Former et guider les scientifiques/utilisateurs</a:t>
            </a:r>
          </a:p>
          <a:p>
            <a:pPr lvl="1"/>
            <a:r>
              <a:rPr lang="fr-FR" sz="2000" dirty="0">
                <a:solidFill>
                  <a:srgbClr val="002060"/>
                </a:solidFill>
              </a:rPr>
              <a:t>Fournir un système pour reconnaître et récompenser les scientifiques pour leur engagement</a:t>
            </a:r>
            <a:endParaRPr lang="fr-FR" sz="1800" dirty="0">
              <a:solidFill>
                <a:srgbClr val="002060"/>
              </a:solidFill>
            </a:endParaRPr>
          </a:p>
        </p:txBody>
      </p:sp>
      <p:pic>
        <p:nvPicPr>
          <p:cNvPr id="4" name="Picture 27">
            <a:extLst>
              <a:ext uri="{FF2B5EF4-FFF2-40B4-BE49-F238E27FC236}">
                <a16:creationId xmlns:a16="http://schemas.microsoft.com/office/drawing/2014/main" id="{9497A9A6-05D7-C842-9BA4-6D32F2C215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8064" y="908720"/>
            <a:ext cx="3596812" cy="766385"/>
          </a:xfrm>
          <a:prstGeom prst="rect">
            <a:avLst/>
          </a:prstGeom>
          <a:ln>
            <a:solidFill>
              <a:srgbClr val="002060"/>
            </a:solidFill>
          </a:ln>
        </p:spPr>
      </p:pic>
      <p:sp>
        <p:nvSpPr>
          <p:cNvPr id="5" name="Flèche vers la droite 4">
            <a:extLst>
              <a:ext uri="{FF2B5EF4-FFF2-40B4-BE49-F238E27FC236}">
                <a16:creationId xmlns:a16="http://schemas.microsoft.com/office/drawing/2014/main" id="{F0C048EA-E79D-7F4C-B9C0-40CF9C604AF0}"/>
              </a:ext>
            </a:extLst>
          </p:cNvPr>
          <p:cNvSpPr/>
          <p:nvPr/>
        </p:nvSpPr>
        <p:spPr>
          <a:xfrm>
            <a:off x="6435800" y="4619582"/>
            <a:ext cx="572115" cy="218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AC89223D-00B8-094B-95A9-74122089AA24}"/>
              </a:ext>
            </a:extLst>
          </p:cNvPr>
          <p:cNvSpPr/>
          <p:nvPr/>
        </p:nvSpPr>
        <p:spPr>
          <a:xfrm>
            <a:off x="7164288" y="4401108"/>
            <a:ext cx="1872208"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173998C8-87A9-0C4E-A085-058F5ABDCD02}"/>
              </a:ext>
            </a:extLst>
          </p:cNvPr>
          <p:cNvSpPr txBox="1"/>
          <p:nvPr/>
        </p:nvSpPr>
        <p:spPr>
          <a:xfrm>
            <a:off x="7236524" y="4468470"/>
            <a:ext cx="1765227" cy="338554"/>
          </a:xfrm>
          <a:prstGeom prst="rect">
            <a:avLst/>
          </a:prstGeom>
          <a:noFill/>
        </p:spPr>
        <p:txBody>
          <a:bodyPr wrap="none" rtlCol="0">
            <a:spAutoFit/>
          </a:bodyPr>
          <a:lstStyle/>
          <a:p>
            <a:r>
              <a:rPr lang="en-GB" sz="1600" dirty="0">
                <a:solidFill>
                  <a:srgbClr val="FF0000"/>
                </a:solidFill>
              </a:rPr>
              <a:t>ESCAPE schools</a:t>
            </a:r>
          </a:p>
        </p:txBody>
      </p:sp>
      <p:sp>
        <p:nvSpPr>
          <p:cNvPr id="9" name="Espace réservé du pied de page 3">
            <a:extLst>
              <a:ext uri="{FF2B5EF4-FFF2-40B4-BE49-F238E27FC236}">
                <a16:creationId xmlns:a16="http://schemas.microsoft.com/office/drawing/2014/main" id="{E40EA60D-0E0B-114E-B2B1-F6F1BD7A1EAB}"/>
              </a:ext>
            </a:extLst>
          </p:cNvPr>
          <p:cNvSpPr txBox="1">
            <a:spLocks/>
          </p:cNvSpPr>
          <p:nvPr/>
        </p:nvSpPr>
        <p:spPr>
          <a:xfrm>
            <a:off x="4294800" y="6454800"/>
            <a:ext cx="3086100" cy="313200"/>
          </a:xfrm>
          <a:prstGeom prst="rect">
            <a:avLst/>
          </a:prstGeom>
        </p:spPr>
        <p:txBody>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sz="1200">
                <a:solidFill>
                  <a:srgbClr val="153449"/>
                </a:solidFill>
                <a:latin typeface="+mj-lt"/>
              </a:rPr>
              <a:t>G. Lamanna</a:t>
            </a:r>
            <a:endParaRPr lang="fr-FR" sz="1200" dirty="0">
              <a:solidFill>
                <a:srgbClr val="153449"/>
              </a:solidFill>
              <a:latin typeface="+mj-lt"/>
            </a:endParaRPr>
          </a:p>
        </p:txBody>
      </p:sp>
      <p:sp>
        <p:nvSpPr>
          <p:cNvPr id="10" name="Espace réservé du numéro de diapositive 4">
            <a:extLst>
              <a:ext uri="{FF2B5EF4-FFF2-40B4-BE49-F238E27FC236}">
                <a16:creationId xmlns:a16="http://schemas.microsoft.com/office/drawing/2014/main" id="{0DE391FD-B52B-5348-9DF2-32FE6B557E57}"/>
              </a:ext>
            </a:extLst>
          </p:cNvPr>
          <p:cNvSpPr txBox="1">
            <a:spLocks/>
          </p:cNvSpPr>
          <p:nvPr/>
        </p:nvSpPr>
        <p:spPr>
          <a:xfrm>
            <a:off x="7884000" y="6454800"/>
            <a:ext cx="1033200" cy="313200"/>
          </a:xfrm>
          <a:prstGeom prst="rect">
            <a:avLst/>
          </a:prstGeom>
        </p:spPr>
        <p:txBody>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A19AD89-17DE-4EAC-B060-CF86C17F7722}" type="slidenum">
              <a:rPr lang="fr-FR" sz="1200" smtClean="0">
                <a:latin typeface="+mj-lt"/>
              </a:rPr>
              <a:pPr/>
              <a:t>12</a:t>
            </a:fld>
            <a:endParaRPr lang="fr-FR" sz="1200" dirty="0">
              <a:latin typeface="+mj-lt"/>
            </a:endParaRPr>
          </a:p>
        </p:txBody>
      </p:sp>
    </p:spTree>
    <p:extLst>
      <p:ext uri="{BB962C8B-B14F-4D97-AF65-F5344CB8AC3E}">
        <p14:creationId xmlns:p14="http://schemas.microsoft.com/office/powerpoint/2010/main" val="2869308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67625" y="1628800"/>
            <a:ext cx="6208751" cy="2677656"/>
          </a:xfrm>
          <a:prstGeom prst="rect">
            <a:avLst/>
          </a:prstGeom>
          <a:noFill/>
        </p:spPr>
        <p:txBody>
          <a:bodyPr wrap="none" rtlCol="0">
            <a:spAutoFit/>
          </a:bodyPr>
          <a:lstStyle/>
          <a:p>
            <a:pPr algn="ctr"/>
            <a:r>
              <a:rPr lang="fr-FR" sz="2400" dirty="0">
                <a:solidFill>
                  <a:srgbClr val="0051F7"/>
                </a:solidFill>
              </a:rPr>
              <a:t>Bienvenue à tous !</a:t>
            </a:r>
          </a:p>
          <a:p>
            <a:pPr algn="ctr"/>
            <a:endParaRPr lang="fr-FR" sz="2400" dirty="0">
              <a:solidFill>
                <a:srgbClr val="0051F7"/>
              </a:solidFill>
            </a:endParaRPr>
          </a:p>
          <a:p>
            <a:pPr algn="ctr"/>
            <a:r>
              <a:rPr lang="fr-FR" sz="2400" dirty="0">
                <a:solidFill>
                  <a:srgbClr val="0051F7"/>
                </a:solidFill>
              </a:rPr>
              <a:t>Je vous souhaite une école très fructueuse. </a:t>
            </a:r>
          </a:p>
          <a:p>
            <a:pPr algn="ctr"/>
            <a:endParaRPr lang="fr-FR" sz="2400" dirty="0">
              <a:solidFill>
                <a:srgbClr val="0051F7"/>
              </a:solidFill>
            </a:endParaRPr>
          </a:p>
          <a:p>
            <a:pPr algn="ctr"/>
            <a:endParaRPr lang="fr-FR" sz="2400" dirty="0">
              <a:solidFill>
                <a:srgbClr val="0051F7"/>
              </a:solidFill>
            </a:endParaRPr>
          </a:p>
          <a:p>
            <a:pPr algn="ctr"/>
            <a:endParaRPr lang="fr-FR" sz="2400" dirty="0">
              <a:solidFill>
                <a:srgbClr val="0051F7"/>
              </a:solidFill>
            </a:endParaRPr>
          </a:p>
          <a:p>
            <a:pPr algn="ctr"/>
            <a:r>
              <a:rPr lang="fr-FR" sz="2400" dirty="0">
                <a:solidFill>
                  <a:srgbClr val="0051F7"/>
                </a:solidFill>
              </a:rPr>
              <a:t>Je vous remercie.</a:t>
            </a:r>
            <a:endParaRPr lang="fr-FR" sz="2000" dirty="0">
              <a:solidFill>
                <a:srgbClr val="0051F7"/>
              </a:solidFill>
            </a:endParaRPr>
          </a:p>
        </p:txBody>
      </p:sp>
      <p:sp>
        <p:nvSpPr>
          <p:cNvPr id="4" name="Espace réservé du pied de page 3">
            <a:extLst>
              <a:ext uri="{FF2B5EF4-FFF2-40B4-BE49-F238E27FC236}">
                <a16:creationId xmlns:a16="http://schemas.microsoft.com/office/drawing/2014/main" id="{50DBEF73-8BC3-B146-83BB-1171DB42E5E8}"/>
              </a:ext>
            </a:extLst>
          </p:cNvPr>
          <p:cNvSpPr txBox="1">
            <a:spLocks/>
          </p:cNvSpPr>
          <p:nvPr/>
        </p:nvSpPr>
        <p:spPr>
          <a:xfrm>
            <a:off x="4294800" y="6454800"/>
            <a:ext cx="3086100" cy="313200"/>
          </a:xfrm>
          <a:prstGeom prst="rect">
            <a:avLst/>
          </a:prstGeom>
        </p:spPr>
        <p:txBody>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sz="1200">
                <a:solidFill>
                  <a:srgbClr val="153449"/>
                </a:solidFill>
                <a:latin typeface="+mj-lt"/>
              </a:rPr>
              <a:t>G. Lamanna</a:t>
            </a:r>
            <a:endParaRPr lang="fr-FR" sz="1200" dirty="0">
              <a:solidFill>
                <a:srgbClr val="153449"/>
              </a:solidFill>
              <a:latin typeface="+mj-lt"/>
            </a:endParaRPr>
          </a:p>
        </p:txBody>
      </p:sp>
      <p:sp>
        <p:nvSpPr>
          <p:cNvPr id="5" name="Espace réservé du numéro de diapositive 4">
            <a:extLst>
              <a:ext uri="{FF2B5EF4-FFF2-40B4-BE49-F238E27FC236}">
                <a16:creationId xmlns:a16="http://schemas.microsoft.com/office/drawing/2014/main" id="{4AA15907-9E9B-B040-B2BC-429514C01752}"/>
              </a:ext>
            </a:extLst>
          </p:cNvPr>
          <p:cNvSpPr txBox="1">
            <a:spLocks/>
          </p:cNvSpPr>
          <p:nvPr/>
        </p:nvSpPr>
        <p:spPr>
          <a:xfrm>
            <a:off x="7884000" y="6454800"/>
            <a:ext cx="1033200" cy="313200"/>
          </a:xfrm>
          <a:prstGeom prst="rect">
            <a:avLst/>
          </a:prstGeom>
        </p:spPr>
        <p:txBody>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A19AD89-17DE-4EAC-B060-CF86C17F7722}" type="slidenum">
              <a:rPr lang="fr-FR" sz="1200" smtClean="0">
                <a:latin typeface="+mj-lt"/>
              </a:rPr>
              <a:pPr/>
              <a:t>13</a:t>
            </a:fld>
            <a:endParaRPr lang="fr-FR" sz="1200" dirty="0">
              <a:latin typeface="+mj-lt"/>
            </a:endParaRPr>
          </a:p>
        </p:txBody>
      </p:sp>
    </p:spTree>
    <p:extLst>
      <p:ext uri="{BB962C8B-B14F-4D97-AF65-F5344CB8AC3E}">
        <p14:creationId xmlns:p14="http://schemas.microsoft.com/office/powerpoint/2010/main" val="2299410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Macintosh HD:Users:lamanna:COMMON:DIREZIONE LAPP:SDMC:Shared:coupeaerien2.png"/>
          <p:cNvPicPr/>
          <p:nvPr/>
        </p:nvPicPr>
        <p:blipFill>
          <a:blip r:embed="rId2">
            <a:extLst>
              <a:ext uri="{28A0092B-C50C-407E-A947-70E740481C1C}">
                <a14:useLocalDpi xmlns:a14="http://schemas.microsoft.com/office/drawing/2010/main" val="0"/>
              </a:ext>
            </a:extLst>
          </a:blip>
          <a:srcRect/>
          <a:stretch>
            <a:fillRect/>
          </a:stretch>
        </p:blipFill>
        <p:spPr bwMode="auto">
          <a:xfrm>
            <a:off x="3419873" y="916296"/>
            <a:ext cx="5599956" cy="2367187"/>
          </a:xfrm>
          <a:prstGeom prst="rect">
            <a:avLst/>
          </a:prstGeom>
          <a:noFill/>
          <a:ln>
            <a:noFill/>
          </a:ln>
        </p:spPr>
      </p:pic>
      <p:sp>
        <p:nvSpPr>
          <p:cNvPr id="5" name="Rectangle 4"/>
          <p:cNvSpPr/>
          <p:nvPr/>
        </p:nvSpPr>
        <p:spPr>
          <a:xfrm>
            <a:off x="84497" y="980728"/>
            <a:ext cx="3263367" cy="2308324"/>
          </a:xfrm>
          <a:prstGeom prst="rect">
            <a:avLst/>
          </a:prstGeom>
        </p:spPr>
        <p:txBody>
          <a:bodyPr wrap="square">
            <a:spAutoFit/>
          </a:bodyPr>
          <a:lstStyle/>
          <a:p>
            <a:r>
              <a:rPr lang="fr-FR" dirty="0">
                <a:solidFill>
                  <a:srgbClr val="002060"/>
                </a:solidFill>
                <a:latin typeface="+mn-lt"/>
                <a:cs typeface="Century Gothic"/>
              </a:rPr>
              <a:t>Créé en 1976, le LAPP "Laboratoire d'Annecy de Physique des Particules" est un laboratoire de l'Institut national de physique nucléaire et des particules (IN2P3) du CNRS en France et de l'Université Savoie Mont Blanc (USMB)</a:t>
            </a:r>
            <a:endParaRPr lang="en-GB" dirty="0">
              <a:solidFill>
                <a:srgbClr val="002060"/>
              </a:solidFill>
              <a:latin typeface="+mn-lt"/>
              <a:cs typeface="Century Gothic"/>
            </a:endParaRPr>
          </a:p>
        </p:txBody>
      </p:sp>
      <p:sp>
        <p:nvSpPr>
          <p:cNvPr id="6" name="Espace réservé du pied de page 5"/>
          <p:cNvSpPr txBox="1">
            <a:spLocks/>
          </p:cNvSpPr>
          <p:nvPr/>
        </p:nvSpPr>
        <p:spPr>
          <a:xfrm>
            <a:off x="2833600" y="132761"/>
            <a:ext cx="5988495"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400" b="1" dirty="0">
                <a:solidFill>
                  <a:srgbClr val="002060"/>
                </a:solidFill>
                <a:cs typeface="Century Gothic"/>
              </a:rPr>
              <a:t>La Recherche </a:t>
            </a:r>
            <a:r>
              <a:rPr lang="en-US" sz="2400" b="1" dirty="0" err="1">
                <a:solidFill>
                  <a:srgbClr val="002060"/>
                </a:solidFill>
                <a:cs typeface="Century Gothic"/>
              </a:rPr>
              <a:t>fondamentale</a:t>
            </a:r>
            <a:r>
              <a:rPr lang="en-US" sz="2400" b="1" dirty="0">
                <a:solidFill>
                  <a:srgbClr val="002060"/>
                </a:solidFill>
                <a:cs typeface="Century Gothic"/>
              </a:rPr>
              <a:t> à Annecy</a:t>
            </a:r>
          </a:p>
        </p:txBody>
      </p:sp>
      <p:sp>
        <p:nvSpPr>
          <p:cNvPr id="8" name="Espace réservé du pied de page 3"/>
          <p:cNvSpPr txBox="1">
            <a:spLocks/>
          </p:cNvSpPr>
          <p:nvPr/>
        </p:nvSpPr>
        <p:spPr>
          <a:xfrm>
            <a:off x="4294800" y="6454800"/>
            <a:ext cx="3086100" cy="313200"/>
          </a:xfrm>
          <a:prstGeom prst="rect">
            <a:avLst/>
          </a:prstGeom>
        </p:spPr>
        <p:txBody>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sz="1200" dirty="0">
                <a:solidFill>
                  <a:srgbClr val="153449"/>
                </a:solidFill>
                <a:latin typeface="+mj-lt"/>
              </a:rPr>
              <a:t>G. </a:t>
            </a:r>
            <a:r>
              <a:rPr lang="fr-FR" sz="1200" dirty="0" err="1">
                <a:solidFill>
                  <a:srgbClr val="153449"/>
                </a:solidFill>
                <a:latin typeface="+mj-lt"/>
              </a:rPr>
              <a:t>Lamanna</a:t>
            </a:r>
            <a:endParaRPr lang="fr-FR" sz="1200" dirty="0">
              <a:solidFill>
                <a:srgbClr val="153449"/>
              </a:solidFill>
              <a:latin typeface="+mj-lt"/>
            </a:endParaRPr>
          </a:p>
        </p:txBody>
      </p:sp>
      <p:sp>
        <p:nvSpPr>
          <p:cNvPr id="9" name="Espace réservé du numéro de diapositive 4"/>
          <p:cNvSpPr txBox="1">
            <a:spLocks/>
          </p:cNvSpPr>
          <p:nvPr/>
        </p:nvSpPr>
        <p:spPr>
          <a:xfrm>
            <a:off x="7884000" y="6454800"/>
            <a:ext cx="1033200" cy="313200"/>
          </a:xfrm>
          <a:prstGeom prst="rect">
            <a:avLst/>
          </a:prstGeom>
        </p:spPr>
        <p:txBody>
          <a:bodyPr/>
          <a:ls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2A19AD89-17DE-4EAC-B060-CF86C17F7722}" type="slidenum">
              <a:rPr lang="fr-FR" sz="1200" smtClean="0">
                <a:latin typeface="+mj-lt"/>
              </a:rPr>
              <a:pPr/>
              <a:t>2</a:t>
            </a:fld>
            <a:endParaRPr lang="fr-FR" sz="1200" dirty="0">
              <a:latin typeface="+mj-lt"/>
            </a:endParaRPr>
          </a:p>
        </p:txBody>
      </p:sp>
      <p:sp>
        <p:nvSpPr>
          <p:cNvPr id="16" name="Rectangle 15">
            <a:extLst>
              <a:ext uri="{FF2B5EF4-FFF2-40B4-BE49-F238E27FC236}">
                <a16:creationId xmlns:a16="http://schemas.microsoft.com/office/drawing/2014/main" id="{8D052493-6A4F-6146-A0DD-FE3A37694606}"/>
              </a:ext>
            </a:extLst>
          </p:cNvPr>
          <p:cNvSpPr/>
          <p:nvPr/>
        </p:nvSpPr>
        <p:spPr>
          <a:xfrm>
            <a:off x="84497" y="2889354"/>
            <a:ext cx="8832703" cy="2462213"/>
          </a:xfrm>
          <a:prstGeom prst="rect">
            <a:avLst/>
          </a:prstGeom>
        </p:spPr>
        <p:txBody>
          <a:bodyPr wrap="square">
            <a:spAutoFit/>
          </a:bodyPr>
          <a:lstStyle/>
          <a:p>
            <a:endParaRPr lang="en-GB" dirty="0">
              <a:solidFill>
                <a:srgbClr val="002060"/>
              </a:solidFill>
              <a:latin typeface="+mn-lt"/>
              <a:cs typeface="Century Gothic"/>
            </a:endParaRPr>
          </a:p>
          <a:p>
            <a:endParaRPr lang="en-GB" dirty="0">
              <a:solidFill>
                <a:srgbClr val="002060"/>
              </a:solidFill>
              <a:latin typeface="+mn-lt"/>
              <a:cs typeface="Century Gothic"/>
            </a:endParaRPr>
          </a:p>
          <a:p>
            <a:r>
              <a:rPr lang="fr-FR" dirty="0">
                <a:solidFill>
                  <a:srgbClr val="002060"/>
                </a:solidFill>
                <a:latin typeface="+mn-lt"/>
                <a:cs typeface="Century Gothic"/>
              </a:rPr>
              <a:t>Physique des particules et des astroparticules.</a:t>
            </a:r>
          </a:p>
          <a:p>
            <a:r>
              <a:rPr lang="fr-FR" dirty="0">
                <a:solidFill>
                  <a:srgbClr val="002060"/>
                </a:solidFill>
                <a:latin typeface="+mn-lt"/>
                <a:cs typeface="Century Gothic"/>
              </a:rPr>
              <a:t>Combinaison des recherches expérimentales des deux infinis, des plus grandes structures de l'Univers observable aux particules les plus fondamentales </a:t>
            </a:r>
          </a:p>
          <a:p>
            <a:endParaRPr lang="fr-FR" sz="1600" dirty="0">
              <a:solidFill>
                <a:srgbClr val="002060"/>
              </a:solidFill>
              <a:latin typeface="+mn-lt"/>
              <a:cs typeface="Century Gothic"/>
            </a:endParaRPr>
          </a:p>
          <a:p>
            <a:r>
              <a:rPr lang="fr-FR" sz="1600" dirty="0">
                <a:solidFill>
                  <a:srgbClr val="0051F7"/>
                </a:solidFill>
                <a:latin typeface="+mn-lt"/>
                <a:cs typeface="Century Gothic"/>
              </a:rPr>
              <a:t>Campus du LAPP-CNRS à Annecy </a:t>
            </a:r>
          </a:p>
          <a:p>
            <a:r>
              <a:rPr lang="fr-FR" sz="1600" dirty="0">
                <a:solidFill>
                  <a:srgbClr val="0051F7"/>
                </a:solidFill>
                <a:latin typeface="+mn-lt"/>
                <a:cs typeface="Century Gothic"/>
              </a:rPr>
              <a:t>10 000 m</a:t>
            </a:r>
            <a:r>
              <a:rPr lang="fr-FR" sz="1600" baseline="30000" dirty="0">
                <a:solidFill>
                  <a:srgbClr val="0051F7"/>
                </a:solidFill>
                <a:latin typeface="+mn-lt"/>
                <a:cs typeface="Century Gothic"/>
              </a:rPr>
              <a:t>2</a:t>
            </a:r>
            <a:r>
              <a:rPr lang="fr-FR" sz="1600" dirty="0">
                <a:solidFill>
                  <a:srgbClr val="0051F7"/>
                </a:solidFill>
                <a:latin typeface="+mn-lt"/>
                <a:cs typeface="Century Gothic"/>
              </a:rPr>
              <a:t> de bâtiments</a:t>
            </a:r>
          </a:p>
          <a:p>
            <a:r>
              <a:rPr lang="fr-FR" sz="1600" dirty="0">
                <a:solidFill>
                  <a:srgbClr val="0051F7"/>
                </a:solidFill>
                <a:latin typeface="+mn-lt"/>
                <a:cs typeface="Century Gothic"/>
              </a:rPr>
              <a:t> 2 hectares</a:t>
            </a:r>
            <a:endParaRPr lang="en-GB" sz="1600" dirty="0">
              <a:solidFill>
                <a:srgbClr val="0051F7"/>
              </a:solidFill>
              <a:latin typeface="+mn-lt"/>
              <a:cs typeface="Century Gothic"/>
            </a:endParaRPr>
          </a:p>
        </p:txBody>
      </p:sp>
      <p:sp>
        <p:nvSpPr>
          <p:cNvPr id="2" name="Rectangle 1">
            <a:extLst>
              <a:ext uri="{FF2B5EF4-FFF2-40B4-BE49-F238E27FC236}">
                <a16:creationId xmlns:a16="http://schemas.microsoft.com/office/drawing/2014/main" id="{145AA55B-92BE-C749-A2AA-8DE18F2E2B9C}"/>
              </a:ext>
            </a:extLst>
          </p:cNvPr>
          <p:cNvSpPr/>
          <p:nvPr/>
        </p:nvSpPr>
        <p:spPr>
          <a:xfrm>
            <a:off x="3923928" y="5259452"/>
            <a:ext cx="4788024" cy="830997"/>
          </a:xfrm>
          <a:prstGeom prst="rect">
            <a:avLst/>
          </a:prstGeom>
        </p:spPr>
        <p:txBody>
          <a:bodyPr wrap="square">
            <a:spAutoFit/>
          </a:bodyPr>
          <a:lstStyle/>
          <a:p>
            <a:pPr algn="r"/>
            <a:r>
              <a:rPr lang="fr-FR" sz="1600" dirty="0">
                <a:solidFill>
                  <a:srgbClr val="000090"/>
                </a:solidFill>
              </a:rPr>
              <a:t>Près de 160 chercheurs, enseignants-chercheurs, ingénieurs, techniciens, administratifs (</a:t>
            </a:r>
            <a:r>
              <a:rPr lang="fr-FR" sz="1400" i="1" dirty="0">
                <a:solidFill>
                  <a:srgbClr val="000090"/>
                </a:solidFill>
              </a:rPr>
              <a:t>env. 70</a:t>
            </a:r>
            <a:r>
              <a:rPr lang="fr-FR" sz="1600" dirty="0">
                <a:solidFill>
                  <a:srgbClr val="000090"/>
                </a:solidFill>
              </a:rPr>
              <a:t>), étudiants et visiteurs étrangers. </a:t>
            </a:r>
          </a:p>
        </p:txBody>
      </p:sp>
    </p:spTree>
    <p:extLst>
      <p:ext uri="{BB962C8B-B14F-4D97-AF65-F5344CB8AC3E}">
        <p14:creationId xmlns:p14="http://schemas.microsoft.com/office/powerpoint/2010/main" val="1561139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876741" y="133676"/>
            <a:ext cx="5127611" cy="448765"/>
          </a:xfrm>
          <a:prstGeom prst="rect">
            <a:avLst/>
          </a:prstGeom>
        </p:spPr>
        <p:txBody>
          <a:bodyPr vert="horz" wrap="none" lIns="91440" tIns="45720" rIns="91440" bIns="45720" rtlCol="0">
            <a:noAutofit/>
          </a:bodyPr>
          <a:lstStyle/>
          <a:p>
            <a:pPr algn="r"/>
            <a:r>
              <a:rPr lang="fr-FR" sz="2400" b="1" dirty="0">
                <a:solidFill>
                  <a:srgbClr val="000090"/>
                </a:solidFill>
              </a:rPr>
              <a:t>Des particules et des installations expérimentales</a:t>
            </a:r>
          </a:p>
        </p:txBody>
      </p:sp>
      <p:sp>
        <p:nvSpPr>
          <p:cNvPr id="7" name="Rectangle 6"/>
          <p:cNvSpPr/>
          <p:nvPr/>
        </p:nvSpPr>
        <p:spPr>
          <a:xfrm>
            <a:off x="191731" y="874881"/>
            <a:ext cx="8824840" cy="5447645"/>
          </a:xfrm>
          <a:prstGeom prst="rect">
            <a:avLst/>
          </a:prstGeom>
        </p:spPr>
        <p:txBody>
          <a:bodyPr wrap="square">
            <a:spAutoFit/>
          </a:bodyPr>
          <a:lstStyle/>
          <a:p>
            <a:r>
              <a:rPr lang="en-GB" sz="1400" b="1" dirty="0"/>
              <a:t>Une </a:t>
            </a:r>
            <a:r>
              <a:rPr lang="en-GB" sz="1400" b="1" dirty="0" err="1"/>
              <a:t>approche</a:t>
            </a:r>
            <a:r>
              <a:rPr lang="en-GB" sz="1400" b="1" dirty="0"/>
              <a:t> multi-sondes pour </a:t>
            </a:r>
            <a:r>
              <a:rPr lang="en-GB" sz="1400" b="1" dirty="0" err="1"/>
              <a:t>répondre</a:t>
            </a:r>
            <a:r>
              <a:rPr lang="en-GB" sz="1400" b="1" dirty="0"/>
              <a:t> aux questions </a:t>
            </a:r>
            <a:r>
              <a:rPr lang="en-GB" sz="1400" b="1" dirty="0" err="1"/>
              <a:t>fondamentales</a:t>
            </a:r>
            <a:endParaRPr lang="en-GB" sz="1400" b="1" dirty="0"/>
          </a:p>
          <a:p>
            <a:r>
              <a:rPr lang="en-GB" sz="1200" dirty="0">
                <a:solidFill>
                  <a:srgbClr val="000090"/>
                </a:solidFill>
              </a:rPr>
              <a:t>                        </a:t>
            </a:r>
          </a:p>
          <a:p>
            <a:r>
              <a:rPr lang="en-GB" sz="1200" dirty="0">
                <a:solidFill>
                  <a:srgbClr val="000090"/>
                </a:solidFill>
              </a:rPr>
              <a:t>                                                                                                       </a:t>
            </a:r>
            <a:r>
              <a:rPr lang="en-GB" sz="1200" dirty="0" err="1">
                <a:solidFill>
                  <a:srgbClr val="000090"/>
                </a:solidFill>
              </a:rPr>
              <a:t>Accélérateurs</a:t>
            </a:r>
            <a:r>
              <a:rPr lang="en-GB" sz="1200" dirty="0">
                <a:solidFill>
                  <a:srgbClr val="000090"/>
                </a:solidFill>
              </a:rPr>
              <a:t> de </a:t>
            </a:r>
            <a:r>
              <a:rPr lang="en-GB" sz="1200" dirty="0" err="1">
                <a:solidFill>
                  <a:srgbClr val="000090"/>
                </a:solidFill>
              </a:rPr>
              <a:t>particules</a:t>
            </a:r>
            <a:r>
              <a:rPr lang="en-GB" sz="1200" dirty="0">
                <a:solidFill>
                  <a:srgbClr val="000090"/>
                </a:solidFill>
              </a:rPr>
              <a:t> </a:t>
            </a:r>
          </a:p>
          <a:p>
            <a:endParaRPr lang="en-GB" sz="1200" dirty="0">
              <a:solidFill>
                <a:srgbClr val="000090"/>
              </a:solidFill>
            </a:endParaRPr>
          </a:p>
          <a:p>
            <a:endParaRPr lang="en-GB" sz="1200" dirty="0">
              <a:solidFill>
                <a:srgbClr val="000090"/>
              </a:solidFill>
            </a:endParaRPr>
          </a:p>
          <a:p>
            <a:r>
              <a:rPr lang="en-GB" sz="1200" dirty="0">
                <a:solidFill>
                  <a:srgbClr val="000090"/>
                </a:solidFill>
              </a:rPr>
              <a:t> </a:t>
            </a:r>
            <a:r>
              <a:rPr lang="en-GB" sz="1200" dirty="0" err="1">
                <a:solidFill>
                  <a:srgbClr val="000090"/>
                </a:solidFill>
              </a:rPr>
              <a:t>Rayonnement</a:t>
            </a:r>
            <a:r>
              <a:rPr lang="en-GB" sz="1200" dirty="0">
                <a:solidFill>
                  <a:srgbClr val="000090"/>
                </a:solidFill>
              </a:rPr>
              <a:t> </a:t>
            </a:r>
            <a:r>
              <a:rPr lang="en-GB" sz="1200" dirty="0" err="1">
                <a:solidFill>
                  <a:srgbClr val="000090"/>
                </a:solidFill>
              </a:rPr>
              <a:t>cosmique</a:t>
            </a:r>
            <a:endParaRPr lang="en-GB" sz="1200" dirty="0">
              <a:solidFill>
                <a:srgbClr val="000090"/>
              </a:solidFill>
            </a:endParaRPr>
          </a:p>
          <a:p>
            <a:endParaRPr lang="en-GB" sz="1200" dirty="0">
              <a:solidFill>
                <a:srgbClr val="000090"/>
              </a:solidFill>
            </a:endParaRPr>
          </a:p>
          <a:p>
            <a:endParaRPr lang="en-GB" sz="1200" dirty="0">
              <a:solidFill>
                <a:srgbClr val="000090"/>
              </a:solidFill>
            </a:endParaRPr>
          </a:p>
          <a:p>
            <a:endParaRPr lang="en-GB" sz="1200" dirty="0">
              <a:solidFill>
                <a:srgbClr val="000090"/>
              </a:solidFill>
            </a:endParaRPr>
          </a:p>
          <a:p>
            <a:endParaRPr lang="en-GB" sz="1200" dirty="0">
              <a:solidFill>
                <a:srgbClr val="000090"/>
              </a:solidFill>
            </a:endParaRPr>
          </a:p>
          <a:p>
            <a:endParaRPr lang="en-GB" sz="1200" dirty="0">
              <a:solidFill>
                <a:srgbClr val="000090"/>
              </a:solidFill>
            </a:endParaRPr>
          </a:p>
          <a:p>
            <a:endParaRPr lang="en-GB" sz="1200" dirty="0">
              <a:solidFill>
                <a:srgbClr val="000090"/>
              </a:solidFill>
            </a:endParaRPr>
          </a:p>
          <a:p>
            <a:endParaRPr lang="en-GB" sz="1200" dirty="0">
              <a:solidFill>
                <a:srgbClr val="000090"/>
              </a:solidFill>
            </a:endParaRPr>
          </a:p>
          <a:p>
            <a:endParaRPr lang="en-GB" sz="1200" u="sng" dirty="0">
              <a:solidFill>
                <a:srgbClr val="000090"/>
              </a:solidFill>
            </a:endParaRPr>
          </a:p>
          <a:p>
            <a:r>
              <a:rPr lang="en-GB" sz="1200" u="sng" dirty="0">
                <a:solidFill>
                  <a:srgbClr val="000090"/>
                </a:solidFill>
              </a:rPr>
              <a:t>Instruments </a:t>
            </a:r>
            <a:r>
              <a:rPr lang="en-GB" sz="1200" u="sng" dirty="0" err="1">
                <a:solidFill>
                  <a:srgbClr val="000090"/>
                </a:solidFill>
              </a:rPr>
              <a:t>expérimentaux</a:t>
            </a:r>
            <a:r>
              <a:rPr lang="en-GB" sz="1200" u="sng" dirty="0">
                <a:solidFill>
                  <a:srgbClr val="000090"/>
                </a:solidFill>
              </a:rPr>
              <a:t> de pointe pour la</a:t>
            </a:r>
          </a:p>
          <a:p>
            <a:r>
              <a:rPr lang="en-GB" sz="1200" u="sng" dirty="0">
                <a:solidFill>
                  <a:srgbClr val="000090"/>
                </a:solidFill>
              </a:rPr>
              <a:t> la science (physique des </a:t>
            </a:r>
            <a:r>
              <a:rPr lang="en-GB" sz="1200" u="sng" dirty="0" err="1">
                <a:solidFill>
                  <a:srgbClr val="000090"/>
                </a:solidFill>
              </a:rPr>
              <a:t>particules</a:t>
            </a:r>
            <a:r>
              <a:rPr lang="en-GB" sz="1200" u="sng" dirty="0">
                <a:solidFill>
                  <a:srgbClr val="000090"/>
                </a:solidFill>
              </a:rPr>
              <a:t>, </a:t>
            </a:r>
            <a:r>
              <a:rPr lang="en-GB" sz="1200" u="sng" dirty="0" err="1">
                <a:solidFill>
                  <a:srgbClr val="000090"/>
                </a:solidFill>
              </a:rPr>
              <a:t>cosmologie</a:t>
            </a:r>
            <a:r>
              <a:rPr lang="en-GB" sz="1200" u="sng" dirty="0">
                <a:solidFill>
                  <a:srgbClr val="000090"/>
                </a:solidFill>
              </a:rPr>
              <a:t>, </a:t>
            </a:r>
            <a:r>
              <a:rPr lang="en-GB" sz="1200" u="sng" dirty="0" err="1">
                <a:solidFill>
                  <a:srgbClr val="000090"/>
                </a:solidFill>
              </a:rPr>
              <a:t>astrophysique</a:t>
            </a:r>
            <a:r>
              <a:rPr lang="en-GB" sz="1200" u="sng" dirty="0">
                <a:solidFill>
                  <a:srgbClr val="000090"/>
                </a:solidFill>
              </a:rPr>
              <a:t>) </a:t>
            </a:r>
          </a:p>
          <a:p>
            <a:endParaRPr lang="en-GB" sz="1200" u="sng" dirty="0">
              <a:solidFill>
                <a:srgbClr val="000090"/>
              </a:solidFill>
            </a:endParaRPr>
          </a:p>
          <a:p>
            <a:endParaRPr lang="en-GB" sz="1200" dirty="0">
              <a:solidFill>
                <a:srgbClr val="000090"/>
              </a:solidFill>
            </a:endParaRPr>
          </a:p>
          <a:p>
            <a:endParaRPr lang="en-GB" sz="1200" dirty="0">
              <a:solidFill>
                <a:srgbClr val="000090"/>
              </a:solidFill>
            </a:endParaRPr>
          </a:p>
          <a:p>
            <a:endParaRPr lang="en-GB" sz="1200" dirty="0">
              <a:solidFill>
                <a:srgbClr val="000090"/>
              </a:solidFill>
            </a:endParaRPr>
          </a:p>
          <a:p>
            <a:pPr algn="r"/>
            <a:r>
              <a:rPr lang="en-GB" sz="1400" dirty="0">
                <a:solidFill>
                  <a:srgbClr val="C00000"/>
                </a:solidFill>
              </a:rPr>
              <a:t>Expertise </a:t>
            </a:r>
            <a:r>
              <a:rPr lang="en-GB" sz="1400" dirty="0" err="1">
                <a:solidFill>
                  <a:srgbClr val="C00000"/>
                </a:solidFill>
              </a:rPr>
              <a:t>internationalement</a:t>
            </a:r>
            <a:r>
              <a:rPr lang="en-GB" sz="1400" dirty="0">
                <a:solidFill>
                  <a:srgbClr val="C00000"/>
                </a:solidFill>
              </a:rPr>
              <a:t> </a:t>
            </a:r>
            <a:r>
              <a:rPr lang="en-GB" sz="1400" dirty="0" err="1">
                <a:solidFill>
                  <a:srgbClr val="C00000"/>
                </a:solidFill>
              </a:rPr>
              <a:t>reconnue</a:t>
            </a:r>
            <a:r>
              <a:rPr lang="en-GB" sz="1400" dirty="0">
                <a:solidFill>
                  <a:srgbClr val="C00000"/>
                </a:solidFill>
              </a:rPr>
              <a:t> </a:t>
            </a:r>
          </a:p>
          <a:p>
            <a:pPr algn="r"/>
            <a:r>
              <a:rPr lang="en-GB" sz="1400" dirty="0">
                <a:solidFill>
                  <a:srgbClr val="C00000"/>
                </a:solidFill>
              </a:rPr>
              <a:t>dans les </a:t>
            </a:r>
            <a:r>
              <a:rPr lang="en-GB" sz="1400" dirty="0" err="1">
                <a:solidFill>
                  <a:srgbClr val="C00000"/>
                </a:solidFill>
              </a:rPr>
              <a:t>domaines</a:t>
            </a:r>
            <a:r>
              <a:rPr lang="en-GB" sz="1400" dirty="0">
                <a:solidFill>
                  <a:srgbClr val="C00000"/>
                </a:solidFill>
              </a:rPr>
              <a:t> de la </a:t>
            </a:r>
            <a:r>
              <a:rPr lang="en-GB" sz="1400" dirty="0" err="1">
                <a:solidFill>
                  <a:srgbClr val="C00000"/>
                </a:solidFill>
              </a:rPr>
              <a:t>microélectronique</a:t>
            </a:r>
            <a:r>
              <a:rPr lang="en-GB" sz="1400" dirty="0">
                <a:solidFill>
                  <a:srgbClr val="C00000"/>
                </a:solidFill>
              </a:rPr>
              <a:t>, </a:t>
            </a:r>
          </a:p>
          <a:p>
            <a:pPr algn="r"/>
            <a:r>
              <a:rPr lang="en-GB" sz="1400" dirty="0" err="1">
                <a:solidFill>
                  <a:srgbClr val="C00000"/>
                </a:solidFill>
              </a:rPr>
              <a:t>électronique</a:t>
            </a:r>
            <a:r>
              <a:rPr lang="en-GB" sz="1400" dirty="0">
                <a:solidFill>
                  <a:srgbClr val="C00000"/>
                </a:solidFill>
              </a:rPr>
              <a:t> ultra-</a:t>
            </a:r>
            <a:r>
              <a:rPr lang="en-GB" sz="1400" dirty="0" err="1">
                <a:solidFill>
                  <a:srgbClr val="C00000"/>
                </a:solidFill>
              </a:rPr>
              <a:t>rapide</a:t>
            </a:r>
            <a:r>
              <a:rPr lang="en-GB" sz="1400" dirty="0">
                <a:solidFill>
                  <a:srgbClr val="C00000"/>
                </a:solidFill>
              </a:rPr>
              <a:t>, </a:t>
            </a:r>
          </a:p>
          <a:p>
            <a:pPr algn="r"/>
            <a:r>
              <a:rPr lang="en-GB" sz="1400" dirty="0">
                <a:solidFill>
                  <a:srgbClr val="C00000"/>
                </a:solidFill>
              </a:rPr>
              <a:t> </a:t>
            </a:r>
            <a:r>
              <a:rPr lang="en-GB" sz="1400" dirty="0" err="1">
                <a:solidFill>
                  <a:srgbClr val="C00000"/>
                </a:solidFill>
              </a:rPr>
              <a:t>mécanique</a:t>
            </a:r>
            <a:r>
              <a:rPr lang="en-GB" sz="1400" dirty="0">
                <a:solidFill>
                  <a:srgbClr val="C00000"/>
                </a:solidFill>
              </a:rPr>
              <a:t>, </a:t>
            </a:r>
            <a:r>
              <a:rPr lang="en-GB" sz="1400" dirty="0" err="1">
                <a:solidFill>
                  <a:srgbClr val="C00000"/>
                </a:solidFill>
              </a:rPr>
              <a:t>mécatronique</a:t>
            </a:r>
            <a:r>
              <a:rPr lang="en-GB" sz="1400" dirty="0">
                <a:solidFill>
                  <a:srgbClr val="C00000"/>
                </a:solidFill>
              </a:rPr>
              <a:t>, </a:t>
            </a:r>
          </a:p>
          <a:p>
            <a:pPr algn="r"/>
            <a:r>
              <a:rPr lang="en-GB" sz="1400" dirty="0">
                <a:solidFill>
                  <a:srgbClr val="C00000"/>
                </a:solidFill>
              </a:rPr>
              <a:t> </a:t>
            </a:r>
            <a:r>
              <a:rPr lang="en-GB" sz="1400" dirty="0" err="1">
                <a:solidFill>
                  <a:srgbClr val="C00000"/>
                </a:solidFill>
              </a:rPr>
              <a:t>l'informatique</a:t>
            </a:r>
            <a:r>
              <a:rPr lang="en-GB" sz="1400" dirty="0">
                <a:solidFill>
                  <a:srgbClr val="C00000"/>
                </a:solidFill>
              </a:rPr>
              <a:t> </a:t>
            </a:r>
            <a:r>
              <a:rPr lang="en-GB" sz="1400" dirty="0" err="1">
                <a:solidFill>
                  <a:srgbClr val="C00000"/>
                </a:solidFill>
              </a:rPr>
              <a:t>embarquée</a:t>
            </a:r>
            <a:r>
              <a:rPr lang="en-GB" sz="1400" dirty="0">
                <a:solidFill>
                  <a:srgbClr val="C00000"/>
                </a:solidFill>
              </a:rPr>
              <a:t> et le Big Data.</a:t>
            </a:r>
          </a:p>
          <a:p>
            <a:r>
              <a:rPr lang="en-GB" sz="1200" dirty="0"/>
              <a:t>La participation </a:t>
            </a:r>
            <a:r>
              <a:rPr lang="en-GB" sz="1200" dirty="0" err="1"/>
              <a:t>à</a:t>
            </a:r>
            <a:r>
              <a:rPr lang="en-GB" sz="1200" dirty="0"/>
              <a:t> de grands </a:t>
            </a:r>
            <a:r>
              <a:rPr lang="en-GB" sz="1200" dirty="0" err="1"/>
              <a:t>projets</a:t>
            </a:r>
            <a:r>
              <a:rPr lang="en-GB" sz="1200" dirty="0"/>
              <a:t> </a:t>
            </a:r>
            <a:r>
              <a:rPr lang="en-GB" sz="1200" dirty="0" err="1"/>
              <a:t>internationaux</a:t>
            </a:r>
            <a:r>
              <a:rPr lang="en-GB" sz="1200" dirty="0"/>
              <a:t>, </a:t>
            </a:r>
            <a:r>
              <a:rPr lang="en-GB" sz="1200" dirty="0" err="1"/>
              <a:t>à</a:t>
            </a:r>
            <a:r>
              <a:rPr lang="en-GB" sz="1200" dirty="0"/>
              <a:t> des collaborations </a:t>
            </a:r>
          </a:p>
          <a:p>
            <a:r>
              <a:rPr lang="en-GB" sz="1200" dirty="0"/>
              <a:t>et aux initiatives de science ouverte </a:t>
            </a:r>
          </a:p>
          <a:p>
            <a:r>
              <a:rPr lang="en-GB" sz="1200" dirty="0" err="1"/>
              <a:t>est</a:t>
            </a:r>
            <a:r>
              <a:rPr lang="en-GB" sz="1200" dirty="0"/>
              <a:t> </a:t>
            </a:r>
            <a:r>
              <a:rPr lang="en-GB" sz="1200" dirty="0" err="1"/>
              <a:t>inscrite</a:t>
            </a:r>
            <a:r>
              <a:rPr lang="en-GB" sz="1200" dirty="0"/>
              <a:t> dans les </a:t>
            </a:r>
            <a:r>
              <a:rPr lang="en-GB" sz="1200" dirty="0" err="1"/>
              <a:t>gènes</a:t>
            </a:r>
            <a:r>
              <a:rPr lang="en-GB" sz="1200" dirty="0"/>
              <a:t> du </a:t>
            </a:r>
            <a:r>
              <a:rPr lang="en-GB" sz="1200" dirty="0" err="1"/>
              <a:t>laboratoire</a:t>
            </a:r>
            <a:r>
              <a:rPr lang="en-GB" sz="1200" dirty="0"/>
              <a:t> </a:t>
            </a:r>
            <a:r>
              <a:rPr lang="en-GB" sz="1200" dirty="0" err="1"/>
              <a:t>depuis</a:t>
            </a:r>
            <a:r>
              <a:rPr lang="en-GB" sz="1200" dirty="0"/>
              <a:t> </a:t>
            </a:r>
            <a:r>
              <a:rPr lang="en-GB" sz="1200" dirty="0" err="1"/>
              <a:t>sa</a:t>
            </a:r>
            <a:r>
              <a:rPr lang="en-GB" sz="1200" dirty="0"/>
              <a:t> </a:t>
            </a:r>
            <a:r>
              <a:rPr lang="en-GB" sz="1200" dirty="0" err="1"/>
              <a:t>création</a:t>
            </a:r>
            <a:r>
              <a:rPr lang="en-GB" sz="1200" dirty="0"/>
              <a:t>.</a:t>
            </a:r>
            <a:endParaRPr lang="en-GB" sz="1200" dirty="0">
              <a:solidFill>
                <a:srgbClr val="C00000"/>
              </a:solidFill>
            </a:endParaRPr>
          </a:p>
        </p:txBody>
      </p:sp>
      <p:pic>
        <p:nvPicPr>
          <p:cNvPr id="19" name="Image 18">
            <a:extLst>
              <a:ext uri="{FF2B5EF4-FFF2-40B4-BE49-F238E27FC236}">
                <a16:creationId xmlns:a16="http://schemas.microsoft.com/office/drawing/2014/main" id="{B567B4CE-2CC6-E941-8B93-8A691F7881DC}"/>
              </a:ext>
            </a:extLst>
          </p:cNvPr>
          <p:cNvPicPr>
            <a:picLocks noChangeAspect="1"/>
          </p:cNvPicPr>
          <p:nvPr/>
        </p:nvPicPr>
        <p:blipFill>
          <a:blip r:embed="rId2"/>
          <a:stretch>
            <a:fillRect/>
          </a:stretch>
        </p:blipFill>
        <p:spPr>
          <a:xfrm>
            <a:off x="5218676" y="1595156"/>
            <a:ext cx="2088232" cy="1850933"/>
          </a:xfrm>
          <a:prstGeom prst="rect">
            <a:avLst/>
          </a:prstGeom>
        </p:spPr>
      </p:pic>
      <p:pic>
        <p:nvPicPr>
          <p:cNvPr id="20" name="Image 19">
            <a:extLst>
              <a:ext uri="{FF2B5EF4-FFF2-40B4-BE49-F238E27FC236}">
                <a16:creationId xmlns:a16="http://schemas.microsoft.com/office/drawing/2014/main" id="{F1A81F29-D205-B249-B4D6-4150BE13EA40}"/>
              </a:ext>
            </a:extLst>
          </p:cNvPr>
          <p:cNvPicPr>
            <a:picLocks noChangeAspect="1"/>
          </p:cNvPicPr>
          <p:nvPr/>
        </p:nvPicPr>
        <p:blipFill>
          <a:blip r:embed="rId3"/>
          <a:stretch>
            <a:fillRect/>
          </a:stretch>
        </p:blipFill>
        <p:spPr>
          <a:xfrm>
            <a:off x="6619233" y="781910"/>
            <a:ext cx="2167891" cy="1488680"/>
          </a:xfrm>
          <a:prstGeom prst="rect">
            <a:avLst/>
          </a:prstGeom>
        </p:spPr>
      </p:pic>
      <p:pic>
        <p:nvPicPr>
          <p:cNvPr id="21" name="Image 20">
            <a:extLst>
              <a:ext uri="{FF2B5EF4-FFF2-40B4-BE49-F238E27FC236}">
                <a16:creationId xmlns:a16="http://schemas.microsoft.com/office/drawing/2014/main" id="{622AAC0E-BA03-6E48-955C-18C387759E1C}"/>
              </a:ext>
            </a:extLst>
          </p:cNvPr>
          <p:cNvPicPr>
            <a:picLocks noChangeAspect="1"/>
          </p:cNvPicPr>
          <p:nvPr/>
        </p:nvPicPr>
        <p:blipFill>
          <a:blip r:embed="rId4"/>
          <a:stretch>
            <a:fillRect/>
          </a:stretch>
        </p:blipFill>
        <p:spPr>
          <a:xfrm>
            <a:off x="2469985" y="1566031"/>
            <a:ext cx="1872208" cy="1409118"/>
          </a:xfrm>
          <a:prstGeom prst="rect">
            <a:avLst/>
          </a:prstGeom>
        </p:spPr>
      </p:pic>
      <p:pic>
        <p:nvPicPr>
          <p:cNvPr id="22" name="Image 21">
            <a:extLst>
              <a:ext uri="{FF2B5EF4-FFF2-40B4-BE49-F238E27FC236}">
                <a16:creationId xmlns:a16="http://schemas.microsoft.com/office/drawing/2014/main" id="{40803D69-3CD4-A74C-AF1A-B6FBCC55C8FA}"/>
              </a:ext>
            </a:extLst>
          </p:cNvPr>
          <p:cNvPicPr>
            <a:picLocks noChangeAspect="1"/>
          </p:cNvPicPr>
          <p:nvPr/>
        </p:nvPicPr>
        <p:blipFill>
          <a:blip r:embed="rId5"/>
          <a:stretch>
            <a:fillRect/>
          </a:stretch>
        </p:blipFill>
        <p:spPr>
          <a:xfrm rot="5400000">
            <a:off x="863853" y="1900440"/>
            <a:ext cx="1156489" cy="1621320"/>
          </a:xfrm>
          <a:prstGeom prst="rect">
            <a:avLst/>
          </a:prstGeom>
        </p:spPr>
      </p:pic>
      <p:pic>
        <p:nvPicPr>
          <p:cNvPr id="23" name="Image 22">
            <a:extLst>
              <a:ext uri="{FF2B5EF4-FFF2-40B4-BE49-F238E27FC236}">
                <a16:creationId xmlns:a16="http://schemas.microsoft.com/office/drawing/2014/main" id="{71B7C2C2-E330-C046-A0D0-1EE3A4D64A48}"/>
              </a:ext>
            </a:extLst>
          </p:cNvPr>
          <p:cNvPicPr>
            <a:picLocks noChangeAspect="1"/>
          </p:cNvPicPr>
          <p:nvPr/>
        </p:nvPicPr>
        <p:blipFill>
          <a:blip r:embed="rId6"/>
          <a:stretch>
            <a:fillRect/>
          </a:stretch>
        </p:blipFill>
        <p:spPr>
          <a:xfrm>
            <a:off x="211393" y="3966900"/>
            <a:ext cx="4082729" cy="1478324"/>
          </a:xfrm>
          <a:prstGeom prst="rect">
            <a:avLst/>
          </a:prstGeom>
        </p:spPr>
      </p:pic>
      <p:pic>
        <p:nvPicPr>
          <p:cNvPr id="24" name="Image 23">
            <a:extLst>
              <a:ext uri="{FF2B5EF4-FFF2-40B4-BE49-F238E27FC236}">
                <a16:creationId xmlns:a16="http://schemas.microsoft.com/office/drawing/2014/main" id="{BCAB697A-83F0-CE48-B1E6-619CB5D28501}"/>
              </a:ext>
            </a:extLst>
          </p:cNvPr>
          <p:cNvPicPr>
            <a:picLocks noChangeAspect="1"/>
          </p:cNvPicPr>
          <p:nvPr/>
        </p:nvPicPr>
        <p:blipFill>
          <a:blip r:embed="rId7"/>
          <a:stretch>
            <a:fillRect/>
          </a:stretch>
        </p:blipFill>
        <p:spPr>
          <a:xfrm>
            <a:off x="3240914" y="4197079"/>
            <a:ext cx="2067378" cy="1398926"/>
          </a:xfrm>
          <a:prstGeom prst="rect">
            <a:avLst/>
          </a:prstGeom>
        </p:spPr>
      </p:pic>
      <p:pic>
        <p:nvPicPr>
          <p:cNvPr id="25" name="Picture 6" descr="https://www.dunescience.org/wp-content/uploads/2018/01/protoDUNE_cryostat_interior-1195x279.jpg">
            <a:extLst>
              <a:ext uri="{FF2B5EF4-FFF2-40B4-BE49-F238E27FC236}">
                <a16:creationId xmlns:a16="http://schemas.microsoft.com/office/drawing/2014/main" id="{F92148F3-54E2-8B4A-B023-A08DA68FC5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2792" y="3418273"/>
            <a:ext cx="2766802" cy="645587"/>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25">
            <a:extLst>
              <a:ext uri="{FF2B5EF4-FFF2-40B4-BE49-F238E27FC236}">
                <a16:creationId xmlns:a16="http://schemas.microsoft.com/office/drawing/2014/main" id="{97CC5F0F-366B-EF40-AB77-E95BAC61B058}"/>
              </a:ext>
            </a:extLst>
          </p:cNvPr>
          <p:cNvPicPr>
            <a:picLocks noChangeAspect="1"/>
          </p:cNvPicPr>
          <p:nvPr/>
        </p:nvPicPr>
        <p:blipFill>
          <a:blip r:embed="rId9"/>
          <a:stretch>
            <a:fillRect/>
          </a:stretch>
        </p:blipFill>
        <p:spPr>
          <a:xfrm>
            <a:off x="4719381" y="3458408"/>
            <a:ext cx="1421548" cy="1139442"/>
          </a:xfrm>
          <a:prstGeom prst="rect">
            <a:avLst/>
          </a:prstGeom>
        </p:spPr>
      </p:pic>
      <p:pic>
        <p:nvPicPr>
          <p:cNvPr id="27" name="Picture 2">
            <a:extLst>
              <a:ext uri="{FF2B5EF4-FFF2-40B4-BE49-F238E27FC236}">
                <a16:creationId xmlns:a16="http://schemas.microsoft.com/office/drawing/2014/main" id="{8566A3CF-C518-0844-B37C-424258BF9C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7720" y="5604720"/>
            <a:ext cx="1386419" cy="980015"/>
          </a:xfrm>
          <a:prstGeom prst="rect">
            <a:avLst/>
          </a:prstGeom>
          <a:noFill/>
          <a:extLst>
            <a:ext uri="{909E8E84-426E-40DD-AFC4-6F175D3DCCD1}">
              <a14:hiddenFill xmlns:a14="http://schemas.microsoft.com/office/drawing/2010/main">
                <a:solidFill>
                  <a:srgbClr val="FFFFFF"/>
                </a:solidFill>
              </a14:hiddenFill>
            </a:ext>
          </a:extLst>
        </p:spPr>
      </p:pic>
      <p:sp>
        <p:nvSpPr>
          <p:cNvPr id="28" name="Espace réservé du pied de page 3">
            <a:extLst>
              <a:ext uri="{FF2B5EF4-FFF2-40B4-BE49-F238E27FC236}">
                <a16:creationId xmlns:a16="http://schemas.microsoft.com/office/drawing/2014/main" id="{89CBFC14-52C5-1242-984F-A34588A49561}"/>
              </a:ext>
            </a:extLst>
          </p:cNvPr>
          <p:cNvSpPr>
            <a:spLocks noGrp="1"/>
          </p:cNvSpPr>
          <p:nvPr>
            <p:ph type="ftr" sz="quarter" idx="11"/>
          </p:nvPr>
        </p:nvSpPr>
        <p:spPr>
          <a:xfrm>
            <a:off x="4294800" y="6454800"/>
            <a:ext cx="3086100" cy="313200"/>
          </a:xfrm>
        </p:spPr>
        <p:txBody>
          <a:bodyPr/>
          <a:lstStyle/>
          <a:p>
            <a:r>
              <a:rPr lang="fr-FR" sz="1100" dirty="0">
                <a:solidFill>
                  <a:srgbClr val="153449"/>
                </a:solidFill>
                <a:latin typeface="Arial" panose="020B0604020202020204" pitchFamily="34" charset="0"/>
                <a:cs typeface="Arial" panose="020B0604020202020204" pitchFamily="34" charset="0"/>
              </a:rPr>
              <a:t>G. Lamanna</a:t>
            </a:r>
          </a:p>
        </p:txBody>
      </p:sp>
      <p:sp>
        <p:nvSpPr>
          <p:cNvPr id="29" name="Espace réservé du numéro de diapositive 4">
            <a:extLst>
              <a:ext uri="{FF2B5EF4-FFF2-40B4-BE49-F238E27FC236}">
                <a16:creationId xmlns:a16="http://schemas.microsoft.com/office/drawing/2014/main" id="{15D3FA4C-2C9C-4647-8439-9C357E75E196}"/>
              </a:ext>
            </a:extLst>
          </p:cNvPr>
          <p:cNvSpPr>
            <a:spLocks noGrp="1"/>
          </p:cNvSpPr>
          <p:nvPr>
            <p:ph type="sldNum" sz="quarter" idx="12"/>
          </p:nvPr>
        </p:nvSpPr>
        <p:spPr>
          <a:xfrm>
            <a:off x="7884000" y="6454800"/>
            <a:ext cx="1033200" cy="313200"/>
          </a:xfrm>
        </p:spPr>
        <p:txBody>
          <a:bodyPr/>
          <a:lstStyle/>
          <a:p>
            <a:fld id="{2A19AD89-17DE-4EAC-B060-CF86C17F7722}" type="slidenum">
              <a:rPr lang="fr-FR" sz="1100" smtClean="0">
                <a:latin typeface="Arial" panose="020B0604020202020204" pitchFamily="34" charset="0"/>
                <a:cs typeface="Arial" panose="020B0604020202020204" pitchFamily="34" charset="0"/>
              </a:rPr>
              <a:pPr/>
              <a:t>3</a:t>
            </a:fld>
            <a:endParaRPr lang="fr-F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111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648" y="68400"/>
            <a:ext cx="7527952" cy="480280"/>
          </a:xfrm>
        </p:spPr>
        <p:txBody>
          <a:bodyPr/>
          <a:lstStyle/>
          <a:p>
            <a:r>
              <a:rPr lang="fr-FR" b="1" dirty="0"/>
              <a:t>Les projets du LAPP: des priorités nationales et mondiales</a:t>
            </a:r>
          </a:p>
        </p:txBody>
      </p:sp>
      <p:sp>
        <p:nvSpPr>
          <p:cNvPr id="4" name="Espace réservé du pied de page 3"/>
          <p:cNvSpPr>
            <a:spLocks noGrp="1"/>
          </p:cNvSpPr>
          <p:nvPr>
            <p:ph type="ftr" sz="quarter" idx="11"/>
          </p:nvPr>
        </p:nvSpPr>
        <p:spPr/>
        <p:txBody>
          <a:bodyPr/>
          <a:lstStyle/>
          <a:p>
            <a:r>
              <a:rPr lang="fr-FR">
                <a:solidFill>
                  <a:srgbClr val="153449"/>
                </a:solidFill>
              </a:rPr>
              <a:t>G. Lamanna</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4</a:t>
            </a:fld>
            <a:endParaRPr lang="fr-FR" dirty="0"/>
          </a:p>
        </p:txBody>
      </p:sp>
      <p:sp>
        <p:nvSpPr>
          <p:cNvPr id="6" name="ZoneTexte 5"/>
          <p:cNvSpPr txBox="1"/>
          <p:nvPr/>
        </p:nvSpPr>
        <p:spPr>
          <a:xfrm>
            <a:off x="179511" y="620688"/>
            <a:ext cx="8496945" cy="338554"/>
          </a:xfrm>
          <a:prstGeom prst="rect">
            <a:avLst/>
          </a:prstGeom>
          <a:noFill/>
        </p:spPr>
        <p:txBody>
          <a:bodyPr wrap="square" rtlCol="0">
            <a:spAutoFit/>
          </a:bodyPr>
          <a:lstStyle/>
          <a:p>
            <a:r>
              <a:rPr lang="fr-FR" sz="1600" dirty="0">
                <a:solidFill>
                  <a:srgbClr val="0000FF"/>
                </a:solidFill>
              </a:rPr>
              <a:t>(Financés par des actions ministériels TGIR – Très Grandes Infrastructures de Recherche )</a:t>
            </a:r>
          </a:p>
        </p:txBody>
      </p:sp>
      <p:pic>
        <p:nvPicPr>
          <p:cNvPr id="7" name="Image 6"/>
          <p:cNvPicPr>
            <a:picLocks noChangeAspect="1"/>
          </p:cNvPicPr>
          <p:nvPr/>
        </p:nvPicPr>
        <p:blipFill>
          <a:blip r:embed="rId2"/>
          <a:stretch>
            <a:fillRect/>
          </a:stretch>
        </p:blipFill>
        <p:spPr>
          <a:xfrm>
            <a:off x="3285756" y="1052736"/>
            <a:ext cx="2400267" cy="1800200"/>
          </a:xfrm>
          <a:prstGeom prst="rect">
            <a:avLst/>
          </a:prstGeom>
        </p:spPr>
      </p:pic>
      <p:pic>
        <p:nvPicPr>
          <p:cNvPr id="8" name="Image 7"/>
          <p:cNvPicPr>
            <a:picLocks noChangeAspect="1"/>
          </p:cNvPicPr>
          <p:nvPr/>
        </p:nvPicPr>
        <p:blipFill>
          <a:blip r:embed="rId3"/>
          <a:stretch>
            <a:fillRect/>
          </a:stretch>
        </p:blipFill>
        <p:spPr>
          <a:xfrm>
            <a:off x="5878044" y="1052736"/>
            <a:ext cx="2726404" cy="1872208"/>
          </a:xfrm>
          <a:prstGeom prst="rect">
            <a:avLst/>
          </a:prstGeom>
        </p:spPr>
      </p:pic>
      <p:pic>
        <p:nvPicPr>
          <p:cNvPr id="10" name="Image 9"/>
          <p:cNvPicPr>
            <a:picLocks noChangeAspect="1"/>
          </p:cNvPicPr>
          <p:nvPr/>
        </p:nvPicPr>
        <p:blipFill>
          <a:blip r:embed="rId4"/>
          <a:stretch>
            <a:fillRect/>
          </a:stretch>
        </p:blipFill>
        <p:spPr>
          <a:xfrm>
            <a:off x="3707904" y="3068960"/>
            <a:ext cx="4667429" cy="1510050"/>
          </a:xfrm>
          <a:prstGeom prst="rect">
            <a:avLst/>
          </a:prstGeom>
        </p:spPr>
      </p:pic>
      <p:pic>
        <p:nvPicPr>
          <p:cNvPr id="11" name="Image 10"/>
          <p:cNvPicPr>
            <a:picLocks noChangeAspect="1"/>
          </p:cNvPicPr>
          <p:nvPr/>
        </p:nvPicPr>
        <p:blipFill>
          <a:blip r:embed="rId5"/>
          <a:stretch>
            <a:fillRect/>
          </a:stretch>
        </p:blipFill>
        <p:spPr>
          <a:xfrm>
            <a:off x="6372200" y="4725144"/>
            <a:ext cx="2473105" cy="1642296"/>
          </a:xfrm>
          <a:prstGeom prst="rect">
            <a:avLst/>
          </a:prstGeom>
        </p:spPr>
      </p:pic>
      <p:pic>
        <p:nvPicPr>
          <p:cNvPr id="12" name="Image 11"/>
          <p:cNvPicPr>
            <a:picLocks noChangeAspect="1"/>
          </p:cNvPicPr>
          <p:nvPr/>
        </p:nvPicPr>
        <p:blipFill>
          <a:blip r:embed="rId6"/>
          <a:stretch>
            <a:fillRect/>
          </a:stretch>
        </p:blipFill>
        <p:spPr>
          <a:xfrm>
            <a:off x="3491880" y="4797152"/>
            <a:ext cx="2736304" cy="1482164"/>
          </a:xfrm>
          <a:prstGeom prst="rect">
            <a:avLst/>
          </a:prstGeom>
        </p:spPr>
      </p:pic>
      <p:pic>
        <p:nvPicPr>
          <p:cNvPr id="14" name="Image 13"/>
          <p:cNvPicPr>
            <a:picLocks noChangeAspect="1"/>
          </p:cNvPicPr>
          <p:nvPr/>
        </p:nvPicPr>
        <p:blipFill>
          <a:blip r:embed="rId7"/>
          <a:stretch>
            <a:fillRect/>
          </a:stretch>
        </p:blipFill>
        <p:spPr>
          <a:xfrm>
            <a:off x="539552" y="3068959"/>
            <a:ext cx="2520280" cy="1657569"/>
          </a:xfrm>
          <a:prstGeom prst="rect">
            <a:avLst/>
          </a:prstGeom>
        </p:spPr>
      </p:pic>
      <p:pic>
        <p:nvPicPr>
          <p:cNvPr id="15" name="Image 14"/>
          <p:cNvPicPr>
            <a:picLocks noChangeAspect="1"/>
          </p:cNvPicPr>
          <p:nvPr/>
        </p:nvPicPr>
        <p:blipFill>
          <a:blip r:embed="rId8"/>
          <a:stretch>
            <a:fillRect/>
          </a:stretch>
        </p:blipFill>
        <p:spPr>
          <a:xfrm>
            <a:off x="1791072" y="891474"/>
            <a:ext cx="1268760" cy="1268760"/>
          </a:xfrm>
          <a:prstGeom prst="rect">
            <a:avLst/>
          </a:prstGeom>
        </p:spPr>
      </p:pic>
      <p:pic>
        <p:nvPicPr>
          <p:cNvPr id="16" name="Image 15"/>
          <p:cNvPicPr>
            <a:picLocks noChangeAspect="1"/>
          </p:cNvPicPr>
          <p:nvPr/>
        </p:nvPicPr>
        <p:blipFill>
          <a:blip r:embed="rId9"/>
          <a:stretch>
            <a:fillRect/>
          </a:stretch>
        </p:blipFill>
        <p:spPr>
          <a:xfrm>
            <a:off x="467544" y="1412776"/>
            <a:ext cx="1152128" cy="1133045"/>
          </a:xfrm>
          <a:prstGeom prst="rect">
            <a:avLst/>
          </a:prstGeom>
        </p:spPr>
      </p:pic>
      <p:pic>
        <p:nvPicPr>
          <p:cNvPr id="17" name="Image 16"/>
          <p:cNvPicPr>
            <a:picLocks noChangeAspect="1"/>
          </p:cNvPicPr>
          <p:nvPr/>
        </p:nvPicPr>
        <p:blipFill>
          <a:blip r:embed="rId10"/>
          <a:stretch>
            <a:fillRect/>
          </a:stretch>
        </p:blipFill>
        <p:spPr>
          <a:xfrm>
            <a:off x="323528" y="5301208"/>
            <a:ext cx="2808312" cy="514092"/>
          </a:xfrm>
          <a:prstGeom prst="rect">
            <a:avLst/>
          </a:prstGeom>
        </p:spPr>
      </p:pic>
      <p:pic>
        <p:nvPicPr>
          <p:cNvPr id="1026" name="Picture 2" descr="Résultat de recherche d'images pour &quot;lhcb logo&quot;">
            <a:extLst>
              <a:ext uri="{FF2B5EF4-FFF2-40B4-BE49-F238E27FC236}">
                <a16:creationId xmlns:a16="http://schemas.microsoft.com/office/drawing/2014/main" id="{D6F1B8E9-783B-474B-A8D7-B7E0E3A3D1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9692" y="2181235"/>
            <a:ext cx="1208464" cy="82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94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a:solidFill>
                  <a:srgbClr val="153449"/>
                </a:solidFill>
              </a:rPr>
              <a:t>G. Lamanna</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5</a:t>
            </a:fld>
            <a:endParaRPr lang="fr-FR" dirty="0"/>
          </a:p>
        </p:txBody>
      </p:sp>
      <p:pic>
        <p:nvPicPr>
          <p:cNvPr id="9" name="Image 8"/>
          <p:cNvPicPr>
            <a:picLocks noChangeAspect="1"/>
          </p:cNvPicPr>
          <p:nvPr/>
        </p:nvPicPr>
        <p:blipFill>
          <a:blip r:embed="rId2"/>
          <a:stretch>
            <a:fillRect/>
          </a:stretch>
        </p:blipFill>
        <p:spPr>
          <a:xfrm>
            <a:off x="755576" y="980728"/>
            <a:ext cx="1872208" cy="1644917"/>
          </a:xfrm>
          <a:prstGeom prst="rect">
            <a:avLst/>
          </a:prstGeom>
        </p:spPr>
      </p:pic>
      <p:pic>
        <p:nvPicPr>
          <p:cNvPr id="13" name="Image 12"/>
          <p:cNvPicPr>
            <a:picLocks noChangeAspect="1"/>
          </p:cNvPicPr>
          <p:nvPr/>
        </p:nvPicPr>
        <p:blipFill>
          <a:blip r:embed="rId3"/>
          <a:stretch>
            <a:fillRect/>
          </a:stretch>
        </p:blipFill>
        <p:spPr>
          <a:xfrm>
            <a:off x="5580112" y="980728"/>
            <a:ext cx="2651786" cy="1988840"/>
          </a:xfrm>
          <a:prstGeom prst="rect">
            <a:avLst/>
          </a:prstGeom>
        </p:spPr>
      </p:pic>
      <p:pic>
        <p:nvPicPr>
          <p:cNvPr id="18" name="Image 17"/>
          <p:cNvPicPr>
            <a:picLocks noChangeAspect="1"/>
          </p:cNvPicPr>
          <p:nvPr/>
        </p:nvPicPr>
        <p:blipFill>
          <a:blip r:embed="rId4"/>
          <a:stretch>
            <a:fillRect/>
          </a:stretch>
        </p:blipFill>
        <p:spPr>
          <a:xfrm>
            <a:off x="3707904" y="980728"/>
            <a:ext cx="1713505" cy="2016224"/>
          </a:xfrm>
          <a:prstGeom prst="rect">
            <a:avLst/>
          </a:prstGeom>
        </p:spPr>
      </p:pic>
      <p:pic>
        <p:nvPicPr>
          <p:cNvPr id="19" name="Image 18"/>
          <p:cNvPicPr>
            <a:picLocks noChangeAspect="1"/>
          </p:cNvPicPr>
          <p:nvPr/>
        </p:nvPicPr>
        <p:blipFill>
          <a:blip r:embed="rId5"/>
          <a:stretch>
            <a:fillRect/>
          </a:stretch>
        </p:blipFill>
        <p:spPr>
          <a:xfrm>
            <a:off x="611560" y="3210399"/>
            <a:ext cx="2376264" cy="918822"/>
          </a:xfrm>
          <a:prstGeom prst="rect">
            <a:avLst/>
          </a:prstGeom>
        </p:spPr>
      </p:pic>
      <p:pic>
        <p:nvPicPr>
          <p:cNvPr id="20" name="Image 19"/>
          <p:cNvPicPr>
            <a:picLocks noChangeAspect="1"/>
          </p:cNvPicPr>
          <p:nvPr/>
        </p:nvPicPr>
        <p:blipFill>
          <a:blip r:embed="rId6"/>
          <a:stretch>
            <a:fillRect/>
          </a:stretch>
        </p:blipFill>
        <p:spPr>
          <a:xfrm>
            <a:off x="5868144" y="3068960"/>
            <a:ext cx="2187728" cy="1514745"/>
          </a:xfrm>
          <a:prstGeom prst="rect">
            <a:avLst/>
          </a:prstGeom>
        </p:spPr>
      </p:pic>
      <p:pic>
        <p:nvPicPr>
          <p:cNvPr id="21" name="Image 20"/>
          <p:cNvPicPr>
            <a:picLocks noChangeAspect="1"/>
          </p:cNvPicPr>
          <p:nvPr/>
        </p:nvPicPr>
        <p:blipFill>
          <a:blip r:embed="rId7"/>
          <a:stretch>
            <a:fillRect/>
          </a:stretch>
        </p:blipFill>
        <p:spPr>
          <a:xfrm>
            <a:off x="3563888" y="3068960"/>
            <a:ext cx="2088232" cy="1673823"/>
          </a:xfrm>
          <a:prstGeom prst="rect">
            <a:avLst/>
          </a:prstGeom>
        </p:spPr>
      </p:pic>
      <p:pic>
        <p:nvPicPr>
          <p:cNvPr id="22" name="Image 21"/>
          <p:cNvPicPr>
            <a:picLocks noChangeAspect="1"/>
          </p:cNvPicPr>
          <p:nvPr/>
        </p:nvPicPr>
        <p:blipFill>
          <a:blip r:embed="rId8"/>
          <a:stretch>
            <a:fillRect/>
          </a:stretch>
        </p:blipFill>
        <p:spPr>
          <a:xfrm>
            <a:off x="899592" y="4503701"/>
            <a:ext cx="1368152" cy="1850243"/>
          </a:xfrm>
          <a:prstGeom prst="rect">
            <a:avLst/>
          </a:prstGeom>
        </p:spPr>
      </p:pic>
      <p:pic>
        <p:nvPicPr>
          <p:cNvPr id="23" name="Image 22"/>
          <p:cNvPicPr>
            <a:picLocks noChangeAspect="1"/>
          </p:cNvPicPr>
          <p:nvPr/>
        </p:nvPicPr>
        <p:blipFill>
          <a:blip r:embed="rId9"/>
          <a:stretch>
            <a:fillRect/>
          </a:stretch>
        </p:blipFill>
        <p:spPr>
          <a:xfrm>
            <a:off x="3059832" y="4799385"/>
            <a:ext cx="2483768" cy="1653951"/>
          </a:xfrm>
          <a:prstGeom prst="rect">
            <a:avLst/>
          </a:prstGeom>
        </p:spPr>
      </p:pic>
      <p:pic>
        <p:nvPicPr>
          <p:cNvPr id="24" name="Image 23"/>
          <p:cNvPicPr>
            <a:picLocks noChangeAspect="1"/>
          </p:cNvPicPr>
          <p:nvPr/>
        </p:nvPicPr>
        <p:blipFill>
          <a:blip r:embed="rId10"/>
          <a:stretch>
            <a:fillRect/>
          </a:stretch>
        </p:blipFill>
        <p:spPr>
          <a:xfrm>
            <a:off x="5796136" y="4653136"/>
            <a:ext cx="2520280" cy="1677029"/>
          </a:xfrm>
          <a:prstGeom prst="rect">
            <a:avLst/>
          </a:prstGeom>
        </p:spPr>
      </p:pic>
      <p:sp>
        <p:nvSpPr>
          <p:cNvPr id="25" name="Titre 1">
            <a:extLst>
              <a:ext uri="{FF2B5EF4-FFF2-40B4-BE49-F238E27FC236}">
                <a16:creationId xmlns:a16="http://schemas.microsoft.com/office/drawing/2014/main" id="{5DB70686-FF86-2D46-9117-450EFA5E4F66}"/>
              </a:ext>
            </a:extLst>
          </p:cNvPr>
          <p:cNvSpPr>
            <a:spLocks noGrp="1"/>
          </p:cNvSpPr>
          <p:nvPr>
            <p:ph type="title"/>
          </p:nvPr>
        </p:nvSpPr>
        <p:spPr>
          <a:xfrm>
            <a:off x="1403648" y="68400"/>
            <a:ext cx="7527952" cy="480280"/>
          </a:xfrm>
        </p:spPr>
        <p:txBody>
          <a:bodyPr/>
          <a:lstStyle/>
          <a:p>
            <a:r>
              <a:rPr lang="fr-FR" b="1" dirty="0"/>
              <a:t>Les projets du LAPP: des priorités nationales et mondiales</a:t>
            </a:r>
          </a:p>
        </p:txBody>
      </p:sp>
    </p:spTree>
    <p:extLst>
      <p:ext uri="{BB962C8B-B14F-4D97-AF65-F5344CB8AC3E}">
        <p14:creationId xmlns:p14="http://schemas.microsoft.com/office/powerpoint/2010/main" val="1088338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a:solidFill>
                  <a:srgbClr val="153449"/>
                </a:solidFill>
              </a:rPr>
              <a:t>G. Lamanna</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6</a:t>
            </a:fld>
            <a:endParaRPr lang="fr-FR" dirty="0"/>
          </a:p>
        </p:txBody>
      </p:sp>
      <p:sp>
        <p:nvSpPr>
          <p:cNvPr id="25" name="Titre 1">
            <a:extLst>
              <a:ext uri="{FF2B5EF4-FFF2-40B4-BE49-F238E27FC236}">
                <a16:creationId xmlns:a16="http://schemas.microsoft.com/office/drawing/2014/main" id="{5DB70686-FF86-2D46-9117-450EFA5E4F66}"/>
              </a:ext>
            </a:extLst>
          </p:cNvPr>
          <p:cNvSpPr>
            <a:spLocks noGrp="1"/>
          </p:cNvSpPr>
          <p:nvPr>
            <p:ph type="title"/>
          </p:nvPr>
        </p:nvSpPr>
        <p:spPr>
          <a:xfrm>
            <a:off x="1403648" y="68400"/>
            <a:ext cx="7527952" cy="480280"/>
          </a:xfrm>
        </p:spPr>
        <p:txBody>
          <a:bodyPr/>
          <a:lstStyle/>
          <a:p>
            <a:r>
              <a:rPr lang="fr-FR" b="1" dirty="0"/>
              <a:t>Les projets du LAPP: des priorités nationales et mondiales</a:t>
            </a:r>
          </a:p>
        </p:txBody>
      </p:sp>
      <p:pic>
        <p:nvPicPr>
          <p:cNvPr id="16" name="Image 22">
            <a:extLst>
              <a:ext uri="{FF2B5EF4-FFF2-40B4-BE49-F238E27FC236}">
                <a16:creationId xmlns:a16="http://schemas.microsoft.com/office/drawing/2014/main" id="{D099DE07-D131-4A4C-BE08-809A62F1A3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91816" y="184851"/>
            <a:ext cx="1196468" cy="48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22">
            <a:extLst>
              <a:ext uri="{FF2B5EF4-FFF2-40B4-BE49-F238E27FC236}">
                <a16:creationId xmlns:a16="http://schemas.microsoft.com/office/drawing/2014/main" id="{3920A964-C216-9F4C-987B-5E2715464A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44216" y="337251"/>
            <a:ext cx="1196468" cy="48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Deep Underground Neutrino Experiment">
            <a:extLst>
              <a:ext uri="{FF2B5EF4-FFF2-40B4-BE49-F238E27FC236}">
                <a16:creationId xmlns:a16="http://schemas.microsoft.com/office/drawing/2014/main" id="{F8BB3E0E-0B87-8842-8A1D-AEA7F7279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11" y="1736791"/>
            <a:ext cx="3966947" cy="648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bne_graphic_061615_2016">
            <a:extLst>
              <a:ext uri="{FF2B5EF4-FFF2-40B4-BE49-F238E27FC236}">
                <a16:creationId xmlns:a16="http://schemas.microsoft.com/office/drawing/2014/main" id="{6DBFD42F-2788-AE41-B66D-082F28950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334" y="1933846"/>
            <a:ext cx="4385276" cy="14465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dunescience.org/wp-content/uploads/2018/01/protoDUNE_cryostat_interior-1195x279.jpg">
            <a:extLst>
              <a:ext uri="{FF2B5EF4-FFF2-40B4-BE49-F238E27FC236}">
                <a16:creationId xmlns:a16="http://schemas.microsoft.com/office/drawing/2014/main" id="{D3A516F3-CC8E-0748-B105-32A2A437D0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1044433"/>
            <a:ext cx="4355976" cy="10163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nstruction">
            <a:extLst>
              <a:ext uri="{FF2B5EF4-FFF2-40B4-BE49-F238E27FC236}">
                <a16:creationId xmlns:a16="http://schemas.microsoft.com/office/drawing/2014/main" id="{8B5A88BA-52A8-5340-9488-B32D104AC6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280" y="3506238"/>
            <a:ext cx="1897811" cy="14233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uperNEMO">
            <a:extLst>
              <a:ext uri="{FF2B5EF4-FFF2-40B4-BE49-F238E27FC236}">
                <a16:creationId xmlns:a16="http://schemas.microsoft.com/office/drawing/2014/main" id="{081F6936-44BD-E343-8BC1-0A327516AC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399" y="3322315"/>
            <a:ext cx="1708092" cy="164031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6" name="Picture 12" descr="STEREO logo">
            <a:extLst>
              <a:ext uri="{FF2B5EF4-FFF2-40B4-BE49-F238E27FC236}">
                <a16:creationId xmlns:a16="http://schemas.microsoft.com/office/drawing/2014/main" id="{CBBDD33D-40A5-FB4E-B8E8-FD34E561B2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385" y="5125527"/>
            <a:ext cx="1776119" cy="10035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LL Reaktor">
            <a:extLst>
              <a:ext uri="{FF2B5EF4-FFF2-40B4-BE49-F238E27FC236}">
                <a16:creationId xmlns:a16="http://schemas.microsoft.com/office/drawing/2014/main" id="{A0A46A7D-1B14-1A42-822A-92B3439D9E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8098" y="4904563"/>
            <a:ext cx="2143040" cy="144543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tereo Sensitivity">
            <a:extLst>
              <a:ext uri="{FF2B5EF4-FFF2-40B4-BE49-F238E27FC236}">
                <a16:creationId xmlns:a16="http://schemas.microsoft.com/office/drawing/2014/main" id="{0B321CF1-4C8A-FB40-92D9-5CBB5D2664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33280" y="5135249"/>
            <a:ext cx="1911649" cy="12671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struction">
            <a:extLst>
              <a:ext uri="{FF2B5EF4-FFF2-40B4-BE49-F238E27FC236}">
                <a16:creationId xmlns:a16="http://schemas.microsoft.com/office/drawing/2014/main" id="{FA6170B0-C8B0-8D41-917C-3512FBA925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6795" y="3506238"/>
            <a:ext cx="2035944" cy="127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41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a:solidFill>
                  <a:srgbClr val="153449"/>
                </a:solidFill>
              </a:rPr>
              <a:t>G. Lamanna</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7</a:t>
            </a:fld>
            <a:endParaRPr lang="fr-FR" dirty="0"/>
          </a:p>
        </p:txBody>
      </p:sp>
      <p:sp>
        <p:nvSpPr>
          <p:cNvPr id="6" name="ZoneTexte 5"/>
          <p:cNvSpPr txBox="1"/>
          <p:nvPr/>
        </p:nvSpPr>
        <p:spPr>
          <a:xfrm>
            <a:off x="179512" y="620688"/>
            <a:ext cx="8064896" cy="338554"/>
          </a:xfrm>
          <a:prstGeom prst="rect">
            <a:avLst/>
          </a:prstGeom>
          <a:noFill/>
        </p:spPr>
        <p:txBody>
          <a:bodyPr wrap="square" rtlCol="0">
            <a:spAutoFit/>
          </a:bodyPr>
          <a:lstStyle/>
          <a:p>
            <a:r>
              <a:rPr lang="fr-FR" sz="1600" dirty="0">
                <a:solidFill>
                  <a:srgbClr val="0000FF"/>
                </a:solidFill>
              </a:rPr>
              <a:t>(Des projets R&amp;D pour les infrastructures de demain: les accélérateurs du CERN)</a:t>
            </a:r>
          </a:p>
        </p:txBody>
      </p:sp>
      <p:pic>
        <p:nvPicPr>
          <p:cNvPr id="7" name="Image 6"/>
          <p:cNvPicPr>
            <a:picLocks noChangeAspect="1"/>
          </p:cNvPicPr>
          <p:nvPr/>
        </p:nvPicPr>
        <p:blipFill>
          <a:blip r:embed="rId2"/>
          <a:stretch>
            <a:fillRect/>
          </a:stretch>
        </p:blipFill>
        <p:spPr>
          <a:xfrm>
            <a:off x="395536" y="1334358"/>
            <a:ext cx="2915816" cy="1215469"/>
          </a:xfrm>
          <a:prstGeom prst="rect">
            <a:avLst/>
          </a:prstGeom>
        </p:spPr>
      </p:pic>
      <p:sp>
        <p:nvSpPr>
          <p:cNvPr id="13" name="Titre 1">
            <a:extLst>
              <a:ext uri="{FF2B5EF4-FFF2-40B4-BE49-F238E27FC236}">
                <a16:creationId xmlns:a16="http://schemas.microsoft.com/office/drawing/2014/main" id="{BC7023B2-A6E5-1845-9A62-2E78EEC4E09D}"/>
              </a:ext>
            </a:extLst>
          </p:cNvPr>
          <p:cNvSpPr>
            <a:spLocks noGrp="1"/>
          </p:cNvSpPr>
          <p:nvPr>
            <p:ph type="title"/>
          </p:nvPr>
        </p:nvSpPr>
        <p:spPr>
          <a:xfrm>
            <a:off x="1403648" y="68400"/>
            <a:ext cx="7527952" cy="480280"/>
          </a:xfrm>
        </p:spPr>
        <p:txBody>
          <a:bodyPr/>
          <a:lstStyle/>
          <a:p>
            <a:r>
              <a:rPr lang="fr-FR" b="1" dirty="0"/>
              <a:t>Les projets du LAPP: des priorités nationales et mondiales</a:t>
            </a:r>
          </a:p>
        </p:txBody>
      </p:sp>
      <p:sp>
        <p:nvSpPr>
          <p:cNvPr id="11" name="Rectangle 10">
            <a:extLst>
              <a:ext uri="{FF2B5EF4-FFF2-40B4-BE49-F238E27FC236}">
                <a16:creationId xmlns:a16="http://schemas.microsoft.com/office/drawing/2014/main" id="{C8A0B398-E819-2546-95CA-D0FEB64ABE48}"/>
              </a:ext>
            </a:extLst>
          </p:cNvPr>
          <p:cNvSpPr/>
          <p:nvPr/>
        </p:nvSpPr>
        <p:spPr>
          <a:xfrm>
            <a:off x="251520" y="3776695"/>
            <a:ext cx="4043280" cy="1323439"/>
          </a:xfrm>
          <a:prstGeom prst="rect">
            <a:avLst/>
          </a:prstGeom>
        </p:spPr>
        <p:txBody>
          <a:bodyPr wrap="square">
            <a:spAutoFit/>
          </a:bodyPr>
          <a:lstStyle/>
          <a:p>
            <a:r>
              <a:rPr lang="fr-FR" sz="1600" dirty="0">
                <a:solidFill>
                  <a:srgbClr val="002060"/>
                </a:solidFill>
              </a:rPr>
              <a:t>Vers de nouvelles machines  </a:t>
            </a:r>
          </a:p>
          <a:p>
            <a:r>
              <a:rPr lang="fr-FR" sz="1600" b="1" dirty="0">
                <a:solidFill>
                  <a:srgbClr val="002060"/>
                </a:solidFill>
              </a:rPr>
              <a:t>FCC – Futur Collisionneur Circulaire </a:t>
            </a:r>
            <a:r>
              <a:rPr lang="fr-FR" sz="1600" dirty="0">
                <a:solidFill>
                  <a:srgbClr val="002060"/>
                </a:solidFill>
              </a:rPr>
              <a:t> d‘un grand tunnel (100 km): </a:t>
            </a:r>
          </a:p>
          <a:p>
            <a:r>
              <a:rPr lang="fr-FR" sz="1600" dirty="0">
                <a:solidFill>
                  <a:srgbClr val="002060"/>
                </a:solidFill>
              </a:rPr>
              <a:t>                                                                            </a:t>
            </a:r>
            <a:r>
              <a:rPr lang="fr-FR" sz="1600" u="sng" dirty="0">
                <a:solidFill>
                  <a:srgbClr val="002060"/>
                </a:solidFill>
              </a:rPr>
              <a:t> « le CERN à Annecy et en Haute Savoie »</a:t>
            </a:r>
          </a:p>
        </p:txBody>
      </p:sp>
      <p:grpSp>
        <p:nvGrpSpPr>
          <p:cNvPr id="16" name="Groupe 15">
            <a:extLst>
              <a:ext uri="{FF2B5EF4-FFF2-40B4-BE49-F238E27FC236}">
                <a16:creationId xmlns:a16="http://schemas.microsoft.com/office/drawing/2014/main" id="{EFF69E73-E7A0-EA4F-BE71-33BA3149972A}"/>
              </a:ext>
            </a:extLst>
          </p:cNvPr>
          <p:cNvGrpSpPr/>
          <p:nvPr/>
        </p:nvGrpSpPr>
        <p:grpSpPr>
          <a:xfrm>
            <a:off x="5364088" y="2924943"/>
            <a:ext cx="3425143" cy="3411097"/>
            <a:chOff x="5102773" y="779856"/>
            <a:chExt cx="2933796" cy="2933796"/>
          </a:xfrm>
        </p:grpSpPr>
        <p:pic>
          <p:nvPicPr>
            <p:cNvPr id="17" name="Image 16">
              <a:extLst>
                <a:ext uri="{FF2B5EF4-FFF2-40B4-BE49-F238E27FC236}">
                  <a16:creationId xmlns:a16="http://schemas.microsoft.com/office/drawing/2014/main" id="{81F3E963-9927-D14E-BE73-798F87EEDE26}"/>
                </a:ext>
              </a:extLst>
            </p:cNvPr>
            <p:cNvPicPr>
              <a:picLocks noChangeAspect="1"/>
            </p:cNvPicPr>
            <p:nvPr/>
          </p:nvPicPr>
          <p:blipFill>
            <a:blip r:embed="rId3"/>
            <a:stretch>
              <a:fillRect/>
            </a:stretch>
          </p:blipFill>
          <p:spPr>
            <a:xfrm>
              <a:off x="5102773" y="779856"/>
              <a:ext cx="2933796" cy="2933796"/>
            </a:xfrm>
            <a:prstGeom prst="rect">
              <a:avLst/>
            </a:prstGeom>
          </p:spPr>
        </p:pic>
        <p:sp>
          <p:nvSpPr>
            <p:cNvPr id="18" name="Ellipse 17">
              <a:extLst>
                <a:ext uri="{FF2B5EF4-FFF2-40B4-BE49-F238E27FC236}">
                  <a16:creationId xmlns:a16="http://schemas.microsoft.com/office/drawing/2014/main" id="{E5C872FD-AB20-BD41-99FD-FE6488C86256}"/>
                </a:ext>
              </a:extLst>
            </p:cNvPr>
            <p:cNvSpPr/>
            <p:nvPr/>
          </p:nvSpPr>
          <p:spPr>
            <a:xfrm>
              <a:off x="5834289" y="1124744"/>
              <a:ext cx="1676023" cy="1584176"/>
            </a:xfrm>
            <a:prstGeom prst="ellipse">
              <a:avLst/>
            </a:prstGeom>
            <a:noFill/>
            <a:ln>
              <a:solidFill>
                <a:srgbClr val="EE1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AA40ECC3-D929-2D41-8B9F-6B49D1AFA7EF}"/>
                </a:ext>
              </a:extLst>
            </p:cNvPr>
            <p:cNvSpPr txBox="1"/>
            <p:nvPr/>
          </p:nvSpPr>
          <p:spPr>
            <a:xfrm>
              <a:off x="6619746" y="2708920"/>
              <a:ext cx="663964" cy="307777"/>
            </a:xfrm>
            <a:prstGeom prst="rect">
              <a:avLst/>
            </a:prstGeom>
            <a:solidFill>
              <a:schemeClr val="bg1"/>
            </a:solidFill>
          </p:spPr>
          <p:txBody>
            <a:bodyPr wrap="none" rtlCol="0">
              <a:spAutoFit/>
            </a:bodyPr>
            <a:lstStyle/>
            <a:p>
              <a:r>
                <a:rPr lang="fr-FR" sz="1400" b="1" dirty="0">
                  <a:solidFill>
                    <a:srgbClr val="002060"/>
                  </a:solidFill>
                </a:rPr>
                <a:t>LAPP</a:t>
              </a:r>
            </a:p>
          </p:txBody>
        </p:sp>
        <p:sp>
          <p:nvSpPr>
            <p:cNvPr id="20" name="ZoneTexte 19">
              <a:extLst>
                <a:ext uri="{FF2B5EF4-FFF2-40B4-BE49-F238E27FC236}">
                  <a16:creationId xmlns:a16="http://schemas.microsoft.com/office/drawing/2014/main" id="{FF45F185-101F-F648-83DB-EC459AFD359F}"/>
                </a:ext>
              </a:extLst>
            </p:cNvPr>
            <p:cNvSpPr txBox="1"/>
            <p:nvPr/>
          </p:nvSpPr>
          <p:spPr>
            <a:xfrm>
              <a:off x="6956956" y="2092865"/>
              <a:ext cx="553357" cy="307777"/>
            </a:xfrm>
            <a:prstGeom prst="rect">
              <a:avLst/>
            </a:prstGeom>
            <a:solidFill>
              <a:schemeClr val="bg1"/>
            </a:solidFill>
          </p:spPr>
          <p:txBody>
            <a:bodyPr wrap="none" rtlCol="0">
              <a:spAutoFit/>
            </a:bodyPr>
            <a:lstStyle/>
            <a:p>
              <a:r>
                <a:rPr lang="fr-FR" sz="1400" b="1" dirty="0">
                  <a:solidFill>
                    <a:srgbClr val="EE11FF"/>
                  </a:solidFill>
                </a:rPr>
                <a:t>FCC</a:t>
              </a:r>
            </a:p>
          </p:txBody>
        </p:sp>
        <p:sp>
          <p:nvSpPr>
            <p:cNvPr id="21" name="ZoneTexte 20">
              <a:extLst>
                <a:ext uri="{FF2B5EF4-FFF2-40B4-BE49-F238E27FC236}">
                  <a16:creationId xmlns:a16="http://schemas.microsoft.com/office/drawing/2014/main" id="{7CF81123-48E8-7F4D-892C-51E653EF63A0}"/>
                </a:ext>
              </a:extLst>
            </p:cNvPr>
            <p:cNvSpPr txBox="1"/>
            <p:nvPr/>
          </p:nvSpPr>
          <p:spPr>
            <a:xfrm>
              <a:off x="5925325" y="921696"/>
              <a:ext cx="694421" cy="307777"/>
            </a:xfrm>
            <a:prstGeom prst="rect">
              <a:avLst/>
            </a:prstGeom>
            <a:solidFill>
              <a:schemeClr val="bg1"/>
            </a:solidFill>
          </p:spPr>
          <p:txBody>
            <a:bodyPr wrap="none" rtlCol="0">
              <a:spAutoFit/>
            </a:bodyPr>
            <a:lstStyle/>
            <a:p>
              <a:r>
                <a:rPr lang="fr-FR" sz="1400" b="1" dirty="0">
                  <a:solidFill>
                    <a:srgbClr val="002060"/>
                  </a:solidFill>
                </a:rPr>
                <a:t>CERN</a:t>
              </a:r>
            </a:p>
          </p:txBody>
        </p:sp>
      </p:grpSp>
      <p:pic>
        <p:nvPicPr>
          <p:cNvPr id="14" name="Picture 5">
            <a:extLst>
              <a:ext uri="{FF2B5EF4-FFF2-40B4-BE49-F238E27FC236}">
                <a16:creationId xmlns:a16="http://schemas.microsoft.com/office/drawing/2014/main" id="{F74A12CE-0D3D-1F45-BF9F-1785BF6F754B}"/>
              </a:ext>
            </a:extLst>
          </p:cNvPr>
          <p:cNvPicPr>
            <a:picLocks noChangeAspect="1"/>
          </p:cNvPicPr>
          <p:nvPr/>
        </p:nvPicPr>
        <p:blipFill rotWithShape="1">
          <a:blip r:embed="rId4">
            <a:extLst>
              <a:ext uri="{28A0092B-C50C-407E-A947-70E740481C1C}">
                <a14:useLocalDpi xmlns:a14="http://schemas.microsoft.com/office/drawing/2010/main" val="0"/>
              </a:ext>
            </a:extLst>
          </a:blip>
          <a:srcRect l="5568" r="-173"/>
          <a:stretch/>
        </p:blipFill>
        <p:spPr>
          <a:xfrm>
            <a:off x="3535645" y="1334358"/>
            <a:ext cx="2269289" cy="2263719"/>
          </a:xfrm>
          <a:prstGeom prst="rect">
            <a:avLst/>
          </a:prstGeom>
        </p:spPr>
      </p:pic>
      <p:pic>
        <p:nvPicPr>
          <p:cNvPr id="22" name="Picture 4" descr="Linac4 Drift Tube Linac under assembly | CERN">
            <a:extLst>
              <a:ext uri="{FF2B5EF4-FFF2-40B4-BE49-F238E27FC236}">
                <a16:creationId xmlns:a16="http://schemas.microsoft.com/office/drawing/2014/main" id="{BDF92E55-33BC-1743-91A3-E27369D2C1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4835" y="1154347"/>
            <a:ext cx="2195736" cy="164680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715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GB"/>
          </a:p>
        </p:txBody>
      </p:sp>
      <p:sp>
        <p:nvSpPr>
          <p:cNvPr id="4" name="Espace réservé du pied de page 3"/>
          <p:cNvSpPr>
            <a:spLocks noGrp="1"/>
          </p:cNvSpPr>
          <p:nvPr>
            <p:ph type="ftr" sz="quarter" idx="11"/>
          </p:nvPr>
        </p:nvSpPr>
        <p:spPr/>
        <p:txBody>
          <a:bodyPr/>
          <a:lstStyle/>
          <a:p>
            <a:r>
              <a:rPr lang="fr-FR">
                <a:solidFill>
                  <a:srgbClr val="153449"/>
                </a:solidFill>
              </a:rPr>
              <a:t>G. Lamanna</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8</a:t>
            </a:fld>
            <a:endParaRPr lang="fr-FR" dirty="0"/>
          </a:p>
        </p:txBody>
      </p:sp>
      <p:pic>
        <p:nvPicPr>
          <p:cNvPr id="6" name="Image 5"/>
          <p:cNvPicPr>
            <a:picLocks noChangeAspect="1"/>
          </p:cNvPicPr>
          <p:nvPr/>
        </p:nvPicPr>
        <p:blipFill>
          <a:blip r:embed="rId2"/>
          <a:stretch>
            <a:fillRect/>
          </a:stretch>
        </p:blipFill>
        <p:spPr>
          <a:xfrm>
            <a:off x="7252" y="30057"/>
            <a:ext cx="9144000" cy="6286298"/>
          </a:xfrm>
          <a:prstGeom prst="rect">
            <a:avLst/>
          </a:prstGeom>
        </p:spPr>
      </p:pic>
      <p:sp>
        <p:nvSpPr>
          <p:cNvPr id="7" name="Rectangle 6">
            <a:extLst>
              <a:ext uri="{FF2B5EF4-FFF2-40B4-BE49-F238E27FC236}">
                <a16:creationId xmlns:a16="http://schemas.microsoft.com/office/drawing/2014/main" id="{5F60ABE8-8A8E-A143-A584-C15126F879D4}"/>
              </a:ext>
            </a:extLst>
          </p:cNvPr>
          <p:cNvSpPr/>
          <p:nvPr/>
        </p:nvSpPr>
        <p:spPr>
          <a:xfrm>
            <a:off x="1979712" y="332656"/>
            <a:ext cx="20162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9F1966E8-C588-A145-959E-207D5CAF6222}"/>
              </a:ext>
            </a:extLst>
          </p:cNvPr>
          <p:cNvSpPr/>
          <p:nvPr/>
        </p:nvSpPr>
        <p:spPr>
          <a:xfrm>
            <a:off x="251520" y="764704"/>
            <a:ext cx="172819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26423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a:solidFill>
                  <a:srgbClr val="153449"/>
                </a:solidFill>
              </a:rPr>
              <a:t>G. Lamanna</a:t>
            </a:r>
            <a:endParaRPr lang="fr-FR" dirty="0">
              <a:solidFill>
                <a:srgbClr val="153449"/>
              </a:solidFill>
            </a:endParaRPr>
          </a:p>
        </p:txBody>
      </p:sp>
      <p:sp>
        <p:nvSpPr>
          <p:cNvPr id="5" name="Espace réservé du numéro de diapositive 4"/>
          <p:cNvSpPr>
            <a:spLocks noGrp="1"/>
          </p:cNvSpPr>
          <p:nvPr>
            <p:ph type="sldNum" sz="quarter" idx="12"/>
          </p:nvPr>
        </p:nvSpPr>
        <p:spPr/>
        <p:txBody>
          <a:bodyPr/>
          <a:lstStyle/>
          <a:p>
            <a:fld id="{2A19AD89-17DE-4EAC-B060-CF86C17F7722}" type="slidenum">
              <a:rPr lang="fr-FR" smtClean="0"/>
              <a:pPr/>
              <a:t>9</a:t>
            </a:fld>
            <a:endParaRPr lang="fr-FR" dirty="0"/>
          </a:p>
        </p:txBody>
      </p:sp>
      <p:sp>
        <p:nvSpPr>
          <p:cNvPr id="8" name="Rectangle 7"/>
          <p:cNvSpPr/>
          <p:nvPr/>
        </p:nvSpPr>
        <p:spPr>
          <a:xfrm>
            <a:off x="218539" y="1078771"/>
            <a:ext cx="8892480" cy="3139321"/>
          </a:xfrm>
          <a:prstGeom prst="rect">
            <a:avLst/>
          </a:prstGeom>
        </p:spPr>
        <p:txBody>
          <a:bodyPr wrap="square">
            <a:spAutoFit/>
          </a:bodyPr>
          <a:lstStyle/>
          <a:p>
            <a:r>
              <a:rPr lang="fr-FR" dirty="0">
                <a:solidFill>
                  <a:srgbClr val="0000FF"/>
                </a:solidFill>
              </a:rPr>
              <a:t>Le numérique (calcul scientifique et infrastructures) </a:t>
            </a:r>
          </a:p>
          <a:p>
            <a:r>
              <a:rPr lang="fr-FR" sz="1600" dirty="0">
                <a:solidFill>
                  <a:srgbClr val="0000FF"/>
                </a:solidFill>
              </a:rPr>
              <a:t> - </a:t>
            </a:r>
            <a:r>
              <a:rPr lang="fr-FR" sz="1600" b="1" dirty="0"/>
              <a:t>MUST</a:t>
            </a:r>
            <a:r>
              <a:rPr lang="fr-FR" sz="1600" dirty="0"/>
              <a:t>, méso-centre de calcul LAPP &amp; USMB répond aux besoins des chercheurs de diverses disciplines scientifiques.</a:t>
            </a:r>
          </a:p>
          <a:p>
            <a:pPr marL="285750" indent="-285750">
              <a:buFontTx/>
              <a:buChar char="-"/>
            </a:pPr>
            <a:r>
              <a:rPr lang="fr-FR" sz="1600" dirty="0"/>
              <a:t>Un centre de données et calcul de rang mondial dans nos projets scientifiques</a:t>
            </a:r>
          </a:p>
          <a:p>
            <a:pPr marL="285750" indent="-285750">
              <a:buFontTx/>
              <a:buChar char="-"/>
            </a:pPr>
            <a:r>
              <a:rPr lang="fr-FR" sz="1600" dirty="0"/>
              <a:t>Une plateforme labélisée par le CNRS </a:t>
            </a:r>
          </a:p>
          <a:p>
            <a:pPr marL="285750" indent="-285750">
              <a:buFontTx/>
              <a:buChar char="-"/>
            </a:pPr>
            <a:r>
              <a:rPr lang="fr-FR" sz="1600" dirty="0"/>
              <a:t>Un rôle pilote dans le R&amp;D numérique et dans la révolution de la science ouverte (dont l’Intelligence Artificielle). </a:t>
            </a:r>
          </a:p>
          <a:p>
            <a:pPr marL="285750" indent="-285750">
              <a:buFontTx/>
              <a:buChar char="-"/>
            </a:pPr>
            <a:r>
              <a:rPr lang="fr-FR" sz="1600" dirty="0"/>
              <a:t>Une infrastructure et des compétences d’envergure désormais ouvertes à la société et à l’économie (projet IDEFICS) </a:t>
            </a:r>
          </a:p>
          <a:p>
            <a:endParaRPr lang="fr-FR" sz="1600" dirty="0"/>
          </a:p>
          <a:p>
            <a:endParaRPr lang="fr-FR" dirty="0"/>
          </a:p>
          <a:p>
            <a:endParaRPr lang="fr-FR" dirty="0"/>
          </a:p>
        </p:txBody>
      </p:sp>
      <p:sp>
        <p:nvSpPr>
          <p:cNvPr id="10" name="Titre 1"/>
          <p:cNvSpPr>
            <a:spLocks noGrp="1"/>
          </p:cNvSpPr>
          <p:nvPr>
            <p:ph type="title"/>
          </p:nvPr>
        </p:nvSpPr>
        <p:spPr>
          <a:xfrm>
            <a:off x="3059832" y="68400"/>
            <a:ext cx="5871768" cy="480280"/>
          </a:xfrm>
        </p:spPr>
        <p:txBody>
          <a:bodyPr/>
          <a:lstStyle/>
          <a:p>
            <a:pPr algn="r"/>
            <a:r>
              <a:rPr lang="fr-FR" b="1" dirty="0"/>
              <a:t>Des plateformes au LAPP</a:t>
            </a:r>
          </a:p>
        </p:txBody>
      </p:sp>
      <p:pic>
        <p:nvPicPr>
          <p:cNvPr id="19" name="Image 2">
            <a:extLst>
              <a:ext uri="{FF2B5EF4-FFF2-40B4-BE49-F238E27FC236}">
                <a16:creationId xmlns:a16="http://schemas.microsoft.com/office/drawing/2014/main" id="{97E9DC0E-C0C8-2343-8C43-7C15FB46C7B2}"/>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40152" y="3525110"/>
            <a:ext cx="3913152" cy="2308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descr="https://giovannilamanna.net/TESTWEB/wp-content/uploads/2021/01/logo_IDEFICS.jpg">
            <a:extLst>
              <a:ext uri="{FF2B5EF4-FFF2-40B4-BE49-F238E27FC236}">
                <a16:creationId xmlns:a16="http://schemas.microsoft.com/office/drawing/2014/main" id="{5E81E067-CAF3-CD40-823E-3AC4B33D6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08" y="4146253"/>
            <a:ext cx="1296145" cy="121628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https://must-datacentre.fr/images/logos/logo_MUST.png">
            <a:extLst>
              <a:ext uri="{FF2B5EF4-FFF2-40B4-BE49-F238E27FC236}">
                <a16:creationId xmlns:a16="http://schemas.microsoft.com/office/drawing/2014/main" id="{9509044D-0A45-1342-9F7B-1AE6DC4A0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4779" y="3413565"/>
            <a:ext cx="1743373" cy="606391"/>
          </a:xfrm>
          <a:prstGeom prst="rect">
            <a:avLst/>
          </a:prstGeom>
          <a:solidFill>
            <a:schemeClr val="bg1">
              <a:lumMod val="65000"/>
            </a:schemeClr>
          </a:solidFill>
          <a:ln>
            <a:solidFill>
              <a:schemeClr val="accent1"/>
            </a:solidFill>
          </a:ln>
        </p:spPr>
      </p:pic>
      <p:sp>
        <p:nvSpPr>
          <p:cNvPr id="2" name="Rectangle 1">
            <a:extLst>
              <a:ext uri="{FF2B5EF4-FFF2-40B4-BE49-F238E27FC236}">
                <a16:creationId xmlns:a16="http://schemas.microsoft.com/office/drawing/2014/main" id="{4EEBAC19-CCCC-C84B-955D-21D2DA1FB98A}"/>
              </a:ext>
            </a:extLst>
          </p:cNvPr>
          <p:cNvSpPr/>
          <p:nvPr/>
        </p:nvSpPr>
        <p:spPr>
          <a:xfrm>
            <a:off x="263041" y="5441505"/>
            <a:ext cx="4572000" cy="738664"/>
          </a:xfrm>
          <a:prstGeom prst="rect">
            <a:avLst/>
          </a:prstGeom>
        </p:spPr>
        <p:txBody>
          <a:bodyPr>
            <a:spAutoFit/>
          </a:bodyPr>
          <a:lstStyle/>
          <a:p>
            <a:pPr algn="ctr"/>
            <a:r>
              <a:rPr lang="fr-FR" sz="1400" dirty="0">
                <a:solidFill>
                  <a:srgbClr val="0051F7"/>
                </a:solidFill>
              </a:rPr>
              <a:t>« Informatique, Données et Entreprises pour la Formation et l’Innovation en Calcul scientifique et pour la Société »</a:t>
            </a:r>
          </a:p>
        </p:txBody>
      </p:sp>
      <p:pic>
        <p:nvPicPr>
          <p:cNvPr id="20" name="Picture 4" descr="Fondation Université Savoie Mont Blanc - Home | Facebook">
            <a:extLst>
              <a:ext uri="{FF2B5EF4-FFF2-40B4-BE49-F238E27FC236}">
                <a16:creationId xmlns:a16="http://schemas.microsoft.com/office/drawing/2014/main" id="{10B501F4-9332-C441-8D3C-9F4772911E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9317" y="4630194"/>
            <a:ext cx="673995" cy="67399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1" name="Picture 8" descr="⇒ Région AUVERGNE-RHONE-ALPES : √ Présentation, Carte &amp; Chiffres Clés">
            <a:extLst>
              <a:ext uri="{FF2B5EF4-FFF2-40B4-BE49-F238E27FC236}">
                <a16:creationId xmlns:a16="http://schemas.microsoft.com/office/drawing/2014/main" id="{D942FF4B-C582-3E4D-B153-208E23B804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560" y="4146253"/>
            <a:ext cx="2037872" cy="39639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2" name="Google Shape;143;p29">
            <a:extLst>
              <a:ext uri="{FF2B5EF4-FFF2-40B4-BE49-F238E27FC236}">
                <a16:creationId xmlns:a16="http://schemas.microsoft.com/office/drawing/2014/main" id="{8BD4A40F-7648-DF4E-9F20-9570C53EE39C}"/>
              </a:ext>
            </a:extLst>
          </p:cNvPr>
          <p:cNvPicPr preferRelativeResize="0"/>
          <p:nvPr/>
        </p:nvPicPr>
        <p:blipFill>
          <a:blip r:embed="rId7">
            <a:alphaModFix/>
          </a:blip>
          <a:stretch>
            <a:fillRect/>
          </a:stretch>
        </p:blipFill>
        <p:spPr>
          <a:xfrm>
            <a:off x="1827090" y="4799717"/>
            <a:ext cx="461856" cy="462092"/>
          </a:xfrm>
          <a:prstGeom prst="rect">
            <a:avLst/>
          </a:prstGeom>
          <a:noFill/>
          <a:ln>
            <a:solidFill>
              <a:schemeClr val="accent1"/>
            </a:solidFill>
          </a:ln>
        </p:spPr>
      </p:pic>
      <p:pic>
        <p:nvPicPr>
          <p:cNvPr id="23" name="Picture 2" descr="Emblème de l'UE et graphisme - Politique régionale - Commission européenne">
            <a:extLst>
              <a:ext uri="{FF2B5EF4-FFF2-40B4-BE49-F238E27FC236}">
                <a16:creationId xmlns:a16="http://schemas.microsoft.com/office/drawing/2014/main" id="{86AC8FFA-85CB-B744-A967-48AB5E25AA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85390" y="4875354"/>
            <a:ext cx="641648" cy="42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214352"/>
      </p:ext>
    </p:extLst>
  </p:cSld>
  <p:clrMapOvr>
    <a:masterClrMapping/>
  </p:clrMapOvr>
</p:sld>
</file>

<file path=ppt/theme/theme1.xml><?xml version="1.0" encoding="utf-8"?>
<a:theme xmlns:a="http://schemas.openxmlformats.org/drawingml/2006/main" name="Reunion 27 Avri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5" id="{E074ECB9-020E-4D20-A477-E2AC00260BA9}" vid="{B1DFA23E-29DC-4ED1-8E73-A914095A7672}"/>
    </a:ext>
  </a:extLst>
</a:theme>
</file>

<file path=ppt/theme/theme2.xml><?xml version="1.0" encoding="utf-8"?>
<a:theme xmlns:a="http://schemas.openxmlformats.org/drawingml/2006/main" name="Titleslides, Conclusion">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CCIS-WP-report" id="{42510367-47C6-9740-8A60-FF7C799CAC4F}" vid="{A30960F0-B7C4-324B-964A-59582D7454E6}"/>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Reunion 27 Avril.potx</Template>
  <TotalTime>45503</TotalTime>
  <Words>659</Words>
  <Application>Microsoft Macintosh PowerPoint</Application>
  <PresentationFormat>Affichage à l'écran (4:3)</PresentationFormat>
  <Paragraphs>108</Paragraphs>
  <Slides>13</Slides>
  <Notes>1</Notes>
  <HiddenSlides>0</HiddenSlides>
  <MMClips>0</MMClips>
  <ScaleCrop>false</ScaleCrop>
  <HeadingPairs>
    <vt:vector size="6" baseType="variant">
      <vt:variant>
        <vt:lpstr>Polices utilisées</vt:lpstr>
      </vt:variant>
      <vt:variant>
        <vt:i4>3</vt:i4>
      </vt:variant>
      <vt:variant>
        <vt:lpstr>Thème</vt:lpstr>
      </vt:variant>
      <vt:variant>
        <vt:i4>2</vt:i4>
      </vt:variant>
      <vt:variant>
        <vt:lpstr>Titres des diapositives</vt:lpstr>
      </vt:variant>
      <vt:variant>
        <vt:i4>13</vt:i4>
      </vt:variant>
    </vt:vector>
  </HeadingPairs>
  <TitlesOfParts>
    <vt:vector size="18" baseType="lpstr">
      <vt:lpstr>Arial</vt:lpstr>
      <vt:lpstr>Calibri</vt:lpstr>
      <vt:lpstr>Calibri</vt:lpstr>
      <vt:lpstr>Reunion 27 Avril</vt:lpstr>
      <vt:lpstr>Titleslides, Conclusion</vt:lpstr>
      <vt:lpstr>Le LAPP  Giovanni LAMANNA </vt:lpstr>
      <vt:lpstr>Présentation PowerPoint</vt:lpstr>
      <vt:lpstr>Présentation PowerPoint</vt:lpstr>
      <vt:lpstr>Les projets du LAPP: des priorités nationales et mondiales</vt:lpstr>
      <vt:lpstr>Les projets du LAPP: des priorités nationales et mondiales</vt:lpstr>
      <vt:lpstr>Les projets du LAPP: des priorités nationales et mondiales</vt:lpstr>
      <vt:lpstr>Les projets du LAPP: des priorités nationales et mondiales</vt:lpstr>
      <vt:lpstr>Présentation PowerPoint</vt:lpstr>
      <vt:lpstr>Des plateformes au LAPP</vt:lpstr>
      <vt:lpstr>Présentation PowerPoint</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 Sous-titre de la présentation Jeudi 17 mars 2016</dc:title>
  <dc:creator>mievre</dc:creator>
  <cp:lastModifiedBy>Microsoft Office User</cp:lastModifiedBy>
  <cp:revision>559</cp:revision>
  <cp:lastPrinted>2021-01-21T09:00:51Z</cp:lastPrinted>
  <dcterms:created xsi:type="dcterms:W3CDTF">2016-03-30T13:11:02Z</dcterms:created>
  <dcterms:modified xsi:type="dcterms:W3CDTF">2023-07-06T15:12:31Z</dcterms:modified>
</cp:coreProperties>
</file>