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69" r:id="rId5"/>
    <p:sldId id="270" r:id="rId6"/>
    <p:sldId id="271" r:id="rId7"/>
    <p:sldId id="272" r:id="rId8"/>
    <p:sldId id="273" r:id="rId9"/>
    <p:sldId id="274" r:id="rId10"/>
    <p:sldId id="275" r:id="rId11"/>
    <p:sldId id="276" r:id="rId12"/>
    <p:sldId id="277" r:id="rId13"/>
    <p:sldId id="279" r:id="rId14"/>
    <p:sldId id="278" r:id="rId15"/>
    <p:sldId id="26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FR134222\Documents\Projets%20IST\BSOFrance2013-2020\TRelsevier\WOS\ResultatsAnalyse\ANA-00-Graphes.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FR134222\Documents\Projets%20IST\BSOFrance2013-2020\NewsElsevier\ERE\2023-04-13_ERE_2022_VDE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bg2">
                    <a:lumMod val="25000"/>
                  </a:schemeClr>
                </a:solidFill>
                <a:latin typeface="+mn-lt"/>
                <a:ea typeface="+mn-ea"/>
                <a:cs typeface="+mn-cs"/>
              </a:defRPr>
            </a:pPr>
            <a:r>
              <a:rPr lang="en-US" sz="1800" cap="small" baseline="0" dirty="0" smtClean="0">
                <a:solidFill>
                  <a:schemeClr val="tx2">
                    <a:lumMod val="75000"/>
                  </a:schemeClr>
                </a:solidFill>
              </a:rPr>
              <a:t>French publications by publisher</a:t>
            </a:r>
            <a:endParaRPr lang="en-US" sz="1800" cap="small" baseline="0" dirty="0">
              <a:solidFill>
                <a:schemeClr val="tx2">
                  <a:lumMod val="75000"/>
                </a:schemeClr>
              </a:solidFill>
            </a:endParaRPr>
          </a:p>
          <a:p>
            <a:pPr>
              <a:defRPr>
                <a:solidFill>
                  <a:schemeClr val="bg2">
                    <a:lumMod val="25000"/>
                  </a:schemeClr>
                </a:solidFill>
              </a:defRPr>
            </a:pPr>
            <a:r>
              <a:rPr lang="en-US" sz="1800" b="0" cap="none" baseline="0" dirty="0" smtClean="0">
                <a:solidFill>
                  <a:schemeClr val="tx2">
                    <a:lumMod val="75000"/>
                  </a:schemeClr>
                </a:solidFill>
              </a:rPr>
              <a:t>(</a:t>
            </a:r>
            <a:r>
              <a:rPr lang="en-US" sz="1800" b="0" cap="none" baseline="0" dirty="0" err="1" smtClean="0">
                <a:solidFill>
                  <a:schemeClr val="tx2">
                    <a:lumMod val="75000"/>
                  </a:schemeClr>
                </a:solidFill>
              </a:rPr>
              <a:t>WoS</a:t>
            </a:r>
            <a:r>
              <a:rPr lang="en-US" sz="1800" b="0" cap="none" baseline="0" dirty="0" smtClean="0">
                <a:solidFill>
                  <a:schemeClr val="tx2">
                    <a:lumMod val="75000"/>
                  </a:schemeClr>
                </a:solidFill>
              </a:rPr>
              <a:t>: </a:t>
            </a:r>
            <a:r>
              <a:rPr lang="en-US" sz="1800" b="0" cap="none" baseline="0" dirty="0">
                <a:solidFill>
                  <a:schemeClr val="tx2">
                    <a:lumMod val="75000"/>
                  </a:schemeClr>
                </a:solidFill>
              </a:rPr>
              <a:t>Articles + reviews, 2021)</a:t>
            </a:r>
          </a:p>
        </c:rich>
      </c:tx>
      <c:layout>
        <c:manualLayout>
          <c:xMode val="edge"/>
          <c:yMode val="edge"/>
          <c:x val="0.14373441299043618"/>
          <c:y val="0"/>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bg2">
                  <a:lumMod val="25000"/>
                </a:schemeClr>
              </a:solidFill>
              <a:latin typeface="+mn-lt"/>
              <a:ea typeface="+mn-ea"/>
              <a:cs typeface="+mn-cs"/>
            </a:defRPr>
          </a:pPr>
          <a:endParaRPr lang="fr-FR"/>
        </a:p>
      </c:txPr>
    </c:title>
    <c:autoTitleDeleted val="0"/>
    <c:plotArea>
      <c:layout>
        <c:manualLayout>
          <c:layoutTarget val="inner"/>
          <c:xMode val="edge"/>
          <c:yMode val="edge"/>
          <c:x val="0.1806547060996431"/>
          <c:y val="0.22317724241575373"/>
          <c:w val="0.64208734746478791"/>
          <c:h val="0.57868952286543984"/>
        </c:manualLayout>
      </c:layout>
      <c:pieChart>
        <c:varyColors val="1"/>
        <c:ser>
          <c:idx val="0"/>
          <c:order val="0"/>
          <c:tx>
            <c:strRef>
              <c:f>'Evol edit red'!$E$66</c:f>
              <c:strCache>
                <c:ptCount val="1"/>
                <c:pt idx="0">
                  <c:v>Publication 2021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242-42CA-AE5B-7CF46E3E30C0}"/>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242-42CA-AE5B-7CF46E3E30C0}"/>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242-42CA-AE5B-7CF46E3E30C0}"/>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242-42CA-AE5B-7CF46E3E30C0}"/>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D242-42CA-AE5B-7CF46E3E30C0}"/>
              </c:ext>
            </c:extLst>
          </c:dPt>
          <c:dLbls>
            <c:dLbl>
              <c:idx val="1"/>
              <c:layout>
                <c:manualLayout>
                  <c:x val="2.1024964247903642E-2"/>
                  <c:y val="-3.1128400430514222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242-42CA-AE5B-7CF46E3E30C0}"/>
                </c:ext>
              </c:extLst>
            </c:dLbl>
            <c:dLbl>
              <c:idx val="2"/>
              <c:layout>
                <c:manualLayout>
                  <c:x val="1.9368258259709583E-2"/>
                  <c:y val="2.5903781128824917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242-42CA-AE5B-7CF46E3E30C0}"/>
                </c:ext>
              </c:extLst>
            </c:dLbl>
            <c:dLbl>
              <c:idx val="3"/>
              <c:layout>
                <c:manualLayout>
                  <c:x val="-8.5109976966233875E-2"/>
                  <c:y val="2.8634756071740368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D242-42CA-AE5B-7CF46E3E30C0}"/>
                </c:ext>
              </c:extLst>
            </c:dLbl>
            <c:dLbl>
              <c:idx val="4"/>
              <c:layout>
                <c:manualLayout>
                  <c:x val="5.0955407197899302E-2"/>
                  <c:y val="-0.15614234627681145"/>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D242-42CA-AE5B-7CF46E3E30C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lumMod val="75000"/>
                      </a:schemeClr>
                    </a:solidFill>
                    <a:latin typeface="+mn-lt"/>
                    <a:ea typeface="+mn-ea"/>
                    <a:cs typeface="+mn-cs"/>
                  </a:defRPr>
                </a:pPr>
                <a:endParaRPr lang="fr-FR"/>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'Evol edit red'!$D$67:$D$71</c:f>
              <c:strCache>
                <c:ptCount val="5"/>
                <c:pt idx="0">
                  <c:v>Elsevier</c:v>
                </c:pt>
                <c:pt idx="1">
                  <c:v>Springer Nature</c:v>
                </c:pt>
                <c:pt idx="2">
                  <c:v>Mdpi-frontiers</c:v>
                </c:pt>
                <c:pt idx="3">
                  <c:v>Wiley-AGU-Hindawi</c:v>
                </c:pt>
                <c:pt idx="4">
                  <c:v>Autres</c:v>
                </c:pt>
              </c:strCache>
            </c:strRef>
          </c:cat>
          <c:val>
            <c:numRef>
              <c:f>'Evol edit red'!$E$67:$E$71</c:f>
              <c:numCache>
                <c:formatCode>General</c:formatCode>
                <c:ptCount val="5"/>
                <c:pt idx="0">
                  <c:v>27610</c:v>
                </c:pt>
                <c:pt idx="1">
                  <c:v>13384</c:v>
                </c:pt>
                <c:pt idx="2">
                  <c:v>11334</c:v>
                </c:pt>
                <c:pt idx="3">
                  <c:v>8793</c:v>
                </c:pt>
                <c:pt idx="4">
                  <c:v>41761</c:v>
                </c:pt>
              </c:numCache>
            </c:numRef>
          </c:val>
          <c:extLst>
            <c:ext xmlns:c16="http://schemas.microsoft.com/office/drawing/2014/chart" uri="{C3380CC4-5D6E-409C-BE32-E72D297353CC}">
              <c16:uniqueId val="{0000000A-D242-42CA-AE5B-7CF46E3E30C0}"/>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TotalParPays!$A$2:$A$21</cx:f>
        <cx:lvl ptCount="20">
          <cx:pt idx="0">USA ( 21 %)</cx:pt>
          <cx:pt idx="1">PEOPLES R CHINA ( 24,2 %)</cx:pt>
          <cx:pt idx="2">ENGLAND ( 6,1 %)</cx:pt>
          <cx:pt idx="3">GERMANY ( 5,8 %)</cx:pt>
          <cx:pt idx="4">INDIA ( 5,5 %)</cx:pt>
          <cx:pt idx="5">JAPAN ( 4,1 %)</cx:pt>
          <cx:pt idx="6">CANADA ( 3,9 %)</cx:pt>
          <cx:pt idx="7">ITALY ( 4,2 %)</cx:pt>
          <cx:pt idx="8">AUSTRALIA ( 3,8 %)</cx:pt>
          <cx:pt idx="9">FRANCE ( 3,6 %)</cx:pt>
          <cx:pt idx="10">SPAIN ( 3,7 %)</cx:pt>
          <cx:pt idx="11">SOUTH KOREA ( 3,2 %)</cx:pt>
          <cx:pt idx="12">BRAZIL ( 3 %)</cx:pt>
          <cx:pt idx="13">RUSSIA ( 2,5 %)</cx:pt>
          <cx:pt idx="14">IRAN ( 2,3 %)</cx:pt>
          <cx:pt idx="15">NETHERLANDS ( 2,1 %)</cx:pt>
          <cx:pt idx="16">TURKEY ( 2,2 %)</cx:pt>
          <cx:pt idx="17">SWITZERLAND ( 1,6 %)</cx:pt>
          <cx:pt idx="18">POLAND ( 1,8 %)</cx:pt>
          <cx:pt idx="19">SWEDEN ( 1,5 %)</cx:pt>
        </cx:lvl>
      </cx:strDim>
      <cx:numDim type="size">
        <cx:f>TotalParPays!$B$2:$B$21</cx:f>
        <cx:lvl ptCount="20" formatCode="Standard">
          <cx:pt idx="0">589648</cx:pt>
          <cx:pt idx="1">679715</cx:pt>
          <cx:pt idx="2">173977</cx:pt>
          <cx:pt idx="3">163595</cx:pt>
          <cx:pt idx="4">156640</cx:pt>
          <cx:pt idx="5">115404</cx:pt>
          <cx:pt idx="6">109856</cx:pt>
          <cx:pt idx="7">120272</cx:pt>
          <cx:pt idx="8">107742</cx:pt>
          <cx:pt idx="9">102882</cx:pt>
          <cx:pt idx="10">105428</cx:pt>
          <cx:pt idx="11">89993</cx:pt>
          <cx:pt idx="12">86223</cx:pt>
          <cx:pt idx="13">71894</cx:pt>
          <cx:pt idx="14">66534</cx:pt>
          <cx:pt idx="15">61757</cx:pt>
          <cx:pt idx="16">63058</cx:pt>
          <cx:pt idx="17">47658</cx:pt>
          <cx:pt idx="18">51865</cx:pt>
          <cx:pt idx="19">43216</cx:pt>
        </cx:lvl>
      </cx:numDim>
    </cx:data>
  </cx:chartData>
  <cx:chart>
    <cx:title pos="t" align="ctr" overlay="0">
      <cx:tx>
        <cx:rich>
          <a:bodyPr spcFirstLastPara="1" vertOverflow="ellipsis" wrap="square" lIns="0" tIns="0" rIns="0" bIns="0" anchor="ctr" anchorCtr="1"/>
          <a:lstStyle/>
          <a:p>
            <a:pPr algn="ctr">
              <a:defRPr/>
            </a:pPr>
            <a:r>
              <a:rPr lang="fr-FR" dirty="0" err="1" smtClean="0"/>
              <a:t>Number</a:t>
            </a:r>
            <a:r>
              <a:rPr lang="fr-FR" dirty="0" smtClean="0"/>
              <a:t> of </a:t>
            </a:r>
            <a:r>
              <a:rPr lang="fr-FR" dirty="0" err="1" smtClean="0"/>
              <a:t>scientific</a:t>
            </a:r>
            <a:r>
              <a:rPr lang="fr-FR" dirty="0" smtClean="0"/>
              <a:t> publications in 2021: </a:t>
            </a:r>
            <a:r>
              <a:rPr lang="fr-FR" dirty="0" err="1" smtClean="0"/>
              <a:t>share</a:t>
            </a:r>
            <a:r>
              <a:rPr lang="fr-FR" dirty="0" smtClean="0"/>
              <a:t> by country (Total: 2 </a:t>
            </a:r>
            <a:r>
              <a:rPr lang="fr-FR" dirty="0"/>
              <a:t>807 </a:t>
            </a:r>
            <a:r>
              <a:rPr lang="fr-FR" dirty="0" smtClean="0"/>
              <a:t>766. Data </a:t>
            </a:r>
            <a:r>
              <a:rPr lang="fr-FR" dirty="0" err="1" smtClean="0"/>
              <a:t>from</a:t>
            </a:r>
            <a:r>
              <a:rPr lang="fr-FR" dirty="0" smtClean="0"/>
              <a:t> Web of Science) </a:t>
            </a:r>
            <a:endParaRPr lang="fr-FR" dirty="0"/>
          </a:p>
        </cx:rich>
      </cx:tx>
    </cx:title>
    <cx:plotArea>
      <cx:plotAreaRegion>
        <cx:series layoutId="treemap" uniqueId="{E0D72BAB-6EF9-4FD9-A75E-7D8D99AC7873}">
          <cx:tx>
            <cx:txData>
              <cx:f>TotalParPays!$B$1</cx:f>
              <cx:v>2021</cx:v>
            </cx:txData>
          </cx:tx>
          <cx:dataPt idx="9">
            <cx:spPr>
              <a:solidFill>
                <a:schemeClr val="bg1"/>
              </a:solidFill>
              <a:ln w="57150">
                <a:solidFill>
                  <a:schemeClr val="tx2">
                    <a:lumMod val="50000"/>
                  </a:schemeClr>
                </a:solidFill>
              </a:ln>
            </cx:spPr>
          </cx:dataPt>
          <cx:dataLabels pos="ctr">
            <cx:visibility seriesName="0" categoryName="1" value="1"/>
            <cx:separator>
</cx:separator>
            <cx:dataLabel idx="9" pos="ctr">
              <cx:txPr>
                <a:bodyPr spcFirstLastPara="1" vertOverflow="ellipsis" wrap="square" lIns="0" tIns="0" rIns="0" bIns="0" anchor="ctr" anchorCtr="1">
                  <a:spAutoFit/>
                </a:bodyPr>
                <a:lstStyle/>
                <a:p>
                  <a:pPr>
                    <a:defRPr sz="1100">
                      <a:solidFill>
                        <a:schemeClr val="tx2">
                          <a:lumMod val="50000"/>
                        </a:schemeClr>
                      </a:solidFill>
                    </a:defRPr>
                  </a:pPr>
                  <a:r>
                    <a:rPr lang="fr-FR" sz="1100">
                      <a:solidFill>
                        <a:schemeClr val="tx2">
                          <a:lumMod val="50000"/>
                        </a:schemeClr>
                      </a:solidFill>
                    </a:rPr>
                    <a:t>FRANCE ( 3,6 %)
102882</a:t>
                  </a:r>
                </a:p>
              </cx:txPr>
            </cx:dataLabel>
          </cx:dataLabels>
          <cx:dataId val="0"/>
          <cx:layoutPr>
            <cx:parentLabelLayout val="overlapping"/>
          </cx:layoutPr>
        </cx:series>
      </cx:plotAreaRegion>
    </cx:plotArea>
  </cx:chart>
  <cx:spPr>
    <a:ln w="57150"/>
  </cx:spPr>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Feuil5!$D$30:$D$39</cx:f>
        <cx:lvl ptCount="10">
          <cx:pt idx="0">Elsevier (33,4 M /38,9 %)</cx:pt>
          <cx:pt idx="1">Wiley-Blackwell (9,3 M /10,8 %)</cx:pt>
          <cx:pt idx="2">Springer Nature (6,5 M /7,6 %)</cx:pt>
          <cx:pt idx="3">Cairn (2,3 M /2,7 %)</cx:pt>
          <cx:pt idx="4">American Chemical Society (ACS) (2 M /2,3 %)</cx:pt>
          <cx:pt idx="5">Taylor &amp; Francis (1,4 M /1,7 %)</cx:pt>
          <cx:pt idx="6">LexisNexis (1,4 M /1,6 %)</cx:pt>
          <cx:pt idx="7">OUP - Oxford university press (1,3 M /1,5 %)</cx:pt>
          <cx:pt idx="8">IOP - Institute of physics (1,3 M /1,5 %)</cx:pt>
          <cx:pt idx="9">Autres (26,5 M /30,8 %)</cx:pt>
        </cx:lvl>
      </cx:strDim>
      <cx:numDim type="size">
        <cx:f>Feuil5!$E$30:$E$39</cx:f>
        <cx:lvl ptCount="10" formatCode="Standard">
          <cx:pt idx="0">33.399999999999999</cx:pt>
          <cx:pt idx="1">9.3000000000000007</cx:pt>
          <cx:pt idx="2">6.5</cx:pt>
          <cx:pt idx="3">2.2999999999999998</cx:pt>
          <cx:pt idx="4">2</cx:pt>
          <cx:pt idx="5">1.3999999999999999</cx:pt>
          <cx:pt idx="6">1.3999999999999999</cx:pt>
          <cx:pt idx="7">1.3</cx:pt>
          <cx:pt idx="8">1.3</cx:pt>
          <cx:pt idx="9">26.5</cx:pt>
        </cx:lvl>
      </cx:numDim>
    </cx:data>
  </cx:chartData>
  <cx:chart>
    <cx:title pos="t" align="ctr" overlay="0">
      <cx:tx>
        <cx:rich>
          <a:bodyPr spcFirstLastPara="1" vertOverflow="ellipsis" wrap="square" lIns="0" tIns="0" rIns="0" bIns="0" anchor="ctr" anchorCtr="1"/>
          <a:lstStyle/>
          <a:p>
            <a:pPr algn="ctr">
              <a:defRPr/>
            </a:pPr>
            <a:r>
              <a:rPr lang="fr-FR" dirty="0" smtClean="0"/>
              <a:t>2022 French </a:t>
            </a:r>
            <a:r>
              <a:rPr lang="fr-FR" dirty="0" err="1" smtClean="0"/>
              <a:t>expenditure</a:t>
            </a:r>
            <a:r>
              <a:rPr lang="fr-FR" dirty="0" smtClean="0"/>
              <a:t> on </a:t>
            </a:r>
            <a:r>
              <a:rPr lang="fr-FR" dirty="0" err="1" smtClean="0"/>
              <a:t>subscriptions</a:t>
            </a:r>
            <a:r>
              <a:rPr lang="fr-FR" dirty="0" smtClean="0"/>
              <a:t> to </a:t>
            </a:r>
            <a:r>
              <a:rPr lang="fr-FR" dirty="0" err="1" smtClean="0"/>
              <a:t>scientific</a:t>
            </a:r>
            <a:r>
              <a:rPr lang="fr-FR" dirty="0" smtClean="0"/>
              <a:t> </a:t>
            </a:r>
            <a:r>
              <a:rPr lang="fr-FR" dirty="0" err="1" smtClean="0"/>
              <a:t>journals</a:t>
            </a:r>
            <a:r>
              <a:rPr lang="fr-FR" dirty="0" smtClean="0"/>
              <a:t> (Total: 86M€)</a:t>
            </a:r>
            <a:endParaRPr lang="fr-FR" dirty="0"/>
          </a:p>
        </cx:rich>
      </cx:tx>
    </cx:title>
    <cx:plotArea>
      <cx:plotAreaRegion>
        <cx:series layoutId="treemap" uniqueId="{FB7AB73E-B9A4-472A-ADBE-2C074135214A}">
          <cx:dataPt idx="0">
            <cx:spPr>
              <a:solidFill>
                <a:srgbClr val="FF3300"/>
              </a:solidFill>
            </cx:spPr>
          </cx:dataPt>
          <cx:dataLabels pos="inEnd">
            <cx:txPr>
              <a:bodyPr spcFirstLastPara="1" vertOverflow="ellipsis" wrap="square" lIns="0" tIns="0" rIns="0" bIns="0" anchor="ctr" anchorCtr="1">
                <a:spAutoFit/>
              </a:bodyPr>
              <a:lstStyle/>
              <a:p>
                <a:pPr>
                  <a:defRPr lang="fr-FR" sz="1400" b="0" i="0" u="none" strike="noStrike" kern="1200" baseline="0">
                    <a:solidFill>
                      <a:sysClr val="window" lastClr="FFFFFF"/>
                    </a:solidFill>
                    <a:latin typeface="Calibri"/>
                    <a:ea typeface="Arial"/>
                    <a:cs typeface="Arial"/>
                  </a:defRPr>
                </a:pPr>
                <a:endParaRPr lang="fr-FR" sz="1400"/>
              </a:p>
            </cx:txPr>
            <cx:visibility seriesName="0" categoryName="1" value="0"/>
            <cx:dataLabel idx="3" pos="inEnd">
              <cx:txPr>
                <a:bodyPr spcFirstLastPara="1" vertOverflow="ellipsis" wrap="square" lIns="0" tIns="0" rIns="0" bIns="0" anchor="ctr" anchorCtr="1">
                  <a:spAutoFit/>
                </a:bodyPr>
                <a:lstStyle/>
                <a:p>
                  <a:pPr>
                    <a:defRPr sz="1050"/>
                  </a:pPr>
                  <a:r>
                    <a:rPr lang="fr-FR" sz="1050"/>
                    <a:t>Cairn (2,3 M /2,7 %)</a:t>
                  </a:r>
                </a:p>
              </cx:txPr>
            </cx:dataLabel>
            <cx:dataLabel idx="4" pos="inEnd">
              <cx:txPr>
                <a:bodyPr spcFirstLastPara="1" vertOverflow="ellipsis" wrap="square" lIns="0" tIns="0" rIns="0" bIns="0" anchor="ctr" anchorCtr="1">
                  <a:spAutoFit/>
                </a:bodyPr>
                <a:lstStyle/>
                <a:p>
                  <a:pPr>
                    <a:defRPr sz="1050"/>
                  </a:pPr>
                  <a:r>
                    <a:rPr lang="fr-FR" sz="1050"/>
                    <a:t>American Chemical Society (ACS) (2 M /2,3 %)</a:t>
                  </a:r>
                </a:p>
              </cx:txPr>
            </cx:dataLabel>
            <cx:dataLabel idx="5" pos="inEnd">
              <cx:txPr>
                <a:bodyPr spcFirstLastPara="1" vertOverflow="ellipsis" wrap="square" lIns="0" tIns="0" rIns="0" bIns="0" anchor="ctr" anchorCtr="1">
                  <a:spAutoFit/>
                </a:bodyPr>
                <a:lstStyle/>
                <a:p>
                  <a:pPr>
                    <a:defRPr sz="1050"/>
                  </a:pPr>
                  <a:r>
                    <a:rPr lang="fr-FR" sz="1050"/>
                    <a:t>Taylor &amp; Francis (1,4 M /1,7 %)</a:t>
                  </a:r>
                </a:p>
              </cx:txPr>
            </cx:dataLabel>
            <cx:dataLabel idx="6" pos="inEnd">
              <cx:txPr>
                <a:bodyPr spcFirstLastPara="1" vertOverflow="ellipsis" wrap="square" lIns="0" tIns="0" rIns="0" bIns="0" anchor="ctr" anchorCtr="1">
                  <a:spAutoFit/>
                </a:bodyPr>
                <a:lstStyle/>
                <a:p>
                  <a:pPr>
                    <a:defRPr sz="1050"/>
                  </a:pPr>
                  <a:r>
                    <a:rPr lang="fr-FR" sz="1050"/>
                    <a:t>LexisNexis (1,4 M /1,6 %)</a:t>
                  </a:r>
                </a:p>
              </cx:txPr>
            </cx:dataLabel>
            <cx:dataLabel idx="7" pos="inEnd">
              <cx:txPr>
                <a:bodyPr spcFirstLastPara="1" vertOverflow="ellipsis" wrap="square" lIns="0" tIns="0" rIns="0" bIns="0" anchor="ctr" anchorCtr="1">
                  <a:spAutoFit/>
                </a:bodyPr>
                <a:lstStyle/>
                <a:p>
                  <a:pPr>
                    <a:defRPr sz="1050"/>
                  </a:pPr>
                  <a:r>
                    <a:rPr lang="fr-FR" sz="1050"/>
                    <a:t>OUP - Oxford university press (1,3 M /1,5 %)</a:t>
                  </a:r>
                </a:p>
              </cx:txPr>
            </cx:dataLabel>
            <cx:dataLabel idx="8" pos="inEnd">
              <cx:txPr>
                <a:bodyPr spcFirstLastPara="1" vertOverflow="ellipsis" wrap="square" lIns="0" tIns="0" rIns="0" bIns="0" anchor="ctr" anchorCtr="1">
                  <a:spAutoFit/>
                </a:bodyPr>
                <a:lstStyle/>
                <a:p>
                  <a:pPr>
                    <a:defRPr sz="1050"/>
                  </a:pPr>
                  <a:r>
                    <a:rPr lang="fr-FR" sz="1050"/>
                    <a:t>IOP - Institute of physics (1,3 M /1,5 %)</a:t>
                  </a:r>
                </a:p>
              </cx:txPr>
            </cx:dataLabel>
          </cx:dataLabels>
          <cx:dataId val="0"/>
          <cx:layoutPr>
            <cx:parentLabelLayout val="overlapping"/>
          </cx:layoutPr>
        </cx:series>
      </cx:plotAreaRegion>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1">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1000" b="1" i="0" u="none" strike="noStrike" kern="1200" baseline="0"/>
    <cs:bodyPr lIns="38100" tIns="19050" rIns="38100" bIns="19050">
      <a:spAutoFit/>
    </cs:bodyPr>
  </cs:dataLabel>
  <cs:dataLabelCallout>
    <cs:lnRef idx="0"/>
    <cs:fillRef idx="0"/>
    <cs:effectRef idx="0"/>
    <cs:fontRef idx="minor">
      <a:schemeClr val="dk1">
        <a:lumMod val="75000"/>
        <a:lumOff val="25000"/>
      </a:schemeClr>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ln>
        <a:solidFill>
          <a:schemeClr val="bg1"/>
        </a:solidFill>
      </a:ln>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dk1"/>
    </cs:fontRef>
  </cs:dropLine>
  <cs:errorBar>
    <cs:lnRef idx="0"/>
    <cs:fillRef idx="0"/>
    <cs:effectRef idx="0"/>
    <cs:fontRef idx="minor">
      <a:schemeClr val="dk1"/>
    </cs:fontRef>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hiLoLine>
  <cs:leaderLine>
    <cs:lnRef idx="0"/>
    <cs:fillRef idx="0"/>
    <cs:effectRef idx="0"/>
    <cs:fontRef idx="minor">
      <a:schemeClr val="dk1"/>
    </cs:fontRef>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32730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271561" y="603664"/>
            <a:ext cx="9082238" cy="1325563"/>
          </a:xfrm>
        </p:spPr>
        <p:txBody>
          <a:bodyPr/>
          <a:lstStyle>
            <a:lvl1pPr>
              <a:defRPr b="1">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du contenu 2"/>
          <p:cNvSpPr>
            <a:spLocks noGrp="1"/>
          </p:cNvSpPr>
          <p:nvPr>
            <p:ph idx="1"/>
          </p:nvPr>
        </p:nvSpPr>
        <p:spPr>
          <a:xfrm>
            <a:off x="2271560" y="2345635"/>
            <a:ext cx="9082239" cy="383132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46848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b="1">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208525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444817" y="583786"/>
            <a:ext cx="8908983" cy="1325563"/>
          </a:xfrm>
        </p:spPr>
        <p:txBody>
          <a:bodyPr/>
          <a:lstStyle/>
          <a:p>
            <a:r>
              <a:rPr lang="fr-FR" dirty="0"/>
              <a:t>Modifiez le style du titre</a:t>
            </a:r>
          </a:p>
        </p:txBody>
      </p:sp>
      <p:sp>
        <p:nvSpPr>
          <p:cNvPr id="3" name="Espace réservé du contenu 2"/>
          <p:cNvSpPr>
            <a:spLocks noGrp="1"/>
          </p:cNvSpPr>
          <p:nvPr>
            <p:ph sz="half" idx="1"/>
          </p:nvPr>
        </p:nvSpPr>
        <p:spPr>
          <a:xfrm>
            <a:off x="1905000" y="2226365"/>
            <a:ext cx="4114800" cy="39505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2226363"/>
            <a:ext cx="4114800" cy="3950599"/>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52667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319688" y="365125"/>
            <a:ext cx="9035700" cy="1325563"/>
          </a:xfrm>
        </p:spPr>
        <p:txBody>
          <a:bodyPr/>
          <a:lstStyle>
            <a:lvl1pPr>
              <a:defRPr b="1"/>
            </a:lvl1pPr>
          </a:lstStyle>
          <a:p>
            <a:r>
              <a:rPr lang="fr-FR" dirty="0"/>
              <a:t>Modifiez le style du titre</a:t>
            </a:r>
          </a:p>
        </p:txBody>
      </p:sp>
      <p:sp>
        <p:nvSpPr>
          <p:cNvPr id="3" name="Espace réservé du texte 2"/>
          <p:cNvSpPr>
            <a:spLocks noGrp="1"/>
          </p:cNvSpPr>
          <p:nvPr>
            <p:ph type="body" idx="1"/>
          </p:nvPr>
        </p:nvSpPr>
        <p:spPr>
          <a:xfrm>
            <a:off x="1882775" y="1681163"/>
            <a:ext cx="41148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4" name="Espace réservé du contenu 3"/>
          <p:cNvSpPr>
            <a:spLocks noGrp="1"/>
          </p:cNvSpPr>
          <p:nvPr>
            <p:ph sz="half" idx="2"/>
          </p:nvPr>
        </p:nvSpPr>
        <p:spPr>
          <a:xfrm>
            <a:off x="1882775" y="2505075"/>
            <a:ext cx="411480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4482966"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6" name="Espace réservé du contenu 5"/>
          <p:cNvSpPr>
            <a:spLocks noGrp="1"/>
          </p:cNvSpPr>
          <p:nvPr>
            <p:ph sz="quarter" idx="4"/>
          </p:nvPr>
        </p:nvSpPr>
        <p:spPr>
          <a:xfrm>
            <a:off x="6172200" y="2505075"/>
            <a:ext cx="4482966"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8344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96279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50181" y="457200"/>
            <a:ext cx="2721844" cy="1600200"/>
          </a:xfrm>
        </p:spPr>
        <p:txBody>
          <a:bodyPr anchor="b"/>
          <a:lstStyle>
            <a:lvl1pPr>
              <a:defRPr sz="3200">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050181" y="2057400"/>
            <a:ext cx="2721844"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400379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233060" y="365125"/>
            <a:ext cx="9120739"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2233060" y="1825625"/>
            <a:ext cx="912074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03866-820B-422F-A5B1-814F866AA7D5}" type="slidenum">
              <a:rPr lang="fr-FR" smtClean="0"/>
              <a:t>‹N°›</a:t>
            </a:fld>
            <a:endParaRPr lang="fr-FR"/>
          </a:p>
        </p:txBody>
      </p:sp>
    </p:spTree>
    <p:extLst>
      <p:ext uri="{BB962C8B-B14F-4D97-AF65-F5344CB8AC3E}">
        <p14:creationId xmlns:p14="http://schemas.microsoft.com/office/powerpoint/2010/main" val="88166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rxiv.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ipost.org/SciPostPhy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aj.org/" TargetMode="External"/><Relationship Id="rId2" Type="http://schemas.openxmlformats.org/officeDocument/2006/relationships/hyperlink" Target="https://thinkchecksubmit.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795" y="1709924"/>
            <a:ext cx="4724410" cy="3438151"/>
          </a:xfrm>
          <a:prstGeom prst="rect">
            <a:avLst/>
          </a:prstGeom>
        </p:spPr>
      </p:pic>
    </p:spTree>
    <p:extLst>
      <p:ext uri="{BB962C8B-B14F-4D97-AF65-F5344CB8AC3E}">
        <p14:creationId xmlns:p14="http://schemas.microsoft.com/office/powerpoint/2010/main" val="114353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Scientific publications in </a:t>
            </a:r>
            <a:r>
              <a:rPr lang="fr-FR" dirty="0" err="1" smtClean="0"/>
              <a:t>physics</a:t>
            </a:r>
            <a:r>
              <a:rPr lang="fr-FR" dirty="0" smtClean="0"/>
              <a:t> at </a:t>
            </a:r>
            <a:r>
              <a:rPr lang="fr-FR" dirty="0" err="1" smtClean="0"/>
              <a:t>University</a:t>
            </a:r>
            <a:r>
              <a:rPr lang="fr-FR" dirty="0" smtClean="0"/>
              <a:t> of Strasbourg : (</a:t>
            </a:r>
            <a:r>
              <a:rPr lang="fr-FR" dirty="0" err="1" smtClean="0"/>
              <a:t>WoS</a:t>
            </a:r>
            <a:r>
              <a:rPr lang="fr-FR" dirty="0" smtClean="0"/>
              <a:t>)</a:t>
            </a:r>
          </a:p>
          <a:p>
            <a:pPr marL="0" indent="0">
              <a:buNone/>
            </a:pPr>
            <a:r>
              <a:rPr lang="fr-FR" dirty="0" smtClean="0"/>
              <a:t>2021: 384 publications </a:t>
            </a:r>
            <a:r>
              <a:rPr lang="fr-FR" dirty="0" err="1" smtClean="0"/>
              <a:t>published</a:t>
            </a:r>
            <a:r>
              <a:rPr lang="fr-FR" dirty="0" smtClean="0"/>
              <a:t> by</a:t>
            </a:r>
          </a:p>
          <a:p>
            <a:pPr marL="0" indent="0">
              <a:buNone/>
            </a:pPr>
            <a:r>
              <a:rPr lang="fr-FR" dirty="0" smtClean="0"/>
              <a:t>APS </a:t>
            </a:r>
          </a:p>
          <a:p>
            <a:pPr marL="0" indent="0">
              <a:buNone/>
            </a:pPr>
            <a:r>
              <a:rPr lang="fr-FR" dirty="0" smtClean="0"/>
              <a:t>Springer Nature</a:t>
            </a:r>
          </a:p>
          <a:p>
            <a:pPr marL="0" indent="0">
              <a:buNone/>
            </a:pPr>
            <a:r>
              <a:rPr lang="fr-FR" dirty="0" smtClean="0"/>
              <a:t>Elsevier</a:t>
            </a:r>
          </a:p>
          <a:p>
            <a:pPr marL="0" indent="0">
              <a:buNone/>
            </a:pPr>
            <a:r>
              <a:rPr lang="fr-FR" dirty="0" smtClean="0"/>
              <a:t>RSC</a:t>
            </a:r>
          </a:p>
          <a:p>
            <a:pPr marL="0" indent="0">
              <a:buNone/>
            </a:pPr>
            <a:r>
              <a:rPr lang="fr-FR" dirty="0" err="1" smtClean="0"/>
              <a:t>Wiley</a:t>
            </a:r>
            <a:endParaRPr lang="fr-FR" dirty="0" smtClean="0"/>
          </a:p>
          <a:p>
            <a:pPr marL="0" indent="0">
              <a:buNone/>
            </a:pPr>
            <a:r>
              <a:rPr lang="fr-FR" dirty="0" smtClean="0"/>
              <a:t>MDPI</a:t>
            </a:r>
          </a:p>
          <a:p>
            <a:pPr marL="0" indent="0">
              <a:buNone/>
            </a:pPr>
            <a:r>
              <a:rPr lang="fr-FR" dirty="0" smtClean="0"/>
              <a:t>IOP</a:t>
            </a:r>
          </a:p>
          <a:p>
            <a:pPr marL="0" indent="0">
              <a:buNone/>
            </a:pPr>
            <a:r>
              <a:rPr lang="fr-FR" dirty="0" smtClean="0"/>
              <a:t>ACS</a:t>
            </a:r>
          </a:p>
          <a:p>
            <a:pPr marL="0" indent="0">
              <a:buNone/>
            </a:pPr>
            <a:r>
              <a:rPr lang="fr-FR" dirty="0" smtClean="0"/>
              <a:t>AIP </a:t>
            </a:r>
            <a:r>
              <a:rPr lang="fr-FR" dirty="0" err="1" smtClean="0"/>
              <a:t>Publishing</a:t>
            </a:r>
            <a:endParaRPr lang="fr-FR" dirty="0" smtClean="0"/>
          </a:p>
          <a:p>
            <a:pPr marL="0" indent="0">
              <a:buNone/>
            </a:pPr>
            <a:r>
              <a:rPr lang="fr-FR" dirty="0" smtClean="0"/>
              <a:t>World Scientific</a:t>
            </a:r>
          </a:p>
          <a:p>
            <a:pPr marL="0" indent="0">
              <a:buNone/>
            </a:pPr>
            <a:endParaRPr lang="fr-FR" dirty="0"/>
          </a:p>
        </p:txBody>
      </p:sp>
    </p:spTree>
    <p:extLst>
      <p:ext uri="{BB962C8B-B14F-4D97-AF65-F5344CB8AC3E}">
        <p14:creationId xmlns:p14="http://schemas.microsoft.com/office/powerpoint/2010/main" val="4193499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normAutofit/>
          </a:bodyPr>
          <a:lstStyle/>
          <a:p>
            <a:r>
              <a:rPr lang="fr-FR" dirty="0" smtClean="0"/>
              <a:t>Open Access: </a:t>
            </a:r>
            <a:r>
              <a:rPr lang="en-US" dirty="0" smtClean="0"/>
              <a:t>the </a:t>
            </a:r>
            <a:r>
              <a:rPr lang="en-US" dirty="0"/>
              <a:t>term "open access" applied to scientific publication refers to the removal or lowering of legal, financial and technical barriers to the dissemination of research results, so that they can be consulted and </a:t>
            </a:r>
            <a:r>
              <a:rPr lang="en-US" dirty="0" smtClean="0"/>
              <a:t>re-used</a:t>
            </a:r>
          </a:p>
          <a:p>
            <a:endParaRPr lang="en-US" dirty="0"/>
          </a:p>
          <a:p>
            <a:r>
              <a:rPr lang="en-US" dirty="0" smtClean="0"/>
              <a:t>1991: </a:t>
            </a:r>
            <a:r>
              <a:rPr lang="en-US" dirty="0" err="1" smtClean="0">
                <a:hlinkClick r:id="rId3"/>
              </a:rPr>
              <a:t>arXiv</a:t>
            </a:r>
            <a:r>
              <a:rPr lang="en-US" dirty="0"/>
              <a:t> a free distribution service and an open-access archive for 2,275,234 scholarly articles in the fields of physics, mathematics, computer science</a:t>
            </a:r>
            <a:r>
              <a:rPr lang="en-US" dirty="0" smtClean="0"/>
              <a:t>,…</a:t>
            </a:r>
          </a:p>
          <a:p>
            <a:endParaRPr lang="fr-FR" dirty="0"/>
          </a:p>
        </p:txBody>
      </p:sp>
    </p:spTree>
    <p:extLst>
      <p:ext uri="{BB962C8B-B14F-4D97-AF65-F5344CB8AC3E}">
        <p14:creationId xmlns:p14="http://schemas.microsoft.com/office/powerpoint/2010/main" val="536689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New Open Access business </a:t>
            </a:r>
            <a:r>
              <a:rPr lang="fr-FR" dirty="0" err="1" smtClean="0"/>
              <a:t>models</a:t>
            </a:r>
            <a:r>
              <a:rPr lang="fr-FR" dirty="0" smtClean="0"/>
              <a:t>: </a:t>
            </a:r>
          </a:p>
          <a:p>
            <a:pPr lvl="1"/>
            <a:r>
              <a:rPr lang="fr-FR" dirty="0" smtClean="0"/>
              <a:t>Article </a:t>
            </a:r>
            <a:r>
              <a:rPr lang="fr-FR" dirty="0" err="1" smtClean="0"/>
              <a:t>funding</a:t>
            </a:r>
            <a:r>
              <a:rPr lang="fr-FR" dirty="0" smtClean="0"/>
              <a:t>: </a:t>
            </a:r>
            <a:r>
              <a:rPr lang="fr-FR" dirty="0" err="1" smtClean="0"/>
              <a:t>payment</a:t>
            </a:r>
            <a:r>
              <a:rPr lang="fr-FR" dirty="0" smtClean="0"/>
              <a:t> of an Article </a:t>
            </a:r>
            <a:r>
              <a:rPr lang="fr-FR" dirty="0" err="1" smtClean="0"/>
              <a:t>Processing</a:t>
            </a:r>
            <a:r>
              <a:rPr lang="fr-FR" dirty="0" smtClean="0"/>
              <a:t> Charge by the </a:t>
            </a:r>
            <a:r>
              <a:rPr lang="fr-FR" dirty="0" err="1" smtClean="0"/>
              <a:t>author</a:t>
            </a:r>
            <a:r>
              <a:rPr lang="fr-FR" dirty="0" smtClean="0"/>
              <a:t> of the institution </a:t>
            </a:r>
            <a:r>
              <a:rPr lang="fr-FR" dirty="0" smtClean="0">
                <a:sym typeface="Wingdings" panose="05000000000000000000" pitchFamily="2" charset="2"/>
              </a:rPr>
              <a:t> the « </a:t>
            </a:r>
            <a:r>
              <a:rPr lang="fr-FR" dirty="0" err="1" smtClean="0">
                <a:sym typeface="Wingdings" panose="05000000000000000000" pitchFamily="2" charset="2"/>
              </a:rPr>
              <a:t>hybrid</a:t>
            </a:r>
            <a:r>
              <a:rPr lang="fr-FR" dirty="0" smtClean="0">
                <a:sym typeface="Wingdings" panose="05000000000000000000" pitchFamily="2" charset="2"/>
              </a:rPr>
              <a:t> </a:t>
            </a:r>
            <a:r>
              <a:rPr lang="fr-FR" dirty="0" err="1" smtClean="0">
                <a:sym typeface="Wingdings" panose="05000000000000000000" pitchFamily="2" charset="2"/>
              </a:rPr>
              <a:t>journals</a:t>
            </a:r>
            <a:r>
              <a:rPr lang="fr-FR" dirty="0" smtClean="0">
                <a:sym typeface="Wingdings" panose="05000000000000000000" pitchFamily="2" charset="2"/>
              </a:rPr>
              <a:t> » issue</a:t>
            </a:r>
          </a:p>
          <a:p>
            <a:pPr marL="457200" lvl="1" indent="0">
              <a:buNone/>
            </a:pPr>
            <a:endParaRPr lang="fr-FR" dirty="0" smtClean="0"/>
          </a:p>
          <a:p>
            <a:pPr lvl="1"/>
            <a:r>
              <a:rPr lang="fr-FR" dirty="0" smtClean="0"/>
              <a:t>Sponsoring, </a:t>
            </a:r>
            <a:r>
              <a:rPr lang="fr-FR" dirty="0" err="1" smtClean="0"/>
              <a:t>institutional</a:t>
            </a:r>
            <a:r>
              <a:rPr lang="fr-FR" dirty="0" smtClean="0"/>
              <a:t> </a:t>
            </a:r>
            <a:r>
              <a:rPr lang="fr-FR" dirty="0" err="1" smtClean="0"/>
              <a:t>partnership</a:t>
            </a:r>
            <a:r>
              <a:rPr lang="fr-FR" dirty="0" smtClean="0"/>
              <a:t> (« </a:t>
            </a:r>
            <a:r>
              <a:rPr lang="fr-FR" dirty="0" err="1" smtClean="0"/>
              <a:t>Diamond</a:t>
            </a:r>
            <a:r>
              <a:rPr lang="fr-FR" dirty="0" smtClean="0"/>
              <a:t> open </a:t>
            </a:r>
            <a:r>
              <a:rPr lang="fr-FR" dirty="0" err="1" smtClean="0"/>
              <a:t>access</a:t>
            </a:r>
            <a:r>
              <a:rPr lang="fr-FR" dirty="0" smtClean="0"/>
              <a:t> »), </a:t>
            </a:r>
            <a:r>
              <a:rPr lang="fr-FR" dirty="0" err="1" smtClean="0"/>
              <a:t>freemium</a:t>
            </a:r>
            <a:r>
              <a:rPr lang="fr-FR" dirty="0" smtClean="0"/>
              <a:t> (</a:t>
            </a:r>
            <a:r>
              <a:rPr lang="fr-FR" dirty="0" err="1" smtClean="0"/>
              <a:t>pay</a:t>
            </a:r>
            <a:r>
              <a:rPr lang="fr-FR" dirty="0" smtClean="0"/>
              <a:t> for </a:t>
            </a:r>
            <a:r>
              <a:rPr lang="fr-FR" dirty="0" err="1" smtClean="0"/>
              <a:t>additional</a:t>
            </a:r>
            <a:r>
              <a:rPr lang="fr-FR" dirty="0" smtClean="0"/>
              <a:t> service)</a:t>
            </a:r>
          </a:p>
          <a:p>
            <a:pPr marL="457200" lvl="1" indent="0">
              <a:buNone/>
            </a:pPr>
            <a:r>
              <a:rPr lang="fr-FR" dirty="0" smtClean="0"/>
              <a:t>Ex: </a:t>
            </a:r>
            <a:r>
              <a:rPr lang="fr-FR" dirty="0" err="1" smtClean="0">
                <a:hlinkClick r:id="rId3"/>
              </a:rPr>
              <a:t>SciPost</a:t>
            </a:r>
            <a:r>
              <a:rPr lang="fr-FR" dirty="0" smtClean="0"/>
              <a:t>, SCOAP3</a:t>
            </a:r>
          </a:p>
          <a:p>
            <a:pPr marL="457200" lvl="1" indent="0">
              <a:buNone/>
            </a:pPr>
            <a:endParaRPr lang="fr-FR" dirty="0" smtClean="0"/>
          </a:p>
          <a:p>
            <a:pPr lvl="1"/>
            <a:r>
              <a:rPr lang="fr-FR" dirty="0" err="1" smtClean="0"/>
              <a:t>Agreements</a:t>
            </a:r>
            <a:r>
              <a:rPr lang="fr-FR" dirty="0" smtClean="0"/>
              <a:t> </a:t>
            </a:r>
            <a:r>
              <a:rPr lang="fr-FR" dirty="0" err="1" smtClean="0"/>
              <a:t>with</a:t>
            </a:r>
            <a:r>
              <a:rPr lang="fr-FR" dirty="0" smtClean="0"/>
              <a:t> </a:t>
            </a:r>
            <a:r>
              <a:rPr lang="fr-FR" dirty="0" err="1" smtClean="0"/>
              <a:t>publishers</a:t>
            </a:r>
            <a:r>
              <a:rPr lang="fr-FR" dirty="0" smtClean="0"/>
              <a:t>: </a:t>
            </a:r>
            <a:r>
              <a:rPr lang="fr-FR" dirty="0" err="1" smtClean="0"/>
              <a:t>read</a:t>
            </a:r>
            <a:r>
              <a:rPr lang="fr-FR" dirty="0" smtClean="0"/>
              <a:t> &amp; </a:t>
            </a:r>
            <a:r>
              <a:rPr lang="fr-FR" dirty="0" err="1" smtClean="0"/>
              <a:t>publish</a:t>
            </a:r>
            <a:r>
              <a:rPr lang="fr-FR" dirty="0" smtClean="0"/>
              <a:t>, transformative agreement, </a:t>
            </a:r>
            <a:r>
              <a:rPr lang="fr-FR" dirty="0" err="1" smtClean="0"/>
              <a:t>subscribe</a:t>
            </a:r>
            <a:r>
              <a:rPr lang="fr-FR" dirty="0" smtClean="0"/>
              <a:t> to open</a:t>
            </a:r>
          </a:p>
          <a:p>
            <a:pPr marL="457200" lvl="1" indent="0">
              <a:buNone/>
            </a:pPr>
            <a:r>
              <a:rPr lang="fr-FR" dirty="0" smtClean="0"/>
              <a:t>Ex : EDP Sciences</a:t>
            </a:r>
          </a:p>
          <a:p>
            <a:pPr lvl="1"/>
            <a:endParaRPr lang="fr-FR" dirty="0" smtClean="0"/>
          </a:p>
        </p:txBody>
      </p:sp>
    </p:spTree>
    <p:extLst>
      <p:ext uri="{BB962C8B-B14F-4D97-AF65-F5344CB8AC3E}">
        <p14:creationId xmlns:p14="http://schemas.microsoft.com/office/powerpoint/2010/main" val="253547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5" name="Ellipse 4"/>
          <p:cNvSpPr/>
          <p:nvPr/>
        </p:nvSpPr>
        <p:spPr bwMode="auto">
          <a:xfrm>
            <a:off x="8040429" y="3609688"/>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err="1" smtClean="0">
                <a:solidFill>
                  <a:schemeClr val="tx2">
                    <a:lumMod val="75000"/>
                  </a:schemeClr>
                </a:solidFill>
                <a:latin typeface="Calibri" panose="020F0502020204030204" pitchFamily="34" charset="0"/>
                <a:cs typeface="Calibri" panose="020F0502020204030204" pitchFamily="34" charset="0"/>
              </a:rPr>
              <a:t>Preprints</a:t>
            </a:r>
            <a:r>
              <a:rPr lang="fr-FR" sz="2400" b="1" dirty="0" smtClean="0">
                <a:solidFill>
                  <a:schemeClr val="tx2">
                    <a:lumMod val="75000"/>
                  </a:schemeClr>
                </a:solidFill>
                <a:latin typeface="Calibri" panose="020F0502020204030204" pitchFamily="34" charset="0"/>
                <a:cs typeface="Calibri" panose="020F0502020204030204" pitchFamily="34" charset="0"/>
              </a:rPr>
              <a:t> servers</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
        <p:nvSpPr>
          <p:cNvPr id="7" name="Ellipse 6"/>
          <p:cNvSpPr/>
          <p:nvPr/>
        </p:nvSpPr>
        <p:spPr bwMode="auto">
          <a:xfrm>
            <a:off x="2271561" y="1929227"/>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err="1" smtClean="0">
                <a:solidFill>
                  <a:schemeClr val="tx2">
                    <a:lumMod val="75000"/>
                  </a:schemeClr>
                </a:solidFill>
                <a:latin typeface="Calibri" panose="020F0502020204030204" pitchFamily="34" charset="0"/>
                <a:cs typeface="Calibri" panose="020F0502020204030204" pitchFamily="34" charset="0"/>
              </a:rPr>
              <a:t>Journals</a:t>
            </a:r>
            <a:r>
              <a:rPr lang="fr-FR" sz="2400" b="1" dirty="0" smtClean="0">
                <a:solidFill>
                  <a:schemeClr val="tx2">
                    <a:lumMod val="75000"/>
                  </a:schemeClr>
                </a:solidFill>
                <a:latin typeface="Calibri" panose="020F0502020204030204" pitchFamily="34" charset="0"/>
                <a:cs typeface="Calibri" panose="020F0502020204030204" pitchFamily="34" charset="0"/>
              </a:rPr>
              <a:t> « </a:t>
            </a:r>
            <a:r>
              <a:rPr lang="fr-FR" sz="2400" b="1" dirty="0" err="1" smtClean="0">
                <a:solidFill>
                  <a:schemeClr val="tx2">
                    <a:lumMod val="75000"/>
                  </a:schemeClr>
                </a:solidFill>
                <a:latin typeface="Calibri" panose="020F0502020204030204" pitchFamily="34" charset="0"/>
                <a:cs typeface="Calibri" panose="020F0502020204030204" pitchFamily="34" charset="0"/>
              </a:rPr>
              <a:t>flipping</a:t>
            </a:r>
            <a:r>
              <a:rPr lang="fr-FR" sz="2400" b="1" dirty="0" smtClean="0">
                <a:solidFill>
                  <a:schemeClr val="tx2">
                    <a:lumMod val="75000"/>
                  </a:schemeClr>
                </a:solidFill>
                <a:latin typeface="Calibri" panose="020F0502020204030204" pitchFamily="34" charset="0"/>
                <a:cs typeface="Calibri" panose="020F0502020204030204" pitchFamily="34" charset="0"/>
              </a:rPr>
              <a:t> » to open </a:t>
            </a:r>
            <a:r>
              <a:rPr lang="fr-FR" sz="2400" b="1" dirty="0" err="1" smtClean="0">
                <a:solidFill>
                  <a:schemeClr val="tx2">
                    <a:lumMod val="75000"/>
                  </a:schemeClr>
                </a:solidFill>
                <a:latin typeface="Calibri" panose="020F0502020204030204" pitchFamily="34" charset="0"/>
                <a:cs typeface="Calibri" panose="020F0502020204030204" pitchFamily="34" charset="0"/>
              </a:rPr>
              <a:t>access</a:t>
            </a:r>
            <a:r>
              <a:rPr lang="fr-FR" sz="2400" b="1" dirty="0" smtClean="0">
                <a:solidFill>
                  <a:schemeClr val="tx2">
                    <a:lumMod val="75000"/>
                  </a:schemeClr>
                </a:solidFill>
                <a:latin typeface="Calibri" panose="020F0502020204030204" pitchFamily="34" charset="0"/>
                <a:cs typeface="Calibri" panose="020F0502020204030204" pitchFamily="34" charset="0"/>
              </a:rPr>
              <a:t> </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
        <p:nvSpPr>
          <p:cNvPr id="8" name="Ellipse 7"/>
          <p:cNvSpPr/>
          <p:nvPr/>
        </p:nvSpPr>
        <p:spPr bwMode="auto">
          <a:xfrm>
            <a:off x="6049967" y="1728135"/>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smtClean="0">
                <a:solidFill>
                  <a:schemeClr val="tx2">
                    <a:lumMod val="75000"/>
                  </a:schemeClr>
                </a:solidFill>
                <a:latin typeface="Calibri" panose="020F0502020204030204" pitchFamily="34" charset="0"/>
                <a:cs typeface="Calibri" panose="020F0502020204030204" pitchFamily="34" charset="0"/>
              </a:rPr>
              <a:t>New </a:t>
            </a:r>
            <a:r>
              <a:rPr lang="fr-FR" sz="2400" b="1" dirty="0" err="1" smtClean="0">
                <a:solidFill>
                  <a:schemeClr val="tx2">
                    <a:lumMod val="75000"/>
                  </a:schemeClr>
                </a:solidFill>
                <a:latin typeface="Calibri" panose="020F0502020204030204" pitchFamily="34" charset="0"/>
                <a:cs typeface="Calibri" panose="020F0502020204030204" pitchFamily="34" charset="0"/>
              </a:rPr>
              <a:t>players</a:t>
            </a:r>
            <a:r>
              <a:rPr lang="fr-FR" sz="2400" b="1" dirty="0" smtClean="0">
                <a:solidFill>
                  <a:schemeClr val="tx2">
                    <a:lumMod val="75000"/>
                  </a:schemeClr>
                </a:solidFill>
                <a:latin typeface="Calibri" panose="020F0502020204030204" pitchFamily="34" charset="0"/>
                <a:cs typeface="Calibri" panose="020F0502020204030204" pitchFamily="34" charset="0"/>
              </a:rPr>
              <a:t>: MDPI, </a:t>
            </a:r>
            <a:r>
              <a:rPr lang="fr-FR" sz="2400" b="1" dirty="0" err="1" smtClean="0">
                <a:solidFill>
                  <a:schemeClr val="tx2">
                    <a:lumMod val="75000"/>
                  </a:schemeClr>
                </a:solidFill>
                <a:latin typeface="Calibri" panose="020F0502020204030204" pitchFamily="34" charset="0"/>
                <a:cs typeface="Calibri" panose="020F0502020204030204" pitchFamily="34" charset="0"/>
              </a:rPr>
              <a:t>Frontiers</a:t>
            </a:r>
            <a:r>
              <a:rPr lang="fr-FR" sz="2400" b="1" dirty="0" smtClean="0">
                <a:solidFill>
                  <a:schemeClr val="tx2">
                    <a:lumMod val="75000"/>
                  </a:schemeClr>
                </a:solidFill>
                <a:latin typeface="Calibri" panose="020F0502020204030204" pitchFamily="34" charset="0"/>
                <a:cs typeface="Calibri" panose="020F0502020204030204" pitchFamily="34" charset="0"/>
              </a:rPr>
              <a:t>, </a:t>
            </a:r>
            <a:r>
              <a:rPr lang="fr-FR" sz="2400" b="1" dirty="0" err="1" smtClean="0">
                <a:solidFill>
                  <a:schemeClr val="tx2">
                    <a:lumMod val="75000"/>
                  </a:schemeClr>
                </a:solidFill>
                <a:latin typeface="Calibri" panose="020F0502020204030204" pitchFamily="34" charset="0"/>
                <a:cs typeface="Calibri" panose="020F0502020204030204" pitchFamily="34" charset="0"/>
              </a:rPr>
              <a:t>Hindawi</a:t>
            </a:r>
            <a:r>
              <a:rPr lang="fr-FR" sz="2400" b="1" dirty="0" smtClean="0">
                <a:solidFill>
                  <a:schemeClr val="tx2">
                    <a:lumMod val="75000"/>
                  </a:schemeClr>
                </a:solidFill>
                <a:latin typeface="Calibri" panose="020F0502020204030204" pitchFamily="34" charset="0"/>
                <a:cs typeface="Calibri" panose="020F0502020204030204" pitchFamily="34" charset="0"/>
              </a:rPr>
              <a:t>…</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
        <p:nvSpPr>
          <p:cNvPr id="9" name="Ellipse 8"/>
          <p:cNvSpPr/>
          <p:nvPr/>
        </p:nvSpPr>
        <p:spPr bwMode="auto">
          <a:xfrm>
            <a:off x="4300298" y="3609688"/>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err="1" smtClean="0">
                <a:solidFill>
                  <a:schemeClr val="tx2">
                    <a:lumMod val="75000"/>
                  </a:schemeClr>
                </a:solidFill>
                <a:latin typeface="Calibri" panose="020F0502020204030204" pitchFamily="34" charset="0"/>
                <a:cs typeface="Calibri" panose="020F0502020204030204" pitchFamily="34" charset="0"/>
              </a:rPr>
              <a:t>Diamond</a:t>
            </a:r>
            <a:r>
              <a:rPr lang="fr-FR" sz="2400" b="1" dirty="0" smtClean="0">
                <a:solidFill>
                  <a:schemeClr val="tx2">
                    <a:lumMod val="75000"/>
                  </a:schemeClr>
                </a:solidFill>
                <a:latin typeface="Calibri" panose="020F0502020204030204" pitchFamily="34" charset="0"/>
                <a:cs typeface="Calibri" panose="020F0502020204030204" pitchFamily="34" charset="0"/>
              </a:rPr>
              <a:t> Open Access</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
        <p:nvSpPr>
          <p:cNvPr id="10" name="Ellipse 9"/>
          <p:cNvSpPr/>
          <p:nvPr/>
        </p:nvSpPr>
        <p:spPr bwMode="auto">
          <a:xfrm>
            <a:off x="8574346" y="1178184"/>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smtClean="0">
                <a:solidFill>
                  <a:schemeClr val="tx2">
                    <a:lumMod val="75000"/>
                  </a:schemeClr>
                </a:solidFill>
                <a:latin typeface="Calibri" panose="020F0502020204030204" pitchFamily="34" charset="0"/>
                <a:cs typeface="Calibri" panose="020F0502020204030204" pitchFamily="34" charset="0"/>
              </a:rPr>
              <a:t>« </a:t>
            </a:r>
            <a:r>
              <a:rPr lang="fr-FR" sz="2400" b="1" dirty="0" err="1" smtClean="0">
                <a:solidFill>
                  <a:schemeClr val="tx2">
                    <a:lumMod val="75000"/>
                  </a:schemeClr>
                </a:solidFill>
                <a:latin typeface="Calibri" panose="020F0502020204030204" pitchFamily="34" charset="0"/>
                <a:cs typeface="Calibri" panose="020F0502020204030204" pitchFamily="34" charset="0"/>
              </a:rPr>
              <a:t>Mega-journals</a:t>
            </a:r>
            <a:r>
              <a:rPr lang="fr-FR" sz="2400" b="1" dirty="0" smtClean="0">
                <a:solidFill>
                  <a:schemeClr val="tx2">
                    <a:lumMod val="75000"/>
                  </a:schemeClr>
                </a:solidFill>
                <a:latin typeface="Calibri" panose="020F0502020204030204" pitchFamily="34" charset="0"/>
                <a:cs typeface="Calibri" panose="020F0502020204030204" pitchFamily="34" charset="0"/>
              </a:rPr>
              <a:t> » (</a:t>
            </a:r>
            <a:r>
              <a:rPr lang="fr-FR" sz="2400" b="1" i="1" dirty="0" smtClean="0">
                <a:solidFill>
                  <a:schemeClr val="tx2">
                    <a:lumMod val="75000"/>
                  </a:schemeClr>
                </a:solidFill>
                <a:latin typeface="Calibri" panose="020F0502020204030204" pitchFamily="34" charset="0"/>
                <a:cs typeface="Calibri" panose="020F0502020204030204" pitchFamily="34" charset="0"/>
              </a:rPr>
              <a:t>Scientific Reports…</a:t>
            </a:r>
            <a:r>
              <a:rPr lang="fr-FR" sz="2400" b="1" dirty="0" smtClean="0">
                <a:solidFill>
                  <a:schemeClr val="tx2">
                    <a:lumMod val="75000"/>
                  </a:schemeClr>
                </a:solidFill>
                <a:latin typeface="Calibri" panose="020F0502020204030204" pitchFamily="34" charset="0"/>
                <a:cs typeface="Calibri" panose="020F0502020204030204" pitchFamily="34" charset="0"/>
              </a:rPr>
              <a:t>)</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
        <p:nvSpPr>
          <p:cNvPr id="11" name="Ellipse 10"/>
          <p:cNvSpPr/>
          <p:nvPr/>
        </p:nvSpPr>
        <p:spPr bwMode="auto">
          <a:xfrm>
            <a:off x="317383" y="3753295"/>
            <a:ext cx="2431504" cy="2431504"/>
          </a:xfrm>
          <a:prstGeom prst="ellipse">
            <a:avLst/>
          </a:prstGeom>
          <a:solidFill>
            <a:srgbClr val="92D050"/>
          </a:solidFill>
          <a:ln>
            <a:noFill/>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pPr>
            <a:r>
              <a:rPr lang="fr-FR" sz="2400" b="1" dirty="0" err="1" smtClean="0">
                <a:solidFill>
                  <a:schemeClr val="tx2">
                    <a:lumMod val="75000"/>
                  </a:schemeClr>
                </a:solidFill>
                <a:latin typeface="Calibri" panose="020F0502020204030204" pitchFamily="34" charset="0"/>
                <a:cs typeface="Calibri" panose="020F0502020204030204" pitchFamily="34" charset="0"/>
              </a:rPr>
              <a:t>Predatory</a:t>
            </a:r>
            <a:r>
              <a:rPr lang="fr-FR" sz="2400" b="1" dirty="0" smtClean="0">
                <a:solidFill>
                  <a:schemeClr val="tx2">
                    <a:lumMod val="75000"/>
                  </a:schemeClr>
                </a:solidFill>
                <a:latin typeface="Calibri" panose="020F0502020204030204" pitchFamily="34" charset="0"/>
                <a:cs typeface="Calibri" panose="020F0502020204030204" pitchFamily="34" charset="0"/>
              </a:rPr>
              <a:t> </a:t>
            </a:r>
            <a:r>
              <a:rPr lang="fr-FR" sz="2400" b="1" dirty="0" err="1" smtClean="0">
                <a:solidFill>
                  <a:schemeClr val="tx2">
                    <a:lumMod val="75000"/>
                  </a:schemeClr>
                </a:solidFill>
                <a:latin typeface="Calibri" panose="020F0502020204030204" pitchFamily="34" charset="0"/>
                <a:cs typeface="Calibri" panose="020F0502020204030204" pitchFamily="34" charset="0"/>
              </a:rPr>
              <a:t>publishers</a:t>
            </a:r>
            <a:endParaRPr kumimoji="0" lang="fr-FR" sz="2400" b="1" i="0" u="none" strike="noStrike" cap="none" normalizeH="0" baseline="0" dirty="0" smtClean="0">
              <a:ln>
                <a:noFill/>
              </a:ln>
              <a:solidFill>
                <a:schemeClr val="tx2">
                  <a:lumMod val="75000"/>
                </a:schemeClr>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488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 </a:t>
            </a:r>
            <a:r>
              <a:rPr lang="fr-FR" dirty="0" err="1"/>
              <a:t>overview</a:t>
            </a:r>
            <a:r>
              <a:rPr lang="fr-FR" dirty="0"/>
              <a:t> of </a:t>
            </a:r>
            <a:r>
              <a:rPr lang="fr-FR" dirty="0" err="1"/>
              <a:t>scientific</a:t>
            </a:r>
            <a:r>
              <a:rPr lang="fr-FR" dirty="0"/>
              <a:t> publications</a:t>
            </a:r>
          </a:p>
        </p:txBody>
      </p:sp>
      <p:sp>
        <p:nvSpPr>
          <p:cNvPr id="3" name="Espace réservé du contenu 2"/>
          <p:cNvSpPr>
            <a:spLocks noGrp="1"/>
          </p:cNvSpPr>
          <p:nvPr>
            <p:ph idx="1"/>
          </p:nvPr>
        </p:nvSpPr>
        <p:spPr/>
        <p:txBody>
          <a:bodyPr/>
          <a:lstStyle/>
          <a:p>
            <a:r>
              <a:rPr lang="fr-FR" dirty="0" err="1" smtClean="0"/>
              <a:t>Predatory</a:t>
            </a:r>
            <a:r>
              <a:rPr lang="fr-FR" dirty="0" smtClean="0"/>
              <a:t> </a:t>
            </a:r>
            <a:r>
              <a:rPr lang="fr-FR" dirty="0" err="1" smtClean="0"/>
              <a:t>publishers</a:t>
            </a:r>
            <a:r>
              <a:rPr lang="fr-FR" dirty="0" smtClean="0"/>
              <a:t>: </a:t>
            </a:r>
            <a:r>
              <a:rPr lang="en-US" dirty="0"/>
              <a:t>publishers who charge a fee for the publication of material without providing the publication services an author would expect such as peer review and </a:t>
            </a:r>
            <a:r>
              <a:rPr lang="en-US" dirty="0" smtClean="0"/>
              <a:t>editing. Claims </a:t>
            </a:r>
            <a:r>
              <a:rPr lang="en-US" dirty="0"/>
              <a:t>of “quick peer review”, fake editorial boards, hidden charges, and fake Journal Impact </a:t>
            </a:r>
            <a:r>
              <a:rPr lang="en-US" dirty="0" smtClean="0"/>
              <a:t>Factors…</a:t>
            </a:r>
          </a:p>
          <a:p>
            <a:r>
              <a:rPr lang="fr-FR" dirty="0" err="1" smtClean="0"/>
              <a:t>Useful</a:t>
            </a:r>
            <a:r>
              <a:rPr lang="fr-FR" dirty="0" smtClean="0"/>
              <a:t> </a:t>
            </a:r>
            <a:r>
              <a:rPr lang="fr-FR" dirty="0" err="1" smtClean="0"/>
              <a:t>tool</a:t>
            </a:r>
            <a:r>
              <a:rPr lang="fr-FR" dirty="0" smtClean="0"/>
              <a:t>: </a:t>
            </a:r>
            <a:r>
              <a:rPr lang="fr-FR" dirty="0" err="1" smtClean="0">
                <a:hlinkClick r:id="rId2"/>
              </a:rPr>
              <a:t>Think</a:t>
            </a:r>
            <a:r>
              <a:rPr lang="fr-FR" dirty="0" smtClean="0">
                <a:hlinkClick r:id="rId2"/>
              </a:rPr>
              <a:t>! Check! </a:t>
            </a:r>
            <a:r>
              <a:rPr lang="fr-FR" dirty="0" err="1" smtClean="0">
                <a:hlinkClick r:id="rId2"/>
              </a:rPr>
              <a:t>Submit</a:t>
            </a:r>
            <a:r>
              <a:rPr lang="fr-FR" dirty="0" smtClean="0">
                <a:hlinkClick r:id="rId2"/>
              </a:rPr>
              <a:t>! </a:t>
            </a:r>
            <a:endParaRPr lang="fr-FR" dirty="0" smtClean="0"/>
          </a:p>
          <a:p>
            <a:r>
              <a:rPr lang="fr-FR" dirty="0" err="1" smtClean="0"/>
              <a:t>Useful</a:t>
            </a:r>
            <a:r>
              <a:rPr lang="fr-FR" dirty="0" smtClean="0"/>
              <a:t> </a:t>
            </a:r>
            <a:r>
              <a:rPr lang="fr-FR" dirty="0" err="1" smtClean="0"/>
              <a:t>tool</a:t>
            </a:r>
            <a:r>
              <a:rPr lang="fr-FR" dirty="0" smtClean="0"/>
              <a:t>: </a:t>
            </a:r>
            <a:r>
              <a:rPr lang="fr-FR" dirty="0" smtClean="0">
                <a:hlinkClick r:id="rId3"/>
              </a:rPr>
              <a:t>Directory of Open Access Journal</a:t>
            </a:r>
            <a:endParaRPr lang="fr-FR" dirty="0"/>
          </a:p>
        </p:txBody>
      </p:sp>
    </p:spTree>
    <p:extLst>
      <p:ext uri="{BB962C8B-B14F-4D97-AF65-F5344CB8AC3E}">
        <p14:creationId xmlns:p14="http://schemas.microsoft.com/office/powerpoint/2010/main" val="1776160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095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lstStyle/>
          <a:p>
            <a:r>
              <a:rPr lang="en-US" dirty="0"/>
              <a:t>Historically: the scientific publication market is in the hands of learned </a:t>
            </a:r>
            <a:r>
              <a:rPr lang="en-US" dirty="0" smtClean="0"/>
              <a:t>societies</a:t>
            </a:r>
          </a:p>
          <a:p>
            <a:r>
              <a:rPr lang="en-US" dirty="0" smtClean="0"/>
              <a:t>1665</a:t>
            </a:r>
            <a:r>
              <a:rPr lang="en-US" dirty="0"/>
              <a:t>: foundation of the first scientific journal, </a:t>
            </a:r>
            <a:r>
              <a:rPr lang="en-US" i="1" dirty="0"/>
              <a:t>Philosophical Transactions </a:t>
            </a:r>
            <a:r>
              <a:rPr lang="en-US" dirty="0"/>
              <a:t>(Royal </a:t>
            </a:r>
            <a:r>
              <a:rPr lang="en-US" dirty="0" smtClean="0"/>
              <a:t>Society)</a:t>
            </a:r>
          </a:p>
          <a:p>
            <a:r>
              <a:rPr lang="en-US" dirty="0" smtClean="0"/>
              <a:t>The </a:t>
            </a:r>
            <a:r>
              <a:rPr lang="en-US" dirty="0"/>
              <a:t>purpose of scientific journals is to </a:t>
            </a:r>
            <a:r>
              <a:rPr lang="en-US" dirty="0" smtClean="0"/>
              <a:t>disseminate </a:t>
            </a:r>
            <a:r>
              <a:rPr lang="en-US" dirty="0"/>
              <a:t>research work and contribute to debate between scientists</a:t>
            </a:r>
            <a:endParaRPr lang="fr-FR" dirty="0"/>
          </a:p>
        </p:txBody>
      </p:sp>
    </p:spTree>
    <p:extLst>
      <p:ext uri="{BB962C8B-B14F-4D97-AF65-F5344CB8AC3E}">
        <p14:creationId xmlns:p14="http://schemas.microsoft.com/office/powerpoint/2010/main" val="147195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lstStyle/>
          <a:p>
            <a:r>
              <a:rPr lang="en-US" dirty="0"/>
              <a:t>After the Second World War: proliferation of scientific journals </a:t>
            </a:r>
            <a:endParaRPr lang="en-US" dirty="0" smtClean="0"/>
          </a:p>
          <a:p>
            <a:r>
              <a:rPr lang="en-US" dirty="0" smtClean="0"/>
              <a:t>Commercial </a:t>
            </a:r>
            <a:r>
              <a:rPr lang="en-US" dirty="0"/>
              <a:t>publishing houses enter this market by becoming owners or publishers of scientific journals e.g. </a:t>
            </a:r>
            <a:r>
              <a:rPr lang="en-US" dirty="0" err="1"/>
              <a:t>Académie</a:t>
            </a:r>
            <a:r>
              <a:rPr lang="en-US" dirty="0"/>
              <a:t> des Sciences-Elsevier agreement; </a:t>
            </a:r>
            <a:r>
              <a:rPr lang="en-US" dirty="0" smtClean="0"/>
              <a:t>Wiley</a:t>
            </a:r>
          </a:p>
          <a:p>
            <a:r>
              <a:rPr lang="en-US" dirty="0" smtClean="0">
                <a:sym typeface="Wingdings" panose="05000000000000000000" pitchFamily="2" charset="2"/>
              </a:rPr>
              <a:t>2017: 100 000 journals</a:t>
            </a:r>
            <a:endParaRPr lang="fr-FR" dirty="0"/>
          </a:p>
        </p:txBody>
      </p:sp>
    </p:spTree>
    <p:extLst>
      <p:ext uri="{BB962C8B-B14F-4D97-AF65-F5344CB8AC3E}">
        <p14:creationId xmlns:p14="http://schemas.microsoft.com/office/powerpoint/2010/main" val="103656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lstStyle/>
          <a:p>
            <a:r>
              <a:rPr lang="en-US" dirty="0"/>
              <a:t>1990s: emergence of online </a:t>
            </a:r>
            <a:r>
              <a:rPr lang="en-US" dirty="0" smtClean="0"/>
              <a:t>journal </a:t>
            </a:r>
            <a:r>
              <a:rPr lang="en-US" dirty="0"/>
              <a:t>platforms </a:t>
            </a:r>
            <a:endParaRPr lang="en-US" dirty="0" smtClean="0"/>
          </a:p>
          <a:p>
            <a:r>
              <a:rPr lang="en-US" dirty="0" smtClean="0"/>
              <a:t>1980s-1990s</a:t>
            </a:r>
            <a:r>
              <a:rPr lang="en-US" dirty="0"/>
              <a:t>: concentration and emergence of an oligopolistic market: </a:t>
            </a:r>
            <a:endParaRPr lang="en-US" dirty="0" smtClean="0"/>
          </a:p>
          <a:p>
            <a:pPr marL="0" indent="0">
              <a:buNone/>
            </a:pPr>
            <a:r>
              <a:rPr lang="en-US" dirty="0" smtClean="0"/>
              <a:t>➪ </a:t>
            </a:r>
            <a:r>
              <a:rPr lang="en-US" dirty="0"/>
              <a:t>Reed-Elsevier, Springer Nature, Wiley-Blackwell, </a:t>
            </a:r>
            <a:r>
              <a:rPr lang="en-US" dirty="0" err="1"/>
              <a:t>Taylor&amp;Francis</a:t>
            </a:r>
            <a:r>
              <a:rPr lang="en-US" dirty="0"/>
              <a:t>, Sage publish +50% of scientific articles worldwide </a:t>
            </a:r>
            <a:endParaRPr lang="en-US" dirty="0" smtClean="0"/>
          </a:p>
          <a:p>
            <a:r>
              <a:rPr lang="en-US" dirty="0" smtClean="0"/>
              <a:t>Linguistic </a:t>
            </a:r>
            <a:r>
              <a:rPr lang="en-US" dirty="0"/>
              <a:t>concentration: </a:t>
            </a:r>
            <a:r>
              <a:rPr lang="en-US" dirty="0" smtClean="0"/>
              <a:t>English</a:t>
            </a:r>
            <a:endParaRPr lang="fr-FR" dirty="0"/>
          </a:p>
        </p:txBody>
      </p:sp>
    </p:spTree>
    <p:extLst>
      <p:ext uri="{BB962C8B-B14F-4D97-AF65-F5344CB8AC3E}">
        <p14:creationId xmlns:p14="http://schemas.microsoft.com/office/powerpoint/2010/main" val="188152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lstStyle/>
          <a:p>
            <a:r>
              <a:rPr lang="en-US" dirty="0"/>
              <a:t>The author and the reviewer are not remunerated by the publisher (remuneration in symbolic capital</a:t>
            </a:r>
            <a:r>
              <a:rPr lang="en-US" dirty="0" smtClean="0"/>
              <a:t>)</a:t>
            </a:r>
          </a:p>
          <a:p>
            <a:r>
              <a:rPr lang="en-US" dirty="0" smtClean="0"/>
              <a:t>The </a:t>
            </a:r>
            <a:r>
              <a:rPr lang="en-US" dirty="0"/>
              <a:t>author transfers all his rights to the publisher: the publisher becomes the new exclusive owner of the copyright </a:t>
            </a:r>
            <a:endParaRPr lang="en-US" dirty="0" smtClean="0"/>
          </a:p>
          <a:p>
            <a:r>
              <a:rPr lang="en-US" dirty="0" smtClean="0"/>
              <a:t>The </a:t>
            </a:r>
            <a:r>
              <a:rPr lang="en-US" dirty="0"/>
              <a:t>publisher exploits its monopoly over the intellectual </a:t>
            </a:r>
            <a:r>
              <a:rPr lang="en-US" dirty="0" smtClean="0"/>
              <a:t>resource</a:t>
            </a:r>
          </a:p>
          <a:p>
            <a:r>
              <a:rPr lang="en-US" dirty="0" smtClean="0"/>
              <a:t>For the researcher: “publish or perish”</a:t>
            </a:r>
            <a:endParaRPr lang="fr-FR" dirty="0"/>
          </a:p>
        </p:txBody>
      </p:sp>
    </p:spTree>
    <p:extLst>
      <p:ext uri="{BB962C8B-B14F-4D97-AF65-F5344CB8AC3E}">
        <p14:creationId xmlns:p14="http://schemas.microsoft.com/office/powerpoint/2010/main" val="143145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mc:AlternateContent xmlns:mc="http://schemas.openxmlformats.org/markup-compatibility/2006">
        <mc:Choice xmlns:cx1="http://schemas.microsoft.com/office/drawing/2015/9/8/chartex" Requires="cx1">
          <p:graphicFrame>
            <p:nvGraphicFramePr>
              <p:cNvPr id="4" name="Espace réservé du contenu 3"/>
              <p:cNvGraphicFramePr>
                <a:graphicFrameLocks noGrp="1"/>
              </p:cNvGraphicFramePr>
              <p:nvPr>
                <p:ph idx="1"/>
                <p:extLst>
                  <p:ext uri="{D42A27DB-BD31-4B8C-83A1-F6EECF244321}">
                    <p14:modId xmlns:p14="http://schemas.microsoft.com/office/powerpoint/2010/main" val="271240738"/>
                  </p:ext>
                </p:extLst>
              </p:nvPr>
            </p:nvGraphicFramePr>
            <p:xfrm>
              <a:off x="2271713" y="2346325"/>
              <a:ext cx="9082087" cy="3830638"/>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4" name="Espace réservé du contenu 3"/>
              <p:cNvPicPr>
                <a:picLocks noGrp="1" noRot="1" noChangeAspect="1" noMove="1" noResize="1" noEditPoints="1" noAdjustHandles="1" noChangeArrowheads="1" noChangeShapeType="1"/>
              </p:cNvPicPr>
              <p:nvPr/>
            </p:nvPicPr>
            <p:blipFill>
              <a:blip r:embed="rId4"/>
              <a:stretch>
                <a:fillRect/>
              </a:stretch>
            </p:blipFill>
            <p:spPr>
              <a:xfrm>
                <a:off x="2271713" y="2346325"/>
                <a:ext cx="9082087" cy="3830638"/>
              </a:xfrm>
              <a:prstGeom prst="rect">
                <a:avLst/>
              </a:prstGeom>
            </p:spPr>
          </p:pic>
        </mc:Fallback>
      </mc:AlternateContent>
    </p:spTree>
    <p:extLst>
      <p:ext uri="{BB962C8B-B14F-4D97-AF65-F5344CB8AC3E}">
        <p14:creationId xmlns:p14="http://schemas.microsoft.com/office/powerpoint/2010/main" val="10124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23764150"/>
              </p:ext>
            </p:extLst>
          </p:nvPr>
        </p:nvGraphicFramePr>
        <p:xfrm>
          <a:off x="2271714" y="1929227"/>
          <a:ext cx="4445609" cy="3979205"/>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p:cNvSpPr txBox="1"/>
          <p:nvPr/>
        </p:nvSpPr>
        <p:spPr>
          <a:xfrm>
            <a:off x="6965576" y="2628211"/>
            <a:ext cx="45932932"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The three major publishers Elsevier, </a:t>
            </a:r>
            <a:endParaRPr lang="en-US" dirty="0" smtClean="0"/>
          </a:p>
          <a:p>
            <a:r>
              <a:rPr lang="en-US" dirty="0" err="1" smtClean="0"/>
              <a:t>SpringerNature</a:t>
            </a:r>
            <a:r>
              <a:rPr lang="en-US" dirty="0" smtClean="0"/>
              <a:t> </a:t>
            </a:r>
            <a:r>
              <a:rPr lang="en-US" dirty="0"/>
              <a:t>and Wiley publish 48% of </a:t>
            </a:r>
            <a:endParaRPr lang="en-US" dirty="0" smtClean="0"/>
          </a:p>
          <a:p>
            <a:r>
              <a:rPr lang="en-US" dirty="0" smtClean="0"/>
              <a:t>French </a:t>
            </a:r>
            <a:r>
              <a:rPr lang="en-US" dirty="0"/>
              <a:t>articles</a:t>
            </a:r>
            <a:r>
              <a:rPr lang="en-US" dirty="0" smtClean="0"/>
              <a:t>.</a:t>
            </a:r>
          </a:p>
          <a:p>
            <a:pPr marL="285750" indent="-285750">
              <a:buFont typeface="Arial" panose="020B0604020202020204" pitchFamily="34" charset="0"/>
              <a:buChar char="•"/>
            </a:pPr>
            <a:r>
              <a:rPr lang="en-US" dirty="0" smtClean="0"/>
              <a:t>MDPI and Frontiers </a:t>
            </a:r>
            <a:r>
              <a:rPr lang="en-US" dirty="0"/>
              <a:t>saw a vertiginous increase </a:t>
            </a:r>
            <a:endParaRPr lang="en-US" dirty="0" smtClean="0"/>
          </a:p>
          <a:p>
            <a:r>
              <a:rPr lang="en-US" dirty="0" smtClean="0"/>
              <a:t>in </a:t>
            </a:r>
            <a:r>
              <a:rPr lang="en-US" dirty="0"/>
              <a:t>their publication rate between 2029 and 2021, </a:t>
            </a:r>
            <a:endParaRPr lang="en-US" dirty="0" smtClean="0"/>
          </a:p>
          <a:p>
            <a:r>
              <a:rPr lang="en-US" dirty="0" smtClean="0"/>
              <a:t>both </a:t>
            </a:r>
            <a:r>
              <a:rPr lang="en-US" dirty="0"/>
              <a:t>internationally and in France</a:t>
            </a:r>
            <a:r>
              <a:rPr lang="en-US" dirty="0" smtClean="0"/>
              <a:t>.</a:t>
            </a:r>
          </a:p>
          <a:p>
            <a:pPr marL="285750" indent="-285750">
              <a:buFont typeface="Arial" panose="020B0604020202020204" pitchFamily="34" charset="0"/>
              <a:buChar char="•"/>
            </a:pPr>
            <a:r>
              <a:rPr lang="en-US" dirty="0" smtClean="0"/>
              <a:t>Elsevier </a:t>
            </a:r>
            <a:r>
              <a:rPr lang="en-US" dirty="0"/>
              <a:t>continues to lead the way, </a:t>
            </a:r>
            <a:r>
              <a:rPr lang="en-US" dirty="0" smtClean="0"/>
              <a:t>maintaining</a:t>
            </a:r>
          </a:p>
          <a:p>
            <a:r>
              <a:rPr lang="en-US" dirty="0" smtClean="0"/>
              <a:t>its </a:t>
            </a:r>
            <a:r>
              <a:rPr lang="en-US" dirty="0"/>
              <a:t>growth. </a:t>
            </a:r>
            <a:endParaRPr lang="fr-FR" dirty="0"/>
          </a:p>
        </p:txBody>
      </p:sp>
    </p:spTree>
    <p:extLst>
      <p:ext uri="{BB962C8B-B14F-4D97-AF65-F5344CB8AC3E}">
        <p14:creationId xmlns:p14="http://schemas.microsoft.com/office/powerpoint/2010/main" val="298394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mc:AlternateContent xmlns:mc="http://schemas.openxmlformats.org/markup-compatibility/2006">
        <mc:Choice xmlns:cx1="http://schemas.microsoft.com/office/drawing/2015/9/8/chartex" Requires="cx1">
          <p:graphicFrame>
            <p:nvGraphicFramePr>
              <p:cNvPr id="6" name="Espace réservé du contenu 5"/>
              <p:cNvGraphicFramePr>
                <a:graphicFrameLocks noGrp="1"/>
              </p:cNvGraphicFramePr>
              <p:nvPr>
                <p:ph idx="1"/>
                <p:extLst>
                  <p:ext uri="{D42A27DB-BD31-4B8C-83A1-F6EECF244321}">
                    <p14:modId xmlns:p14="http://schemas.microsoft.com/office/powerpoint/2010/main" val="3397406381"/>
                  </p:ext>
                </p:extLst>
              </p:nvPr>
            </p:nvGraphicFramePr>
            <p:xfrm>
              <a:off x="2271713" y="2346325"/>
              <a:ext cx="7637462" cy="3830638"/>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6" name="Espace réservé du contenu 5"/>
              <p:cNvPicPr>
                <a:picLocks noGrp="1" noRot="1" noChangeAspect="1" noMove="1" noResize="1" noEditPoints="1" noAdjustHandles="1" noChangeArrowheads="1" noChangeShapeType="1"/>
              </p:cNvPicPr>
              <p:nvPr/>
            </p:nvPicPr>
            <p:blipFill>
              <a:blip r:embed="rId4"/>
              <a:stretch>
                <a:fillRect/>
              </a:stretch>
            </p:blipFill>
            <p:spPr>
              <a:xfrm>
                <a:off x="2271713" y="2346325"/>
                <a:ext cx="7637462" cy="3830638"/>
              </a:xfrm>
              <a:prstGeom prst="rect">
                <a:avLst/>
              </a:prstGeom>
            </p:spPr>
          </p:pic>
        </mc:Fallback>
      </mc:AlternateContent>
    </p:spTree>
    <p:extLst>
      <p:ext uri="{BB962C8B-B14F-4D97-AF65-F5344CB8AC3E}">
        <p14:creationId xmlns:p14="http://schemas.microsoft.com/office/powerpoint/2010/main" val="260823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 </a:t>
            </a:r>
            <a:r>
              <a:rPr lang="fr-FR" dirty="0" err="1" smtClean="0"/>
              <a:t>overview</a:t>
            </a:r>
            <a:r>
              <a:rPr lang="fr-FR" dirty="0" smtClean="0"/>
              <a:t> of </a:t>
            </a:r>
            <a:r>
              <a:rPr lang="fr-FR" dirty="0" err="1" smtClean="0"/>
              <a:t>scientific</a:t>
            </a:r>
            <a:r>
              <a:rPr lang="fr-FR" dirty="0" smtClean="0"/>
              <a:t> publications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Scientific publications in </a:t>
            </a:r>
            <a:r>
              <a:rPr lang="fr-FR" dirty="0" err="1" smtClean="0"/>
              <a:t>physics</a:t>
            </a:r>
            <a:r>
              <a:rPr lang="fr-FR" dirty="0" smtClean="0"/>
              <a:t> </a:t>
            </a:r>
            <a:r>
              <a:rPr lang="fr-FR" dirty="0" err="1" smtClean="0"/>
              <a:t>worldwide</a:t>
            </a:r>
            <a:r>
              <a:rPr lang="fr-FR" dirty="0" smtClean="0"/>
              <a:t>: (</a:t>
            </a:r>
            <a:r>
              <a:rPr lang="fr-FR" dirty="0" err="1" smtClean="0"/>
              <a:t>WoS</a:t>
            </a:r>
            <a:r>
              <a:rPr lang="fr-FR" dirty="0" smtClean="0"/>
              <a:t>)</a:t>
            </a:r>
          </a:p>
          <a:p>
            <a:pPr marL="0" indent="0">
              <a:buNone/>
            </a:pPr>
            <a:r>
              <a:rPr lang="fr-FR" dirty="0" smtClean="0"/>
              <a:t>2021: 199 395 publications </a:t>
            </a:r>
            <a:r>
              <a:rPr lang="fr-FR" dirty="0" err="1" smtClean="0"/>
              <a:t>published</a:t>
            </a:r>
            <a:r>
              <a:rPr lang="fr-FR" dirty="0" smtClean="0"/>
              <a:t> by</a:t>
            </a:r>
          </a:p>
          <a:p>
            <a:pPr marL="0" indent="0">
              <a:buNone/>
            </a:pPr>
            <a:r>
              <a:rPr lang="fr-FR" dirty="0" smtClean="0"/>
              <a:t>Elsevier (commercial </a:t>
            </a:r>
            <a:r>
              <a:rPr lang="fr-FR" dirty="0" err="1" smtClean="0"/>
              <a:t>publisher</a:t>
            </a:r>
            <a:r>
              <a:rPr lang="fr-FR" dirty="0" smtClean="0"/>
              <a:t>)</a:t>
            </a:r>
          </a:p>
          <a:p>
            <a:pPr marL="0" indent="0">
              <a:buNone/>
            </a:pPr>
            <a:r>
              <a:rPr lang="fr-FR" dirty="0" smtClean="0"/>
              <a:t>MDPI (Open </a:t>
            </a:r>
            <a:r>
              <a:rPr lang="fr-FR" dirty="0" err="1" smtClean="0"/>
              <a:t>access</a:t>
            </a:r>
            <a:r>
              <a:rPr lang="fr-FR" dirty="0" smtClean="0"/>
              <a:t> </a:t>
            </a:r>
            <a:r>
              <a:rPr lang="fr-FR" dirty="0" err="1" smtClean="0"/>
              <a:t>publisher</a:t>
            </a:r>
            <a:r>
              <a:rPr lang="fr-FR" dirty="0" smtClean="0"/>
              <a:t>)</a:t>
            </a:r>
          </a:p>
          <a:p>
            <a:pPr marL="0" indent="0">
              <a:buNone/>
            </a:pPr>
            <a:r>
              <a:rPr lang="fr-FR" dirty="0" smtClean="0"/>
              <a:t>American Physical Society (</a:t>
            </a:r>
            <a:r>
              <a:rPr lang="fr-FR" dirty="0" err="1" smtClean="0"/>
              <a:t>learned</a:t>
            </a:r>
            <a:r>
              <a:rPr lang="fr-FR" dirty="0" smtClean="0"/>
              <a:t> society)</a:t>
            </a:r>
          </a:p>
          <a:p>
            <a:pPr marL="0" indent="0">
              <a:buNone/>
            </a:pPr>
            <a:r>
              <a:rPr lang="fr-FR" dirty="0" smtClean="0"/>
              <a:t>Springer Nature (commercial </a:t>
            </a:r>
            <a:r>
              <a:rPr lang="fr-FR" dirty="0" err="1" smtClean="0"/>
              <a:t>publisher</a:t>
            </a:r>
            <a:r>
              <a:rPr lang="fr-FR" dirty="0" smtClean="0"/>
              <a:t>)</a:t>
            </a:r>
          </a:p>
          <a:p>
            <a:pPr marL="0" indent="0">
              <a:buNone/>
            </a:pPr>
            <a:r>
              <a:rPr lang="fr-FR" dirty="0" smtClean="0"/>
              <a:t>Institute of </a:t>
            </a:r>
            <a:r>
              <a:rPr lang="fr-FR" dirty="0" err="1" smtClean="0"/>
              <a:t>Physics</a:t>
            </a:r>
            <a:r>
              <a:rPr lang="fr-FR" dirty="0" smtClean="0"/>
              <a:t> (</a:t>
            </a:r>
            <a:r>
              <a:rPr lang="fr-FR" dirty="0" err="1" smtClean="0"/>
              <a:t>learned</a:t>
            </a:r>
            <a:r>
              <a:rPr lang="fr-FR" dirty="0" smtClean="0"/>
              <a:t> society)</a:t>
            </a:r>
          </a:p>
          <a:p>
            <a:pPr marL="0" indent="0">
              <a:buNone/>
            </a:pPr>
            <a:r>
              <a:rPr lang="fr-FR" dirty="0" smtClean="0"/>
              <a:t>IEEE (</a:t>
            </a:r>
            <a:r>
              <a:rPr lang="fr-FR" dirty="0" err="1" smtClean="0"/>
              <a:t>learned</a:t>
            </a:r>
            <a:r>
              <a:rPr lang="fr-FR" dirty="0" smtClean="0"/>
              <a:t> society)</a:t>
            </a:r>
          </a:p>
          <a:p>
            <a:pPr marL="0" indent="0">
              <a:buNone/>
            </a:pPr>
            <a:r>
              <a:rPr lang="fr-FR" dirty="0" err="1" smtClean="0"/>
              <a:t>Wiley</a:t>
            </a:r>
            <a:r>
              <a:rPr lang="fr-FR" dirty="0" smtClean="0"/>
              <a:t> (commercial </a:t>
            </a:r>
            <a:r>
              <a:rPr lang="fr-FR" dirty="0" err="1" smtClean="0"/>
              <a:t>publisher</a:t>
            </a:r>
            <a:r>
              <a:rPr lang="fr-FR" dirty="0" smtClean="0"/>
              <a:t>)</a:t>
            </a:r>
          </a:p>
          <a:p>
            <a:pPr marL="0" indent="0">
              <a:buNone/>
            </a:pPr>
            <a:r>
              <a:rPr lang="fr-FR" dirty="0" smtClean="0"/>
              <a:t>AIP </a:t>
            </a:r>
            <a:r>
              <a:rPr lang="fr-FR" dirty="0" err="1" smtClean="0"/>
              <a:t>Publishing</a:t>
            </a:r>
            <a:r>
              <a:rPr lang="fr-FR" dirty="0" smtClean="0"/>
              <a:t> (</a:t>
            </a:r>
            <a:r>
              <a:rPr lang="fr-FR" dirty="0" err="1" smtClean="0"/>
              <a:t>learned</a:t>
            </a:r>
            <a:r>
              <a:rPr lang="fr-FR" dirty="0" smtClean="0"/>
              <a:t> society)</a:t>
            </a:r>
          </a:p>
          <a:p>
            <a:pPr marL="0" indent="0">
              <a:buNone/>
            </a:pPr>
            <a:r>
              <a:rPr lang="fr-FR" dirty="0" smtClean="0"/>
              <a:t>Royal Society of </a:t>
            </a:r>
            <a:r>
              <a:rPr lang="fr-FR" dirty="0" err="1" smtClean="0"/>
              <a:t>Chemistry</a:t>
            </a:r>
            <a:r>
              <a:rPr lang="fr-FR" dirty="0" smtClean="0"/>
              <a:t> (</a:t>
            </a:r>
            <a:r>
              <a:rPr lang="fr-FR" dirty="0" err="1" smtClean="0"/>
              <a:t>learned</a:t>
            </a:r>
            <a:r>
              <a:rPr lang="fr-FR" dirty="0" smtClean="0"/>
              <a:t> society)</a:t>
            </a:r>
          </a:p>
          <a:p>
            <a:pPr marL="0" indent="0">
              <a:buNone/>
            </a:pPr>
            <a:r>
              <a:rPr lang="fr-FR" dirty="0" smtClean="0"/>
              <a:t>American Chemical Society (</a:t>
            </a:r>
            <a:r>
              <a:rPr lang="fr-FR" dirty="0" err="1" smtClean="0"/>
              <a:t>learned</a:t>
            </a:r>
            <a:r>
              <a:rPr lang="fr-FR" dirty="0" smtClean="0"/>
              <a:t> society)</a:t>
            </a:r>
          </a:p>
          <a:p>
            <a:pPr marL="0" indent="0">
              <a:buNone/>
            </a:pPr>
            <a:endParaRPr lang="fr-FR" dirty="0"/>
          </a:p>
        </p:txBody>
      </p:sp>
    </p:spTree>
    <p:extLst>
      <p:ext uri="{BB962C8B-B14F-4D97-AF65-F5344CB8AC3E}">
        <p14:creationId xmlns:p14="http://schemas.microsoft.com/office/powerpoint/2010/main" val="5091494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671</Words>
  <Application>Microsoft Office PowerPoint</Application>
  <PresentationFormat>Grand écran</PresentationFormat>
  <Paragraphs>85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Times New Roman</vt:lpstr>
      <vt:lpstr>Wingdings</vt:lpstr>
      <vt:lpstr>Thème Office</vt:lpstr>
      <vt:lpstr>Présentation PowerPoint</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An overview of scientific publications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Olipia</dc:creator>
  <cp:lastModifiedBy>REGE Adeline</cp:lastModifiedBy>
  <cp:revision>18</cp:revision>
  <dcterms:created xsi:type="dcterms:W3CDTF">2022-05-03T09:22:51Z</dcterms:created>
  <dcterms:modified xsi:type="dcterms:W3CDTF">2023-06-15T14:41:14Z</dcterms:modified>
</cp:coreProperties>
</file>