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860" r:id="rId4"/>
  </p:sldMasterIdLst>
  <p:notesMasterIdLst>
    <p:notesMasterId r:id="rId28"/>
  </p:notesMasterIdLst>
  <p:handoutMasterIdLst>
    <p:handoutMasterId r:id="rId29"/>
  </p:handoutMasterIdLst>
  <p:sldIdLst>
    <p:sldId id="467" r:id="rId5"/>
    <p:sldId id="349" r:id="rId6"/>
    <p:sldId id="468" r:id="rId7"/>
    <p:sldId id="471" r:id="rId8"/>
    <p:sldId id="470" r:id="rId9"/>
    <p:sldId id="469" r:id="rId10"/>
    <p:sldId id="472" r:id="rId11"/>
    <p:sldId id="474" r:id="rId12"/>
    <p:sldId id="481" r:id="rId13"/>
    <p:sldId id="480" r:id="rId14"/>
    <p:sldId id="476" r:id="rId15"/>
    <p:sldId id="479" r:id="rId16"/>
    <p:sldId id="478" r:id="rId17"/>
    <p:sldId id="477" r:id="rId18"/>
    <p:sldId id="486" r:id="rId19"/>
    <p:sldId id="313" r:id="rId20"/>
    <p:sldId id="334" r:id="rId21"/>
    <p:sldId id="488" r:id="rId22"/>
    <p:sldId id="489" r:id="rId23"/>
    <p:sldId id="490" r:id="rId24"/>
    <p:sldId id="491" r:id="rId25"/>
    <p:sldId id="492" r:id="rId26"/>
    <p:sldId id="49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5E4A084-A2C0-4C93-A14E-18071013A954}">
          <p14:sldIdLst>
            <p14:sldId id="467"/>
            <p14:sldId id="349"/>
            <p14:sldId id="468"/>
            <p14:sldId id="471"/>
            <p14:sldId id="470"/>
            <p14:sldId id="469"/>
            <p14:sldId id="472"/>
            <p14:sldId id="474"/>
            <p14:sldId id="481"/>
            <p14:sldId id="480"/>
            <p14:sldId id="476"/>
            <p14:sldId id="479"/>
            <p14:sldId id="478"/>
            <p14:sldId id="477"/>
            <p14:sldId id="486"/>
          </p14:sldIdLst>
        </p14:section>
        <p14:section name="Section sans titre" id="{710F8AB0-73BF-455C-82A0-F1E452CA7572}">
          <p14:sldIdLst>
            <p14:sldId id="313"/>
            <p14:sldId id="334"/>
            <p14:sldId id="488"/>
            <p14:sldId id="489"/>
            <p14:sldId id="490"/>
            <p14:sldId id="491"/>
            <p14:sldId id="492"/>
            <p14:sldId id="4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ois Richard" initials="F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0000"/>
    <a:srgbClr val="1A1AC0"/>
    <a:srgbClr val="FFFFFF"/>
    <a:srgbClr val="692F6A"/>
    <a:srgbClr val="FC9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72" autoAdjust="0"/>
    <p:restoredTop sz="85049" autoAdjust="0"/>
  </p:normalViewPr>
  <p:slideViewPr>
    <p:cSldViewPr snapToGrid="0">
      <p:cViewPr varScale="1">
        <p:scale>
          <a:sx n="66" d="100"/>
          <a:sy n="66" d="100"/>
        </p:scale>
        <p:origin x="653" y="3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86" y="1435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-2290" y="-91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0AD5A-0816-474A-8F84-24A93FFA0DFF}" type="datetimeFigureOut">
              <a:rPr lang="fr-FR" smtClean="0"/>
              <a:t>23/03/2023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B2476-472D-4676-82E9-92B12DAE45D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492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6D2F6-90FE-41C9-9CF3-FEACFBFD6A8A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FFAB0-7E94-4E93-9125-A43D6D89BC62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0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6335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5999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322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997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576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738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683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FFAB0-7E94-4E93-9125-A43D6D89BC6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1301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57022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1411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136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4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1pPr>
            <a:lvl2pPr marL="651321" indent="-250508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2pPr>
            <a:lvl3pPr marL="1002032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3pPr>
            <a:lvl4pPr marL="1402844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4pPr>
            <a:lvl5pPr marL="1803657" indent="-200406" eaLnBrk="0"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5pPr>
            <a:lvl6pPr marL="2204470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6pPr>
            <a:lvl7pPr marL="2605282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7pPr>
            <a:lvl8pPr marL="3006095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8pPr>
            <a:lvl9pPr marL="3406907" indent="-200406" defTabSz="393854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392462" algn="l"/>
                <a:tab pos="786317" algn="l"/>
                <a:tab pos="1180170" algn="l"/>
                <a:tab pos="1574025" algn="l"/>
                <a:tab pos="1967878" algn="l"/>
                <a:tab pos="2361733" algn="l"/>
                <a:tab pos="2755587" algn="l"/>
                <a:tab pos="3149442" algn="l"/>
                <a:tab pos="3543295" algn="l"/>
                <a:tab pos="3937150" algn="l"/>
                <a:tab pos="4331003" algn="l"/>
                <a:tab pos="4724858" algn="l"/>
                <a:tab pos="5118711" algn="l"/>
                <a:tab pos="5512566" algn="l"/>
                <a:tab pos="5906419" algn="l"/>
                <a:tab pos="6300274" algn="l"/>
                <a:tab pos="6694127" algn="l"/>
                <a:tab pos="7087983" algn="l"/>
                <a:tab pos="7481836" algn="l"/>
                <a:tab pos="7875691" algn="l"/>
              </a:tabLst>
              <a:defRPr sz="12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D9A451C3-D056-445B-ADCB-1B4EE632FE2C}" type="slidenum">
              <a:rPr lang="en-GB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</a:t>
            </a:fld>
            <a:endParaRPr lang="en-GB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6867" name="Text Box 2"/>
          <p:cNvSpPr txBox="1">
            <a:spLocks noChangeArrowheads="1"/>
          </p:cNvSpPr>
          <p:nvPr/>
        </p:nvSpPr>
        <p:spPr bwMode="auto">
          <a:xfrm>
            <a:off x="1003787" y="695134"/>
            <a:ext cx="4772661" cy="335619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3" tIns="40081" rIns="80163" bIns="40081" anchor="ctr"/>
          <a:lstStyle>
            <a:lvl1pPr eaLnBrk="0"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endParaRPr lang="fr-FR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/>
          </p:nvPr>
        </p:nvSpPr>
        <p:spPr>
          <a:xfrm>
            <a:off x="685512" y="4343232"/>
            <a:ext cx="5389045" cy="402281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F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0710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63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13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697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Only the </a:t>
            </a:r>
            <a:r>
              <a:rPr lang="en-US" dirty="0" err="1" smtClean="0"/>
              <a:t>em</a:t>
            </a:r>
            <a:r>
              <a:rPr lang="en-US" dirty="0" smtClean="0"/>
              <a:t> channel provides sensitivity</a:t>
            </a:r>
          </a:p>
          <a:p>
            <a:r>
              <a:rPr lang="en-US" dirty="0" smtClean="0"/>
              <a:t> to the 12 GeV mass point, as in this channel the baseline cut on the DR between the two t candidates</a:t>
            </a:r>
          </a:p>
          <a:p>
            <a:r>
              <a:rPr lang="en-US" dirty="0" smtClean="0"/>
              <a:t>is the lowest.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9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 fit</a:t>
            </a:r>
            <a:r>
              <a:rPr lang="en-US" baseline="0" dirty="0" smtClean="0"/>
              <a:t> (text)?</a:t>
            </a:r>
            <a:endParaRPr lang="en-US" dirty="0" smtClean="0"/>
          </a:p>
          <a:p>
            <a:r>
              <a:rPr lang="en-US" dirty="0" smtClean="0"/>
              <a:t>(***what mass range?)</a:t>
            </a:r>
            <a:r>
              <a:rPr lang="en-US" baseline="0" dirty="0" smtClean="0"/>
              <a:t> our limits slightly better than ATLAS (ref)</a:t>
            </a:r>
            <a:endParaRPr lang="en-US" dirty="0" smtClean="0"/>
          </a:p>
          <a:p>
            <a:r>
              <a:rPr lang="en-US" dirty="0" smtClean="0"/>
              <a:t>No excess of events</a:t>
            </a:r>
            <a:r>
              <a:rPr lang="en-US" baseline="0" dirty="0" smtClean="0"/>
              <a:t> wrt expected SM background yields.</a:t>
            </a:r>
            <a:r>
              <a:rPr lang="en-US" dirty="0" smtClean="0"/>
              <a:t> First combined with Full Run</a:t>
            </a:r>
            <a:r>
              <a:rPr lang="en-US" baseline="0" dirty="0" smtClean="0"/>
              <a:t> 2?***</a:t>
            </a:r>
            <a:endParaRPr lang="en-US" dirty="0" smtClean="0"/>
          </a:p>
          <a:p>
            <a:r>
              <a:rPr lang="en-US" dirty="0" smtClean="0"/>
              <a:t>depending on the </a:t>
            </a:r>
            <a:r>
              <a:rPr lang="en-US" dirty="0" err="1" smtClean="0"/>
              <a:t>pseudoscalar</a:t>
            </a:r>
            <a:r>
              <a:rPr lang="en-US" dirty="0" smtClean="0"/>
              <a:t> mass that varies between 12 and 62.5 GeV.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777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5864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588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390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7FFAB0-7E94-4E93-9125-A43D6D89BC6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96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9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615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3"/>
          </p:nvPr>
        </p:nvSpPr>
        <p:spPr>
          <a:xfrm>
            <a:off x="696961" y="816566"/>
            <a:ext cx="1105920" cy="829527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S. Gascon-Shotkin HCP2012 University of Tokyo November 18-20  2012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C8527-53DF-4270-A53E-A4FB039F370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03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11/03/2016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S. GASCON-SHOTKIN  Les Rencontres de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physique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Vallee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d’Aoste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8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630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16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46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95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857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1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9060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63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902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7541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3" y="3602040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11/03/2016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99" y="6356361"/>
            <a:ext cx="4669971" cy="365125"/>
          </a:xfrm>
        </p:spPr>
        <p:txBody>
          <a:bodyPr/>
          <a:lstStyle/>
          <a:p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S. GASCON-SHOTKIN  Les Rencontres de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physique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de la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Vallee</a:t>
            </a:r>
            <a:r>
              <a:rPr lang="nl-NL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nl-NL" dirty="0" err="1" smtClean="0">
                <a:solidFill>
                  <a:prstClr val="black">
                    <a:tint val="75000"/>
                  </a:prstClr>
                </a:solidFill>
              </a:rPr>
              <a:t>d’Aoste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27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658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791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6188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81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5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220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201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31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561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62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7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7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161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11/03/2016</a:t>
            </a:r>
            <a:endParaRPr lang="en-GB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820886" y="6356351"/>
            <a:ext cx="4669971" cy="365125"/>
          </a:xfrm>
        </p:spPr>
        <p:txBody>
          <a:bodyPr/>
          <a:lstStyle/>
          <a:p>
            <a:r>
              <a:rPr lang="nl-NL" dirty="0" smtClean="0"/>
              <a:t>S. GASCON-SHOTKIN  Les Rencontres de </a:t>
            </a:r>
            <a:r>
              <a:rPr lang="nl-NL" dirty="0" err="1" smtClean="0"/>
              <a:t>physique</a:t>
            </a:r>
            <a:r>
              <a:rPr lang="nl-NL" dirty="0" smtClean="0"/>
              <a:t> de la </a:t>
            </a:r>
            <a:r>
              <a:rPr lang="nl-NL" dirty="0" err="1" smtClean="0"/>
              <a:t>Vallee</a:t>
            </a:r>
            <a:r>
              <a:rPr lang="nl-NL" dirty="0" smtClean="0"/>
              <a:t> </a:t>
            </a:r>
            <a:r>
              <a:rPr lang="nl-NL" dirty="0" err="1" smtClean="0"/>
              <a:t>d’Aoste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671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7387F-FC61-418B-A55D-B926B60270E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1684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F12D9-7EA0-4E50-AE8D-82D2F662D210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18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9179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23/03/2023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64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C6A47-7E7F-463A-8D8A-13DF6A9E4D80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57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859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23/03/2023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6146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634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4754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8C8B1-B8E5-4FBE-B394-B1AEA705DF8D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922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299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E8BFF-0959-4D6C-B2EF-FDB3ABDF8CE4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20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91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6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3B2A7-A88B-4FD3-8A5F-91F77016A80A}" type="datetime1">
              <a:rPr lang="en-GB" smtClean="0"/>
              <a:t>23/03/2023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7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27CE3-CFDE-43F2-A5A8-6A7530A1BA6C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68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65690-9102-4C66-9F30-02345EFA8F96}" type="datetime1">
              <a:rPr lang="en-GB" smtClean="0"/>
              <a:t>23/03/2023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238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A0331-3957-400A-A439-6BAE15BE238A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140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3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49635-C6F9-40C9-A19A-EE90661253D9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36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74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3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3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2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23/03/2023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3" y="635636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>
                <a:solidFill>
                  <a:prstClr val="black">
                    <a:tint val="75000"/>
                  </a:prstClr>
                </a:solidFill>
              </a:rPr>
              <a:t>F. Richard GDR November 2015</a:t>
            </a: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AD095-515A-4F7B-9471-E63BE18AB8C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F. Richard GDR November 2015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BCC52-54C2-4A43-AB59-DB8B18261A9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456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ms-results.web.cern.ch/cms-results/public-results/preliminary-results/HIG-20-002/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ms-results.web.cern.ch/cms-results/public-results/preliminary-results/HIG-22-002/index.html" TargetMode="External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ms-results.web.cern.ch/cms-results/public-results/preliminary-results/HIG-22-002/index.html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ms-results.web.cern.ch/cms-results/public-results/preliminary-results/HIG-22-002/index.html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cms-results.web.cern.ch/cms-results/public-results/preliminary-results/HIG-22-002/index.html" TargetMode="Externa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cern.ch/twiki/bin/view/CMSPublic/LumiPublicResults" TargetMode="External"/><Relationship Id="rId3" Type="http://schemas.openxmlformats.org/officeDocument/2006/relationships/image" Target="../media/image49.emf"/><Relationship Id="rId7" Type="http://schemas.openxmlformats.org/officeDocument/2006/relationships/hyperlink" Target="https://hilumilhc.web.cern.ch/content/lhc-baselin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ms-results.web.cern.ch/cms-results/public-results/preliminary-results/HIG-22-002/index.html" TargetMode="External"/><Relationship Id="rId5" Type="http://schemas.openxmlformats.org/officeDocument/2006/relationships/hyperlink" Target="http://cms-results.web.cern.ch/cms-results/public-results/preliminary-results/HIG-20-002/" TargetMode="External"/><Relationship Id="rId4" Type="http://schemas.openxmlformats.org/officeDocument/2006/relationships/hyperlink" Target="http://cds.cern.ch/record/2853298?ln=en" TargetMode="External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hyperlink" Target="http://cms-results.web.cern.ch/cms-results/public-results/preliminary-results/HIG-20-002/" TargetMode="Externa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2.png"/><Relationship Id="rId7" Type="http://schemas.openxmlformats.org/officeDocument/2006/relationships/image" Target="../media/image5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8.png"/><Relationship Id="rId5" Type="http://schemas.openxmlformats.org/officeDocument/2006/relationships/hyperlink" Target="http://cms-results.web.cern.ch/cms-results/public-results/preliminary-results/HIG-20-002/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://cms-results.web.cern.ch/cms-results/public-results/preliminary-results/HIG-22-002/index.html" TargetMode="External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2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hyperlink" Target="http://cms-results.web.cern.ch/cms-results/public-results/preliminary-results/HIG-22-002/index.html" TargetMode="External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5.png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hyperlink" Target="http://cds.cern.ch/record/2853298?ln=e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3.emf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emf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ds.cern.ch/record/2853298?ln=en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hyperlink" Target="http://cds.cern.ch/record/2853298?ln=en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twiki.cern.ch/twiki/bin/view/CMSPublic/Summary2HDMSRun2" TargetMode="External"/><Relationship Id="rId3" Type="http://schemas.openxmlformats.org/officeDocument/2006/relationships/image" Target="../media/image25.emf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26.emf"/><Relationship Id="rId9" Type="http://schemas.openxmlformats.org/officeDocument/2006/relationships/hyperlink" Target="http://cds.cern.ch/record/2853298?ln=e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cms-results.web.cern.ch/cms-results/public-results/preliminary-results/HIG-20-002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png"/><Relationship Id="rId5" Type="http://schemas.openxmlformats.org/officeDocument/2006/relationships/image" Target="../media/image7.png"/><Relationship Id="rId4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cms-results.web.cern.ch/cms-results/public-results/preliminary-results/HIG-20-00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Relationship Id="rId9" Type="http://schemas.openxmlformats.org/officeDocument/2006/relationships/hyperlink" Target="http://cms-results.web.cern.ch/cms-results/public-results/preliminary-results/HIG-20-00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159777" y="4103836"/>
            <a:ext cx="9872446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Suzanne GASCON-SHOTKIN</a:t>
            </a:r>
          </a:p>
          <a:p>
            <a:pPr algn="ctr"/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IP2I </a:t>
            </a: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Lyon (IN2P3-CNRS)/Université Claude Bernard Lyon </a:t>
            </a:r>
            <a:r>
              <a:rPr lang="fr-FR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behalf of the CMS Collaboration</a:t>
            </a:r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fr-FR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</a:t>
            </a:fld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3015315" y="5627670"/>
            <a:ext cx="609600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Rencontres de </a:t>
            </a:r>
            <a:r>
              <a:rPr lang="fr-FR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Moriond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EW 2023</a:t>
            </a:r>
          </a:p>
          <a:p>
            <a:pPr algn="ctr"/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23, 2023 Hotel </a:t>
            </a:r>
            <a:r>
              <a:rPr lang="en-GB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Planibel</a:t>
            </a:r>
            <a:r>
              <a:rPr lang="en-GB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LA THUILE (IT) </a:t>
            </a:r>
            <a:endParaRPr lang="en-GB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" y="851812"/>
            <a:ext cx="12192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Searches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additional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Higgs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bosons 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at low mass with 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CMS 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213" y="2875918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28" r="14650"/>
          <a:stretch>
            <a:fillRect/>
          </a:stretch>
        </p:blipFill>
        <p:spPr bwMode="auto">
          <a:xfrm>
            <a:off x="6109722" y="3216734"/>
            <a:ext cx="482600" cy="523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6" cstate="print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34" y="3235784"/>
            <a:ext cx="804863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9423" y="2894020"/>
            <a:ext cx="991673" cy="9511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36" y="5069813"/>
            <a:ext cx="2381250" cy="177165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-29315"/>
            <a:ext cx="1592580" cy="86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4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38989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CMS-PAS-HIG-20-002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6" y="1702045"/>
            <a:ext cx="4080028" cy="385593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570" y="1954691"/>
            <a:ext cx="4721395" cy="31894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6602" y="1981132"/>
            <a:ext cx="3884269" cy="317271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86524" y="5233070"/>
            <a:ext cx="3859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11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event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classes                  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compatibility probability: 68%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8619" y="1447020"/>
            <a:ext cx="738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‘Signal’ strengths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fixing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=95.4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GeV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37777" y="5194489"/>
            <a:ext cx="3965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the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3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years                 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compatibility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probability:  6%                         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154" y="5756708"/>
            <a:ext cx="42679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S/(S+B)-weighted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distribution with S+B fit for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=95.4 GeV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6323" y="5894757"/>
            <a:ext cx="76019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First search for new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diphoton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resonances in this mass range with full LHC Run 2 data!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2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8538" y="638143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6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126079"/>
            <a:ext cx="11360944" cy="7762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LFV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SM-like Exotic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US" sz="3200" b="1" dirty="0" err="1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3200" b="1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(110 GeV&lt;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&lt;160 GeV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969583" y="739162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CMS-PAS-HIG-22-002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45" y="2857274"/>
            <a:ext cx="3341878" cy="333190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8345" y="2852287"/>
            <a:ext cx="3371804" cy="33368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4263" y="1301044"/>
            <a:ext cx="1184924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Targets ggH and VBF production modes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Principal backgrounds: 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ttbar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WWleptons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DY with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mis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-id lepton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Exploit BDTs </a:t>
            </a:r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with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important input variables: p</a:t>
            </a:r>
            <a:r>
              <a:rPr lang="en-US" sz="2000" baseline="-25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Tmiss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-centrality, </a:t>
            </a:r>
          </a:p>
          <a:p>
            <a:r>
              <a:rPr lang="en-US" sz="200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-balance ratio, jet-related variables, and </a:t>
            </a:r>
            <a:r>
              <a:rPr lang="en-US" sz="200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Zeppenfeld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variable for VBF: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4 ggH, 2 VBF categories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based on BDT scores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Data-driven background modeling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ML fit to m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2625" y="1014057"/>
            <a:ext cx="847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http://cms-results.web.cern.ch/cms-results/public-results/preliminary-results/HIG-22-002/index.html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" y="4268557"/>
            <a:ext cx="5212331" cy="230439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140" y="2191495"/>
            <a:ext cx="1390919" cy="44818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602001" y="3701701"/>
            <a:ext cx="111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Discarded</a:t>
            </a:r>
            <a:endParaRPr lang="fr-FR" sz="16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49224" y="1426357"/>
            <a:ext cx="1303020" cy="711518"/>
          </a:xfrm>
          <a:prstGeom prst="rect">
            <a:avLst/>
          </a:prstGeom>
        </p:spPr>
      </p:pic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78551" y="2619666"/>
            <a:ext cx="587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ggH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225567" y="2633169"/>
            <a:ext cx="5886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VBF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-37190" y="3845776"/>
            <a:ext cx="39831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systematic uncertainties 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3268691" y="6173480"/>
            <a:ext cx="914400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3262595" y="4874498"/>
            <a:ext cx="914400" cy="36387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4286723" y="5679704"/>
            <a:ext cx="914400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305011" y="5015240"/>
            <a:ext cx="914400" cy="29018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7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54116" y="877078"/>
            <a:ext cx="847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http://cms-results.web.cern.ch/cms-results/public-results/preliminary-results/HIG-22-002/index.html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29823"/>
            <a:ext cx="11360944" cy="7762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LFV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 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SM-like Exotic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US" sz="3200" b="1" dirty="0" err="1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3200" b="1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(110 GeV&lt;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&lt;160 GeV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36155" y="643700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616225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CMS-PAS-HIG-22-002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7"/>
          <a:stretch/>
        </p:blipFill>
        <p:spPr>
          <a:xfrm>
            <a:off x="901198" y="1219200"/>
            <a:ext cx="5102257" cy="476556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8" y="1227222"/>
            <a:ext cx="4501991" cy="436768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8497" y="5985124"/>
            <a:ext cx="6460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(expected) combined limit on B: 4.4(4.7) X 10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-5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most stringent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direct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limit to-date!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4161" y="5605890"/>
            <a:ext cx="563783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Constraints on LFV Yukawa couplings: |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|,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|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|</a:t>
            </a:r>
          </a:p>
          <a:p>
            <a:pPr lvl="0" algn="ctr"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(expected) 95% CL UL:                                      √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|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|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+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|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Y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|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&lt; 1.9(2.0) x 10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-4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1212" y="1766806"/>
            <a:ext cx="1115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Excluded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1244" y="687456"/>
            <a:ext cx="1303020" cy="711518"/>
          </a:xfrm>
          <a:prstGeom prst="rect">
            <a:avLst/>
          </a:prstGeom>
        </p:spPr>
      </p:pic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14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688469" y="5371555"/>
            <a:ext cx="54949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Excess observed for m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~146 GeV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with </a:t>
            </a:r>
            <a:r>
              <a:rPr lang="en-US" sz="2000" dirty="0" smtClean="0">
                <a:solidFill>
                  <a:srgbClr val="1A1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global (2.8 </a:t>
            </a:r>
            <a:r>
              <a:rPr lang="en-US" sz="2000" dirty="0" smtClean="0">
                <a:solidFill>
                  <a:srgbClr val="1A1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s)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local (3.8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s)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significances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ot visible in ATLAS  m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spectrum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(PLB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801 (2019)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135148),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more data needed to conclude!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77951"/>
            <a:ext cx="11360944" cy="7762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LFV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SM-like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US" sz="3200" b="1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32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(110 GeV&lt;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&lt;160 GeV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2718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640289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CMS-PAS-HIG-22-002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416" y="1034070"/>
            <a:ext cx="4501991" cy="43676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308" y="1072531"/>
            <a:ext cx="4501991" cy="43676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54116" y="877078"/>
            <a:ext cx="847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http://cms-results.web.cern.ch/cms-results/public-results/preliminary-results/HIG-22-002/index.html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4063" y="5456410"/>
            <a:ext cx="54193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&amp; expected 95% CL UL on   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ppXe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633" y="599134"/>
            <a:ext cx="1303020" cy="711518"/>
          </a:xfrm>
          <a:prstGeom prst="rect">
            <a:avLst/>
          </a:prstGeom>
        </p:spPr>
      </p:pic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66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523065" y="5738437"/>
            <a:ext cx="54451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S/(S+B)-weighted m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distribution with S+B fit for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=146 GeV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First direct search for extra Higgs with m&lt;2m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53887"/>
            <a:ext cx="11360944" cy="7762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LFV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 (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or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SM-like Exotic 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US" sz="3200" b="1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32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(110 GeV&lt;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&lt;160 GeV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40759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640289"/>
            <a:ext cx="275928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CMS-PAS-HIG-22-002</a:t>
            </a:r>
          </a:p>
          <a:p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651" y="1047243"/>
            <a:ext cx="4981227" cy="4803741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48" y="804591"/>
            <a:ext cx="5102257" cy="49500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00636" y="5756516"/>
            <a:ext cx="5111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(expected) 95% CL UL on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ppX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(146)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for each category and for their combination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4116" y="877078"/>
            <a:ext cx="847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http://cms-results.web.cern.ch/cms-results/public-results/preliminary-results/HIG-22-002/index.html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480" y="1106321"/>
            <a:ext cx="1303020" cy="711518"/>
          </a:xfrm>
          <a:prstGeom prst="rect">
            <a:avLst/>
          </a:prstGeom>
        </p:spPr>
      </p:pic>
      <p:sp>
        <p:nvSpPr>
          <p:cNvPr id="14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9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6766205" y="6494484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1" y="3651079"/>
            <a:ext cx="8860665" cy="30200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096" y="3823319"/>
            <a:ext cx="3474887" cy="2606165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-1" y="-212972"/>
            <a:ext cx="136833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j-ea"/>
                <a:cs typeface="+mj-cs"/>
              </a:rPr>
              <a:t>        Conclusions and Perspectives</a:t>
            </a:r>
            <a:endParaRPr kumimoji="0" lang="en-GB" sz="4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7" name="Espace réservé du contenu 7"/>
          <p:cNvSpPr>
            <a:spLocks noGrp="1"/>
          </p:cNvSpPr>
          <p:nvPr>
            <p:ph sz="half" idx="1"/>
          </p:nvPr>
        </p:nvSpPr>
        <p:spPr>
          <a:xfrm>
            <a:off x="-81170" y="405115"/>
            <a:ext cx="12273170" cy="385311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Presented three brand-new CMS searches for additional low-mass Higgs bosons using full LHC Run 2 data: No evidence for the existence of extra Higgs bosons has been found so far:</a:t>
            </a:r>
            <a:endParaRPr lang="en-US" sz="2000" dirty="0" smtClean="0">
              <a:solidFill>
                <a:srgbClr val="5B9BD5">
                  <a:lumMod val="50000"/>
                </a:srgbClr>
              </a:solidFill>
              <a:latin typeface="Arial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 Exotic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SM-like H</a:t>
            </a:r>
            <a:r>
              <a:rPr lang="en-US" sz="2000" baseline="-25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125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a</a:t>
            </a:r>
            <a:r>
              <a:rPr lang="en-US" sz="2000" baseline="-25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bb or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 GeV&lt;m</a:t>
            </a:r>
            <a:r>
              <a:rPr lang="en-US" sz="2000" baseline="-25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&lt;62.5 GeV): 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results with Full Run 2! Stringent limits set in context of Types II,III and IV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2HDM+S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LFV SM (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H</a:t>
            </a:r>
            <a:r>
              <a:rPr lang="en-US" sz="2000" baseline="-25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125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)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stringent direct limit to-date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BR&lt; 4.4X10</a:t>
            </a:r>
            <a:r>
              <a:rPr 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-5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LFV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SM-like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Exotic 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X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err="1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2000" b="1" dirty="0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(110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GeV&lt;</a:t>
            </a:r>
            <a:r>
              <a:rPr lang="en-US" sz="200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&lt;160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GeV): 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search in regime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m&lt;2m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Excess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aseline="-25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~146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 with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2.8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global)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SM-like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 GeV&lt;</a:t>
            </a:r>
            <a:r>
              <a:rPr lang="en-US" sz="20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mH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&lt;110 GeV):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Excess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gg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=95.4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 with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2.9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global)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significance.  First 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diphoton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resonance search in this mass range with full LHC Run 2 data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Blip>
                <a:blip r:embed="rId5"/>
              </a:buBlip>
            </a:pP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(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data is needed to conclude on the nature of these 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excesses….and it’s on it’s way! (250fb</a:t>
            </a:r>
            <a:r>
              <a:rPr lang="en-US" sz="20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26706" cy="72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76194" y="6572750"/>
            <a:ext cx="39210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</a:t>
            </a: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hilumilhc.web.cern.ch/content/lhc-baseline</a:t>
            </a:r>
            <a:endParaRPr kumimoji="0" lang="fr-FR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731" y="4664437"/>
            <a:ext cx="12153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2022~2016</a:t>
            </a:r>
            <a:endParaRPr lang="fr-FR" sz="1400" dirty="0"/>
          </a:p>
        </p:txBody>
      </p:sp>
      <p:sp>
        <p:nvSpPr>
          <p:cNvPr id="9" name="Ellipse 8"/>
          <p:cNvSpPr/>
          <p:nvPr/>
        </p:nvSpPr>
        <p:spPr>
          <a:xfrm>
            <a:off x="1649055" y="3998199"/>
            <a:ext cx="1680735" cy="6662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2443898" y="3761452"/>
            <a:ext cx="496189" cy="27386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2951518" y="3761452"/>
            <a:ext cx="5363426" cy="11397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9440759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15</a:t>
            </a:fld>
            <a:endParaRPr lang="en-GB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3677" y="6383989"/>
            <a:ext cx="3212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</a:t>
            </a:r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twiki.cern.ch/twiki/bin/view/CMSPublic/LumiPublicResults</a:t>
            </a:r>
            <a:endParaRPr lang="fr-FR" sz="14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2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8335" y="-179175"/>
            <a:ext cx="10515600" cy="1325563"/>
          </a:xfrm>
        </p:spPr>
        <p:txBody>
          <a:bodyPr/>
          <a:lstStyle/>
          <a:p>
            <a:r>
              <a:rPr lang="fr-FR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5001275" y="0"/>
            <a:ext cx="6588745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Canelli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DeWit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L.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Finco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K.W. Ho, M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Lethuillier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M</a:t>
            </a:r>
            <a:r>
              <a:rPr lang="fr-FR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Pierini, 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A.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Shahzad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</a:t>
            </a:r>
            <a:r>
              <a:rPr lang="fr-FR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Steggemann</a:t>
            </a:r>
            <a:r>
              <a:rPr lang="fr-FR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J. Tao…</a:t>
            </a:r>
            <a:endParaRPr lang="fr-F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the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Moriond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EW organization!</a:t>
            </a:r>
            <a:endParaRPr lang="fr-FR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fr-FR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/>
              <a:t>16</a:t>
            </a:fld>
            <a:endParaRPr lang="en-GB"/>
          </a:p>
        </p:txBody>
      </p:sp>
      <p:sp>
        <p:nvSpPr>
          <p:cNvPr id="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rgbClr val="FFFF00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rgbClr val="FFFF00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rgbClr val="FFFF00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rgbClr val="FFFF00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335" y="942943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236" y="5069813"/>
            <a:ext cx="2381250" cy="1771650"/>
          </a:xfrm>
          <a:prstGeom prst="rect">
            <a:avLst/>
          </a:prstGeom>
          <a:solidFill>
            <a:schemeClr val="bg1">
              <a:alpha val="63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447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0858" y="376012"/>
            <a:ext cx="10515600" cy="1325563"/>
          </a:xfrm>
        </p:spPr>
        <p:txBody>
          <a:bodyPr/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Backup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BCC52-54C2-4A43-AB59-DB8B18261A9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5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SM-like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bb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GeV&lt;m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&lt;62.5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GeV)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64924" y="64760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71248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CMS-PAS-HIG-22-007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263" y="1059454"/>
            <a:ext cx="3302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lang="en-US" sz="200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bb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category definitions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50594" y="650052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Rencontres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Moriond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EW 2023,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Thuile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IT  Mar 23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576" y="637020"/>
            <a:ext cx="1882140" cy="102774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067" y="1957816"/>
            <a:ext cx="3088353" cy="238709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530199" y="1064758"/>
            <a:ext cx="3302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bb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category definitions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7763" y="1703070"/>
            <a:ext cx="6148374" cy="315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SM-like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bb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GeV&lt;m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&lt;62.5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GeV)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64924" y="64760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71248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CMS-PAS-HIG-22-007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4263" y="1059454"/>
            <a:ext cx="5021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Post-fit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distributions,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mt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final state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      1 b-jet SR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5428290" y="650052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Rencontres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Moriond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EW 2023,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Thuile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IT  Mar 23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432" y="637020"/>
            <a:ext cx="1882140" cy="10277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263" y="1884121"/>
            <a:ext cx="5640946" cy="49326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8746" y="1986738"/>
            <a:ext cx="5357611" cy="24212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6505815" y="1137059"/>
            <a:ext cx="50217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Post-fit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distributions,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mt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final state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      at least 2 b-jets SR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9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9"/>
          <p:cNvSpPr>
            <a:spLocks noChangeArrowheads="1"/>
          </p:cNvSpPr>
          <p:nvPr/>
        </p:nvSpPr>
        <p:spPr bwMode="auto">
          <a:xfrm>
            <a:off x="2263681" y="162738"/>
            <a:ext cx="1701107" cy="70788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Outline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6400" y="385542"/>
            <a:ext cx="8451800" cy="655564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buSzTx/>
            </a:pPr>
            <a:endParaRPr lang="fr-F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SzTx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Three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new CMS searches for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additional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low-mass Higgs bosons presented here for the first time! </a:t>
            </a:r>
          </a:p>
          <a:p>
            <a:pPr>
              <a:buSzTx/>
            </a:pP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 All using full LHC Run 2 data!</a:t>
            </a:r>
          </a:p>
          <a:p>
            <a:pPr lvl="1"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Exotic SM-like H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125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a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bb or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(12 GeV&lt;m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&lt;62.5 GeV)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CMS-PAS-HIG-22-007 (includes CMS-PAS-HIG-21-021(</a:t>
            </a:r>
            <a:r>
              <a:rPr lang="en-US" sz="2000" dirty="0" err="1" smtClean="0">
                <a:solidFill>
                  <a:srgbClr val="FF000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20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bb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combination)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Motivated by significant BR in 2HDM + S models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cds.cern.ch/record/2853298?ln=en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SM-like H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(70 GeV&lt;</a:t>
            </a:r>
            <a:r>
              <a:rPr lang="en-US" sz="200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&lt;110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Allowed in many BSM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models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://cms-results.web.cern.ch/cms-results/public-results/preliminary-results/HIG-20-002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Blip>
                <a:blip r:embed="rId3"/>
              </a:buBlip>
            </a:pP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LFV SM (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H</a:t>
            </a:r>
            <a:r>
              <a:rPr lang="en-US" sz="2000" baseline="-25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125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) or SM-like Exotic </a:t>
            </a:r>
            <a:r>
              <a:rPr lang="en-US" sz="2000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</a:rPr>
              <a:t>X</a:t>
            </a:r>
            <a:r>
              <a:rPr lang="en-US" sz="2000" dirty="0" err="1" smtClean="0">
                <a:solidFill>
                  <a:srgbClr val="5B9BD5">
                    <a:lumMod val="50000"/>
                  </a:srgbClr>
                </a:solidFill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dirty="0" err="1" smtClean="0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2000" b="1" dirty="0" smtClean="0">
                <a:solidFill>
                  <a:srgbClr val="5B9BD5">
                    <a:lumMod val="50000"/>
                  </a:srgbClr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(110 GeV&lt;</a:t>
            </a:r>
            <a:r>
              <a:rPr lang="en-US" sz="2000" dirty="0" err="1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&lt;160 </a:t>
            </a:r>
            <a:r>
              <a:rPr lang="en-US" sz="20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en-US" sz="200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CMS-PAS-HIG-22-002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Exotic case with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0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&lt;2m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motivated by potential constraints on Type III 2HDM</a:t>
            </a:r>
            <a:endParaRPr lang="en-US" sz="2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</a:t>
            </a:r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cms-results.web.cern.ch/cms-results/public-results/preliminary-results/HIG-22-002/index.html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Conclusion and perspectives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  <a:p>
            <a:pPr>
              <a:buSzTx/>
              <a:buFont typeface="Wingdings" pitchFamily="2" charset="2"/>
              <a:buBlip>
                <a:blip r:embed="rId3"/>
              </a:buBlip>
            </a:pPr>
            <a:r>
              <a:rPr lang="fr-FR" sz="20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 </a:t>
            </a:r>
            <a:r>
              <a:rPr lang="fr-FR" sz="2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</a:rPr>
              <a:t>Acknowledgements</a:t>
            </a:r>
            <a:endParaRPr lang="fr-FR" sz="2000" dirty="0">
              <a:solidFill>
                <a:schemeClr val="accent1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4101" name="Espace réservé du pied de page 2"/>
          <p:cNvSpPr>
            <a:spLocks noGrp="1"/>
          </p:cNvSpPr>
          <p:nvPr>
            <p:ph type="ftr" sz="quarter" idx="15"/>
          </p:nvPr>
        </p:nvSpPr>
        <p:spPr>
          <a:xfrm>
            <a:off x="3542356" y="6540358"/>
            <a:ext cx="5382124" cy="4419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02" name="Espace réservé du numéro de diapositive 3"/>
          <p:cNvSpPr>
            <a:spLocks noGrp="1"/>
          </p:cNvSpPr>
          <p:nvPr>
            <p:ph type="sldNum" sz="quarter" idx="16"/>
          </p:nvPr>
        </p:nvSpPr>
        <p:spPr>
          <a:xfrm>
            <a:off x="9067800" y="6492875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fld id="{2856FF22-7F1A-40C3-88EB-CF992608C2B0}" type="slidenum">
              <a:rPr lang="en-GB" smtClean="0">
                <a:solidFill>
                  <a:srgbClr val="FFFFFF"/>
                </a:solidFill>
                <a:latin typeface="Times New Roman" pitchFamily="18" charset="0"/>
              </a:rPr>
              <a:pPr eaLnBrk="1"/>
              <a:t>2</a:t>
            </a:fld>
            <a:endParaRPr lang="en-GB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8763000" y="65087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smtClean="0"/>
              <a:t>                                             </a:t>
            </a:r>
            <a:fld id="{4D9BCC52-54C2-4A43-AB59-DB8B18261A9B}" type="slidenum">
              <a:rPr lang="en-GB" sz="1200" smtClean="0"/>
              <a:pPr/>
              <a:t>2</a:t>
            </a:fld>
            <a:endParaRPr lang="en-GB" sz="12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32" y="146717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6862" y="0"/>
            <a:ext cx="2461260" cy="13439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62493" y="1229102"/>
            <a:ext cx="3039414" cy="28848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77764" y="3575905"/>
            <a:ext cx="25779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CMS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Low-Mass 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1200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</a:p>
        </p:txBody>
      </p:sp>
    </p:spTree>
    <p:extLst>
      <p:ext uri="{BB962C8B-B14F-4D97-AF65-F5344CB8AC3E}">
        <p14:creationId xmlns:p14="http://schemas.microsoft.com/office/powerpoint/2010/main" val="28174979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CMS-PAS-HIG-20-002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00563" y="1041357"/>
            <a:ext cx="5773264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Signal modeling (sum of Gaussian functions), 2018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8069" y="5913240"/>
            <a:ext cx="6480974" cy="50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Families/orders of best-fit background functions with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DCB+exponential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 fractions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971718" y="1025314"/>
            <a:ext cx="5773264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Background model fit,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stat.uncertainties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 only, 2018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Rencontres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Moriond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EW 2023,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Thuile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IT  Mar 23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http://cms-results.web.cern.ch/cms-results/public-results/preliminary-results/HIG-20-002/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88" y="1611726"/>
            <a:ext cx="4501991" cy="398621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496" y="1397879"/>
            <a:ext cx="4289574" cy="41149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786" y="5597939"/>
            <a:ext cx="4693920" cy="9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5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CMS-PAS-HIG-20-002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00563" y="1041357"/>
            <a:ext cx="5773264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Most recent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ATLAS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results:  ATLAS-CONF-2018-025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92314" y="5659407"/>
            <a:ext cx="2857894" cy="5058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Limit on fiducial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XB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Rencontres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Moriond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EW 2023,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Thuile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IT  Mar 23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5"/>
              </a:rPr>
              <a:t>http://cms-results.web.cern.ch/cms-results/public-results/preliminary-results/HIG-20-002/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91" y="1499331"/>
            <a:ext cx="5503545" cy="406622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lum bright="-20000" contrast="36000"/>
          </a:blip>
          <a:stretch>
            <a:fillRect/>
          </a:stretch>
        </p:blipFill>
        <p:spPr>
          <a:xfrm>
            <a:off x="7369163" y="5441773"/>
            <a:ext cx="1677000" cy="353833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lum bright="-20000" contrast="36000"/>
          </a:blip>
          <a:stretch>
            <a:fillRect/>
          </a:stretch>
        </p:blipFill>
        <p:spPr>
          <a:xfrm>
            <a:off x="7122600" y="5807692"/>
            <a:ext cx="4231200" cy="60473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92" y="1549488"/>
            <a:ext cx="5537835" cy="385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66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54116" y="877078"/>
            <a:ext cx="847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http://cms-results.web.cern.ch/cms-results/public-results/preliminary-results/HIG-22-002/index.html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29823"/>
            <a:ext cx="11360944" cy="7762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LFV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 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SM-like Exotic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US" sz="3200" b="1" dirty="0" err="1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3200" b="1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(110 GeV&lt;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&lt;160 GeV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36155" y="643700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616225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CMS-PAS-HIG-22-002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3947999"/>
            <a:ext cx="10399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Observed (expected)  limits on B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by category: 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125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case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244" y="626496"/>
            <a:ext cx="1303020" cy="711518"/>
          </a:xfrm>
          <a:prstGeom prst="rect">
            <a:avLst/>
          </a:prstGeom>
        </p:spPr>
      </p:pic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Rencontres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Moriond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EW 2023,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Thuile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IT  Mar 23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3" y="1834916"/>
            <a:ext cx="7023735" cy="200025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7919" y="1390593"/>
            <a:ext cx="4566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Category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definitions and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sensitivities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0" y="4351847"/>
            <a:ext cx="8217694" cy="68341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60" y="5402528"/>
            <a:ext cx="8217694" cy="126682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480" y="5002607"/>
            <a:ext cx="10399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Observed (expected)  limits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, best fit and local significances by category:  case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Xe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ymbol" panose="05050102010706020507" pitchFamily="18" charset="2"/>
                <a:sym typeface="Wingdings" panose="05000000000000000000" pitchFamily="2" charset="2"/>
              </a:rPr>
              <a:t>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506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854116" y="877078"/>
            <a:ext cx="84734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http://cms-results.web.cern.ch/cms-results/public-results/preliminary-results/HIG-22-002/index.html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29823"/>
            <a:ext cx="11360944" cy="77628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LFV 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 (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32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SM-like Exotic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</a:t>
            </a:r>
            <a:r>
              <a:rPr lang="en-US" sz="3200" b="1" dirty="0" err="1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</a:t>
            </a:r>
            <a:r>
              <a:rPr lang="en-US" sz="3200" b="1" dirty="0"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(110 GeV&lt;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2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&lt;160 GeV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36155" y="643700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616225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CMS-PAS-HIG-22-002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244" y="626496"/>
            <a:ext cx="1303020" cy="711518"/>
          </a:xfrm>
          <a:prstGeom prst="rect">
            <a:avLst/>
          </a:prstGeom>
        </p:spPr>
      </p:pic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S. Gascon-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Shotkin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Rencontres de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Moriond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EW 2023, La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Thuile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IT  Mar 23 2023</a:t>
            </a:r>
            <a:endParaRPr kumimoji="0" lang="en-GB" sz="1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7919" y="1390593"/>
            <a:ext cx="45669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Signal modeling,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ggH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categories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9" y="1842391"/>
            <a:ext cx="4237201" cy="411001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48" y="1941097"/>
            <a:ext cx="4046220" cy="39719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057" y="1952742"/>
            <a:ext cx="3987165" cy="397192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546559" y="1448456"/>
            <a:ext cx="63896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tmiss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distributions,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ggH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and VBF categories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 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7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47903" y="3913469"/>
            <a:ext cx="587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 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with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mt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r>
              <a:rPr lang="fr-F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channels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Exploit DNNs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with important discriminating variables:  </a:t>
            </a:r>
            <a:r>
              <a:rPr lang="en-US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b</a:t>
            </a:r>
            <a:r>
              <a:rPr lang="en-US" sz="2000" baseline="-25000" dirty="0" err="1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en-US" sz="2000" baseline="-25000" dirty="0" smtClean="0">
                <a:solidFill>
                  <a:srgbClr val="0070C0"/>
                </a:solidFill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, transverse mass (</a:t>
            </a:r>
            <a:r>
              <a:rPr lang="en-US" sz="2000" dirty="0" smtClean="0">
                <a:solidFill>
                  <a:srgbClr val="0070C0"/>
                </a:solidFill>
                <a:latin typeface="Brush Script MT" panose="03060802040406070304" pitchFamily="66" charset="0"/>
                <a:sym typeface="Wingdings" panose="05000000000000000000" pitchFamily="2" charset="2"/>
              </a:rPr>
              <a:t>l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, </a:t>
            </a:r>
            <a:r>
              <a:rPr lang="en-US" sz="2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Tmiss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                  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(both smaller for signal),                              where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z </a:t>
            </a:r>
            <a:r>
              <a:rPr lang="en-US" sz="2000" dirty="0" smtClean="0">
                <a:solidFill>
                  <a:srgbClr val="0070C0"/>
                </a:solidFill>
              </a:rPr>
              <a:t>is bisector of directions of visible 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t </a:t>
            </a:r>
            <a:r>
              <a:rPr lang="en-US" sz="2000" dirty="0" smtClean="0">
                <a:solidFill>
                  <a:srgbClr val="0070C0"/>
                </a:solidFill>
              </a:rPr>
              <a:t>decay products transverse to beam (small for DY, large for </a:t>
            </a:r>
            <a:r>
              <a:rPr lang="en-US" sz="2000" dirty="0" err="1" smtClean="0">
                <a:solidFill>
                  <a:srgbClr val="0070C0"/>
                </a:solidFill>
              </a:rPr>
              <a:t>ttbar</a:t>
            </a:r>
            <a:r>
              <a:rPr lang="en-US" sz="2000" dirty="0" smtClean="0">
                <a:solidFill>
                  <a:srgbClr val="0070C0"/>
                </a:solidFill>
              </a:rPr>
              <a:t>),                 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14 event categories </a:t>
            </a:r>
            <a:r>
              <a:rPr lang="en-US" sz="2000" dirty="0" smtClean="0">
                <a:solidFill>
                  <a:srgbClr val="0070C0"/>
                </a:solidFill>
              </a:rPr>
              <a:t>based on 1,&gt;1 b-jets, DNN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Mostly data-driven background modeling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Binned ML fit to </a:t>
            </a:r>
            <a:r>
              <a:rPr lang="en-US" sz="2000" dirty="0" err="1" smtClean="0">
                <a:solidFill>
                  <a:srgbClr val="FF0000"/>
                </a:solidFill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tt</a:t>
            </a:r>
            <a:r>
              <a:rPr lang="en-US" sz="2000" baseline="-25000" dirty="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distribution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/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84263" y="963198"/>
            <a:ext cx="93575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Principal backgrounds:  DY,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ttbar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single t,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dibosons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  </a:t>
            </a:r>
            <a:r>
              <a:rPr lang="en-US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(CMS-PAS-HIG-21-021)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Exploit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                          and </a:t>
            </a:r>
          </a:p>
          <a:p>
            <a:pPr lvl="1"/>
            <a:endParaRPr lang="en-US" sz="2000" dirty="0" smtClean="0">
              <a:solidFill>
                <a:srgbClr val="0070C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with  requirement on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5 event categories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based on jet </a:t>
            </a:r>
            <a:r>
              <a:rPr lang="en-US" sz="200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T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, b-tag scores,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dditional jet activity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Data-driven background modeling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Unbinned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 ML fit to m</a:t>
            </a:r>
            <a:r>
              <a:rPr lang="en-US" sz="2000" baseline="-25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mm</a:t>
            </a:r>
            <a:r>
              <a:rPr lang="en-US" sz="2000" dirty="0" smtClean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distribution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1"/>
            <a:endParaRPr lang="en-US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SM-like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bb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GeV&lt;m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&lt;62.5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GeV)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28030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71248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CMS-PAS-HIG-22-007</a:t>
            </a:r>
            <a:endParaRPr lang="fr-FR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022" y="3719434"/>
            <a:ext cx="3121838" cy="2928655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495" y="3743606"/>
            <a:ext cx="3307295" cy="2859110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815" y="1041469"/>
            <a:ext cx="3121838" cy="2720018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11210" y="1045439"/>
            <a:ext cx="3060020" cy="269683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3952" y="1609752"/>
            <a:ext cx="1262130" cy="489397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66996" y="1628330"/>
            <a:ext cx="1287887" cy="412124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10"/>
          <a:srcRect t="12711"/>
          <a:stretch/>
        </p:blipFill>
        <p:spPr>
          <a:xfrm>
            <a:off x="3261070" y="4953964"/>
            <a:ext cx="1421827" cy="236079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4600" y="2308446"/>
            <a:ext cx="1236372" cy="23954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868860" y="6403477"/>
            <a:ext cx="21098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Transformed DNN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 flipV="1">
            <a:off x="4410939" y="2307903"/>
            <a:ext cx="2754114" cy="77114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10903717" y="6373290"/>
            <a:ext cx="534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mt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r-FR" dirty="0"/>
          </a:p>
        </p:txBody>
      </p:sp>
      <p:sp>
        <p:nvSpPr>
          <p:cNvPr id="4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429031" y="6588915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54298" y="3629923"/>
            <a:ext cx="1013460" cy="55340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760720" y="321868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537625" y="682514"/>
            <a:ext cx="3852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http://cds.cern.ch/record/2853298?ln=en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95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SM-like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bb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GeV&lt;m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&lt;62.5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GeV)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364924" y="6476061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71248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CMS-PAS-HIG-22-007</a:t>
            </a:r>
            <a:endParaRPr lang="fr-FR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40" y="2076717"/>
            <a:ext cx="3772221" cy="392161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806" y="2115355"/>
            <a:ext cx="3809571" cy="3809571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67223" y="2089596"/>
            <a:ext cx="3734874" cy="38842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4263" y="1059454"/>
            <a:ext cx="9357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95% CL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UL on B(H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6904" y="1676607"/>
            <a:ext cx="5148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21818" y="1634076"/>
            <a:ext cx="460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0614" y="1676607"/>
            <a:ext cx="5341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mt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64869" y="5998333"/>
            <a:ext cx="33093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Most sensitive channel, limits as low as 1.4% 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18098" y="5779839"/>
            <a:ext cx="37900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Only channel providing sensitivity down to m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=12 GeV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4050594" y="650052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1481" y="624476"/>
            <a:ext cx="1882140" cy="102774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102371" y="682514"/>
            <a:ext cx="3852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http://cds.cern.ch/record/2853298?ln=en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0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28940" y="5375556"/>
            <a:ext cx="630873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Limits improved wrt expectation from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increase:  Improvements to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c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 for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mm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use of DNN for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tt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bb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H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</a:rPr>
              <a:t>125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ea typeface="+mj-ea"/>
                <a:cs typeface="+mj-cs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ea typeface="+mj-ea"/>
                <a:cs typeface="+mj-cs"/>
                <a:sym typeface="Wingdings" panose="05000000000000000000" pitchFamily="2" charset="2"/>
              </a:rPr>
              <a:t>mm(tt)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rial" panose="020B0604020202020204" pitchFamily="34" charset="0"/>
                <a:sym typeface="Wingdings" panose="05000000000000000000" pitchFamily="2" charset="2"/>
              </a:rPr>
              <a:t>bb results with Full Run 2!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SM-like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bb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GeV&lt;m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&lt;62.5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GeV)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04328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71248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CMS-PAS-HIG-22-007</a:t>
            </a:r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9920" y="1691026"/>
            <a:ext cx="3702676" cy="378316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111" y="1898312"/>
            <a:ext cx="3219719" cy="338070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6616" y="1989266"/>
            <a:ext cx="3284113" cy="333240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266729" y="3400433"/>
            <a:ext cx="19843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CMS-PAS-HIG-21-021</a:t>
            </a:r>
            <a:endParaRPr lang="fr-FR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10" y="5685000"/>
            <a:ext cx="5563673" cy="998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263" y="1036304"/>
            <a:ext cx="117608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95% CL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UL on :  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B(H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B(H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tt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    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B(H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sym typeface="Wingdings" panose="05000000000000000000" pitchFamily="2" charset="2"/>
              </a:rPr>
              <a:t>ll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 combination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                                         </a:t>
            </a:r>
            <a:endParaRPr lang="fr-FR" dirty="0">
              <a:solidFill>
                <a:srgbClr val="FF0000"/>
              </a:solidFill>
            </a:endParaRPr>
          </a:p>
          <a:p>
            <a:pPr lvl="0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={0.17-3.3} X 10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                                  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={1.7-7.6}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={0.7-7.7}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</a:t>
            </a:r>
            <a:endParaRPr lang="en-US" sz="2000" baseline="30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(ATLAS={0.22-4} x 10</a:t>
            </a:r>
            <a:r>
              <a:rPr lang="en-US" sz="2000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-4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20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10" y="5315753"/>
            <a:ext cx="39831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 systematic uncertainties </a:t>
            </a:r>
            <a:endParaRPr lang="fr-F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7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803388" y="6564851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9832" y="689759"/>
            <a:ext cx="1158240" cy="632460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810539" y="5844897"/>
            <a:ext cx="994491" cy="3120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3442607" y="682514"/>
            <a:ext cx="3852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http://cds.cern.ch/record/2853298?ln=en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7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9165" y="1394138"/>
            <a:ext cx="3966693" cy="4069724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5532" y="1394138"/>
            <a:ext cx="3940935" cy="40697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Exotic SM-like H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125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</a:t>
            </a:r>
            <a:r>
              <a:rPr lang="en-US" sz="320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mm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bb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or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</a:rPr>
              <a:t>tt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bb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12 GeV&lt;m</a:t>
            </a:r>
            <a:r>
              <a:rPr lang="en-US" sz="32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a1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&lt;62.5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GeV)</a:t>
            </a:r>
            <a:endParaRPr lang="en-GB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66618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CMS-PAS-HIG-22-007</a:t>
            </a:r>
            <a:endParaRPr lang="fr-FR" dirty="0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184262" y="1393245"/>
            <a:ext cx="3908300" cy="5619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Type II </a:t>
            </a:r>
            <a:r>
              <a:rPr lang="en-US" sz="2000" noProof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Wingdings" panose="05000000000000000000" pitchFamily="2" charset="2"/>
              </a:rPr>
              <a:t>: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B(H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&gt;0.23 excluded @9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5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% CL </a:t>
            </a:r>
          </a:p>
          <a:p>
            <a:pPr marL="0" lvl="0" indent="0">
              <a:buNone/>
              <a:defRPr/>
            </a:pPr>
            <a:endParaRPr lang="en-US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sym typeface="Wingdings" panose="05000000000000000000" pitchFamily="2" charset="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sym typeface="Wingdings" panose="05000000000000000000" pitchFamily="2" charset="2"/>
            </a:endParaRPr>
          </a:p>
          <a:p>
            <a:pPr lvl="0">
              <a:defRPr/>
            </a:pPr>
            <a:endParaRPr lang="en-US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sym typeface="Wingdings" panose="05000000000000000000" pitchFamily="2" charset="2"/>
            </a:endParaRPr>
          </a:p>
          <a:p>
            <a:pPr lvl="0">
              <a:defRPr/>
            </a:pPr>
            <a:endParaRPr lang="en-US" sz="2000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sym typeface="Wingdings" panose="05000000000000000000" pitchFamily="2" charset="2"/>
            </a:endParaRPr>
          </a:p>
          <a:p>
            <a:pPr lvl="0">
              <a:defRPr/>
            </a:pP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4621" y="938716"/>
            <a:ext cx="1128584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Interpretations </a:t>
            </a:r>
            <a:r>
              <a:rPr lang="en-US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 2HDM +S </a:t>
            </a:r>
            <a:r>
              <a:rPr lang="en-US" sz="2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</a:t>
            </a:r>
            <a:r>
              <a:rPr lang="en-US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95% CL UL on B(H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2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sym typeface="Wingdings" panose="05000000000000000000" pitchFamily="2" charset="2"/>
              </a:rPr>
              <a:t>ll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bb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 with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  <a:sym typeface="Wingdings" panose="05000000000000000000" pitchFamily="2" charset="2"/>
              </a:rPr>
              <a:t>l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{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m,t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} 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in (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tan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b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m</a:t>
            </a:r>
            <a:r>
              <a:rPr lang="en-US" sz="2200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a1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plane</a:t>
            </a:r>
            <a:endParaRPr lang="fr-FR" sz="22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3513221" y="4680284"/>
            <a:ext cx="1155032" cy="131144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531531" y="4692316"/>
            <a:ext cx="5251522" cy="12610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05784" y="5523455"/>
            <a:ext cx="32872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Type III with tan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b=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2.0: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95% UL on  B(Ha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) between 0.07 and 0.01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99437" y="5618627"/>
            <a:ext cx="40925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Type IV with tan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b=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0.6: 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95% UL on  B(H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 between 0.23 and 0.05</a:t>
            </a:r>
          </a:p>
        </p:txBody>
      </p:sp>
      <p:sp>
        <p:nvSpPr>
          <p:cNvPr id="19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269" y="1449572"/>
            <a:ext cx="1013460" cy="5534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6073" y="5340666"/>
            <a:ext cx="3477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Types III and IV: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95% UL on  B(H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a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) : contours@16%: combined upper limit on H</a:t>
            </a:r>
            <a:r>
              <a:rPr lang="en-US" sz="2000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125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BSM in Run 2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(Nature 607 (</a:t>
            </a:r>
            <a:r>
              <a:rPr lang="en-US" sz="1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jul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  <a:sym typeface="Wingdings" panose="05000000000000000000" pitchFamily="2" charset="2"/>
              </a:rPr>
              <a:t>, 2022) 60–68)</a:t>
            </a:r>
            <a:endParaRPr 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  <a:sym typeface="Wingdings" panose="05000000000000000000" pitchFamily="2" charset="2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1"/>
          <a:stretch/>
        </p:blipFill>
        <p:spPr>
          <a:xfrm>
            <a:off x="323332" y="2098252"/>
            <a:ext cx="3773180" cy="320611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0144" y="5217445"/>
            <a:ext cx="3866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000" dirty="0">
                <a:solidFill>
                  <a:schemeClr val="accent1">
                    <a:lumMod val="50000"/>
                  </a:schemeClr>
                </a:solidFill>
                <a:hlinkClick r:id="rId8"/>
              </a:rPr>
              <a:t>https://</a:t>
            </a:r>
            <a:r>
              <a:rPr lang="fr-FR" sz="1000" dirty="0" smtClean="0">
                <a:solidFill>
                  <a:schemeClr val="accent1">
                    <a:lumMod val="50000"/>
                  </a:schemeClr>
                </a:solidFill>
                <a:hlinkClick r:id="rId8"/>
              </a:rPr>
              <a:t>twiki.cern.ch/twiki/bin/view/CMSPublic/Summary2HDMSRun2</a:t>
            </a:r>
            <a:endParaRPr lang="fr-FR" sz="1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endParaRPr lang="fr-FR" sz="1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773242" y="4704508"/>
            <a:ext cx="914400" cy="21194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687642" y="3669792"/>
            <a:ext cx="802926" cy="117348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537625" y="682514"/>
            <a:ext cx="38523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http://cds.cern.ch/record/2853298?ln=en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22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4956" y="986775"/>
            <a:ext cx="9197243" cy="588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Search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narrow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signal peak over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smoothly-falling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background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(direct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, reducible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+ jet,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jet+jet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processes) except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for relic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Zee</a:t>
            </a:r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Event reconstruction/selection,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ID techniques (BDTs), signal and data-driven background modeling with discrete profiling method inherited from SM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H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analysis</a:t>
            </a:r>
            <a:endParaRPr lang="en-US" sz="2000" dirty="0" smtClean="0">
              <a:solidFill>
                <a:srgbClr val="FF0000"/>
              </a:solidFill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Major changes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wrt prior version </a:t>
            </a: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(PLB </a:t>
            </a:r>
            <a:r>
              <a:rPr lang="en-US" sz="1600" dirty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793 (2019) </a:t>
            </a:r>
            <a:r>
              <a:rPr lang="en-US" sz="16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320) </a:t>
            </a:r>
            <a:r>
              <a:rPr lang="en-US" sz="2000" dirty="0" smtClean="0">
                <a:solidFill>
                  <a:srgbClr val="0070C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(2012+2016 data):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Kinematic event selection BDT </a:t>
            </a:r>
            <a:r>
              <a:rPr lang="en-US" sz="2000" dirty="0" smtClean="0">
                <a:solidFill>
                  <a:srgbClr val="FF0000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(</a:t>
            </a:r>
            <a:r>
              <a:rPr lang="en-US" sz="2000" dirty="0" err="1" smtClean="0">
                <a:solidFill>
                  <a:srgbClr val="0070C0"/>
                </a:solidFill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T</a:t>
            </a:r>
            <a:r>
              <a:rPr lang="en-US" sz="2000" dirty="0" smtClean="0">
                <a:solidFill>
                  <a:srgbClr val="0070C0"/>
                </a:solidFill>
              </a:rPr>
              <a:t>/</a:t>
            </a:r>
            <a:r>
              <a:rPr lang="en-US" sz="2000" dirty="0" err="1" smtClean="0">
                <a:solidFill>
                  <a:srgbClr val="0070C0"/>
                </a:solidFill>
              </a:rPr>
              <a:t>m</a:t>
            </a:r>
            <a:r>
              <a:rPr lang="en-US" sz="2000" b="1" baseline="-25000" dirty="0" err="1" smtClean="0">
                <a:solidFill>
                  <a:srgbClr val="0070C0"/>
                </a:solidFill>
                <a:latin typeface="Symbol" pitchFamily="18" charset="2"/>
              </a:rPr>
              <a:t>gg</a:t>
            </a:r>
            <a:r>
              <a:rPr lang="en-US" sz="2000" dirty="0">
                <a:solidFill>
                  <a:srgbClr val="0070C0"/>
                </a:solidFill>
                <a:latin typeface="Arial"/>
              </a:rPr>
              <a:t>, </a:t>
            </a:r>
            <a:r>
              <a:rPr lang="en-US" sz="2000" b="1" dirty="0">
                <a:solidFill>
                  <a:srgbClr val="0070C0"/>
                </a:solidFill>
                <a:latin typeface="Symbol" pitchFamily="18" charset="2"/>
              </a:rPr>
              <a:t>h , </a:t>
            </a:r>
            <a:r>
              <a:rPr lang="en-US" sz="2000" dirty="0" smtClean="0">
                <a:solidFill>
                  <a:srgbClr val="0070C0"/>
                </a:solidFill>
              </a:rPr>
              <a:t>cos</a:t>
            </a:r>
            <a:r>
              <a:rPr lang="en-US" sz="2000" dirty="0" smtClean="0">
                <a:solidFill>
                  <a:srgbClr val="0070C0"/>
                </a:solidFill>
                <a:latin typeface="Arial"/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f</a:t>
            </a:r>
            <a:r>
              <a:rPr lang="en-US" sz="2000" b="1" baseline="-25000" dirty="0" smtClean="0">
                <a:solidFill>
                  <a:srgbClr val="0070C0"/>
                </a:solidFill>
                <a:latin typeface="Symbol" pitchFamily="18" charset="2"/>
              </a:rPr>
              <a:t>1</a:t>
            </a:r>
            <a:r>
              <a:rPr lang="en-US" sz="2000" b="1" dirty="0" smtClean="0">
                <a:solidFill>
                  <a:srgbClr val="0070C0"/>
                </a:solidFill>
                <a:latin typeface="Symbol" pitchFamily="18" charset="2"/>
              </a:rPr>
              <a:t>-f</a:t>
            </a:r>
            <a:r>
              <a:rPr lang="en-US" sz="2000" b="1" baseline="-25000" dirty="0" smtClean="0">
                <a:solidFill>
                  <a:srgbClr val="0070C0"/>
                </a:solidFill>
                <a:latin typeface="Symbol" pitchFamily="18" charset="2"/>
              </a:rPr>
              <a:t>2</a:t>
            </a:r>
            <a:r>
              <a:rPr lang="en-US" sz="2000" dirty="0" smtClean="0">
                <a:solidFill>
                  <a:srgbClr val="0070C0"/>
                </a:solidFill>
                <a:latin typeface="Symbol" pitchFamily="18" charset="2"/>
              </a:rPr>
              <a:t>), </a:t>
            </a:r>
            <a:r>
              <a:rPr lang="en-US" sz="2000" dirty="0">
                <a:solidFill>
                  <a:srgbClr val="0070C0"/>
                </a:solidFill>
              </a:rPr>
              <a:t>both </a:t>
            </a:r>
            <a:r>
              <a:rPr lang="en-US" sz="2000" dirty="0" err="1">
                <a:solidFill>
                  <a:srgbClr val="0070C0"/>
                </a:solidFill>
              </a:rPr>
              <a:t>PhotonID</a:t>
            </a:r>
            <a:r>
              <a:rPr lang="en-US" sz="2000" dirty="0">
                <a:solidFill>
                  <a:srgbClr val="0070C0"/>
                </a:solidFill>
              </a:rPr>
              <a:t> BDT outputs, mass resolution </a:t>
            </a:r>
            <a:r>
              <a:rPr lang="en-US" sz="2000" dirty="0" err="1">
                <a:solidFill>
                  <a:srgbClr val="0070C0"/>
                </a:solidFill>
              </a:rPr>
              <a:t>wrt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correct </a:t>
            </a:r>
            <a:r>
              <a:rPr lang="en-US" sz="2000" dirty="0">
                <a:solidFill>
                  <a:srgbClr val="0070C0"/>
                </a:solidFill>
              </a:rPr>
              <a:t>and incorrect vertices, vertex </a:t>
            </a:r>
            <a:r>
              <a:rPr lang="en-US" sz="2000" dirty="0" smtClean="0">
                <a:solidFill>
                  <a:srgbClr val="0070C0"/>
                </a:solidFill>
              </a:rPr>
              <a:t>probability</a:t>
            </a:r>
            <a:r>
              <a:rPr lang="en-US" sz="2000" dirty="0" smtClean="0">
                <a:solidFill>
                  <a:srgbClr val="FF0000"/>
                </a:solidFill>
              </a:rPr>
              <a:t>)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reoptimized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events categorized for low-mass case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Electron/relic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ee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veto </a:t>
            </a:r>
            <a:r>
              <a:rPr lang="en-US" sz="2000" dirty="0" smtClean="0">
                <a:solidFill>
                  <a:srgbClr val="FF0000"/>
                </a:solidFill>
              </a:rPr>
              <a:t>(based on pixel detector hits)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reinforced with: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Rejection of photon candidates also reconstructed as electrons</a:t>
            </a:r>
          </a:p>
          <a:p>
            <a:pPr marL="1143000" lvl="2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70C0"/>
                </a:solidFill>
              </a:rPr>
              <a:t>Maximum value of ln (</a:t>
            </a:r>
            <a:r>
              <a:rPr lang="en-US" sz="2000" dirty="0" smtClean="0">
                <a:solidFill>
                  <a:srgbClr val="0070C0"/>
                </a:solidFill>
                <a:latin typeface="Symbol" panose="05050102010706020507" pitchFamily="18" charset="2"/>
              </a:rPr>
              <a:t>S</a:t>
            </a:r>
            <a:r>
              <a:rPr lang="en-US" sz="2000" dirty="0" smtClean="0">
                <a:solidFill>
                  <a:srgbClr val="0070C0"/>
                </a:solidFill>
              </a:rPr>
              <a:t>p</a:t>
            </a:r>
            <a:r>
              <a:rPr lang="en-US" sz="2000" baseline="-25000" dirty="0" smtClean="0">
                <a:solidFill>
                  <a:srgbClr val="0070C0"/>
                </a:solidFill>
              </a:rPr>
              <a:t>T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/GeV</a:t>
            </a:r>
            <a:r>
              <a:rPr lang="en-US" sz="2000" baseline="30000" dirty="0" smtClean="0">
                <a:solidFill>
                  <a:srgbClr val="0070C0"/>
                </a:solidFill>
              </a:rPr>
              <a:t>2</a:t>
            </a:r>
            <a:r>
              <a:rPr lang="en-US" sz="2000" dirty="0" smtClean="0">
                <a:solidFill>
                  <a:srgbClr val="0070C0"/>
                </a:solidFill>
              </a:rPr>
              <a:t>)[tracks in chosen vertex] as function of 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000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000" baseline="-25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gg</a:t>
            </a:r>
            <a:endParaRPr lang="en-US" sz="2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2017/18:</a:t>
            </a: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Events with additional jets selected for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class targeting VBF process</a:t>
            </a:r>
          </a:p>
          <a:p>
            <a:pPr marL="685800" lvl="1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2016: data reanalyzed with improved calibration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Major systematic uncertainties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: 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per-photon energy resolution &lt;20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%, renormalization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and factorization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scales&lt;14%, UE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modeling &lt;27%, PS&lt;16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%, 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JES corrections  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(VBF </a:t>
            </a:r>
            <a:r>
              <a:rPr lang="en-US" sz="2000" dirty="0">
                <a:solidFill>
                  <a:srgbClr val="0070C0"/>
                </a:solidFill>
                <a:sym typeface="Wingdings" panose="05000000000000000000" pitchFamily="2" charset="2"/>
              </a:rPr>
              <a:t>class) &lt;16</a:t>
            </a:r>
            <a:r>
              <a:rPr lang="en-US" sz="2000" dirty="0" smtClean="0">
                <a:solidFill>
                  <a:srgbClr val="0070C0"/>
                </a:solidFill>
                <a:sym typeface="Wingdings" panose="05000000000000000000" pitchFamily="2" charset="2"/>
              </a:rPr>
              <a:t>%.</a:t>
            </a:r>
            <a:endParaRPr lang="en-US" sz="2000" dirty="0">
              <a:solidFill>
                <a:srgbClr val="0070C0"/>
              </a:solidFill>
              <a:sym typeface="Wingdings" panose="05000000000000000000" pitchFamily="2" charset="2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432718" y="6492875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1979" y="3388493"/>
            <a:ext cx="3155324" cy="320941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32718" y="8395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7242048" y="4097438"/>
            <a:ext cx="3742327" cy="65395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2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60" y="465204"/>
            <a:ext cx="3002702" cy="28804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677483" y="2707589"/>
            <a:ext cx="1556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PLB </a:t>
            </a:r>
            <a:r>
              <a:rPr 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793 (2019) </a:t>
            </a:r>
            <a:r>
              <a:rPr lang="en-US" sz="1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320</a:t>
            </a: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559040" y="2040293"/>
            <a:ext cx="1472939" cy="719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640546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01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82541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22" y="1945362"/>
            <a:ext cx="4422604" cy="438976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2239" y="1603784"/>
            <a:ext cx="4597757" cy="4356923"/>
          </a:xfrm>
          <a:prstGeom prst="rect">
            <a:avLst/>
          </a:prstGeom>
        </p:spPr>
      </p:pic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200563" y="1041357"/>
            <a:ext cx="5773264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and expected 95% CL UL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B  relative to SM-like expectation (production processes assumed in SM proportions)  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-13851" y="6352152"/>
            <a:ext cx="6480974" cy="1031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absolute 95% CL UL on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B between 15-73 fb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5971718" y="1025314"/>
            <a:ext cx="5773264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local p-values for 2016, 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2017,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2018</a:t>
            </a:r>
            <a:r>
              <a:rPr lang="en-US" sz="2000" dirty="0" smtClean="0">
                <a:solidFill>
                  <a:srgbClr val="1A1A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and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combination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6592230" y="5831376"/>
            <a:ext cx="5773264" cy="4241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Modest excess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with ~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2.9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local (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1.3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global) significance at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</a:t>
            </a:r>
            <a:r>
              <a:rPr lang="en-US" sz="2000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gg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=95.4 GeV, more data needed to conclude!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15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9963" y="662785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60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1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2314" y="-212972"/>
            <a:ext cx="11360944" cy="1325563"/>
          </a:xfrm>
        </p:spPr>
        <p:txBody>
          <a:bodyPr>
            <a:normAutofit fontScale="90000"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SM-like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cs typeface="Arial" panose="020B0604020202020204" pitchFamily="34" charset="0"/>
                <a:sym typeface="Wingdings" panose="05000000000000000000" pitchFamily="2" charset="2"/>
              </a:rPr>
              <a:t>gg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(70 GeV&lt;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</a:t>
            </a:r>
            <a:r>
              <a:rPr lang="en-US" sz="3600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&lt;110 GeV)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endParaRPr lang="en-GB" sz="3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9BCC52-54C2-4A43-AB59-DB8B18261A9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63" y="126079"/>
            <a:ext cx="908051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9432718" y="215837"/>
            <a:ext cx="27592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CMS-PAS-HIG-20-002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14" y="2162259"/>
            <a:ext cx="3199113" cy="29695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8604" y="2162259"/>
            <a:ext cx="3139869" cy="29251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699" y="2168699"/>
            <a:ext cx="3110247" cy="29621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1384" y="2162260"/>
            <a:ext cx="3199113" cy="2888087"/>
          </a:xfrm>
          <a:prstGeom prst="rect">
            <a:avLst/>
          </a:prstGeom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693859" y="1258729"/>
            <a:ext cx="11253499" cy="42412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Observed and expected 95% CL limits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on 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  <a:sym typeface="Wingdings" panose="05000000000000000000" pitchFamily="2" charset="2"/>
              </a:rPr>
              <a:t>s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X B by production process (integrated over all event classes) </a:t>
            </a:r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335666" y="5415971"/>
            <a:ext cx="2782938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gluon-induced processes (ggH,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ttbarH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in SM proportions)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3462757" y="5406324"/>
            <a:ext cx="2782938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fermion-induced processes (VBF, VH in SM proportions)</a:t>
            </a:r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6258473" y="5396674"/>
            <a:ext cx="3024423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VBF</a:t>
            </a:r>
          </a:p>
        </p:txBody>
      </p:sp>
      <p:sp>
        <p:nvSpPr>
          <p:cNvPr id="17" name="Espace réservé du contenu 2"/>
          <p:cNvSpPr txBox="1">
            <a:spLocks/>
          </p:cNvSpPr>
          <p:nvPr/>
        </p:nvSpPr>
        <p:spPr>
          <a:xfrm>
            <a:off x="9258245" y="5352306"/>
            <a:ext cx="3024423" cy="6774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100% production via VH</a:t>
            </a:r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2633" y="160222"/>
            <a:ext cx="1303020" cy="711518"/>
          </a:xfrm>
          <a:prstGeom prst="rect">
            <a:avLst/>
          </a:prstGeom>
        </p:spPr>
      </p:pic>
      <p:sp>
        <p:nvSpPr>
          <p:cNvPr id="20" name="Espace réservé du pied de page 2"/>
          <p:cNvSpPr>
            <a:spLocks noGrp="1"/>
          </p:cNvSpPr>
          <p:nvPr>
            <p:ph type="ftr" sz="quarter" idx="4294967295"/>
          </p:nvPr>
        </p:nvSpPr>
        <p:spPr>
          <a:xfrm>
            <a:off x="3490568" y="6540789"/>
            <a:ext cx="5382124" cy="4419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Symbol" pitchFamily="18" charset="2"/>
              </a:defRPr>
            </a:lvl9pPr>
          </a:lstStyle>
          <a:p>
            <a:pPr eaLnBrk="1"/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S. Gascon-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Shotkin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Rencontres de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Moriond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 EW 2023, La </a:t>
            </a:r>
            <a:r>
              <a:rPr lang="en-US" sz="1000" dirty="0" err="1" smtClean="0">
                <a:solidFill>
                  <a:schemeClr val="tx1"/>
                </a:solidFill>
                <a:latin typeface="Times New Roman" pitchFamily="18" charset="0"/>
              </a:rPr>
              <a:t>Thuile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</a:rPr>
              <a:t>, IT  Mar 23 2023</a:t>
            </a:r>
            <a:endParaRPr lang="en-GB" sz="100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8538" y="638143"/>
            <a:ext cx="80253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http://cms-results.web.cern.ch/cms-results/public-results/preliminary-results/HIG-20-002/</a:t>
            </a:r>
            <a:endParaRPr 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4" grpId="0" build="p"/>
      <p:bldP spid="15" grpId="0" build="p"/>
      <p:bldP spid="17" grpId="0" build="p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115042</TotalTime>
  <Words>2303</Words>
  <Application>Microsoft Office PowerPoint</Application>
  <PresentationFormat>Grand écran</PresentationFormat>
  <Paragraphs>271</Paragraphs>
  <Slides>23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23</vt:i4>
      </vt:variant>
    </vt:vector>
  </HeadingPairs>
  <TitlesOfParts>
    <vt:vector size="34" baseType="lpstr">
      <vt:lpstr>Arial</vt:lpstr>
      <vt:lpstr>Brush Script MT</vt:lpstr>
      <vt:lpstr>Calibri</vt:lpstr>
      <vt:lpstr>Calibri Light</vt:lpstr>
      <vt:lpstr>Symbol</vt:lpstr>
      <vt:lpstr>Times New Roman</vt:lpstr>
      <vt:lpstr>Wingdings</vt:lpstr>
      <vt:lpstr>Thème Office</vt:lpstr>
      <vt:lpstr>1_Thème Office</vt:lpstr>
      <vt:lpstr>2_Thème Office</vt:lpstr>
      <vt:lpstr>14_Thème Office</vt:lpstr>
      <vt:lpstr>Présentation PowerPoint</vt:lpstr>
      <vt:lpstr>Présentation PowerPoint</vt:lpstr>
      <vt:lpstr> Exotic SM-like H125a1a1mmbb or ttbb (12 GeV&lt;ma1&lt;62.5 GeV)</vt:lpstr>
      <vt:lpstr> Exotic SM-like H125a1a1mmbb or ttbb (12 GeV&lt;ma1&lt;62.5 GeV)</vt:lpstr>
      <vt:lpstr> Exotic SM-like H125a1a1mmbb or ttbb (12 GeV&lt;ma1&lt;62.5 GeV)</vt:lpstr>
      <vt:lpstr> Exotic SM-like H125a1a1mmbb or ttbb (12 GeV&lt;ma1&lt;62.5 GeV)</vt:lpstr>
      <vt:lpstr>                   SM-like Hgg (70 GeV&lt;mH&lt;110 GeV) </vt:lpstr>
      <vt:lpstr>                   SM-like Hgg (70 GeV&lt;mH&lt;110 GeV) </vt:lpstr>
      <vt:lpstr>                   SM-like Hgg (70 GeV&lt;mH&lt;110 GeV) </vt:lpstr>
      <vt:lpstr>                   SM-like Hgg (70 GeV&lt;mH&lt;110 GeV) </vt:lpstr>
      <vt:lpstr>LFV SM (H125) or SM-like Exotic Xem (110 GeV&lt;mH&lt;160 GeV)</vt:lpstr>
      <vt:lpstr>LFV SM (H125) or SM-like Exotic Xem (110 GeV&lt;mH&lt;160 GeV)</vt:lpstr>
      <vt:lpstr>LFV SM (H125) or SM-like Exotic Xem (110 GeV&lt;mH&lt;160 GeV)</vt:lpstr>
      <vt:lpstr>LFV SM (H125) or SM-like Exotic Xem (110 GeV&lt;mH&lt;160 GeV)</vt:lpstr>
      <vt:lpstr>Présentation PowerPoint</vt:lpstr>
      <vt:lpstr>Acknowledgements</vt:lpstr>
      <vt:lpstr>Backup</vt:lpstr>
      <vt:lpstr> Exotic SM-like H125a1a1mmbb or ttbb (12 GeV&lt;ma1&lt;62.5 GeV)</vt:lpstr>
      <vt:lpstr> Exotic SM-like H125a1a1mmbb or ttbb (12 GeV&lt;ma1&lt;62.5 GeV)</vt:lpstr>
      <vt:lpstr>                   SM-like Hgg (70 GeV&lt;mH&lt;110 GeV) </vt:lpstr>
      <vt:lpstr>                   SM-like Hgg (70 GeV&lt;mH&lt;110 GeV) </vt:lpstr>
      <vt:lpstr>LFV SM (H125) or SM-like Exotic Xem (110 GeV&lt;mH&lt;160 GeV)</vt:lpstr>
      <vt:lpstr>LFV SM (H125) or SM-like Exotic Xem (110 GeV&lt;mH&lt;160 GeV)</vt:lpstr>
    </vt:vector>
  </TitlesOfParts>
  <Company>CNRS/LAL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Diboson at LHC ?</dc:title>
  <dc:creator>Francois Richard</dc:creator>
  <cp:lastModifiedBy>Susan Gascon</cp:lastModifiedBy>
  <cp:revision>2126</cp:revision>
  <dcterms:created xsi:type="dcterms:W3CDTF">2015-06-25T13:12:30Z</dcterms:created>
  <dcterms:modified xsi:type="dcterms:W3CDTF">2023-03-23T15:13:04Z</dcterms:modified>
</cp:coreProperties>
</file>