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4"/>
  </p:notesMasterIdLst>
  <p:sldIdLst>
    <p:sldId id="287" r:id="rId2"/>
    <p:sldId id="430" r:id="rId3"/>
    <p:sldId id="375" r:id="rId4"/>
    <p:sldId id="258" r:id="rId5"/>
    <p:sldId id="259" r:id="rId6"/>
    <p:sldId id="310" r:id="rId7"/>
    <p:sldId id="377" r:id="rId8"/>
    <p:sldId id="378" r:id="rId9"/>
    <p:sldId id="398" r:id="rId10"/>
    <p:sldId id="431" r:id="rId11"/>
    <p:sldId id="417" r:id="rId12"/>
    <p:sldId id="424" r:id="rId13"/>
    <p:sldId id="262" r:id="rId14"/>
    <p:sldId id="263" r:id="rId15"/>
    <p:sldId id="264" r:id="rId16"/>
    <p:sldId id="422" r:id="rId17"/>
    <p:sldId id="435" r:id="rId18"/>
    <p:sldId id="418" r:id="rId19"/>
    <p:sldId id="419" r:id="rId20"/>
    <p:sldId id="420" r:id="rId21"/>
    <p:sldId id="421" r:id="rId22"/>
    <p:sldId id="391" r:id="rId23"/>
    <p:sldId id="439" r:id="rId24"/>
    <p:sldId id="440" r:id="rId25"/>
    <p:sldId id="425" r:id="rId26"/>
    <p:sldId id="426" r:id="rId27"/>
    <p:sldId id="404" r:id="rId28"/>
    <p:sldId id="428" r:id="rId29"/>
    <p:sldId id="429" r:id="rId30"/>
    <p:sldId id="432" r:id="rId31"/>
    <p:sldId id="433" r:id="rId32"/>
    <p:sldId id="434" r:id="rId33"/>
    <p:sldId id="441" r:id="rId34"/>
    <p:sldId id="443" r:id="rId35"/>
    <p:sldId id="442" r:id="rId36"/>
    <p:sldId id="438" r:id="rId37"/>
    <p:sldId id="406" r:id="rId38"/>
    <p:sldId id="444" r:id="rId39"/>
    <p:sldId id="445" r:id="rId40"/>
    <p:sldId id="316" r:id="rId41"/>
    <p:sldId id="446" r:id="rId42"/>
    <p:sldId id="317" r:id="rId43"/>
    <p:sldId id="318" r:id="rId44"/>
    <p:sldId id="328" r:id="rId45"/>
    <p:sldId id="326" r:id="rId46"/>
    <p:sldId id="416" r:id="rId47"/>
    <p:sldId id="330" r:id="rId48"/>
    <p:sldId id="394" r:id="rId49"/>
    <p:sldId id="447" r:id="rId50"/>
    <p:sldId id="291" r:id="rId51"/>
    <p:sldId id="337" r:id="rId52"/>
    <p:sldId id="324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B0190-6B8F-4257-B3AF-F41E695E43BC}" type="datetimeFigureOut">
              <a:rPr lang="el-GR" smtClean="0"/>
              <a:t>21/9/23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98954-D341-4EB1-BB38-C83B4A7829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373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7CE4-739B-844E-8B94-7E203C71CB08}" type="datetime1">
              <a:rPr lang="en-US" smtClean="0"/>
              <a:t>9/21/23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C7AB-BFF2-9746-945C-49A6410F832A}" type="datetime1">
              <a:rPr lang="en-US" smtClean="0"/>
              <a:t>9/21/23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8E4F-8E96-0A46-92D9-620D937FE07E}" type="datetime1">
              <a:rPr lang="en-US" smtClean="0"/>
              <a:t>9/21/23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FAD7-0C24-8442-9F32-61D626CA9ECB}" type="datetime1">
              <a:rPr lang="en-US" smtClean="0"/>
              <a:t>9/21/23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4862-0755-6642-9915-9896E5F00A4A}" type="datetime1">
              <a:rPr lang="en-US" smtClean="0"/>
              <a:t>9/21/23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B1B7-7402-704C-8608-72BE0EA29EF7}" type="datetime1">
              <a:rPr lang="en-US" smtClean="0"/>
              <a:t>9/21/23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3143-B327-9744-9C33-583D118E2D7A}" type="datetime1">
              <a:rPr lang="en-US" smtClean="0"/>
              <a:t>9/21/23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E805-E4A3-B642-9579-202F185E4062}" type="datetime1">
              <a:rPr lang="en-US" smtClean="0"/>
              <a:t>9/21/23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5779-B130-7044-A8AE-5505B9E603DE}" type="datetime1">
              <a:rPr lang="en-US" smtClean="0"/>
              <a:t>9/21/23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9A29-6906-2A41-B24E-EB8A803C5B3E}" type="datetime1">
              <a:rPr lang="en-US" smtClean="0"/>
              <a:t>9/21/23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EEA8-5154-6F47-9319-423F8D0EBB50}" type="datetime1">
              <a:rPr lang="en-US" smtClean="0"/>
              <a:t>9/21/23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E7E0-91BE-3342-A399-2E90584B74C9}" type="datetime1">
              <a:rPr lang="en-US" smtClean="0"/>
              <a:t>9/21/23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BECC-86D4-D54D-9301-69A67D2653AD}" type="datetime1">
              <a:rPr lang="en-US" smtClean="0"/>
              <a:t>9/21/23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BF6A-6C4E-5947-A28A-89A0274A949E}" type="datetime1">
              <a:rPr lang="en-US" smtClean="0"/>
              <a:t>9/21/23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FAC3-9A5C-CE46-A695-E5536F65D271}" type="datetime1">
              <a:rPr lang="en-US" smtClean="0"/>
              <a:t>9/21/23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9453-CB51-A347-98B8-BA92640E4D07}" type="datetime1">
              <a:rPr lang="en-US" smtClean="0"/>
              <a:t>9/21/23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B2394-06EA-084C-A03A-828C637A33B3}" type="datetime1">
              <a:rPr lang="en-US" smtClean="0"/>
              <a:t>9/21/23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ikee.lib.auth.gr/record/349124/files/thesis_kasimi-1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aunchpad.net/mg5amcnlo" TargetMode="External"/><Relationship Id="rId7" Type="http://schemas.openxmlformats.org/officeDocument/2006/relationships/hyperlink" Target="https://www.fuw.edu.pl/smeft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eynrules.irmp.ucl.ac.be/wiki/SMEFTatNLO#no1" TargetMode="External"/><Relationship Id="rId5" Type="http://schemas.openxmlformats.org/officeDocument/2006/relationships/hyperlink" Target="https://feynrules.irmp.ucl.ac.be/wiki/SMEFT" TargetMode="External"/><Relationship Id="rId4" Type="http://schemas.openxmlformats.org/officeDocument/2006/relationships/hyperlink" Target="https://feynrules.irmp.ucl.ac.be/wiki/AnomalousGaugeCoupli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gAWEk_C7gEsqUXmudw7HjGxU6HYcFEaP/view?usp=sharin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trexfitter-docs.web.cern.ch/trexfitter-docs/" TargetMode="External"/><Relationship Id="rId2" Type="http://schemas.openxmlformats.org/officeDocument/2006/relationships/hyperlink" Target="https://gitlab.cern.ch/eft-tools/eft-fun/blob/master/EFTfit.m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yhf.github.io/pyhf-tutorial/IntroToHiFa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112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w.edu.pl/smeft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hyperlink" Target="https://www.sciencedirect.com/science/article/pii/S037026932030513X" TargetMode="External"/><Relationship Id="rId7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12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1410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138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6.png"/><Relationship Id="rId7" Type="http://schemas.openxmlformats.org/officeDocument/2006/relationships/image" Target="../media/image109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54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urnals.aps.org/prd/abstract/10.1103/PhysRevD.101.11300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8356" y="1426674"/>
            <a:ext cx="8915399" cy="300344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Vector Boson Scattering at the LHC: towards an EFT interpretation of the measurements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4975" y="4410158"/>
            <a:ext cx="8915399" cy="1502962"/>
          </a:xfrm>
        </p:spPr>
        <p:txBody>
          <a:bodyPr>
            <a:normAutofit/>
          </a:bodyPr>
          <a:lstStyle/>
          <a:p>
            <a:pPr algn="ctr"/>
            <a:endParaRPr lang="en-US" sz="2000" dirty="0"/>
          </a:p>
          <a:p>
            <a:pPr algn="ctr"/>
            <a:r>
              <a:rPr lang="en-US" sz="2000" dirty="0"/>
              <a:t>Eirini </a:t>
            </a:r>
            <a:r>
              <a:rPr lang="en-US" sz="2000" dirty="0" err="1"/>
              <a:t>Kasimi</a:t>
            </a:r>
            <a:r>
              <a:rPr lang="en-US" sz="2000" dirty="0"/>
              <a:t>, </a:t>
            </a:r>
            <a:r>
              <a:rPr lang="en-US" sz="2000" dirty="0" err="1"/>
              <a:t>Iro</a:t>
            </a:r>
            <a:r>
              <a:rPr lang="en-US" sz="2000" dirty="0"/>
              <a:t> </a:t>
            </a:r>
            <a:r>
              <a:rPr lang="en-US" sz="2000" dirty="0" err="1"/>
              <a:t>Koletsou</a:t>
            </a:r>
            <a:endParaRPr 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44" y="5221224"/>
            <a:ext cx="1647006" cy="1636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697" y="5133697"/>
            <a:ext cx="1724303" cy="172430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714501" y="5913120"/>
            <a:ext cx="5356345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20-21/09/2023</a:t>
            </a:r>
          </a:p>
          <a:p>
            <a:pPr algn="ctr"/>
            <a:r>
              <a:rPr lang="en-US" sz="1200" dirty="0"/>
              <a:t>Ecole de gif, Annecy, France</a:t>
            </a:r>
          </a:p>
          <a:p>
            <a:pPr algn="ctr"/>
            <a:r>
              <a:rPr lang="en-US" sz="1200" dirty="0" err="1"/>
              <a:t>Laboratoire</a:t>
            </a:r>
            <a:r>
              <a:rPr lang="en-US" sz="1200" dirty="0"/>
              <a:t> </a:t>
            </a:r>
            <a:r>
              <a:rPr lang="en-US" sz="1200" dirty="0" err="1"/>
              <a:t>d’Annecy</a:t>
            </a:r>
            <a:r>
              <a:rPr lang="en-US" sz="1200" dirty="0"/>
              <a:t> de Physique des </a:t>
            </a:r>
            <a:r>
              <a:rPr lang="en-US" sz="1200" dirty="0" err="1"/>
              <a:t>Particules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21647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9570F-B2EB-EA26-E37B-8985F18FD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2313393"/>
            <a:ext cx="8915399" cy="1468800"/>
          </a:xfrm>
        </p:spPr>
        <p:txBody>
          <a:bodyPr/>
          <a:lstStyle/>
          <a:p>
            <a:r>
              <a:rPr lang="en-GR" dirty="0"/>
              <a:t>Hands 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C1001-4395-0EF2-4DC3-F2C09C03D7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1D8EA-2CE3-A56D-D9F4-F2C1BC835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190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3" y="708475"/>
            <a:ext cx="10293531" cy="751844"/>
          </a:xfrm>
        </p:spPr>
        <p:txBody>
          <a:bodyPr>
            <a:noAutofit/>
          </a:bodyPr>
          <a:lstStyle/>
          <a:p>
            <a:r>
              <a:rPr lang="en-US" sz="2800" dirty="0"/>
              <a:t>An EFT reinterpretation analysis from scratch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0423" y="1402081"/>
            <a:ext cx="9544594" cy="5455920"/>
          </a:xfrm>
        </p:spPr>
        <p:txBody>
          <a:bodyPr>
            <a:norm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step</a:t>
            </a:r>
          </a:p>
          <a:p>
            <a:pPr lvl="1"/>
            <a:r>
              <a:rPr lang="en-US" dirty="0"/>
              <a:t>Produce EFT samples and validate the decomposition method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 step	</a:t>
            </a:r>
          </a:p>
          <a:p>
            <a:pPr lvl="1"/>
            <a:r>
              <a:rPr lang="en-US" dirty="0"/>
              <a:t>Find the most sensitive operators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 step</a:t>
            </a:r>
          </a:p>
          <a:p>
            <a:pPr lvl="1"/>
            <a:r>
              <a:rPr lang="en-US" dirty="0"/>
              <a:t>Build the analysis phase space using an analysis framework e.g., Rivet framework for truth level measurements</a:t>
            </a:r>
          </a:p>
          <a:p>
            <a:r>
              <a:rPr lang="en-US" dirty="0"/>
              <a:t>4</a:t>
            </a:r>
            <a:r>
              <a:rPr lang="en-US" baseline="30000" dirty="0"/>
              <a:t>th </a:t>
            </a:r>
            <a:r>
              <a:rPr lang="en-US" dirty="0"/>
              <a:t>step</a:t>
            </a:r>
          </a:p>
          <a:p>
            <a:pPr lvl="1"/>
            <a:r>
              <a:rPr lang="en-US" dirty="0"/>
              <a:t>Use the outputs from the analysis framework as inputs to the fitting framework in order to compute the confidence intervals for the EFT parameters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l-G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8849C1-1A1E-35F9-5E40-C4ECEEA330A9}"/>
              </a:ext>
            </a:extLst>
          </p:cNvPr>
          <p:cNvSpPr/>
          <p:nvPr/>
        </p:nvSpPr>
        <p:spPr>
          <a:xfrm>
            <a:off x="3657600" y="5081286"/>
            <a:ext cx="4414826" cy="15307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All number and plots used in this tutorial come from this thesis:</a:t>
            </a:r>
          </a:p>
          <a:p>
            <a:pPr algn="ctr"/>
            <a:r>
              <a:rPr lang="en-US" dirty="0">
                <a:solidFill>
                  <a:schemeClr val="tx1"/>
                </a:solidFill>
                <a:hlinkClick r:id="rId2"/>
              </a:rPr>
              <a:t>https://ikee.lib.auth.gr/record/349124/files/thesis_kasimi-1.pdf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701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EA4AE5AB-A670-2EB7-2B65-6D892C243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300" y="4190599"/>
            <a:ext cx="6616700" cy="2273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217" y="624110"/>
            <a:ext cx="10278588" cy="716637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1</a:t>
            </a:r>
            <a:r>
              <a:rPr lang="en-US" sz="3600" baseline="30000" dirty="0"/>
              <a:t>st </a:t>
            </a:r>
            <a:r>
              <a:rPr lang="en-US" sz="3600" dirty="0"/>
              <a:t>step</a:t>
            </a:r>
            <a:r>
              <a:rPr lang="en-US" dirty="0"/>
              <a:t>: Production of EFT dimension-6 or 8 samples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195" y="1389888"/>
            <a:ext cx="11319418" cy="5323428"/>
          </a:xfrm>
        </p:spPr>
        <p:txBody>
          <a:bodyPr>
            <a:normAutofit/>
          </a:bodyPr>
          <a:lstStyle/>
          <a:p>
            <a:r>
              <a:rPr lang="en-US" dirty="0"/>
              <a:t>production of the WZjj EWK process</a:t>
            </a:r>
          </a:p>
          <a:p>
            <a:pPr lvl="1"/>
            <a:r>
              <a:rPr lang="en-US" dirty="0">
                <a:hlinkClick r:id="rId3"/>
              </a:rPr>
              <a:t>Madgraph5_aMC@NLO </a:t>
            </a:r>
            <a:r>
              <a:rPr lang="en-US" dirty="0"/>
              <a:t>generator for hard process</a:t>
            </a:r>
          </a:p>
          <a:p>
            <a:pPr lvl="1"/>
            <a:r>
              <a:rPr lang="en-US" dirty="0"/>
              <a:t>UFO models</a:t>
            </a:r>
          </a:p>
          <a:p>
            <a:pPr lvl="2"/>
            <a:r>
              <a:rPr lang="en-US" dirty="0">
                <a:hlinkClick r:id="rId4"/>
              </a:rPr>
              <a:t>Eboli-Garcia</a:t>
            </a:r>
            <a:r>
              <a:rPr lang="en-US" dirty="0"/>
              <a:t> model for EFT dimension-8 operators at LO</a:t>
            </a:r>
          </a:p>
          <a:p>
            <a:pPr lvl="2"/>
            <a:r>
              <a:rPr lang="en-US" dirty="0">
                <a:hlinkClick r:id="rId5"/>
              </a:rPr>
              <a:t>SMEFTSim</a:t>
            </a:r>
            <a:r>
              <a:rPr lang="en-US" dirty="0"/>
              <a:t> model for EFT dimension-6 operators at LO</a:t>
            </a:r>
          </a:p>
          <a:p>
            <a:pPr lvl="2"/>
            <a:r>
              <a:rPr lang="en-US" dirty="0">
                <a:hlinkClick r:id="rId6"/>
              </a:rPr>
              <a:t>SMEFT@NLO </a:t>
            </a:r>
            <a:r>
              <a:rPr lang="en-US" dirty="0"/>
              <a:t>model for EFT dimension-6 operators at NLO (only the full production at NLO)</a:t>
            </a:r>
          </a:p>
          <a:p>
            <a:pPr lvl="2"/>
            <a:r>
              <a:rPr lang="en-US" dirty="0">
                <a:hlinkClick r:id="rId7"/>
              </a:rPr>
              <a:t>SmeftFR v3</a:t>
            </a:r>
            <a:r>
              <a:rPr lang="en-US" dirty="0"/>
              <a:t> model for both dimension-6 and dimension-8 operators (very preliminary)</a:t>
            </a:r>
          </a:p>
          <a:p>
            <a:pPr lvl="2"/>
            <a:endParaRPr lang="en-US" dirty="0"/>
          </a:p>
          <a:p>
            <a:r>
              <a:rPr lang="en-US" sz="1300" dirty="0"/>
              <a:t>Production of dimension-8 samples with the Eboli-Garcia model: </a:t>
            </a:r>
          </a:p>
          <a:p>
            <a:pPr lvl="1"/>
            <a:r>
              <a:rPr lang="en-US" sz="1300" dirty="0"/>
              <a:t>SM: p p &gt; l+ l- l+ v j j QCD=0 T0==0</a:t>
            </a:r>
          </a:p>
          <a:p>
            <a:pPr lvl="1"/>
            <a:r>
              <a:rPr lang="en-US" sz="1300" dirty="0"/>
              <a:t>Interference term: p p &gt; l+ l- l+ v j j QCD=0 T0^2==1</a:t>
            </a:r>
          </a:p>
          <a:p>
            <a:pPr lvl="1"/>
            <a:r>
              <a:rPr lang="en-US" sz="1300" dirty="0"/>
              <a:t>Quadratic term: p p &gt; l+ l- l+ v j j  QCD=0 T0^2==2</a:t>
            </a:r>
          </a:p>
          <a:p>
            <a:pPr lvl="1"/>
            <a:r>
              <a:rPr lang="en-US" sz="1300" dirty="0"/>
              <a:t>Cross term: p p &gt; l+ l- l+ v j j QCD=0 T0^2==1 T1^2==1</a:t>
            </a:r>
          </a:p>
          <a:p>
            <a:pPr lvl="1"/>
            <a:r>
              <a:rPr lang="en-US" sz="1300" dirty="0"/>
              <a:t>Full production(SM+EFT parts): p p &gt; l+ l- l+ v j j QCD=0 T0=1</a:t>
            </a:r>
          </a:p>
        </p:txBody>
      </p:sp>
      <p:sp>
        <p:nvSpPr>
          <p:cNvPr id="6" name="Oval 5"/>
          <p:cNvSpPr/>
          <p:nvPr/>
        </p:nvSpPr>
        <p:spPr>
          <a:xfrm>
            <a:off x="4233921" y="4872942"/>
            <a:ext cx="963112" cy="363545"/>
          </a:xfrm>
          <a:prstGeom prst="ellipse">
            <a:avLst/>
          </a:prstGeom>
          <a:noFill/>
          <a:ln w="30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174937" y="5184372"/>
            <a:ext cx="1081080" cy="283740"/>
          </a:xfrm>
          <a:prstGeom prst="ellipse">
            <a:avLst/>
          </a:prstGeom>
          <a:noFill/>
          <a:ln w="30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692054" y="5457840"/>
            <a:ext cx="1771644" cy="432720"/>
          </a:xfrm>
          <a:prstGeom prst="ellipse">
            <a:avLst/>
          </a:prstGeom>
          <a:noFill/>
          <a:ln w="30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197032" y="5869218"/>
            <a:ext cx="610359" cy="283740"/>
          </a:xfrm>
          <a:prstGeom prst="ellipse">
            <a:avLst/>
          </a:prstGeom>
          <a:noFill/>
          <a:ln w="30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FAB4A-31F6-0799-A265-06A2391F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923E4B7-3910-EB8A-0F84-3DD67617E26F}"/>
              </a:ext>
            </a:extLst>
          </p:cNvPr>
          <p:cNvSpPr/>
          <p:nvPr/>
        </p:nvSpPr>
        <p:spPr>
          <a:xfrm>
            <a:off x="3149561" y="4509397"/>
            <a:ext cx="824061" cy="363545"/>
          </a:xfrm>
          <a:prstGeom prst="ellipse">
            <a:avLst/>
          </a:prstGeom>
          <a:noFill/>
          <a:ln w="30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46C4F0-8AD5-914D-9488-BC36189DCAA9}"/>
              </a:ext>
            </a:extLst>
          </p:cNvPr>
          <p:cNvSpPr/>
          <p:nvPr/>
        </p:nvSpPr>
        <p:spPr>
          <a:xfrm>
            <a:off x="9039129" y="4521466"/>
            <a:ext cx="1081080" cy="432720"/>
          </a:xfrm>
          <a:prstGeom prst="ellipse">
            <a:avLst/>
          </a:prstGeom>
          <a:noFill/>
          <a:ln w="30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D47555B-5749-061C-CF8F-CEA632291BCC}"/>
              </a:ext>
            </a:extLst>
          </p:cNvPr>
          <p:cNvSpPr/>
          <p:nvPr/>
        </p:nvSpPr>
        <p:spPr>
          <a:xfrm>
            <a:off x="10271871" y="4954186"/>
            <a:ext cx="1081080" cy="432720"/>
          </a:xfrm>
          <a:prstGeom prst="ellipse">
            <a:avLst/>
          </a:prstGeom>
          <a:noFill/>
          <a:ln w="30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FDFD28F-9F15-F6BE-E4F2-A64AE067FBD2}"/>
              </a:ext>
            </a:extLst>
          </p:cNvPr>
          <p:cNvSpPr/>
          <p:nvPr/>
        </p:nvSpPr>
        <p:spPr>
          <a:xfrm>
            <a:off x="10236371" y="5251752"/>
            <a:ext cx="1081080" cy="432720"/>
          </a:xfrm>
          <a:prstGeom prst="ellipse">
            <a:avLst/>
          </a:prstGeom>
          <a:noFill/>
          <a:ln w="30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E7A82F3-27F3-7C84-D063-89AFF8F2DB0E}"/>
              </a:ext>
            </a:extLst>
          </p:cNvPr>
          <p:cNvSpPr/>
          <p:nvPr/>
        </p:nvSpPr>
        <p:spPr>
          <a:xfrm>
            <a:off x="10459576" y="5623887"/>
            <a:ext cx="1081080" cy="432720"/>
          </a:xfrm>
          <a:prstGeom prst="ellipse">
            <a:avLst/>
          </a:prstGeom>
          <a:noFill/>
          <a:ln w="30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16FDFDB-CE3A-27F9-3F6D-8AE35442C79B}"/>
              </a:ext>
            </a:extLst>
          </p:cNvPr>
          <p:cNvSpPr/>
          <p:nvPr/>
        </p:nvSpPr>
        <p:spPr>
          <a:xfrm>
            <a:off x="11263411" y="5982038"/>
            <a:ext cx="844009" cy="432720"/>
          </a:xfrm>
          <a:prstGeom prst="ellipse">
            <a:avLst/>
          </a:prstGeom>
          <a:noFill/>
          <a:ln w="30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38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217" y="624110"/>
            <a:ext cx="10216856" cy="61033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1</a:t>
            </a:r>
            <a:r>
              <a:rPr lang="en-US" sz="3600" baseline="30000" dirty="0"/>
              <a:t>st </a:t>
            </a:r>
            <a:r>
              <a:rPr lang="en-US" sz="3600" dirty="0"/>
              <a:t>step</a:t>
            </a:r>
            <a:r>
              <a:rPr lang="en-US" dirty="0"/>
              <a:t>: Building the </a:t>
            </a:r>
            <a:r>
              <a:rPr lang="en-US" dirty="0" err="1"/>
              <a:t>JobOption</a:t>
            </a:r>
            <a:r>
              <a:rPr lang="en-US" dirty="0"/>
              <a:t> </a:t>
            </a:r>
            <a:endParaRPr lang="el-GR" dirty="0"/>
          </a:p>
        </p:txBody>
      </p:sp>
      <p:pic>
        <p:nvPicPr>
          <p:cNvPr id="8" name="Content Placeholder 7" descr="A computer screen shot of a program code&#10;&#10;Description automatically generated">
            <a:extLst>
              <a:ext uri="{FF2B5EF4-FFF2-40B4-BE49-F238E27FC236}">
                <a16:creationId xmlns:a16="http://schemas.microsoft.com/office/drawing/2014/main" id="{9FC5E5EE-F329-ACB9-A5F6-4AEEF3808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807" y="1538674"/>
            <a:ext cx="5940481" cy="3928952"/>
          </a:xfr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96FAEDCB-51FC-FB84-FB72-3EF9335E4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84" y="5574462"/>
            <a:ext cx="3600568" cy="126080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57766" y="5528331"/>
            <a:ext cx="2812649" cy="301585"/>
          </a:xfrm>
          <a:prstGeom prst="ellipse">
            <a:avLst/>
          </a:prstGeom>
          <a:noFill/>
          <a:ln w="30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0195C-6FEA-A3B9-A0D1-F5B78F1B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 descr="A computer screen shot of text&#10;&#10;Description automatically generated">
            <a:extLst>
              <a:ext uri="{FF2B5EF4-FFF2-40B4-BE49-F238E27FC236}">
                <a16:creationId xmlns:a16="http://schemas.microsoft.com/office/drawing/2014/main" id="{3E63802E-080A-9112-2A9F-A596B0886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072" y="1535147"/>
            <a:ext cx="4555121" cy="39324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515BCB-67C5-1268-3C97-14FCC23A39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3439" y="5899699"/>
            <a:ext cx="7661821" cy="61033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3B475F43-6EE0-120B-440D-C7087D57988B}"/>
              </a:ext>
            </a:extLst>
          </p:cNvPr>
          <p:cNvSpPr/>
          <p:nvPr/>
        </p:nvSpPr>
        <p:spPr>
          <a:xfrm>
            <a:off x="4143737" y="5853394"/>
            <a:ext cx="2407534" cy="223315"/>
          </a:xfrm>
          <a:prstGeom prst="ellipse">
            <a:avLst/>
          </a:prstGeom>
          <a:noFill/>
          <a:ln w="30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40BFBE-8076-0232-59AB-0BC41A97A3E4}"/>
              </a:ext>
            </a:extLst>
          </p:cNvPr>
          <p:cNvSpPr/>
          <p:nvPr/>
        </p:nvSpPr>
        <p:spPr>
          <a:xfrm>
            <a:off x="8828313" y="1152907"/>
            <a:ext cx="1635470" cy="33084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SMEFT@NLO model</a:t>
            </a:r>
            <a:endParaRPr lang="el-GR" sz="12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E57270-7EB9-2B6B-3C3F-75BA67120647}"/>
              </a:ext>
            </a:extLst>
          </p:cNvPr>
          <p:cNvSpPr/>
          <p:nvPr/>
        </p:nvSpPr>
        <p:spPr>
          <a:xfrm>
            <a:off x="2262182" y="1204299"/>
            <a:ext cx="1635470" cy="33084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Eboli-Garcia model</a:t>
            </a:r>
            <a:endParaRPr lang="el-G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466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216" y="624110"/>
            <a:ext cx="10158983" cy="61033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1</a:t>
            </a:r>
            <a:r>
              <a:rPr lang="en-US" sz="3600" baseline="30000" dirty="0"/>
              <a:t>st </a:t>
            </a:r>
            <a:r>
              <a:rPr lang="en-US" sz="3600" dirty="0"/>
              <a:t>step</a:t>
            </a:r>
            <a:r>
              <a:rPr lang="en-US" dirty="0"/>
              <a:t>: Building the </a:t>
            </a:r>
            <a:r>
              <a:rPr lang="en-US" dirty="0" err="1"/>
              <a:t>JobOption</a:t>
            </a:r>
            <a:r>
              <a:rPr lang="en-US" dirty="0"/>
              <a:t> (2)</a:t>
            </a:r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692473-AD0A-F504-30C0-0153719E9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80" y="1666753"/>
            <a:ext cx="2665312" cy="35589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FE8F2E-4D4E-A0F3-3140-6D13C3BE3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Picture 9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FC3E880B-AFAB-05E5-8366-604C37BE5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38" y="2170583"/>
            <a:ext cx="3060700" cy="18288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565A570-ABDD-DE37-0446-C15CBE8C9C25}"/>
              </a:ext>
            </a:extLst>
          </p:cNvPr>
          <p:cNvSpPr/>
          <p:nvPr/>
        </p:nvSpPr>
        <p:spPr>
          <a:xfrm>
            <a:off x="7682220" y="3705091"/>
            <a:ext cx="2688733" cy="266663"/>
          </a:xfrm>
          <a:prstGeom prst="ellipse">
            <a:avLst/>
          </a:prstGeom>
          <a:noFill/>
          <a:ln w="30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AE76BC6-132C-3043-22D3-7D157DE7FB8B}"/>
              </a:ext>
            </a:extLst>
          </p:cNvPr>
          <p:cNvSpPr/>
          <p:nvPr/>
        </p:nvSpPr>
        <p:spPr>
          <a:xfrm>
            <a:off x="562275" y="2343461"/>
            <a:ext cx="3060700" cy="408653"/>
          </a:xfrm>
          <a:prstGeom prst="ellipse">
            <a:avLst/>
          </a:prstGeom>
          <a:noFill/>
          <a:ln w="30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00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B262E6-D8BB-7FCE-77AE-F7E7559A5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697" y="5402492"/>
            <a:ext cx="9519963" cy="11680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315AD16-5FB3-DED5-D14B-6BDBC8F44FAB}"/>
              </a:ext>
            </a:extLst>
          </p:cNvPr>
          <p:cNvSpPr/>
          <p:nvPr/>
        </p:nvSpPr>
        <p:spPr>
          <a:xfrm>
            <a:off x="10692303" y="2808591"/>
            <a:ext cx="1406947" cy="33084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Parameter card</a:t>
            </a:r>
            <a:endParaRPr lang="el-GR" sz="1200" dirty="0">
              <a:solidFill>
                <a:schemeClr val="tx1"/>
              </a:solidFill>
            </a:endParaRPr>
          </a:p>
        </p:txBody>
      </p:sp>
      <p:pic>
        <p:nvPicPr>
          <p:cNvPr id="17" name="Picture 16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EE454305-8ADE-3748-7E2D-F92F321B8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197" y="1666753"/>
            <a:ext cx="2427073" cy="355892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67D03AB6-4778-BCBF-163E-BF6EF7281AAA}"/>
              </a:ext>
            </a:extLst>
          </p:cNvPr>
          <p:cNvSpPr/>
          <p:nvPr/>
        </p:nvSpPr>
        <p:spPr>
          <a:xfrm>
            <a:off x="4869571" y="3237856"/>
            <a:ext cx="2812649" cy="301585"/>
          </a:xfrm>
          <a:prstGeom prst="ellipse">
            <a:avLst/>
          </a:prstGeom>
          <a:noFill/>
          <a:ln w="30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F00802-52E6-EC80-7E9D-D2A4A8C4D171}"/>
              </a:ext>
            </a:extLst>
          </p:cNvPr>
          <p:cNvSpPr/>
          <p:nvPr/>
        </p:nvSpPr>
        <p:spPr>
          <a:xfrm>
            <a:off x="5529259" y="1285172"/>
            <a:ext cx="1635470" cy="33084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SMEFT@NLO model</a:t>
            </a:r>
            <a:endParaRPr lang="el-GR" sz="12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C9BBC5-7BDA-0A19-63E2-9F0F5E96745C}"/>
              </a:ext>
            </a:extLst>
          </p:cNvPr>
          <p:cNvSpPr/>
          <p:nvPr/>
        </p:nvSpPr>
        <p:spPr>
          <a:xfrm>
            <a:off x="8487501" y="1285172"/>
            <a:ext cx="1635470" cy="33084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Eboli-Garcia model</a:t>
            </a:r>
            <a:endParaRPr lang="el-G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343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217" y="624110"/>
            <a:ext cx="10170558" cy="61033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1</a:t>
            </a:r>
            <a:r>
              <a:rPr lang="en-US" sz="3600" baseline="30000" dirty="0"/>
              <a:t>st </a:t>
            </a:r>
            <a:r>
              <a:rPr lang="en-US" sz="3600" dirty="0"/>
              <a:t>step</a:t>
            </a:r>
            <a:r>
              <a:rPr lang="en-US" dirty="0"/>
              <a:t>: Building the configuration file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217" y="1426464"/>
            <a:ext cx="9776395" cy="551383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Commands to run the configuration files:</a:t>
            </a:r>
          </a:p>
          <a:p>
            <a:pPr lvl="1"/>
            <a:r>
              <a:rPr lang="en-US" dirty="0" err="1"/>
              <a:t>setupATLAS</a:t>
            </a:r>
            <a:endParaRPr lang="en-US" dirty="0"/>
          </a:p>
          <a:p>
            <a:pPr lvl="1"/>
            <a:r>
              <a:rPr lang="en-US" dirty="0"/>
              <a:t>asetup 21.6.99,AthGeneration</a:t>
            </a:r>
          </a:p>
          <a:p>
            <a:pPr lvl="1"/>
            <a:r>
              <a:rPr lang="en-US" dirty="0"/>
              <a:t>Gen_tf.py --</a:t>
            </a:r>
            <a:r>
              <a:rPr lang="en-US" dirty="0" err="1"/>
              <a:t>ecmEnergy</a:t>
            </a:r>
            <a:r>
              <a:rPr lang="en-US" dirty="0"/>
              <a:t>=13000. --</a:t>
            </a:r>
            <a:r>
              <a:rPr lang="en-US" dirty="0" err="1"/>
              <a:t>maxEvents</a:t>
            </a:r>
            <a:r>
              <a:rPr lang="en-US" dirty="0"/>
              <a:t>=1 --</a:t>
            </a:r>
            <a:r>
              <a:rPr lang="en-US" dirty="0" err="1"/>
              <a:t>firstEvent</a:t>
            </a:r>
            <a:r>
              <a:rPr lang="en-US" dirty="0"/>
              <a:t>=1  --</a:t>
            </a:r>
            <a:r>
              <a:rPr lang="en-US" dirty="0" err="1"/>
              <a:t>outputEVNTFile</a:t>
            </a:r>
            <a:r>
              <a:rPr lang="en-US" dirty="0"/>
              <a:t>=</a:t>
            </a:r>
            <a:r>
              <a:rPr lang="en-US" dirty="0" err="1"/>
              <a:t>EVNT.root</a:t>
            </a:r>
            <a:r>
              <a:rPr lang="en-US" dirty="0"/>
              <a:t> --</a:t>
            </a:r>
            <a:r>
              <a:rPr lang="en-US" dirty="0" err="1"/>
              <a:t>jobConfig</a:t>
            </a:r>
            <a:r>
              <a:rPr lang="en-US" dirty="0"/>
              <a:t>=./</a:t>
            </a:r>
          </a:p>
          <a:p>
            <a:endParaRPr lang="el-G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BEF90C-F2F2-4730-9956-FEAB4AE88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100" y="2072030"/>
            <a:ext cx="4749800" cy="5842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28C9F-6E6E-1B13-1550-AE27D455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12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1882" y="582883"/>
            <a:ext cx="10630117" cy="774922"/>
          </a:xfrm>
        </p:spPr>
        <p:txBody>
          <a:bodyPr>
            <a:noAutofit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 </a:t>
            </a:r>
            <a:r>
              <a:rPr lang="en-US" sz="2800" dirty="0"/>
              <a:t>step: Validation of the decomposition method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752" y="1252728"/>
            <a:ext cx="10747248" cy="5605272"/>
          </a:xfrm>
        </p:spPr>
        <p:txBody>
          <a:bodyPr/>
          <a:lstStyle/>
          <a:p>
            <a:endParaRPr lang="en-US" dirty="0"/>
          </a:p>
          <a:p>
            <a:pPr marL="285750"/>
            <a:r>
              <a:rPr lang="en-US" dirty="0"/>
              <a:t>In order to use the decomposition method to generate samples, we have to prove that the method works well even for coefficient values very far from the Standard Model</a:t>
            </a:r>
            <a:endParaRPr lang="el-GR" dirty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47823" y="3803229"/>
            <a:ext cx="1302366" cy="4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Within the statistical error</a:t>
            </a:r>
            <a:endParaRPr lang="el-GR" sz="11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03108" y="3827695"/>
            <a:ext cx="2001882" cy="56041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9606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Good agreement between full and</a:t>
            </a:r>
            <a:r>
              <a:rPr kumimoji="0" lang="en-US" sz="11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sum</a:t>
            </a:r>
            <a:endParaRPr kumimoji="0" lang="el-GR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7687" y="3084925"/>
            <a:ext cx="1950720" cy="111889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1960669">
              <a:defRPr/>
            </a:pPr>
            <a:r>
              <a:rPr lang="en-US" sz="1200" dirty="0"/>
              <a:t>Validation of the decomposition method  by comparing the full production with the sum of the decomposed samples</a:t>
            </a:r>
            <a:endParaRPr kumimoji="0" lang="el-GR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53532" y="3857561"/>
            <a:ext cx="1406947" cy="33084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Arbitrary values</a:t>
            </a:r>
            <a:endParaRPr lang="el-GR" sz="12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3334457" y="3380682"/>
            <a:ext cx="230546" cy="435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248" y="4873329"/>
            <a:ext cx="7911377" cy="1649693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>
            <a:off x="9186550" y="3403785"/>
            <a:ext cx="17417" cy="388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0309625" y="2993454"/>
            <a:ext cx="410626" cy="324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4A8C82B-C8FB-E628-9080-B2E58A283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407" y="2308427"/>
            <a:ext cx="8735644" cy="102884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72BFA4F-21BB-D3FD-4276-BD855D4148A0}"/>
              </a:ext>
            </a:extLst>
          </p:cNvPr>
          <p:cNvCxnSpPr>
            <a:cxnSpLocks/>
          </p:cNvCxnSpPr>
          <p:nvPr/>
        </p:nvCxnSpPr>
        <p:spPr>
          <a:xfrm>
            <a:off x="3136739" y="4325225"/>
            <a:ext cx="197718" cy="568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2C82DF4-F784-8487-339C-6741A7CA04D3}"/>
              </a:ext>
            </a:extLst>
          </p:cNvPr>
          <p:cNvCxnSpPr>
            <a:cxnSpLocks/>
          </p:cNvCxnSpPr>
          <p:nvPr/>
        </p:nvCxnSpPr>
        <p:spPr>
          <a:xfrm flipV="1">
            <a:off x="8626999" y="4459026"/>
            <a:ext cx="230546" cy="435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ADDF443-562A-045D-A803-F4F67B7A0885}"/>
              </a:ext>
            </a:extLst>
          </p:cNvPr>
          <p:cNvCxnSpPr>
            <a:cxnSpLocks/>
          </p:cNvCxnSpPr>
          <p:nvPr/>
        </p:nvCxnSpPr>
        <p:spPr>
          <a:xfrm flipH="1" flipV="1">
            <a:off x="10601578" y="3292196"/>
            <a:ext cx="255475" cy="352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85617A4-1D7B-A930-F704-013C569B2A80}"/>
              </a:ext>
            </a:extLst>
          </p:cNvPr>
          <p:cNvCxnSpPr>
            <a:cxnSpLocks/>
          </p:cNvCxnSpPr>
          <p:nvPr/>
        </p:nvCxnSpPr>
        <p:spPr>
          <a:xfrm flipH="1">
            <a:off x="10278011" y="4297253"/>
            <a:ext cx="369812" cy="513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764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79" y="1970999"/>
            <a:ext cx="6039625" cy="3874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062" y="697685"/>
            <a:ext cx="9867401" cy="54531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1</a:t>
            </a:r>
            <a:r>
              <a:rPr lang="en-US" sz="3600" baseline="30000" dirty="0"/>
              <a:t>st </a:t>
            </a:r>
            <a:r>
              <a:rPr lang="en-US" sz="3600" dirty="0"/>
              <a:t>step: EFT contribution to kinematical variables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079" y="1987520"/>
            <a:ext cx="5828527" cy="387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85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3" y="708475"/>
            <a:ext cx="10293531" cy="751844"/>
          </a:xfrm>
        </p:spPr>
        <p:txBody>
          <a:bodyPr>
            <a:no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step: Sensitive </a:t>
            </a:r>
            <a:r>
              <a:rPr lang="en-US" sz="2800" dirty="0" err="1"/>
              <a:t>operatos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0423" y="1402081"/>
            <a:ext cx="9544594" cy="5455920"/>
          </a:xfrm>
        </p:spPr>
        <p:txBody>
          <a:bodyPr>
            <a:normAutofit/>
          </a:bodyPr>
          <a:lstStyle/>
          <a:p>
            <a:r>
              <a:rPr lang="en-US" dirty="0"/>
              <a:t>Effects of </a:t>
            </a:r>
            <a:r>
              <a:rPr lang="en-US" dirty="0" err="1"/>
              <a:t>aTGCs</a:t>
            </a:r>
            <a:r>
              <a:rPr lang="en-US" dirty="0"/>
              <a:t>/</a:t>
            </a:r>
            <a:r>
              <a:rPr lang="en-US" dirty="0" err="1"/>
              <a:t>aQGCs</a:t>
            </a:r>
            <a:r>
              <a:rPr lang="en-US" dirty="0"/>
              <a:t> on</a:t>
            </a:r>
          </a:p>
          <a:p>
            <a:pPr lvl="1"/>
            <a:r>
              <a:rPr lang="en-US" dirty="0"/>
              <a:t>the cross section measurement</a:t>
            </a:r>
          </a:p>
          <a:p>
            <a:pPr lvl="1"/>
            <a:r>
              <a:rPr lang="en-US" dirty="0"/>
              <a:t>The shape of the relevant kinematical distributions</a:t>
            </a:r>
          </a:p>
          <a:p>
            <a:r>
              <a:rPr lang="en-US" dirty="0"/>
              <a:t>Generate a Standard Model sample and full samples for some operators</a:t>
            </a:r>
          </a:p>
          <a:p>
            <a:r>
              <a:rPr lang="en-US" dirty="0"/>
              <a:t>3x the existing limits for the coefficients that have one and c=1 or 3 for those which have not a limit</a:t>
            </a:r>
          </a:p>
          <a:p>
            <a:r>
              <a:rPr lang="en-US" sz="1800" dirty="0"/>
              <a:t>In order to detect the effect of dimension-6 or dimension-8 operators on the SM cross section experimentally, the deviation from the SM has to be larger than the cross section error, which is of the order of 8-9% (for fullRun2 statistics)</a:t>
            </a:r>
          </a:p>
          <a:p>
            <a:r>
              <a:rPr lang="en-US" dirty="0"/>
              <a:t>Perform the study using the fiducial phase space</a:t>
            </a:r>
            <a:endParaRPr lang="en-US" sz="1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600" dirty="0"/>
          </a:p>
          <a:p>
            <a:endParaRPr lang="en-US" sz="16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l-G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3B75D0-2DAF-45A0-14E3-2B97680F448E}"/>
              </a:ext>
            </a:extLst>
          </p:cNvPr>
          <p:cNvSpPr/>
          <p:nvPr/>
        </p:nvSpPr>
        <p:spPr>
          <a:xfrm>
            <a:off x="8219795" y="1674803"/>
            <a:ext cx="2371039" cy="75184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9606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Both criteria have to be fulfilled in order to characterize an operator as “sensitive”</a:t>
            </a:r>
            <a:endParaRPr kumimoji="0" lang="el-GR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E18448-B8B8-F589-8B96-BE8F7FEB3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795" y="4588397"/>
            <a:ext cx="2991749" cy="226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40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3" y="708475"/>
            <a:ext cx="10293531" cy="751844"/>
          </a:xfrm>
        </p:spPr>
        <p:txBody>
          <a:bodyPr>
            <a:noAutofit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step: Sensitive operators (2)</a:t>
            </a:r>
            <a:endParaRPr lang="el-G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98654" y="1713052"/>
                <a:ext cx="5787341" cy="5144947"/>
              </a:xfrm>
            </p:spPr>
            <p:txBody>
              <a:bodyPr>
                <a:normAutofit/>
              </a:bodyPr>
              <a:lstStyle/>
              <a:p>
                <a:r>
                  <a:rPr lang="en-US" sz="1600" dirty="0"/>
                  <a:t>WZjj VBS production is mostly affected by the dimension-8 operators            ideal ground for search for </a:t>
                </a:r>
                <a:r>
                  <a:rPr lang="en-US" sz="1600" dirty="0" err="1"/>
                  <a:t>aQGCs</a:t>
                </a:r>
                <a:endParaRPr lang="en-US" sz="1600" dirty="0"/>
              </a:p>
              <a:p>
                <a:r>
                  <a:rPr lang="en-US" sz="1600" dirty="0"/>
                  <a:t>However, both WZjj EWK and WZjj-QCD are also affected by the dimension-6 operators           search of </a:t>
                </a:r>
                <a:r>
                  <a:rPr lang="en-US" sz="1600" dirty="0" err="1"/>
                  <a:t>aTGCs</a:t>
                </a:r>
                <a:endParaRPr lang="en-US" sz="1600" dirty="0"/>
              </a:p>
              <a:p>
                <a:r>
                  <a:rPr lang="en-US" sz="1600" dirty="0"/>
                  <a:t>MadGraph5_aMC@NLO 2.7.3 version and SMEFT@NLO model are used for the generation of LO for dimension-6 operators at </a:t>
                </a:r>
                <a:r>
                  <a:rPr lang="en-US" sz="1600" dirty="0" err="1"/>
                  <a:t>parton</a:t>
                </a:r>
                <a:r>
                  <a:rPr lang="en-US" sz="1600" dirty="0"/>
                  <a:t> level</a:t>
                </a:r>
              </a:p>
              <a:p>
                <a:r>
                  <a:rPr lang="en-US" sz="1600" dirty="0"/>
                  <a:t>MadGraph5_aMC@NLO 2.7.3 version and Eboli &amp; Co model are used for the generation of LO events for dimension-8 operators at </a:t>
                </a:r>
                <a:r>
                  <a:rPr lang="en-US" sz="1600" dirty="0" err="1"/>
                  <a:t>parton</a:t>
                </a:r>
                <a:r>
                  <a:rPr lang="en-US" sz="1600" dirty="0"/>
                  <a:t> level</a:t>
                </a:r>
              </a:p>
              <a:p>
                <a:r>
                  <a:rPr lang="en-US" sz="1600" dirty="0"/>
                  <a:t>The generated process is: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&gt; 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16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8654" y="1713052"/>
                <a:ext cx="5787341" cy="5144947"/>
              </a:xfrm>
              <a:blipFill>
                <a:blip r:embed="rId2"/>
                <a:stretch>
                  <a:fillRect l="-438" t="-246" r="-656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712F53-1541-AD54-1752-627438798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988" y="3607809"/>
            <a:ext cx="5664242" cy="31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7156DF-6D86-7E4E-C910-0E1D64F91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987" y="1315659"/>
            <a:ext cx="5664242" cy="227606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85B23E-43AC-336C-0D42-9DA119976D57}"/>
              </a:ext>
            </a:extLst>
          </p:cNvPr>
          <p:cNvCxnSpPr/>
          <p:nvPr/>
        </p:nvCxnSpPr>
        <p:spPr>
          <a:xfrm>
            <a:off x="3495555" y="2129743"/>
            <a:ext cx="5440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1F17331-684B-A0FB-DF24-232512C523E4}"/>
              </a:ext>
            </a:extLst>
          </p:cNvPr>
          <p:cNvCxnSpPr/>
          <p:nvPr/>
        </p:nvCxnSpPr>
        <p:spPr>
          <a:xfrm>
            <a:off x="5060067" y="2999773"/>
            <a:ext cx="5440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2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9570F-B2EB-EA26-E37B-8985F18FD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2359691"/>
            <a:ext cx="8915399" cy="1468800"/>
          </a:xfrm>
        </p:spPr>
        <p:txBody>
          <a:bodyPr/>
          <a:lstStyle/>
          <a:p>
            <a:r>
              <a:rPr lang="en-GR" dirty="0"/>
              <a:t>Theory part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C1001-4395-0EF2-4DC3-F2C09C03D7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1D8EA-2CE3-A56D-D9F4-F2C1BC835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755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225" y="1307580"/>
            <a:ext cx="4836335" cy="3386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054" y="657733"/>
            <a:ext cx="9895268" cy="77492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step: Sensitive dimension-6 operators for EWK WZjj VBS case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826" y="1401394"/>
            <a:ext cx="3184172" cy="52001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The sensitive operators with either a positive or negative effect are: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</a:rPr>
              <a:t>cpWB</a:t>
            </a:r>
            <a:r>
              <a:rPr lang="en-US" sz="1400" dirty="0">
                <a:solidFill>
                  <a:schemeClr val="tx1"/>
                </a:solidFill>
              </a:rPr>
              <a:t> (16% diff. from SM)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</a:rPr>
              <a:t>cpW</a:t>
            </a:r>
            <a:r>
              <a:rPr lang="en-US" sz="1400" dirty="0">
                <a:solidFill>
                  <a:schemeClr val="tx1"/>
                </a:solidFill>
              </a:rPr>
              <a:t> (72% diff. from SM)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</a:rPr>
              <a:t>cdp</a:t>
            </a:r>
            <a:r>
              <a:rPr lang="en-US" sz="1400" dirty="0">
                <a:solidFill>
                  <a:schemeClr val="tx1"/>
                </a:solidFill>
              </a:rPr>
              <a:t> (39% diff. from SM)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cWWW</a:t>
            </a:r>
            <a:r>
              <a:rPr lang="en-US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(31% diff. from SM)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ctW</a:t>
            </a:r>
            <a:r>
              <a:rPr lang="en-US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(15% diff. from SM)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c3pl1 (56% diff. from SM)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c3pl2 (57% diff. from SM)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cpmu</a:t>
            </a:r>
            <a:r>
              <a:rPr lang="en-US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(22% diff. from SM)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</a:rPr>
              <a:t>cpu</a:t>
            </a:r>
            <a:r>
              <a:rPr lang="en-US" sz="1400" dirty="0">
                <a:solidFill>
                  <a:schemeClr val="tx1"/>
                </a:solidFill>
              </a:rPr>
              <a:t> (205% diff. from SM)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</a:rPr>
              <a:t>cpd</a:t>
            </a:r>
            <a:r>
              <a:rPr lang="en-US" sz="1400" dirty="0">
                <a:solidFill>
                  <a:schemeClr val="tx1"/>
                </a:solidFill>
              </a:rPr>
              <a:t> (24% diff. from SM)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cpQ3 (23% diff. from SM)</a:t>
            </a:r>
          </a:p>
          <a:p>
            <a:pPr lvl="1"/>
            <a:endParaRPr lang="en-US" sz="14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Differences before the fiducial cuts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There are operators which have an effect to SM cross section after the WZjj VBS SR cuts (</a:t>
            </a:r>
            <a:r>
              <a:rPr lang="en-US" sz="1400" dirty="0" err="1">
                <a:solidFill>
                  <a:schemeClr val="tx1"/>
                </a:solidFill>
              </a:rPr>
              <a:t>mjj</a:t>
            </a:r>
            <a:r>
              <a:rPr lang="en-US" sz="1400" dirty="0">
                <a:solidFill>
                  <a:schemeClr val="tx1"/>
                </a:solidFill>
              </a:rPr>
              <a:t>&gt;500GeV)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</a:rPr>
              <a:t>cpDC</a:t>
            </a:r>
            <a:r>
              <a:rPr lang="en-US" sz="1400" dirty="0">
                <a:solidFill>
                  <a:schemeClr val="tx1"/>
                </a:solidFill>
              </a:rPr>
              <a:t> (16% diff. from SM)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cpl2 (13% diff. from SM)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l-GR" sz="12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123354" y="4456296"/>
            <a:ext cx="283464" cy="237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32192" y="4319570"/>
            <a:ext cx="365551" cy="45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733620" y="4649625"/>
            <a:ext cx="1105989" cy="173358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Red:</a:t>
            </a:r>
            <a:r>
              <a:rPr lang="en-US" sz="1400" dirty="0">
                <a:solidFill>
                  <a:schemeClr val="tx1"/>
                </a:solidFill>
              </a:rPr>
              <a:t> operators which do not have limits (maybe unphysical values)</a:t>
            </a:r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0049" y="1124634"/>
            <a:ext cx="2475500" cy="2631103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924" y="3789468"/>
            <a:ext cx="4434076" cy="306853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8212183" y="6383213"/>
            <a:ext cx="37882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4085" y="5323734"/>
            <a:ext cx="1162212" cy="4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89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203" y="1438923"/>
            <a:ext cx="4830234" cy="3808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054" y="737753"/>
            <a:ext cx="9895268" cy="77492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step: Sensitive dimension-6 operators for QCD WZjj VBS case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675073" y="3880838"/>
            <a:ext cx="283464" cy="237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706726" y="5067550"/>
            <a:ext cx="1105989" cy="173358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Red:</a:t>
            </a:r>
            <a:r>
              <a:rPr lang="en-US" sz="1400" dirty="0">
                <a:solidFill>
                  <a:schemeClr val="tx1"/>
                </a:solidFill>
              </a:rPr>
              <a:t> operators which do not have limits (maybe unphysical values)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2187" y="1879173"/>
            <a:ext cx="3260395" cy="424107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The sensitive operators with either a positive or negative effect are: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cWWW</a:t>
            </a:r>
            <a:r>
              <a:rPr lang="en-US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(74% diff. from SM)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c3pl1 (31% diff. from SM)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c3pl2 (36% diff. from SM)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cpmu</a:t>
            </a:r>
            <a:r>
              <a:rPr lang="en-US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(20% diff. from SM)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cpq3i (21% diff. from SM)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Differences before the fiducial cuts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There are operators which have an effect to SM cross section after the WZjj VBS SR cuts (</a:t>
            </a:r>
            <a:r>
              <a:rPr lang="en-US" sz="1400" dirty="0" err="1">
                <a:solidFill>
                  <a:schemeClr val="tx1"/>
                </a:solidFill>
              </a:rPr>
              <a:t>mjj</a:t>
            </a:r>
            <a:r>
              <a:rPr lang="en-US" sz="1400" dirty="0">
                <a:solidFill>
                  <a:schemeClr val="tx1"/>
                </a:solidFill>
              </a:rPr>
              <a:t>&gt;500GeV)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</a:rPr>
              <a:t>cpWB</a:t>
            </a:r>
            <a:r>
              <a:rPr lang="en-US" sz="1400" dirty="0">
                <a:solidFill>
                  <a:schemeClr val="tx1"/>
                </a:solidFill>
              </a:rPr>
              <a:t> (31% diff. from SM)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cpl1 (13% diff. from SM)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</a:rPr>
              <a:t>cpd</a:t>
            </a:r>
            <a:r>
              <a:rPr lang="en-US" sz="1400" dirty="0">
                <a:solidFill>
                  <a:schemeClr val="tx1"/>
                </a:solidFill>
              </a:rPr>
              <a:t> (11% diff. from SM)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cpqMi</a:t>
            </a:r>
            <a:r>
              <a:rPr lang="en-US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(46% diff. from SM)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270146" y="5274743"/>
            <a:ext cx="589695" cy="528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618054" y="3702424"/>
            <a:ext cx="234330" cy="178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482" y="1312675"/>
            <a:ext cx="2758679" cy="25681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577" y="4034117"/>
            <a:ext cx="4127703" cy="279560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8384052" y="6311153"/>
            <a:ext cx="3485219" cy="342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000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586" y="3754009"/>
            <a:ext cx="4380414" cy="3072416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628" y="1449788"/>
            <a:ext cx="4590264" cy="316860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0075" y="1948618"/>
            <a:ext cx="3150071" cy="414758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For  dim-8 operators, the effect of the operators on SM cross section cannot been showed without use the fiducial cuts. The sensitive operators are: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FM0 ( 15% diff from SM)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FM1 ( 13% diff from SM)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FM2 ( 139% diff from SM)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FM3 ( 30% diff from SM)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FM4 ( 185% diff from SM)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FM5 ( 213% diff from SM)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FM7 ( 13% diff from SM)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FT0 ( 16% diff from SM)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FT1 ( 14% diff from SM)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FT2 ( 13%diff from SM)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FT5 ( 129% diff from SM)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FT6 ( 26% diff from SM)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FT7 ( 15% diff from SM)</a:t>
            </a:r>
          </a:p>
          <a:p>
            <a:pPr lvl="1"/>
            <a:endParaRPr lang="en-US" sz="14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l-GR" sz="1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26" y="566776"/>
            <a:ext cx="9895268" cy="77492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step: Sensitive dimension-</a:t>
            </a:r>
            <a:r>
              <a:rPr lang="el-GR" sz="2800" dirty="0"/>
              <a:t>8</a:t>
            </a:r>
            <a:r>
              <a:rPr lang="en-US" sz="2800" dirty="0"/>
              <a:t> operators for EWK WZjj VBS case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176730" y="4834573"/>
            <a:ext cx="1105989" cy="173358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Red:</a:t>
            </a:r>
            <a:r>
              <a:rPr lang="en-US" sz="1400" dirty="0">
                <a:solidFill>
                  <a:schemeClr val="tx1"/>
                </a:solidFill>
              </a:rPr>
              <a:t> operators which do not have limits (maybe unphysical values)</a:t>
            </a:r>
            <a:endParaRPr lang="el-GR" sz="14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270146" y="5274743"/>
            <a:ext cx="589695" cy="528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330977" y="6270171"/>
            <a:ext cx="3591057" cy="1419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2635" y="1004533"/>
            <a:ext cx="4451528" cy="28821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894175" y="4735740"/>
                <a:ext cx="1276570" cy="15096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Most sensitive kinematical variables for all the operators: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12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𝑊𝑍</m:t>
                        </m:r>
                      </m:sup>
                    </m:sSubSup>
                  </m:oMath>
                </a14:m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120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l-GR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l-GR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175" y="4735740"/>
                <a:ext cx="1276570" cy="15096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V="1">
            <a:off x="7170745" y="3657600"/>
            <a:ext cx="890266" cy="960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243049" y="4887692"/>
            <a:ext cx="664334" cy="387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4784" y="4158712"/>
            <a:ext cx="924054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07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217" y="624110"/>
            <a:ext cx="10170558" cy="61033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1</a:t>
            </a:r>
            <a:r>
              <a:rPr lang="en-US" sz="3600" baseline="30000" dirty="0"/>
              <a:t>st </a:t>
            </a:r>
            <a:r>
              <a:rPr lang="en-US" sz="3600" dirty="0"/>
              <a:t>and 2</a:t>
            </a:r>
            <a:r>
              <a:rPr lang="en-US" sz="3600" baseline="30000" dirty="0"/>
              <a:t>nd</a:t>
            </a:r>
            <a:r>
              <a:rPr lang="en-US" sz="3600" dirty="0"/>
              <a:t> steps: Exercises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217" y="1241964"/>
            <a:ext cx="9776395" cy="56235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Download the folder </a:t>
            </a:r>
            <a:r>
              <a:rPr lang="en-US" dirty="0" err="1">
                <a:solidFill>
                  <a:srgbClr val="C00000"/>
                </a:solidFill>
              </a:rPr>
              <a:t>gif_school</a:t>
            </a:r>
            <a:r>
              <a:rPr lang="en-US" dirty="0"/>
              <a:t> from this link:</a:t>
            </a:r>
          </a:p>
          <a:p>
            <a:pPr lvl="1"/>
            <a:r>
              <a:rPr lang="en-US" dirty="0">
                <a:hlinkClick r:id="rId2"/>
              </a:rPr>
              <a:t>https://drive.google.com/file/d/1gAWEk_C7gEsqUXmudw7HjGxU6HYcFEaP/view?usp=sharing</a:t>
            </a:r>
            <a:endParaRPr lang="en-US" dirty="0"/>
          </a:p>
          <a:p>
            <a:r>
              <a:rPr lang="en-US" dirty="0"/>
              <a:t>Copy it in your home directory</a:t>
            </a:r>
          </a:p>
          <a:p>
            <a:r>
              <a:rPr lang="en-US" dirty="0"/>
              <a:t>Two folders: JOs_dim6 and JOs_dim8</a:t>
            </a:r>
          </a:p>
          <a:p>
            <a:pPr lvl="1"/>
            <a:r>
              <a:rPr lang="en-US" dirty="0"/>
              <a:t>Only JOs_dim6 today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task: find the most sensitive dimension-6 operators (only cross section comparison) </a:t>
            </a:r>
          </a:p>
          <a:p>
            <a:pPr lvl="1"/>
            <a:r>
              <a:rPr lang="en-US" dirty="0"/>
              <a:t>Generate the SM sample</a:t>
            </a:r>
          </a:p>
          <a:p>
            <a:pPr lvl="1"/>
            <a:r>
              <a:rPr lang="en-US" dirty="0"/>
              <a:t>Generate the full samples for the following operators:</a:t>
            </a:r>
          </a:p>
          <a:p>
            <a:pPr lvl="2"/>
            <a:r>
              <a:rPr lang="en-US" dirty="0" err="1">
                <a:solidFill>
                  <a:srgbClr val="FF0000"/>
                </a:solidFill>
              </a:rPr>
              <a:t>cpDC</a:t>
            </a:r>
            <a:r>
              <a:rPr lang="en-US" dirty="0"/>
              <a:t> (existing expected limits: [-0.43, 0.45])</a:t>
            </a:r>
          </a:p>
          <a:p>
            <a:pPr lvl="2"/>
            <a:r>
              <a:rPr lang="en-US" dirty="0" err="1">
                <a:solidFill>
                  <a:srgbClr val="FF0000"/>
                </a:solidFill>
              </a:rPr>
              <a:t>cpWB</a:t>
            </a:r>
            <a:r>
              <a:rPr lang="en-US" dirty="0"/>
              <a:t> (existing expected limits: [-1.09, 0.99])</a:t>
            </a:r>
          </a:p>
          <a:p>
            <a:pPr lvl="2"/>
            <a:r>
              <a:rPr lang="en-US" dirty="0" err="1">
                <a:solidFill>
                  <a:srgbClr val="FF0000"/>
                </a:solidFill>
              </a:rPr>
              <a:t>cWWW</a:t>
            </a:r>
            <a:r>
              <a:rPr lang="en-US" dirty="0"/>
              <a:t> (No existing limits)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c3pl1</a:t>
            </a:r>
            <a:r>
              <a:rPr lang="en-US" dirty="0"/>
              <a:t> (existing expected limits: [-0.33, 0.32])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c3pl2</a:t>
            </a:r>
            <a:r>
              <a:rPr lang="en-US" dirty="0"/>
              <a:t> (existing expected limits: [-0.33, 0.32])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cpq3i</a:t>
            </a:r>
            <a:r>
              <a:rPr lang="en-US" dirty="0"/>
              <a:t> (existing expected limits: [-0.080, 0.052])</a:t>
            </a:r>
          </a:p>
          <a:p>
            <a:pPr lvl="2"/>
            <a:r>
              <a:rPr lang="en-US" dirty="0" err="1">
                <a:solidFill>
                  <a:srgbClr val="FF0000"/>
                </a:solidFill>
              </a:rPr>
              <a:t>cpmu</a:t>
            </a:r>
            <a:r>
              <a:rPr lang="en-US" dirty="0"/>
              <a:t> (No existing limits)</a:t>
            </a:r>
          </a:p>
          <a:p>
            <a:pPr lvl="2"/>
            <a:r>
              <a:rPr lang="en-US" dirty="0" err="1">
                <a:solidFill>
                  <a:srgbClr val="FF0000"/>
                </a:solidFill>
              </a:rPr>
              <a:t>cpqMi</a:t>
            </a:r>
            <a:r>
              <a:rPr lang="en-US" dirty="0"/>
              <a:t> (No existing limits)</a:t>
            </a:r>
          </a:p>
          <a:p>
            <a:pPr lvl="2"/>
            <a:r>
              <a:rPr lang="en-US" dirty="0" err="1">
                <a:solidFill>
                  <a:srgbClr val="FF0000"/>
                </a:solidFill>
              </a:rPr>
              <a:t>cpW</a:t>
            </a:r>
            <a:r>
              <a:rPr lang="en-US" dirty="0"/>
              <a:t> (existing expected limits: [-02.9, 1.6])</a:t>
            </a:r>
          </a:p>
          <a:p>
            <a:pPr lvl="2"/>
            <a:r>
              <a:rPr lang="en-US" dirty="0" err="1">
                <a:solidFill>
                  <a:srgbClr val="FF0000"/>
                </a:solidFill>
              </a:rPr>
              <a:t>cdp</a:t>
            </a:r>
            <a:r>
              <a:rPr lang="en-US" dirty="0"/>
              <a:t> (existing expected limits: [-4.9, 9.8])</a:t>
            </a:r>
          </a:p>
          <a:p>
            <a:pPr lvl="2"/>
            <a:endParaRPr lang="en-US" dirty="0"/>
          </a:p>
          <a:p>
            <a:pPr lvl="1"/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28C9F-6E6E-1B13-1550-AE27D455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F787D46-C2DB-B11D-E119-6147805CD86D}"/>
              </a:ext>
            </a:extLst>
          </p:cNvPr>
          <p:cNvSpPr/>
          <p:nvPr/>
        </p:nvSpPr>
        <p:spPr>
          <a:xfrm>
            <a:off x="7801337" y="3194613"/>
            <a:ext cx="428263" cy="35534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539A4D-04FD-33E6-CEE9-D954C55007EF}"/>
              </a:ext>
            </a:extLst>
          </p:cNvPr>
          <p:cNvSpPr/>
          <p:nvPr/>
        </p:nvSpPr>
        <p:spPr>
          <a:xfrm>
            <a:off x="8799419" y="3705593"/>
            <a:ext cx="2833138" cy="174608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Compare the cross section of the full sample with the SM cross section. </a:t>
            </a:r>
          </a:p>
          <a:p>
            <a:pPr algn="ctr"/>
            <a:endParaRPr lang="en-US" sz="1200" dirty="0">
              <a:solidFill>
                <a:srgbClr val="C00000"/>
              </a:solidFill>
            </a:endParaRPr>
          </a:p>
          <a:p>
            <a:pPr marL="228600" indent="-228600" algn="ctr">
              <a:buFont typeface="+mj-lt"/>
              <a:buAutoNum type="arabicPeriod"/>
            </a:pPr>
            <a:r>
              <a:rPr lang="en-US" sz="1200" dirty="0">
                <a:solidFill>
                  <a:srgbClr val="C00000"/>
                </a:solidFill>
              </a:rPr>
              <a:t>Are they have a difference of 8-9%?</a:t>
            </a:r>
          </a:p>
          <a:p>
            <a:pPr marL="228600" indent="-228600" algn="ctr">
              <a:buFont typeface="+mj-lt"/>
              <a:buAutoNum type="arabicPeriod"/>
            </a:pPr>
            <a:endParaRPr lang="en-US" sz="1200" dirty="0">
              <a:solidFill>
                <a:schemeClr val="tx1"/>
              </a:solidFill>
            </a:endParaRPr>
          </a:p>
          <a:p>
            <a:pPr marL="228600" indent="-228600" algn="ctr">
              <a:buFont typeface="+mj-lt"/>
              <a:buAutoNum type="arabicPeriod"/>
            </a:pPr>
            <a:r>
              <a:rPr lang="en-US" sz="1200" dirty="0">
                <a:solidFill>
                  <a:srgbClr val="00B0F0"/>
                </a:solidFill>
              </a:rPr>
              <a:t>Is your operator sensitive?</a:t>
            </a:r>
            <a:endParaRPr lang="el-GR" sz="1200" dirty="0">
              <a:solidFill>
                <a:srgbClr val="00B0F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BEAA9B-CD28-6035-9476-F3E87B1565C7}"/>
              </a:ext>
            </a:extLst>
          </p:cNvPr>
          <p:cNvSpPr/>
          <p:nvPr/>
        </p:nvSpPr>
        <p:spPr>
          <a:xfrm rot="18751143">
            <a:off x="219102" y="4522923"/>
            <a:ext cx="2184955" cy="7920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7030A0"/>
                </a:solidFill>
              </a:rPr>
              <a:t>Don’t forget the instructions in Slide 19!!!!!</a:t>
            </a:r>
            <a:endParaRPr lang="el-GR" sz="1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14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217" y="624110"/>
            <a:ext cx="10170558" cy="61033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1</a:t>
            </a:r>
            <a:r>
              <a:rPr lang="en-US" sz="3600" baseline="30000" dirty="0"/>
              <a:t>st </a:t>
            </a:r>
            <a:r>
              <a:rPr lang="en-US" sz="3600" dirty="0"/>
              <a:t>and 2</a:t>
            </a:r>
            <a:r>
              <a:rPr lang="en-US" sz="3600" baseline="30000" dirty="0"/>
              <a:t>nd</a:t>
            </a:r>
            <a:r>
              <a:rPr lang="en-US" sz="3600" dirty="0"/>
              <a:t> steps: Exercises 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217" y="1241964"/>
            <a:ext cx="9776395" cy="5623560"/>
          </a:xfrm>
        </p:spPr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task: validate the decomposition method</a:t>
            </a:r>
          </a:p>
          <a:p>
            <a:pPr lvl="1"/>
            <a:r>
              <a:rPr lang="en-US" dirty="0"/>
              <a:t>Generate the quadratic and interference terms for the previous sensitive operators</a:t>
            </a:r>
          </a:p>
          <a:p>
            <a:pPr lvl="1"/>
            <a:r>
              <a:rPr lang="en-US" dirty="0"/>
              <a:t>Add the SM, quadratic and interference cross sections and compare the sum with the full cross section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Try the same comparison using for the full and decomposed samples a ”crazy” parameter value</a:t>
            </a:r>
          </a:p>
          <a:p>
            <a:pPr lvl="1"/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28C9F-6E6E-1B13-1550-AE27D455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539A4D-04FD-33E6-CEE9-D954C55007EF}"/>
              </a:ext>
            </a:extLst>
          </p:cNvPr>
          <p:cNvSpPr/>
          <p:nvPr/>
        </p:nvSpPr>
        <p:spPr>
          <a:xfrm>
            <a:off x="3817117" y="2883792"/>
            <a:ext cx="4557766" cy="122522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Font typeface="+mj-lt"/>
              <a:buAutoNum type="arabicPeriod"/>
            </a:pPr>
            <a:r>
              <a:rPr lang="en-US" sz="1200" dirty="0">
                <a:solidFill>
                  <a:srgbClr val="C00000"/>
                </a:solidFill>
              </a:rPr>
              <a:t>Are the sum and the full comparable?</a:t>
            </a:r>
          </a:p>
          <a:p>
            <a:pPr marL="228600" indent="-228600" algn="ctr">
              <a:buFont typeface="+mj-lt"/>
              <a:buAutoNum type="arabicPeriod"/>
            </a:pPr>
            <a:endParaRPr lang="en-US" sz="1200" dirty="0">
              <a:solidFill>
                <a:srgbClr val="00B0F0"/>
              </a:solidFill>
            </a:endParaRPr>
          </a:p>
          <a:p>
            <a:pPr marL="228600" indent="-228600" algn="ctr">
              <a:buFont typeface="+mj-lt"/>
              <a:buAutoNum type="arabicPeriod"/>
            </a:pPr>
            <a:endParaRPr lang="en-US" sz="1200" dirty="0">
              <a:solidFill>
                <a:srgbClr val="00B0F0"/>
              </a:solidFill>
            </a:endParaRPr>
          </a:p>
          <a:p>
            <a:pPr marL="228600" indent="-228600" algn="ctr">
              <a:buFont typeface="+mj-lt"/>
              <a:buAutoNum type="arabicPeriod"/>
            </a:pPr>
            <a:r>
              <a:rPr lang="en-US" sz="1200" dirty="0">
                <a:solidFill>
                  <a:srgbClr val="00B0F0"/>
                </a:solidFill>
              </a:rPr>
              <a:t>Can we use the decomposition method for our studies?</a:t>
            </a:r>
            <a:endParaRPr lang="el-GR" sz="1200" dirty="0">
              <a:solidFill>
                <a:srgbClr val="00B0F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2A4508-48EE-66EE-64D4-FBDCD5F10A1C}"/>
              </a:ext>
            </a:extLst>
          </p:cNvPr>
          <p:cNvSpPr/>
          <p:nvPr/>
        </p:nvSpPr>
        <p:spPr>
          <a:xfrm>
            <a:off x="3817117" y="5085181"/>
            <a:ext cx="4557766" cy="106170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Font typeface="+mj-lt"/>
              <a:buAutoNum type="arabicPeriod"/>
            </a:pPr>
            <a:r>
              <a:rPr lang="en-US" sz="1200" dirty="0">
                <a:solidFill>
                  <a:srgbClr val="C00000"/>
                </a:solidFill>
              </a:rPr>
              <a:t>Can we use the decomposition method even for values very far from a “reasonable” value?</a:t>
            </a:r>
            <a:endParaRPr lang="el-GR" sz="1200" dirty="0">
              <a:solidFill>
                <a:srgbClr val="00B0F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BC5D8A-E37A-6391-FF7C-4F8B5E4B0BB0}"/>
              </a:ext>
            </a:extLst>
          </p:cNvPr>
          <p:cNvSpPr/>
          <p:nvPr/>
        </p:nvSpPr>
        <p:spPr>
          <a:xfrm rot="18751143">
            <a:off x="625133" y="3330731"/>
            <a:ext cx="2184955" cy="7920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7030A0"/>
                </a:solidFill>
              </a:rPr>
              <a:t>In order the samples to be comparable, the parameter value must be the same for all of them!!!!</a:t>
            </a:r>
            <a:endParaRPr lang="el-GR" sz="1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96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503" y="541111"/>
            <a:ext cx="9876109" cy="690884"/>
          </a:xfrm>
        </p:spPr>
        <p:txBody>
          <a:bodyPr>
            <a:normAutofit fontScale="90000"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step: Fiducial phase space and Rivet routine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606" y="1628504"/>
            <a:ext cx="8111251" cy="522949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Fiducial WZjj-EW phase space: subset of the fiducial inclusive phase space</a:t>
            </a:r>
          </a:p>
          <a:p>
            <a:pPr lvl="1"/>
            <a:r>
              <a:rPr lang="en-US" dirty="0"/>
              <a:t>Extra jet-related cuts are added</a:t>
            </a:r>
          </a:p>
          <a:p>
            <a:pPr lvl="1"/>
            <a:r>
              <a:rPr lang="en-US" dirty="0"/>
              <a:t>Selected to closely match the detector acceptance and the analysis selection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Rivet framework: </a:t>
            </a:r>
          </a:p>
          <a:p>
            <a:pPr lvl="1"/>
            <a:r>
              <a:rPr lang="en-US" dirty="0"/>
              <a:t>definition of the exact fiducial phase space of an analysis</a:t>
            </a:r>
          </a:p>
          <a:p>
            <a:pPr lvl="1"/>
            <a:r>
              <a:rPr lang="en-US" dirty="0"/>
              <a:t>make the results exploitable for interpretation studies</a:t>
            </a:r>
          </a:p>
          <a:p>
            <a:r>
              <a:rPr lang="en-US" dirty="0"/>
              <a:t>comparison between rivet framework and analysis framework</a:t>
            </a:r>
          </a:p>
          <a:p>
            <a:pPr lvl="1"/>
            <a:r>
              <a:rPr lang="en-US" dirty="0"/>
              <a:t>compare integrated cross sections:</a:t>
            </a:r>
          </a:p>
          <a:p>
            <a:pPr lvl="2"/>
            <a:r>
              <a:rPr lang="en-US" dirty="0"/>
              <a:t>𝑊𝑍 𝑗 𝑗_𝐸𝑊 process:</a:t>
            </a:r>
          </a:p>
          <a:p>
            <a:pPr lvl="3"/>
            <a:r>
              <a:rPr lang="en-US" dirty="0"/>
              <a:t>Rivet routine: </a:t>
            </a:r>
            <a:r>
              <a:rPr lang="el-GR" dirty="0"/>
              <a:t>0.3705 𝑓𝑏</a:t>
            </a:r>
            <a:endParaRPr lang="en-US" dirty="0"/>
          </a:p>
          <a:p>
            <a:pPr lvl="3"/>
            <a:r>
              <a:rPr lang="en-US" dirty="0"/>
              <a:t>Analysis framework: </a:t>
            </a:r>
            <a:r>
              <a:rPr lang="el-GR" dirty="0"/>
              <a:t>0.3697 𝑓𝑏</a:t>
            </a:r>
            <a:endParaRPr lang="en-US" dirty="0"/>
          </a:p>
          <a:p>
            <a:pPr lvl="3"/>
            <a:r>
              <a:rPr lang="en-US" dirty="0"/>
              <a:t>Difference: </a:t>
            </a:r>
            <a:r>
              <a:rPr lang="el-GR" dirty="0"/>
              <a:t>0.2%</a:t>
            </a:r>
            <a:endParaRPr lang="en-US" dirty="0"/>
          </a:p>
          <a:p>
            <a:pPr lvl="2"/>
            <a:r>
              <a:rPr lang="en-US" dirty="0"/>
              <a:t>𝑊𝑍 𝑗 𝑗_QCD process:</a:t>
            </a:r>
          </a:p>
          <a:p>
            <a:pPr lvl="3"/>
            <a:r>
              <a:rPr lang="en-US" dirty="0"/>
              <a:t>Rivet routine: </a:t>
            </a:r>
            <a:r>
              <a:rPr lang="el-GR" dirty="0"/>
              <a:t>1.5283 𝑓𝑏</a:t>
            </a:r>
            <a:endParaRPr lang="en-US" dirty="0"/>
          </a:p>
          <a:p>
            <a:pPr lvl="3"/>
            <a:r>
              <a:rPr lang="en-US" dirty="0"/>
              <a:t>Analysis framework: </a:t>
            </a:r>
            <a:r>
              <a:rPr lang="el-GR" dirty="0"/>
              <a:t>1.5145 𝑓</a:t>
            </a:r>
            <a:r>
              <a:rPr lang="en-US" dirty="0"/>
              <a:t>b</a:t>
            </a:r>
          </a:p>
          <a:p>
            <a:pPr lvl="3"/>
            <a:r>
              <a:rPr lang="en-US" dirty="0"/>
              <a:t>Difference: </a:t>
            </a:r>
            <a:r>
              <a:rPr lang="el-GR" dirty="0"/>
              <a:t>0.9%</a:t>
            </a:r>
            <a:endParaRPr lang="en-US" dirty="0"/>
          </a:p>
          <a:p>
            <a:pPr lvl="1"/>
            <a:r>
              <a:rPr lang="en-US" dirty="0"/>
              <a:t>compare the differential distributions of some kinematical variables</a:t>
            </a:r>
          </a:p>
          <a:p>
            <a:pPr marL="457200" lvl="1" indent="0">
              <a:buNone/>
            </a:pPr>
            <a:endParaRPr lang="el-GR" dirty="0"/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1812" y="2944461"/>
            <a:ext cx="11573692" cy="8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146" y="1037325"/>
            <a:ext cx="3394909" cy="18945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612" y="2959192"/>
            <a:ext cx="3676387" cy="248366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0482600" y="3669684"/>
            <a:ext cx="1463628" cy="2171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960669">
              <a:defRPr/>
            </a:pPr>
            <a:r>
              <a:rPr lang="en-US" sz="1100" dirty="0"/>
              <a:t>𝑊𝑍 𝑗 𝑗-𝐸𝑊 process</a:t>
            </a:r>
            <a:endParaRPr kumimoji="0" lang="el-GR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0885" y="4110405"/>
            <a:ext cx="3268383" cy="223818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714678" y="3890890"/>
            <a:ext cx="1600542" cy="21951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960669">
              <a:defRPr/>
            </a:pPr>
            <a:r>
              <a:rPr lang="en-US" sz="1100" dirty="0"/>
              <a:t>𝑊𝑍 𝑗 𝑗-QCD process</a:t>
            </a:r>
            <a:endParaRPr kumimoji="0" lang="el-GR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74919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3" y="708475"/>
            <a:ext cx="10293531" cy="751844"/>
          </a:xfrm>
        </p:spPr>
        <p:txBody>
          <a:bodyPr>
            <a:noAutofit/>
          </a:bodyPr>
          <a:lstStyle/>
          <a:p>
            <a:r>
              <a:rPr lang="en-US" sz="2800" dirty="0"/>
              <a:t>4</a:t>
            </a:r>
            <a:r>
              <a:rPr lang="en-US" sz="2800" baseline="30000" dirty="0"/>
              <a:t>th</a:t>
            </a:r>
            <a:r>
              <a:rPr lang="en-US" sz="2800" dirty="0"/>
              <a:t> step: Fitting framework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0423" y="1402081"/>
            <a:ext cx="9544594" cy="5455920"/>
          </a:xfrm>
        </p:spPr>
        <p:txBody>
          <a:bodyPr>
            <a:normAutofit/>
          </a:bodyPr>
          <a:lstStyle/>
          <a:p>
            <a:r>
              <a:rPr lang="en-US" dirty="0"/>
              <a:t>Use a fitting framework to perform the fit and to extract the confidence intervals for the coefficients of the sensitive operators</a:t>
            </a:r>
          </a:p>
          <a:p>
            <a:r>
              <a:rPr lang="en-US" dirty="0"/>
              <a:t>Many likelihood-based fitting frameworks in the market that can incorporate the EFT parametrization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hlinkClick r:id="rId2"/>
              </a:rPr>
              <a:t>EFTFun tool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GB" dirty="0">
                <a:hlinkClick r:id="rId3"/>
              </a:rPr>
              <a:t>TRExFitter</a:t>
            </a:r>
            <a:endParaRPr lang="en-GB" dirty="0"/>
          </a:p>
          <a:p>
            <a:pPr lvl="1"/>
            <a:r>
              <a:rPr lang="en-US" dirty="0">
                <a:hlinkClick r:id="rId4"/>
              </a:rPr>
              <a:t>HistFactory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pyhf</a:t>
            </a:r>
            <a:endParaRPr lang="en-US" dirty="0"/>
          </a:p>
          <a:p>
            <a:r>
              <a:rPr lang="en-US" dirty="0"/>
              <a:t>In our examples, the </a:t>
            </a:r>
            <a:r>
              <a:rPr lang="en-US" dirty="0" err="1"/>
              <a:t>EFTFun</a:t>
            </a:r>
            <a:r>
              <a:rPr lang="en-US" dirty="0"/>
              <a:t> tool by Hannes </a:t>
            </a:r>
            <a:r>
              <a:rPr lang="en-US" dirty="0" err="1"/>
              <a:t>Mildner</a:t>
            </a:r>
            <a:r>
              <a:rPr lang="en-US" dirty="0"/>
              <a:t> is used</a:t>
            </a:r>
          </a:p>
          <a:p>
            <a:pPr lvl="1"/>
            <a:r>
              <a:rPr lang="en-US" dirty="0"/>
              <a:t>Not an open-source framework but just to see how a fitting framework works</a:t>
            </a:r>
          </a:p>
          <a:p>
            <a:pPr lvl="1"/>
            <a:r>
              <a:rPr lang="en-US" dirty="0"/>
              <a:t>Only available to those who have a CERN account</a:t>
            </a:r>
          </a:p>
          <a:p>
            <a:endParaRPr lang="en-US" dirty="0"/>
          </a:p>
          <a:p>
            <a:endParaRPr lang="en-US" dirty="0"/>
          </a:p>
          <a:p>
            <a:endParaRPr lang="en-US" sz="1600" dirty="0"/>
          </a:p>
          <a:p>
            <a:endParaRPr lang="en-US" sz="16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l-G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360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63B5068C-B7EA-567E-55D4-7159687C26F7}"/>
              </a:ext>
            </a:extLst>
          </p:cNvPr>
          <p:cNvSpPr/>
          <p:nvPr/>
        </p:nvSpPr>
        <p:spPr>
          <a:xfrm>
            <a:off x="3133388" y="3977033"/>
            <a:ext cx="7927541" cy="9111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377" y="512462"/>
            <a:ext cx="9902234" cy="940047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4</a:t>
            </a:r>
            <a:r>
              <a:rPr lang="en-US" sz="2800" baseline="30000" dirty="0"/>
              <a:t>th</a:t>
            </a:r>
            <a:r>
              <a:rPr lang="en-US" sz="2800" dirty="0"/>
              <a:t> step: Statistical method used for the extraction of the truth level confidence intervals for the EFT parameters</a:t>
            </a:r>
            <a:endParaRPr lang="el-GR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292" y="3052550"/>
            <a:ext cx="3984088" cy="7278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895" y="5959295"/>
            <a:ext cx="6182588" cy="70494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330205" y="5150509"/>
            <a:ext cx="1834797" cy="3885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profile likelihood ratio 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 statistics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72C5FF-DB00-7337-84C0-2DA8859A4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3722" y="1479847"/>
            <a:ext cx="8744556" cy="692464"/>
          </a:xfrm>
        </p:spPr>
        <p:txBody>
          <a:bodyPr>
            <a:normAutofit fontScale="85000" lnSpcReduction="10000"/>
          </a:bodyPr>
          <a:lstStyle/>
          <a:p>
            <a:r>
              <a:rPr lang="en-GB" sz="1800" dirty="0">
                <a:effectLst/>
              </a:rPr>
              <a:t>The probability density function based on a multivariate Gaussian distribution is used in the reinterpretation of the unfolded measurements for the </a:t>
            </a:r>
            <a:r>
              <a:rPr lang="en-GB" sz="1800" dirty="0" err="1">
                <a:effectLst/>
              </a:rPr>
              <a:t>WZjj</a:t>
            </a:r>
            <a:r>
              <a:rPr lang="en-GB" sz="1800" dirty="0">
                <a:effectLst/>
              </a:rPr>
              <a:t> process.</a:t>
            </a:r>
            <a:r>
              <a:rPr lang="en-GB" sz="1800" dirty="0">
                <a:effectLst/>
                <a:latin typeface="LinLibertineT"/>
              </a:rPr>
              <a:t> </a:t>
            </a:r>
            <a:endParaRPr lang="en-US" sz="16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l-G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F471C5-96D7-87D0-1F29-538B37AF5BA2}"/>
              </a:ext>
            </a:extLst>
          </p:cNvPr>
          <p:cNvSpPr/>
          <p:nvPr/>
        </p:nvSpPr>
        <p:spPr>
          <a:xfrm>
            <a:off x="1352402" y="2487649"/>
            <a:ext cx="1724783" cy="3885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predicted fiducial cross section 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46BAC63-8F53-D707-7C7B-00DA22722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045" y="4041275"/>
            <a:ext cx="7772400" cy="77975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71CDF95-487C-F589-4769-CD91A6FE23EB}"/>
              </a:ext>
            </a:extLst>
          </p:cNvPr>
          <p:cNvSpPr/>
          <p:nvPr/>
        </p:nvSpPr>
        <p:spPr>
          <a:xfrm>
            <a:off x="1368005" y="4213396"/>
            <a:ext cx="1623452" cy="4561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likelihood function 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8CBCA74-A3DC-455D-368D-AF1C19C19ACA}"/>
              </a:ext>
            </a:extLst>
          </p:cNvPr>
          <p:cNvSpPr/>
          <p:nvPr/>
        </p:nvSpPr>
        <p:spPr>
          <a:xfrm>
            <a:off x="1354085" y="3243449"/>
            <a:ext cx="1724783" cy="3885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measured cross section 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AC76B30-3F6D-E13F-896F-72EE3CD613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530" y="2300108"/>
            <a:ext cx="7772400" cy="727363"/>
          </a:xfrm>
          <a:prstGeom prst="rect">
            <a:avLst/>
          </a:prstGeom>
        </p:spPr>
      </p:pic>
      <p:pic>
        <p:nvPicPr>
          <p:cNvPr id="31" name="Picture 30" descr="A math equation with a smiley face&#10;&#10;Description automatically generated with medium confidence">
            <a:extLst>
              <a:ext uri="{FF2B5EF4-FFF2-40B4-BE49-F238E27FC236}">
                <a16:creationId xmlns:a16="http://schemas.microsoft.com/office/drawing/2014/main" id="{7982011E-C59B-36EB-812E-469E9162D6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915" y="2984500"/>
            <a:ext cx="3175000" cy="889000"/>
          </a:xfrm>
          <a:prstGeom prst="rect">
            <a:avLst/>
          </a:prstGeom>
        </p:spPr>
      </p:pic>
      <p:pic>
        <p:nvPicPr>
          <p:cNvPr id="34" name="Picture 33" descr="A mathematical equation with black text&#10;&#10;Description automatically generated">
            <a:extLst>
              <a:ext uri="{FF2B5EF4-FFF2-40B4-BE49-F238E27FC236}">
                <a16:creationId xmlns:a16="http://schemas.microsoft.com/office/drawing/2014/main" id="{E29C9136-C921-F5ED-F79D-E0F378882E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103" y="5660943"/>
            <a:ext cx="3175000" cy="10033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30E585C-06FC-FE79-3DAC-71428EEEA837}"/>
              </a:ext>
            </a:extLst>
          </p:cNvPr>
          <p:cNvSpPr/>
          <p:nvPr/>
        </p:nvSpPr>
        <p:spPr>
          <a:xfrm>
            <a:off x="6096000" y="5225325"/>
            <a:ext cx="3521228" cy="6274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Confidence intervals are derived using Wilks’ theorem, assuming that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λ (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fi) is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χ2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distributed 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80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629" y="658945"/>
            <a:ext cx="9849983" cy="647341"/>
          </a:xfrm>
        </p:spPr>
        <p:txBody>
          <a:bodyPr>
            <a:normAutofit/>
          </a:bodyPr>
          <a:lstStyle/>
          <a:p>
            <a:r>
              <a:rPr lang="en-US" sz="3600" dirty="0"/>
              <a:t>4</a:t>
            </a:r>
            <a:r>
              <a:rPr lang="en-US" sz="3600" baseline="30000" dirty="0"/>
              <a:t>th</a:t>
            </a:r>
            <a:r>
              <a:rPr lang="en-US" sz="3600" dirty="0"/>
              <a:t> step: Fitting procedure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580" y="1219202"/>
            <a:ext cx="10810752" cy="546891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Need for two configuration file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configuration file: Use it to run the main configuration file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configuration file: this is the main configuration file</a:t>
            </a:r>
          </a:p>
          <a:p>
            <a:pPr lvl="2"/>
            <a:r>
              <a:rPr lang="en-US" dirty="0"/>
              <a:t>Add the central measurement values, most common in </a:t>
            </a:r>
            <a:r>
              <a:rPr lang="en-US" dirty="0" err="1"/>
              <a:t>HEPdata</a:t>
            </a:r>
            <a:r>
              <a:rPr lang="en-US" dirty="0"/>
              <a:t> format  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Add the correlation of the measurement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Add the SM prediction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Add the theory uncertainties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043" y="4106258"/>
            <a:ext cx="7195597" cy="3149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188" y="4591953"/>
            <a:ext cx="7318336" cy="117946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298167" y="4578023"/>
            <a:ext cx="1863046" cy="12073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The combination of correlation and correlated uncertainty serves the purpose of the covariance matrix</a:t>
            </a:r>
            <a:endParaRPr lang="el-GR" sz="1200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188" y="5991129"/>
            <a:ext cx="5228607" cy="2257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1043" y="6445145"/>
            <a:ext cx="8758957" cy="365287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10145751" y="4616627"/>
            <a:ext cx="146636" cy="11794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Picture 9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9D836E3E-A823-9608-0461-6EFD482E4B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5188" y="1787034"/>
            <a:ext cx="5986847" cy="183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09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629" y="658945"/>
            <a:ext cx="9849983" cy="647341"/>
          </a:xfrm>
        </p:spPr>
        <p:txBody>
          <a:bodyPr>
            <a:normAutofit/>
          </a:bodyPr>
          <a:lstStyle/>
          <a:p>
            <a:r>
              <a:rPr lang="en-US" sz="3600" dirty="0"/>
              <a:t>4</a:t>
            </a:r>
            <a:r>
              <a:rPr lang="en-US" sz="3600" baseline="30000" dirty="0"/>
              <a:t>th</a:t>
            </a:r>
            <a:r>
              <a:rPr lang="en-US" sz="3600" dirty="0"/>
              <a:t> step: Fitting procedure 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342" y="1219201"/>
            <a:ext cx="10906989" cy="5638799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configuration file: this is the main configuration file</a:t>
            </a:r>
          </a:p>
          <a:p>
            <a:pPr lvl="2"/>
            <a:r>
              <a:rPr lang="en-US" dirty="0"/>
              <a:t>Add the experimental uncertainties of our measurement in a different way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r>
              <a:rPr lang="en-US" dirty="0"/>
              <a:t>Add the EFT templates for the interference, the quadratic and the cross terms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211" y="1903943"/>
            <a:ext cx="7001852" cy="1790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185" y="4137148"/>
            <a:ext cx="5124027" cy="8499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204" y="5181326"/>
            <a:ext cx="5268993" cy="153293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606090" y="4329446"/>
            <a:ext cx="1550126" cy="3725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Interference terms</a:t>
            </a:r>
            <a:endParaRPr lang="el-GR" sz="12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06090" y="5496352"/>
            <a:ext cx="1550126" cy="3725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Quadratic terms</a:t>
            </a:r>
            <a:endParaRPr lang="el-GR" sz="12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606090" y="6315236"/>
            <a:ext cx="1550126" cy="3725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Cross terms</a:t>
            </a:r>
            <a:endParaRPr lang="el-GR" sz="12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7901677" y="4539475"/>
            <a:ext cx="482852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890197" y="5682620"/>
            <a:ext cx="4694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939364" y="6527204"/>
            <a:ext cx="40747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589404" y="1954345"/>
            <a:ext cx="2557707" cy="15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!!! We use either the</a:t>
            </a:r>
            <a:r>
              <a:rPr lang="el-GR" sz="1200" dirty="0">
                <a:solidFill>
                  <a:srgbClr val="C00000"/>
                </a:solidFill>
              </a:rPr>
              <a:t> </a:t>
            </a:r>
            <a:r>
              <a:rPr lang="en-US" sz="1200" dirty="0">
                <a:solidFill>
                  <a:srgbClr val="C00000"/>
                </a:solidFill>
              </a:rPr>
              <a:t>combination of correlation and correlated uncertainty</a:t>
            </a:r>
            <a:r>
              <a:rPr lang="el-GR" sz="1200" dirty="0">
                <a:solidFill>
                  <a:srgbClr val="C00000"/>
                </a:solidFill>
              </a:rPr>
              <a:t> </a:t>
            </a:r>
            <a:r>
              <a:rPr lang="en-US" sz="1200" dirty="0">
                <a:solidFill>
                  <a:srgbClr val="C00000"/>
                </a:solidFill>
              </a:rPr>
              <a:t>or this method to add the experimental uncertainties!!! </a:t>
            </a:r>
            <a:endParaRPr lang="el-GR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37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211" y="624110"/>
            <a:ext cx="9867401" cy="664759"/>
          </a:xfrm>
        </p:spPr>
        <p:txBody>
          <a:bodyPr/>
          <a:lstStyle/>
          <a:p>
            <a:r>
              <a:rPr lang="en-US" dirty="0"/>
              <a:t>The Standard Model of Particle Physics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37212" y="1480457"/>
                <a:ext cx="5146765" cy="5120640"/>
              </a:xfrm>
            </p:spPr>
            <p:txBody>
              <a:bodyPr/>
              <a:lstStyle/>
              <a:p>
                <a:r>
                  <a:rPr lang="en-US" dirty="0"/>
                  <a:t>Standard Model is a highly successful quantum field theory that describes the fundamental particles and their interactions</a:t>
                </a:r>
              </a:p>
              <a:p>
                <a:r>
                  <a:rPr lang="en-US" dirty="0"/>
                  <a:t>Base on the symmetry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dirty="0"/>
                  <a:t> group describes the strong interaction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group describes the unified electroweak interaction</a:t>
                </a:r>
              </a:p>
              <a:p>
                <a:r>
                  <a:rPr lang="en-US" dirty="0"/>
                  <a:t>SM has limitations</a:t>
                </a:r>
              </a:p>
              <a:p>
                <a:pPr lvl="1"/>
                <a:r>
                  <a:rPr lang="en-US" dirty="0"/>
                  <a:t>Hierarchy problem</a:t>
                </a:r>
              </a:p>
              <a:p>
                <a:pPr lvl="1"/>
                <a:r>
                  <a:rPr lang="en-US" dirty="0"/>
                  <a:t>Incorporation of gravity</a:t>
                </a:r>
              </a:p>
              <a:p>
                <a:pPr lvl="1"/>
                <a:r>
                  <a:rPr lang="en-US" dirty="0"/>
                  <a:t>Dark matter – dark energy</a:t>
                </a:r>
              </a:p>
              <a:p>
                <a:pPr lvl="1"/>
                <a:r>
                  <a:rPr lang="en-US" dirty="0"/>
                  <a:t>Masses of neutrinos</a:t>
                </a:r>
              </a:p>
              <a:p>
                <a:pPr lvl="1"/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212" y="1480457"/>
                <a:ext cx="5146765" cy="5120640"/>
              </a:xfrm>
              <a:blipFill>
                <a:blip r:embed="rId2"/>
                <a:stretch>
                  <a:fillRect l="-829" t="-7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82" y="1288869"/>
            <a:ext cx="4619276" cy="4420792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4911634" y="4772297"/>
            <a:ext cx="548640" cy="18462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5599611" y="5477691"/>
            <a:ext cx="1750423" cy="3483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Extensions to the SM </a:t>
            </a:r>
            <a:endParaRPr lang="el-GR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10968" y="6313459"/>
            <a:ext cx="1937658" cy="4008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Physics beyond the SM</a:t>
            </a:r>
            <a:endParaRPr lang="el-GR" sz="1200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210968" y="5896768"/>
            <a:ext cx="670289" cy="295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504612" y="3257006"/>
            <a:ext cx="0" cy="2751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221335" y="6066713"/>
            <a:ext cx="1750423" cy="4385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Electroweak symmetry breaking</a:t>
            </a:r>
            <a:endParaRPr lang="el-G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526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211" y="624110"/>
            <a:ext cx="9867401" cy="908598"/>
          </a:xfrm>
        </p:spPr>
        <p:txBody>
          <a:bodyPr>
            <a:noAutofit/>
          </a:bodyPr>
          <a:lstStyle/>
          <a:p>
            <a:r>
              <a:rPr lang="en-US" sz="2800" dirty="0"/>
              <a:t>4</a:t>
            </a:r>
            <a:r>
              <a:rPr lang="en-US" sz="2800" baseline="30000" dirty="0"/>
              <a:t>th</a:t>
            </a:r>
            <a:r>
              <a:rPr lang="en-US" sz="2800" dirty="0"/>
              <a:t> step: Procedure for the extraction of truth level limits for dimension-8 operators 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211" y="1759131"/>
            <a:ext cx="9858257" cy="4998284"/>
          </a:xfrm>
        </p:spPr>
        <p:txBody>
          <a:bodyPr>
            <a:normAutofit/>
          </a:bodyPr>
          <a:lstStyle/>
          <a:p>
            <a:r>
              <a:rPr lang="en-US" dirty="0"/>
              <a:t>Differential cross section distributions used for the extraction of the truth level limits</a:t>
            </a:r>
          </a:p>
          <a:p>
            <a:pPr lvl="1"/>
            <a:r>
              <a:rPr lang="en-US" dirty="0"/>
              <a:t>Used for combination with other channels</a:t>
            </a:r>
          </a:p>
          <a:p>
            <a:pPr lvl="1"/>
            <a:r>
              <a:rPr lang="en-US" dirty="0"/>
              <a:t>Easier to be used by theoreticians</a:t>
            </a:r>
          </a:p>
          <a:p>
            <a:r>
              <a:rPr lang="en-US" dirty="0"/>
              <a:t>Limits are extracted using seven different kinematical variables trying one kinematical variable at a time in order to define the most sensitive to dimension-8 operators </a:t>
            </a:r>
          </a:p>
          <a:p>
            <a:r>
              <a:rPr lang="en-US" dirty="0"/>
              <a:t>The binning used for each kinematical variable is the one used in the respective differential distribution which is guided by the minimum required statistics for each bin</a:t>
            </a:r>
          </a:p>
          <a:p>
            <a:r>
              <a:rPr lang="en-US" dirty="0"/>
              <a:t>Extraction of expected and observed 95% CL lower and upper limits on the </a:t>
            </a:r>
            <a:r>
              <a:rPr lang="en-US" dirty="0" err="1"/>
              <a:t>aQGC</a:t>
            </a:r>
            <a:r>
              <a:rPr lang="en-US" dirty="0"/>
              <a:t> for two different cases: </a:t>
            </a:r>
          </a:p>
          <a:p>
            <a:pPr lvl="1"/>
            <a:r>
              <a:rPr lang="en-US" dirty="0"/>
              <a:t>1) using one </a:t>
            </a:r>
            <a:r>
              <a:rPr lang="en-US" dirty="0" err="1"/>
              <a:t>aQGC</a:t>
            </a:r>
            <a:r>
              <a:rPr lang="en-US" dirty="0"/>
              <a:t> operator at a time setting all the other anomalous couplings to the SM value and</a:t>
            </a:r>
          </a:p>
          <a:p>
            <a:pPr lvl="1"/>
            <a:r>
              <a:rPr lang="en-US" dirty="0"/>
              <a:t>2) using simultaneously two </a:t>
            </a:r>
            <a:r>
              <a:rPr lang="en-US" dirty="0" err="1"/>
              <a:t>aQGC</a:t>
            </a:r>
            <a:r>
              <a:rPr lang="en-US" dirty="0"/>
              <a:t> operators of the same family and setting all the other anomalous couplings to SM value</a:t>
            </a:r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89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885" y="1707298"/>
            <a:ext cx="3373928" cy="40619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188" y="2610969"/>
            <a:ext cx="3178451" cy="2588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211" y="624110"/>
            <a:ext cx="9867401" cy="71091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4</a:t>
            </a:r>
            <a:r>
              <a:rPr lang="en-US" sz="3600" baseline="30000" dirty="0"/>
              <a:t>th</a:t>
            </a:r>
            <a:r>
              <a:rPr lang="en-US" sz="3600" dirty="0"/>
              <a:t> step: </a:t>
            </a:r>
            <a:r>
              <a:rPr lang="en-US" dirty="0"/>
              <a:t>WZjj VBS production: Results for truth level limits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211" y="1335024"/>
            <a:ext cx="9858257" cy="542239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522361" y="5287901"/>
                <a:ext cx="1977729" cy="14174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400" dirty="0"/>
                  <a:t>The transverse mass of the </a:t>
                </a:r>
                <a:r>
                  <a:rPr lang="en-US" sz="1400" dirty="0" err="1"/>
                  <a:t>diboson</a:t>
                </a:r>
                <a:r>
                  <a:rPr lang="en-US" sz="1400" dirty="0"/>
                  <a:t> system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𝑊𝑍</m:t>
                        </m:r>
                      </m:sup>
                    </m:sSubSup>
                  </m:oMath>
                </a14:m>
                <a:r>
                  <a:rPr lang="en-US" sz="1400" dirty="0"/>
                  <a:t> gives the best expected limits for all the operators</a:t>
                </a:r>
                <a:endParaRPr kumimoji="0" lang="el-G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361" y="5287901"/>
                <a:ext cx="1977729" cy="1417400"/>
              </a:xfrm>
              <a:prstGeom prst="rect">
                <a:avLst/>
              </a:prstGeom>
              <a:blipFill>
                <a:blip r:embed="rId4"/>
                <a:stretch>
                  <a:fillRect b="-1688"/>
                </a:stretch>
              </a:blip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422655" y="1212198"/>
            <a:ext cx="2177143" cy="117631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Expected and observed lower and upper 95% CL limits on the Wilson coefficients</a:t>
            </a:r>
            <a:endParaRPr kumimoji="0" lang="el-GR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457538"/>
            <a:ext cx="2585790" cy="5732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Input measurements: unfolded distributions</a:t>
            </a:r>
            <a:endParaRPr kumimoji="0" lang="el-GR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7" y="1863821"/>
            <a:ext cx="2910482" cy="34019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5944" y="1557483"/>
            <a:ext cx="3396056" cy="410685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0837100" y="1473484"/>
            <a:ext cx="1316736" cy="1943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Work in progress</a:t>
            </a:r>
            <a:endParaRPr lang="el-GR" sz="11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41044" y="2558854"/>
            <a:ext cx="1316736" cy="1943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Work in progress</a:t>
            </a:r>
            <a:endParaRPr lang="el-GR" sz="11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00537" y="1649808"/>
            <a:ext cx="1316736" cy="1943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Work in progress</a:t>
            </a:r>
            <a:endParaRPr lang="el-GR" sz="1100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9892707" y="1995599"/>
            <a:ext cx="1940856" cy="239601"/>
          </a:xfrm>
          <a:prstGeom prst="ellipse">
            <a:avLst/>
          </a:prstGeom>
          <a:noFill/>
          <a:ln w="21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ED1C24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9975592" y="3213481"/>
            <a:ext cx="1940856" cy="239601"/>
          </a:xfrm>
          <a:prstGeom prst="ellipse">
            <a:avLst/>
          </a:prstGeom>
          <a:noFill/>
          <a:ln w="21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ED1C24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9883796" y="4427121"/>
            <a:ext cx="1940856" cy="239601"/>
          </a:xfrm>
          <a:prstGeom prst="ellipse">
            <a:avLst/>
          </a:prstGeom>
          <a:noFill/>
          <a:ln w="21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ED1C24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834751" y="3044119"/>
            <a:ext cx="1940856" cy="239601"/>
          </a:xfrm>
          <a:prstGeom prst="ellipse">
            <a:avLst/>
          </a:prstGeom>
          <a:noFill/>
          <a:ln w="21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ED1C24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816924" y="4097577"/>
            <a:ext cx="1940856" cy="239601"/>
          </a:xfrm>
          <a:prstGeom prst="ellipse">
            <a:avLst/>
          </a:prstGeom>
          <a:noFill/>
          <a:ln w="21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ED1C24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3958145" y="2140338"/>
            <a:ext cx="1940856" cy="239601"/>
          </a:xfrm>
          <a:prstGeom prst="ellipse">
            <a:avLst/>
          </a:prstGeom>
          <a:noFill/>
          <a:ln w="21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ED1C24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4020603" y="3367665"/>
            <a:ext cx="1940856" cy="239601"/>
          </a:xfrm>
          <a:prstGeom prst="ellipse">
            <a:avLst/>
          </a:prstGeom>
          <a:noFill/>
          <a:ln w="21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ED1C24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3963581" y="4594992"/>
            <a:ext cx="1940856" cy="239601"/>
          </a:xfrm>
          <a:prstGeom prst="ellipse">
            <a:avLst/>
          </a:prstGeom>
          <a:noFill/>
          <a:ln w="21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ED1C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730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211" y="624110"/>
            <a:ext cx="9867401" cy="71091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4</a:t>
            </a:r>
            <a:r>
              <a:rPr lang="en-US" sz="3600" baseline="30000" dirty="0"/>
              <a:t>th</a:t>
            </a:r>
            <a:r>
              <a:rPr lang="en-US" sz="3600" dirty="0"/>
              <a:t> step: </a:t>
            </a:r>
            <a:r>
              <a:rPr lang="en-US" dirty="0"/>
              <a:t>WZjj VBS production: 2-D truth level limits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4909" y="1335024"/>
                <a:ext cx="9740559" cy="554727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Limits on </a:t>
                </a:r>
                <a:r>
                  <a:rPr lang="en-US" dirty="0" err="1"/>
                  <a:t>aQGC</a:t>
                </a:r>
                <a:r>
                  <a:rPr lang="en-US" dirty="0"/>
                  <a:t> Wilson coefficients are also derived fitting two parameters simultaneously</a:t>
                </a:r>
              </a:p>
              <a:p>
                <a:pPr algn="just"/>
                <a:r>
                  <a:rPr lang="en-US" dirty="0"/>
                  <a:t>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𝑊𝑍</m:t>
                        </m:r>
                      </m:sup>
                    </m:sSubSup>
                  </m:oMath>
                </a14:m>
                <a:r>
                  <a:rPr lang="en-US" dirty="0"/>
                  <a:t> gives the best expected limits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4909" y="1335024"/>
                <a:ext cx="9740559" cy="554727"/>
              </a:xfrm>
              <a:blipFill>
                <a:blip r:embed="rId2"/>
                <a:stretch>
                  <a:fillRect l="-63" t="-7692" b="-65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482127" y="1849881"/>
            <a:ext cx="1316736" cy="1943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Work in progress</a:t>
            </a:r>
            <a:endParaRPr lang="el-GR" sz="11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0584"/>
            <a:ext cx="3841870" cy="3407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4344" y="2090584"/>
            <a:ext cx="3777656" cy="32703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5152" y="1789334"/>
            <a:ext cx="4555705" cy="16467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5152" y="3465040"/>
            <a:ext cx="4612893" cy="16981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2329" y="5263610"/>
            <a:ext cx="4431555" cy="1594390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5373831" y="2191131"/>
            <a:ext cx="2809587" cy="324176"/>
          </a:xfrm>
          <a:prstGeom prst="ellipse">
            <a:avLst/>
          </a:prstGeom>
          <a:noFill/>
          <a:ln w="21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ED1C24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310729" y="3842202"/>
            <a:ext cx="3010127" cy="356966"/>
          </a:xfrm>
          <a:prstGeom prst="ellipse">
            <a:avLst/>
          </a:prstGeom>
          <a:noFill/>
          <a:ln w="21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ED1C24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339750" y="5540355"/>
            <a:ext cx="2843668" cy="358064"/>
          </a:xfrm>
          <a:prstGeom prst="ellipse">
            <a:avLst/>
          </a:prstGeom>
          <a:noFill/>
          <a:ln w="21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ED1C24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8011" y="5444888"/>
            <a:ext cx="3990167" cy="136907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9687770" y="5719387"/>
            <a:ext cx="2371954" cy="324176"/>
          </a:xfrm>
          <a:prstGeom prst="ellipse">
            <a:avLst/>
          </a:prstGeom>
          <a:noFill/>
          <a:ln w="21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ED1C24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54433" y="5540355"/>
            <a:ext cx="1977729" cy="126640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1400" dirty="0"/>
              <a:t>The limits for each operators are worse when extracted in pairs than when extracted one by one</a:t>
            </a:r>
            <a:endParaRPr kumimoji="0" lang="el-G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09413" y="1992756"/>
            <a:ext cx="1316736" cy="1943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Work in progress</a:t>
            </a:r>
            <a:endParaRPr lang="el-GR" sz="11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53767" y="1883240"/>
            <a:ext cx="1316736" cy="1943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Work in progress</a:t>
            </a:r>
            <a:endParaRPr lang="el-GR" sz="11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53767" y="3555700"/>
            <a:ext cx="1316736" cy="1943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Work in progress</a:t>
            </a:r>
            <a:endParaRPr lang="el-GR" sz="11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37325" y="5280405"/>
            <a:ext cx="1316736" cy="1943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Work in progress</a:t>
            </a:r>
            <a:endParaRPr lang="el-GR" sz="11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310927" y="5293460"/>
            <a:ext cx="1316736" cy="1943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Work in progress</a:t>
            </a:r>
            <a:endParaRPr lang="el-GR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772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217" y="624110"/>
            <a:ext cx="10170558" cy="61033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4</a:t>
            </a:r>
            <a:r>
              <a:rPr lang="en-US" sz="3600" baseline="30000" dirty="0"/>
              <a:t>th</a:t>
            </a:r>
            <a:r>
              <a:rPr lang="en-US" sz="3600" dirty="0"/>
              <a:t> step: Useful commands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579" y="1346136"/>
            <a:ext cx="9776395" cy="5623560"/>
          </a:xfrm>
        </p:spPr>
        <p:txBody>
          <a:bodyPr>
            <a:normAutofit/>
          </a:bodyPr>
          <a:lstStyle/>
          <a:p>
            <a:r>
              <a:rPr lang="en-US" dirty="0"/>
              <a:t>Command to run the </a:t>
            </a:r>
            <a:r>
              <a:rPr lang="en-US" dirty="0" err="1"/>
              <a:t>EFTFun</a:t>
            </a:r>
            <a:r>
              <a:rPr lang="en-US" dirty="0"/>
              <a:t> tool:</a:t>
            </a:r>
          </a:p>
          <a:p>
            <a:pPr lvl="1"/>
            <a:r>
              <a:rPr lang="en-US" dirty="0"/>
              <a:t>In the main directory of </a:t>
            </a:r>
            <a:r>
              <a:rPr lang="en-US" dirty="0" err="1"/>
              <a:t>EFTFun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source </a:t>
            </a:r>
            <a:r>
              <a:rPr lang="en-US" dirty="0" err="1"/>
              <a:t>setup.sh</a:t>
            </a:r>
            <a:endParaRPr lang="en-US" dirty="0"/>
          </a:p>
          <a:p>
            <a:pPr lvl="2"/>
            <a:r>
              <a:rPr lang="en-GB" dirty="0"/>
              <a:t>./bin/</a:t>
            </a:r>
            <a:r>
              <a:rPr lang="en-GB" dirty="0" err="1"/>
              <a:t>eftfun.py</a:t>
            </a:r>
            <a:r>
              <a:rPr lang="en-GB" dirty="0"/>
              <a:t> -</a:t>
            </a:r>
            <a:r>
              <a:rPr lang="en-GB" dirty="0" err="1"/>
              <a:t>i</a:t>
            </a:r>
            <a:r>
              <a:rPr lang="en-GB" dirty="0"/>
              <a:t> configs/</a:t>
            </a:r>
            <a:r>
              <a:rPr lang="en-GB" dirty="0" err="1"/>
              <a:t>ecole_de_gif</a:t>
            </a:r>
            <a:r>
              <a:rPr lang="en-GB" dirty="0"/>
              <a:t>/</a:t>
            </a:r>
            <a:r>
              <a:rPr lang="en-GB" dirty="0" err="1"/>
              <a:t>Tutorial.cfg</a:t>
            </a:r>
            <a:r>
              <a:rPr lang="en-GB" dirty="0"/>
              <a:t> -m scan -p T0 -c all -o example (for observed limits)</a:t>
            </a:r>
          </a:p>
          <a:p>
            <a:pPr lvl="2"/>
            <a:r>
              <a:rPr lang="en-GB" dirty="0"/>
              <a:t>./bin/</a:t>
            </a:r>
            <a:r>
              <a:rPr lang="en-GB" dirty="0" err="1"/>
              <a:t>eftfun.py</a:t>
            </a:r>
            <a:r>
              <a:rPr lang="en-GB" dirty="0"/>
              <a:t> -</a:t>
            </a:r>
            <a:r>
              <a:rPr lang="en-GB" dirty="0" err="1"/>
              <a:t>i</a:t>
            </a:r>
            <a:r>
              <a:rPr lang="en-GB" dirty="0"/>
              <a:t> configs/</a:t>
            </a:r>
            <a:r>
              <a:rPr lang="en-GB" dirty="0" err="1"/>
              <a:t>ecole_de_gif</a:t>
            </a:r>
            <a:r>
              <a:rPr lang="en-GB" dirty="0"/>
              <a:t>/</a:t>
            </a:r>
            <a:r>
              <a:rPr lang="en-GB" dirty="0" err="1"/>
              <a:t>Tutorial.cfg</a:t>
            </a:r>
            <a:r>
              <a:rPr lang="en-GB" dirty="0"/>
              <a:t> -m scan -p T0 -c all --</a:t>
            </a:r>
            <a:r>
              <a:rPr lang="en-GB" dirty="0" err="1"/>
              <a:t>asimov</a:t>
            </a:r>
            <a:r>
              <a:rPr lang="en-GB" dirty="0"/>
              <a:t>-o example (for expected limits)</a:t>
            </a:r>
          </a:p>
          <a:p>
            <a:pPr lvl="2"/>
            <a:r>
              <a:rPr lang="en-GB" dirty="0"/>
              <a:t>Useful extra commands</a:t>
            </a:r>
          </a:p>
          <a:p>
            <a:pPr lvl="3"/>
            <a:r>
              <a:rPr lang="en-GB" dirty="0"/>
              <a:t>Add a range in the corresponding operator: -r -2:2</a:t>
            </a:r>
          </a:p>
          <a:p>
            <a:pPr lvl="3"/>
            <a:r>
              <a:rPr lang="en-GB" dirty="0"/>
              <a:t>Disable all the uncertainties except the statistical uncertainty: -d all</a:t>
            </a:r>
          </a:p>
          <a:p>
            <a:pPr lvl="2"/>
            <a:r>
              <a:rPr lang="en-GB" dirty="0"/>
              <a:t>For two operators simultaneously:</a:t>
            </a:r>
          </a:p>
          <a:p>
            <a:pPr lvl="3"/>
            <a:r>
              <a:rPr lang="en-GB" dirty="0">
                <a:effectLst/>
              </a:rPr>
              <a:t>./bin/</a:t>
            </a:r>
            <a:r>
              <a:rPr lang="en-GB" dirty="0" err="1">
                <a:effectLst/>
              </a:rPr>
              <a:t>eftfun.py</a:t>
            </a:r>
            <a:r>
              <a:rPr lang="en-GB" dirty="0">
                <a:effectLst/>
              </a:rPr>
              <a:t> -</a:t>
            </a:r>
            <a:r>
              <a:rPr lang="en-GB" dirty="0" err="1">
                <a:effectLst/>
              </a:rPr>
              <a:t>i</a:t>
            </a:r>
            <a:r>
              <a:rPr lang="en-GB" dirty="0">
                <a:effectLst/>
              </a:rPr>
              <a:t> configs/</a:t>
            </a:r>
            <a:r>
              <a:rPr lang="en-GB" dirty="0"/>
              <a:t> </a:t>
            </a:r>
            <a:r>
              <a:rPr lang="en-GB" dirty="0" err="1"/>
              <a:t>ecole_de_gif</a:t>
            </a:r>
            <a:r>
              <a:rPr lang="en-GB" dirty="0"/>
              <a:t>/</a:t>
            </a:r>
            <a:r>
              <a:rPr lang="en-GB" dirty="0" err="1"/>
              <a:t>Tutorial.cfg</a:t>
            </a:r>
            <a:r>
              <a:rPr lang="en-GB" dirty="0"/>
              <a:t>  </a:t>
            </a:r>
            <a:r>
              <a:rPr lang="en-GB" dirty="0">
                <a:effectLst/>
              </a:rPr>
              <a:t>-m scan -p M0,M1 -c all  -r -40:40,-40:40  --</a:t>
            </a:r>
            <a:r>
              <a:rPr lang="en-GB" dirty="0" err="1">
                <a:effectLst/>
              </a:rPr>
              <a:t>asimov</a:t>
            </a:r>
            <a:r>
              <a:rPr lang="en-GB" dirty="0">
                <a:effectLst/>
              </a:rPr>
              <a:t> –o example</a:t>
            </a:r>
          </a:p>
          <a:p>
            <a:pPr lvl="3"/>
            <a:r>
              <a:rPr lang="en-GB" dirty="0">
                <a:effectLst/>
              </a:rPr>
              <a:t>./bin/</a:t>
            </a:r>
            <a:r>
              <a:rPr lang="en-GB" dirty="0" err="1">
                <a:effectLst/>
              </a:rPr>
              <a:t>eftfun.py</a:t>
            </a:r>
            <a:r>
              <a:rPr lang="en-GB" dirty="0">
                <a:effectLst/>
              </a:rPr>
              <a:t> -</a:t>
            </a:r>
            <a:r>
              <a:rPr lang="en-GB" dirty="0" err="1">
                <a:effectLst/>
              </a:rPr>
              <a:t>i</a:t>
            </a:r>
            <a:r>
              <a:rPr lang="en-GB" dirty="0">
                <a:effectLst/>
              </a:rPr>
              <a:t> configs/</a:t>
            </a:r>
            <a:r>
              <a:rPr lang="en-GB" dirty="0"/>
              <a:t> </a:t>
            </a:r>
            <a:r>
              <a:rPr lang="en-GB" dirty="0" err="1"/>
              <a:t>ecole_de_gif</a:t>
            </a:r>
            <a:r>
              <a:rPr lang="en-GB" dirty="0"/>
              <a:t>/</a:t>
            </a:r>
            <a:r>
              <a:rPr lang="en-GB" dirty="0" err="1"/>
              <a:t>Tutorial.cfg</a:t>
            </a:r>
            <a:r>
              <a:rPr lang="en-GB" dirty="0"/>
              <a:t>  </a:t>
            </a:r>
            <a:r>
              <a:rPr lang="en-GB" dirty="0">
                <a:effectLst/>
              </a:rPr>
              <a:t>-m scan -p M0 -c T0,T1,T2,S02,S1  -r -40:40  --</a:t>
            </a:r>
            <a:r>
              <a:rPr lang="en-GB" dirty="0" err="1">
                <a:effectLst/>
              </a:rPr>
              <a:t>asimov</a:t>
            </a:r>
            <a:r>
              <a:rPr lang="en-GB" dirty="0">
                <a:effectLst/>
              </a:rPr>
              <a:t> -o example --conts2d</a:t>
            </a:r>
          </a:p>
          <a:p>
            <a:pPr lvl="3"/>
            <a:r>
              <a:rPr lang="en-GB" dirty="0">
                <a:effectLst/>
              </a:rPr>
              <a:t>./bin/</a:t>
            </a:r>
            <a:r>
              <a:rPr lang="en-GB" dirty="0" err="1">
                <a:effectLst/>
              </a:rPr>
              <a:t>eftfun.py</a:t>
            </a:r>
            <a:r>
              <a:rPr lang="en-GB" dirty="0">
                <a:effectLst/>
              </a:rPr>
              <a:t> -</a:t>
            </a:r>
            <a:r>
              <a:rPr lang="en-GB" dirty="0" err="1">
                <a:effectLst/>
              </a:rPr>
              <a:t>i</a:t>
            </a:r>
            <a:r>
              <a:rPr lang="en-GB" dirty="0">
                <a:effectLst/>
              </a:rPr>
              <a:t> configs/</a:t>
            </a:r>
            <a:r>
              <a:rPr lang="en-GB" dirty="0"/>
              <a:t> </a:t>
            </a:r>
            <a:r>
              <a:rPr lang="en-GB" dirty="0" err="1"/>
              <a:t>ecole_de_gif</a:t>
            </a:r>
            <a:r>
              <a:rPr lang="en-GB" dirty="0"/>
              <a:t>/</a:t>
            </a:r>
            <a:r>
              <a:rPr lang="en-GB" dirty="0" err="1"/>
              <a:t>Tutorial.cfg</a:t>
            </a:r>
            <a:r>
              <a:rPr lang="en-GB" dirty="0"/>
              <a:t>  </a:t>
            </a:r>
            <a:r>
              <a:rPr lang="en-GB" dirty="0">
                <a:effectLst/>
              </a:rPr>
              <a:t>-m scan -p M1 -c T0,T1,T2,S02,S1  -r -40:40  --</a:t>
            </a:r>
            <a:r>
              <a:rPr lang="en-GB" dirty="0" err="1">
                <a:effectLst/>
              </a:rPr>
              <a:t>asimov</a:t>
            </a:r>
            <a:r>
              <a:rPr lang="en-GB" dirty="0">
                <a:effectLst/>
              </a:rPr>
              <a:t> -o example --conts2d</a:t>
            </a:r>
          </a:p>
          <a:p>
            <a:pPr lvl="3"/>
            <a:endParaRPr lang="en-GB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lvl="3"/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28C9F-6E6E-1B13-1550-AE27D455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8768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217" y="624110"/>
            <a:ext cx="10170558" cy="610330"/>
          </a:xfrm>
        </p:spPr>
        <p:txBody>
          <a:bodyPr>
            <a:normAutofit fontScale="90000"/>
          </a:bodyPr>
          <a:lstStyle/>
          <a:p>
            <a:r>
              <a:rPr lang="en-US" dirty="0"/>
              <a:t>Exercises from </a:t>
            </a:r>
            <a:r>
              <a:rPr lang="en-US" sz="3600" dirty="0"/>
              <a:t>4</a:t>
            </a:r>
            <a:r>
              <a:rPr lang="en-US" sz="3600" baseline="30000" dirty="0"/>
              <a:t>th</a:t>
            </a:r>
            <a:r>
              <a:rPr lang="en-US" sz="3600" dirty="0"/>
              <a:t> step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579" y="1346136"/>
            <a:ext cx="9776395" cy="5623560"/>
          </a:xfrm>
        </p:spPr>
        <p:txBody>
          <a:bodyPr>
            <a:normAutofit/>
          </a:bodyPr>
          <a:lstStyle/>
          <a:p>
            <a:r>
              <a:rPr lang="en-US" dirty="0"/>
              <a:t>Go to the </a:t>
            </a:r>
            <a:r>
              <a:rPr lang="en-US" dirty="0">
                <a:solidFill>
                  <a:srgbClr val="C00000"/>
                </a:solidFill>
              </a:rPr>
              <a:t>eft-fun</a:t>
            </a:r>
            <a:r>
              <a:rPr lang="en-US" dirty="0"/>
              <a:t> folder in </a:t>
            </a:r>
            <a:r>
              <a:rPr lang="en-US" dirty="0" err="1"/>
              <a:t>gif_school</a:t>
            </a:r>
            <a:r>
              <a:rPr lang="en-US" dirty="0"/>
              <a:t> 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task: Find the operator that give the best expected and observed limits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configuration file (</a:t>
            </a:r>
            <a:r>
              <a:rPr lang="en-US" dirty="0" err="1"/>
              <a:t>Tutorial.cfg</a:t>
            </a:r>
            <a:r>
              <a:rPr lang="en-US" dirty="0"/>
              <a:t>): Choose an operator to test</a:t>
            </a:r>
          </a:p>
          <a:p>
            <a:pPr lvl="2"/>
            <a:r>
              <a:rPr lang="en-US" dirty="0"/>
              <a:t>Available dimension-8 operators: T0, T1, T2, M0, M1, S1 and S02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configuration file (</a:t>
            </a:r>
            <a:r>
              <a:rPr lang="en-US" dirty="0" err="1"/>
              <a:t>Measurement_Tutorial.cfg</a:t>
            </a:r>
            <a:r>
              <a:rPr lang="en-US" dirty="0"/>
              <a:t>): Add all the needed information in order to extract the limits</a:t>
            </a:r>
          </a:p>
          <a:p>
            <a:pPr lvl="2"/>
            <a:r>
              <a:rPr lang="en-US" dirty="0"/>
              <a:t>Add the measurement</a:t>
            </a:r>
          </a:p>
          <a:p>
            <a:pPr lvl="2"/>
            <a:r>
              <a:rPr lang="en-US" dirty="0"/>
              <a:t>Add the covariance matrix</a:t>
            </a:r>
          </a:p>
          <a:p>
            <a:pPr lvl="2"/>
            <a:r>
              <a:rPr lang="en-US" dirty="0"/>
              <a:t>Add the </a:t>
            </a:r>
            <a:r>
              <a:rPr lang="en-US" dirty="0" err="1"/>
              <a:t>sm</a:t>
            </a:r>
            <a:r>
              <a:rPr lang="en-US" dirty="0"/>
              <a:t> prediction</a:t>
            </a:r>
          </a:p>
          <a:p>
            <a:pPr lvl="2"/>
            <a:r>
              <a:rPr lang="en-US" dirty="0"/>
              <a:t>Add a relative flat uncertainty of 2% to all contributions</a:t>
            </a:r>
          </a:p>
          <a:p>
            <a:pPr lvl="2"/>
            <a:r>
              <a:rPr lang="en-US" dirty="0"/>
              <a:t>Add the interference term</a:t>
            </a:r>
          </a:p>
          <a:p>
            <a:pPr lvl="2"/>
            <a:r>
              <a:rPr lang="en-US" dirty="0"/>
              <a:t>Add the quadratic term</a:t>
            </a:r>
          </a:p>
          <a:p>
            <a:pPr lvl="2"/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28C9F-6E6E-1B13-1550-AE27D455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539A4D-04FD-33E6-CEE9-D954C55007EF}"/>
              </a:ext>
            </a:extLst>
          </p:cNvPr>
          <p:cNvSpPr/>
          <p:nvPr/>
        </p:nvSpPr>
        <p:spPr>
          <a:xfrm>
            <a:off x="7118430" y="5373814"/>
            <a:ext cx="4557766" cy="13887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Font typeface="+mj-lt"/>
              <a:buAutoNum type="arabicPeriod"/>
            </a:pPr>
            <a:r>
              <a:rPr lang="en-US" sz="1200" dirty="0">
                <a:solidFill>
                  <a:srgbClr val="C00000"/>
                </a:solidFill>
              </a:rPr>
              <a:t>Which is the operator that gives the “stricter” limits?</a:t>
            </a:r>
            <a:endParaRPr lang="el-GR" sz="1200" dirty="0">
              <a:solidFill>
                <a:srgbClr val="C00000"/>
              </a:solidFill>
            </a:endParaRPr>
          </a:p>
          <a:p>
            <a:pPr marL="228600" indent="-228600" algn="ctr">
              <a:buFont typeface="+mj-lt"/>
              <a:buAutoNum type="arabicPeriod"/>
            </a:pPr>
            <a:endParaRPr lang="en-US" sz="1200" dirty="0">
              <a:solidFill>
                <a:srgbClr val="C00000"/>
              </a:solidFill>
            </a:endParaRPr>
          </a:p>
          <a:p>
            <a:pPr marL="228600" indent="-228600" algn="ctr">
              <a:buFont typeface="+mj-lt"/>
              <a:buAutoNum type="arabicPeriod"/>
            </a:pPr>
            <a:r>
              <a:rPr lang="en-US" sz="1200" dirty="0">
                <a:solidFill>
                  <a:srgbClr val="00B0F0"/>
                </a:solidFill>
              </a:rPr>
              <a:t>What do we mean with the term “stricter”? What means a limit close to zero?</a:t>
            </a:r>
          </a:p>
          <a:p>
            <a:pPr marL="228600" indent="-228600" algn="ctr">
              <a:buFont typeface="+mj-lt"/>
              <a:buAutoNum type="arabicPeriod"/>
            </a:pPr>
            <a:endParaRPr lang="en-US" sz="1200" dirty="0">
              <a:solidFill>
                <a:srgbClr val="7030A0"/>
              </a:solidFill>
            </a:endParaRPr>
          </a:p>
          <a:p>
            <a:pPr marL="228600" indent="-228600" algn="ctr">
              <a:buFont typeface="+mj-lt"/>
              <a:buAutoNum type="arabicPeriod"/>
            </a:pPr>
            <a:r>
              <a:rPr lang="en-US" sz="1200" dirty="0">
                <a:solidFill>
                  <a:srgbClr val="7030A0"/>
                </a:solidFill>
              </a:rPr>
              <a:t>What is the effect of a bigger flat uncertainty on the limits?</a:t>
            </a:r>
            <a:endParaRPr lang="el-GR" sz="1200" dirty="0">
              <a:solidFill>
                <a:srgbClr val="7030A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2A4508-48EE-66EE-64D4-FBDCD5F10A1C}"/>
              </a:ext>
            </a:extLst>
          </p:cNvPr>
          <p:cNvSpPr/>
          <p:nvPr/>
        </p:nvSpPr>
        <p:spPr>
          <a:xfrm>
            <a:off x="8299048" y="3796497"/>
            <a:ext cx="2937310" cy="7653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this step, we will use only the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MtWZ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See in Slide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4A9D50FB-8304-E26C-4CAB-F426EF17C488}"/>
              </a:ext>
            </a:extLst>
          </p:cNvPr>
          <p:cNvSpPr/>
          <p:nvPr/>
        </p:nvSpPr>
        <p:spPr>
          <a:xfrm>
            <a:off x="7477245" y="3220923"/>
            <a:ext cx="532435" cy="20411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501FB5-516D-2C22-CDCA-2EE3AB73C2E2}"/>
              </a:ext>
            </a:extLst>
          </p:cNvPr>
          <p:cNvSpPr/>
          <p:nvPr/>
        </p:nvSpPr>
        <p:spPr>
          <a:xfrm rot="18751143">
            <a:off x="11548" y="3845500"/>
            <a:ext cx="2184955" cy="7920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7030A0"/>
                </a:solidFill>
              </a:rPr>
              <a:t>Don’t forget the instructions in Slide 30!!!!!</a:t>
            </a:r>
            <a:endParaRPr lang="el-GR" sz="1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61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217" y="624110"/>
            <a:ext cx="10170558" cy="610330"/>
          </a:xfrm>
        </p:spPr>
        <p:txBody>
          <a:bodyPr>
            <a:normAutofit fontScale="90000"/>
          </a:bodyPr>
          <a:lstStyle/>
          <a:p>
            <a:r>
              <a:rPr lang="en-US" dirty="0"/>
              <a:t>Exercises from </a:t>
            </a:r>
            <a:r>
              <a:rPr lang="en-US" sz="3600" dirty="0"/>
              <a:t>4</a:t>
            </a:r>
            <a:r>
              <a:rPr lang="en-US" sz="3600" baseline="30000" dirty="0"/>
              <a:t>th</a:t>
            </a:r>
            <a:r>
              <a:rPr lang="en-US" sz="3600" dirty="0"/>
              <a:t> step 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579" y="1346136"/>
            <a:ext cx="9776395" cy="5623560"/>
          </a:xfrm>
        </p:spPr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task: Find the kinematical variable that gives the ”stricter” limits for every operator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configuration file (</a:t>
            </a:r>
            <a:r>
              <a:rPr lang="en-US" dirty="0" err="1"/>
              <a:t>Measurement_Tutorial.cfg</a:t>
            </a:r>
            <a:r>
              <a:rPr lang="en-US" dirty="0"/>
              <a:t>): Add all the needed information in order to extract the limits with different kinematical variable</a:t>
            </a:r>
          </a:p>
          <a:p>
            <a:pPr lvl="2"/>
            <a:r>
              <a:rPr lang="en-US" dirty="0"/>
              <a:t>Add the measurement</a:t>
            </a:r>
          </a:p>
          <a:p>
            <a:pPr lvl="2"/>
            <a:r>
              <a:rPr lang="en-US" dirty="0"/>
              <a:t>Add the covariance matrix</a:t>
            </a:r>
          </a:p>
          <a:p>
            <a:pPr lvl="2"/>
            <a:r>
              <a:rPr lang="en-US" dirty="0"/>
              <a:t>Add the </a:t>
            </a:r>
            <a:r>
              <a:rPr lang="en-US" dirty="0" err="1"/>
              <a:t>sm</a:t>
            </a:r>
            <a:r>
              <a:rPr lang="en-US" dirty="0"/>
              <a:t> prediction</a:t>
            </a:r>
          </a:p>
          <a:p>
            <a:pPr lvl="2"/>
            <a:r>
              <a:rPr lang="en-US" dirty="0"/>
              <a:t>Add a relative flat uncertainty of 2% to all contributions</a:t>
            </a:r>
          </a:p>
          <a:p>
            <a:pPr lvl="2"/>
            <a:r>
              <a:rPr lang="en-US" dirty="0"/>
              <a:t>Add the interference term</a:t>
            </a:r>
          </a:p>
          <a:p>
            <a:pPr lvl="2"/>
            <a:r>
              <a:rPr lang="en-US" dirty="0"/>
              <a:t>Add the quadratic term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task: extract the limits using two operators simultaneously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configuration file (</a:t>
            </a:r>
            <a:r>
              <a:rPr lang="en-US" dirty="0" err="1"/>
              <a:t>Measurement_Tutorial.cfg</a:t>
            </a:r>
            <a:r>
              <a:rPr lang="en-US" dirty="0"/>
              <a:t>): Add all the needed information in order to extract the limits with different kinematical variable</a:t>
            </a:r>
          </a:p>
          <a:p>
            <a:pPr lvl="2"/>
            <a:r>
              <a:rPr lang="en-US" dirty="0"/>
              <a:t>Add also a cross term</a:t>
            </a:r>
          </a:p>
          <a:p>
            <a:pPr lvl="1"/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28C9F-6E6E-1B13-1550-AE27D455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539A4D-04FD-33E6-CEE9-D954C55007EF}"/>
              </a:ext>
            </a:extLst>
          </p:cNvPr>
          <p:cNvSpPr/>
          <p:nvPr/>
        </p:nvSpPr>
        <p:spPr>
          <a:xfrm>
            <a:off x="7341009" y="3001004"/>
            <a:ext cx="4557766" cy="13887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Font typeface="+mj-lt"/>
              <a:buAutoNum type="arabicPeriod"/>
            </a:pPr>
            <a:r>
              <a:rPr lang="en-US" sz="1200" dirty="0">
                <a:solidFill>
                  <a:srgbClr val="C00000"/>
                </a:solidFill>
              </a:rPr>
              <a:t>Which variable gives the stricter limits for every operator?</a:t>
            </a:r>
            <a:endParaRPr lang="el-GR" sz="1200" dirty="0">
              <a:solidFill>
                <a:srgbClr val="C00000"/>
              </a:solidFill>
            </a:endParaRPr>
          </a:p>
          <a:p>
            <a:pPr marL="228600" indent="-228600" algn="ctr">
              <a:buFont typeface="+mj-lt"/>
              <a:buAutoNum type="arabicPeriod"/>
            </a:pPr>
            <a:endParaRPr lang="en-US" sz="1200" dirty="0">
              <a:solidFill>
                <a:srgbClr val="C00000"/>
              </a:solidFill>
            </a:endParaRPr>
          </a:p>
          <a:p>
            <a:pPr marL="228600" indent="-228600" algn="ctr">
              <a:buFont typeface="+mj-lt"/>
              <a:buAutoNum type="arabicPeriod"/>
            </a:pPr>
            <a:r>
              <a:rPr lang="en-US" sz="1200" dirty="0">
                <a:solidFill>
                  <a:srgbClr val="00B0F0"/>
                </a:solidFill>
              </a:rPr>
              <a:t>What does this mean?</a:t>
            </a:r>
          </a:p>
          <a:p>
            <a:pPr marL="228600" indent="-228600" algn="ctr">
              <a:buFont typeface="+mj-lt"/>
              <a:buAutoNum type="arabicPeriod"/>
            </a:pPr>
            <a:endParaRPr lang="en-US" sz="1200" dirty="0">
              <a:solidFill>
                <a:srgbClr val="7030A0"/>
              </a:solidFill>
            </a:endParaRPr>
          </a:p>
          <a:p>
            <a:pPr marL="228600" indent="-228600" algn="ctr">
              <a:buFont typeface="+mj-lt"/>
              <a:buAutoNum type="arabicPeriod"/>
            </a:pPr>
            <a:r>
              <a:rPr lang="en-US" sz="1200" dirty="0">
                <a:solidFill>
                  <a:srgbClr val="7030A0"/>
                </a:solidFill>
              </a:rPr>
              <a:t>Do we take the “stricter” limits for every operator using the same variable?</a:t>
            </a:r>
            <a:endParaRPr lang="el-GR" sz="1200" dirty="0">
              <a:solidFill>
                <a:srgbClr val="7030A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99B949-D9E5-06B4-1BD4-77D1C155843C}"/>
              </a:ext>
            </a:extLst>
          </p:cNvPr>
          <p:cNvSpPr/>
          <p:nvPr/>
        </p:nvSpPr>
        <p:spPr>
          <a:xfrm rot="18751143">
            <a:off x="11548" y="3845500"/>
            <a:ext cx="2184955" cy="7920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7030A0"/>
                </a:solidFill>
              </a:rPr>
              <a:t>Don’t forget the instructions in Slide 30!!!!!</a:t>
            </a:r>
            <a:endParaRPr lang="el-GR" sz="1200" dirty="0">
              <a:solidFill>
                <a:srgbClr val="7030A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4698ED-5B32-8EC6-0381-454E8B46B1F0}"/>
              </a:ext>
            </a:extLst>
          </p:cNvPr>
          <p:cNvSpPr/>
          <p:nvPr/>
        </p:nvSpPr>
        <p:spPr>
          <a:xfrm>
            <a:off x="7650866" y="5640679"/>
            <a:ext cx="4247909" cy="80791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Font typeface="+mj-lt"/>
              <a:buAutoNum type="arabicPeriod"/>
            </a:pPr>
            <a:r>
              <a:rPr lang="en-US" sz="1200" dirty="0">
                <a:solidFill>
                  <a:srgbClr val="C00000"/>
                </a:solidFill>
              </a:rPr>
              <a:t>Using two operators simultaneously, are the limits “stricter”?</a:t>
            </a:r>
          </a:p>
          <a:p>
            <a:pPr marL="228600" indent="-228600" algn="ctr">
              <a:buFont typeface="+mj-lt"/>
              <a:buAutoNum type="arabicPeriod"/>
            </a:pPr>
            <a:endParaRPr lang="en-US" sz="1200" dirty="0">
              <a:solidFill>
                <a:srgbClr val="C00000"/>
              </a:solidFill>
            </a:endParaRPr>
          </a:p>
          <a:p>
            <a:pPr marL="228600" indent="-228600" algn="ctr">
              <a:buFont typeface="+mj-lt"/>
              <a:buAutoNum type="arabicPeriod"/>
            </a:pPr>
            <a:r>
              <a:rPr lang="en-US" sz="1200" dirty="0">
                <a:solidFill>
                  <a:srgbClr val="7030A0"/>
                </a:solidFill>
              </a:rPr>
              <a:t>Why?</a:t>
            </a:r>
            <a:endParaRPr lang="el-GR" sz="1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881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E13C7-BEB8-3673-745D-7F18FFE86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56" y="715632"/>
            <a:ext cx="9849431" cy="576262"/>
          </a:xfrm>
        </p:spPr>
        <p:txBody>
          <a:bodyPr>
            <a:normAutofit fontScale="90000"/>
          </a:bodyPr>
          <a:lstStyle/>
          <a:p>
            <a:r>
              <a:rPr lang="en-US" dirty="0"/>
              <a:t>Exercises from </a:t>
            </a:r>
            <a:r>
              <a:rPr lang="en-US" sz="3600" dirty="0"/>
              <a:t>4</a:t>
            </a:r>
            <a:r>
              <a:rPr lang="en-US" sz="3600" baseline="30000" dirty="0"/>
              <a:t>th</a:t>
            </a:r>
            <a:r>
              <a:rPr lang="en-US" sz="3600" dirty="0"/>
              <a:t> step (3)</a:t>
            </a:r>
            <a:endParaRPr lang="en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8211C-2D30-7765-45B3-7EDEB6A93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5456" y="1251625"/>
            <a:ext cx="1623780" cy="576262"/>
          </a:xfrm>
        </p:spPr>
        <p:txBody>
          <a:bodyPr/>
          <a:lstStyle/>
          <a:p>
            <a:r>
              <a:rPr lang="en-GR" dirty="0"/>
              <a:t>HEPData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DC84684-137C-EE80-35BA-47687A37B90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753107" y="1827887"/>
                <a:ext cx="4751865" cy="5030112"/>
              </a:xfrm>
            </p:spPr>
            <p:txBody>
              <a:bodyPr>
                <a:normAutofit fontScale="32500" lnSpcReduction="20000"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𝑊𝑍</m:t>
                        </m:r>
                      </m:sup>
                    </m:sSubSup>
                  </m:oMath>
                </a14:m>
                <a:endParaRPr lang="en-GR" dirty="0"/>
              </a:p>
              <a:p>
                <a:pPr lvl="1"/>
                <a:r>
                  <a:rPr lang="en-GB" sz="2300" dirty="0"/>
                  <a:t>D</a:t>
                </a:r>
                <a:r>
                  <a:rPr lang="en-GR" sz="2300" dirty="0"/>
                  <a:t>ata: data1.yaml</a:t>
                </a:r>
              </a:p>
              <a:p>
                <a:pPr lvl="1"/>
                <a:r>
                  <a:rPr lang="en-GB" sz="2300" dirty="0"/>
                  <a:t>C</a:t>
                </a:r>
                <a:r>
                  <a:rPr lang="en-GR" sz="2300" dirty="0"/>
                  <a:t>ovariance matrix: data2.yaml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3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3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𝑝𝑇</m:t>
                            </m:r>
                          </m:e>
                          <m:sub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nary>
                  </m:oMath>
                </a14:m>
                <a:endParaRPr lang="en-GR" sz="2300" dirty="0"/>
              </a:p>
              <a:p>
                <a:pPr lvl="1"/>
                <a:r>
                  <a:rPr lang="en-GB" sz="2300" dirty="0"/>
                  <a:t>D</a:t>
                </a:r>
                <a:r>
                  <a:rPr lang="en-GR" sz="2300" dirty="0"/>
                  <a:t>ata: data3.yaml</a:t>
                </a:r>
              </a:p>
              <a:p>
                <a:pPr lvl="1"/>
                <a:r>
                  <a:rPr lang="en-GB" sz="2300" dirty="0"/>
                  <a:t>C</a:t>
                </a:r>
                <a:r>
                  <a:rPr lang="en-GR" sz="2300" dirty="0"/>
                  <a:t>ovariance matrix: data4.yaml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l-GR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23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300" dirty="0"/>
              </a:p>
              <a:p>
                <a:pPr lvl="1"/>
                <a:r>
                  <a:rPr lang="en-GB" sz="2300" dirty="0"/>
                  <a:t>D</a:t>
                </a:r>
                <a:r>
                  <a:rPr lang="en-GR" sz="2300" dirty="0"/>
                  <a:t>ata: data5.yaml</a:t>
                </a:r>
              </a:p>
              <a:p>
                <a:pPr lvl="1"/>
                <a:r>
                  <a:rPr lang="en-GB" sz="2300" dirty="0"/>
                  <a:t>C</a:t>
                </a:r>
                <a:r>
                  <a:rPr lang="en-GR" sz="2300" dirty="0"/>
                  <a:t>ovariance matrix: data6.yaml</a:t>
                </a:r>
              </a:p>
              <a:p>
                <a:r>
                  <a:rPr lang="en-GR" sz="2300" dirty="0"/>
                  <a:t>Njets</a:t>
                </a:r>
              </a:p>
              <a:p>
                <a:pPr lvl="1"/>
                <a:r>
                  <a:rPr lang="en-GB" sz="2300" dirty="0"/>
                  <a:t>D</a:t>
                </a:r>
                <a:r>
                  <a:rPr lang="en-GR" sz="2300" dirty="0"/>
                  <a:t>ata: data7.yaml</a:t>
                </a:r>
              </a:p>
              <a:p>
                <a:pPr lvl="1"/>
                <a:r>
                  <a:rPr lang="en-GB" sz="2300" dirty="0"/>
                  <a:t>C</a:t>
                </a:r>
                <a:r>
                  <a:rPr lang="en-GR" sz="2300" dirty="0"/>
                  <a:t>ovariance matrix: data8.yaml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3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𝑗𝑗</m:t>
                        </m:r>
                      </m:sub>
                    </m:sSub>
                  </m:oMath>
                </a14:m>
                <a:endParaRPr lang="en-GR" sz="2300" dirty="0"/>
              </a:p>
              <a:p>
                <a:pPr lvl="1"/>
                <a:r>
                  <a:rPr lang="en-GB" sz="2300" dirty="0"/>
                  <a:t>D</a:t>
                </a:r>
                <a:r>
                  <a:rPr lang="en-GR" sz="2300" dirty="0"/>
                  <a:t>ata: data9.yaml</a:t>
                </a:r>
              </a:p>
              <a:p>
                <a:pPr lvl="1"/>
                <a:r>
                  <a:rPr lang="en-GB" sz="2300" dirty="0"/>
                  <a:t>C</a:t>
                </a:r>
                <a:r>
                  <a:rPr lang="en-GR" sz="2300" dirty="0"/>
                  <a:t>ovariance matrix: data10.yaml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3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l-GR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GR" sz="2300" dirty="0"/>
              </a:p>
              <a:p>
                <a:pPr lvl="1"/>
                <a:r>
                  <a:rPr lang="en-GB" sz="2300" dirty="0"/>
                  <a:t>D</a:t>
                </a:r>
                <a:r>
                  <a:rPr lang="en-GR" sz="2300" dirty="0"/>
                  <a:t>ata: data11.yaml</a:t>
                </a:r>
              </a:p>
              <a:p>
                <a:pPr lvl="1"/>
                <a:r>
                  <a:rPr lang="en-GB" sz="2300" dirty="0"/>
                  <a:t>C</a:t>
                </a:r>
                <a:r>
                  <a:rPr lang="en-GR" sz="2300" dirty="0"/>
                  <a:t>ovariance matrix: data12.yaml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l-GR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GR" sz="2300" dirty="0"/>
              </a:p>
              <a:p>
                <a:pPr lvl="1"/>
                <a:r>
                  <a:rPr lang="en-GB" sz="2300" dirty="0"/>
                  <a:t>D</a:t>
                </a:r>
                <a:r>
                  <a:rPr lang="en-GR" sz="2300" dirty="0"/>
                  <a:t>ata: data13.yaml</a:t>
                </a:r>
              </a:p>
              <a:p>
                <a:pPr lvl="1"/>
                <a:r>
                  <a:rPr lang="en-GB" sz="2300" dirty="0"/>
                  <a:t>C</a:t>
                </a:r>
                <a:r>
                  <a:rPr lang="en-GR" sz="2300" dirty="0"/>
                  <a:t>ovariance matrix: data14.yaml</a:t>
                </a:r>
              </a:p>
              <a:p>
                <a:pPr lvl="1"/>
                <a:endParaRPr lang="en-GR" dirty="0"/>
              </a:p>
              <a:p>
                <a:pPr lvl="1"/>
                <a:endParaRPr lang="en-GR" dirty="0"/>
              </a:p>
              <a:p>
                <a:pPr lvl="1"/>
                <a:endParaRPr lang="en-GR" dirty="0"/>
              </a:p>
              <a:p>
                <a:endParaRPr lang="en-GR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DC84684-137C-EE80-35BA-47687A37B9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753107" y="1827887"/>
                <a:ext cx="4751865" cy="503011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986972-FEFF-9794-67F0-776772B753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92765" y="1291894"/>
            <a:ext cx="1623779" cy="576262"/>
          </a:xfrm>
        </p:spPr>
        <p:txBody>
          <a:bodyPr/>
          <a:lstStyle/>
          <a:p>
            <a:r>
              <a:rPr lang="en-GR" dirty="0"/>
              <a:t>Root files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7C8962B-8106-1561-6B14-B225DC499A8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635316" y="1959678"/>
                <a:ext cx="4985665" cy="4707340"/>
              </a:xfrm>
            </p:spPr>
            <p:txBody>
              <a:bodyPr>
                <a:normAutofit fontScale="32500" lnSpcReduction="20000"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l-GR" sz="35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𝑊𝑍</m:t>
                        </m:r>
                      </m:sup>
                    </m:sSubSup>
                    <m:r>
                      <a:rPr lang="en-US" sz="35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3500" dirty="0"/>
              </a:p>
              <a:p>
                <a:pPr lvl="1"/>
                <a:r>
                  <a:rPr lang="en-GB" sz="3500" dirty="0"/>
                  <a:t>d02-x01-y01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35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35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𝑝𝑇</m:t>
                            </m:r>
                          </m:e>
                          <m:sub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nary>
                  </m:oMath>
                </a14:m>
                <a:endParaRPr lang="en-GR" sz="3500" dirty="0"/>
              </a:p>
              <a:p>
                <a:pPr lvl="1"/>
                <a:r>
                  <a:rPr lang="en-GB" sz="3500" dirty="0"/>
                  <a:t>d03-x01-y01</a:t>
                </a:r>
                <a:endParaRPr lang="en-GR" sz="35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50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3500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l-GR" sz="3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a14:m>
                <a:endParaRPr lang="en-GR" sz="3500" dirty="0"/>
              </a:p>
              <a:p>
                <a:pPr lvl="1"/>
                <a:r>
                  <a:rPr lang="en-GB" sz="3500" dirty="0"/>
                  <a:t>d04-x01-y01</a:t>
                </a:r>
                <a:endParaRPr lang="en-GR" sz="3500" dirty="0"/>
              </a:p>
              <a:p>
                <a:r>
                  <a:rPr lang="en-GR" sz="3500" dirty="0"/>
                  <a:t>Njets</a:t>
                </a:r>
              </a:p>
              <a:p>
                <a:pPr lvl="1"/>
                <a:r>
                  <a:rPr lang="en-GB" sz="3500" dirty="0"/>
                  <a:t>d01-x01-y01</a:t>
                </a:r>
                <a:endParaRPr lang="en-GR" sz="35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3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𝑗𝑗</m:t>
                        </m:r>
                      </m:sub>
                    </m:sSub>
                  </m:oMath>
                </a14:m>
                <a:endParaRPr lang="en-GR" sz="3500" dirty="0"/>
              </a:p>
              <a:p>
                <a:pPr lvl="1"/>
                <a:r>
                  <a:rPr lang="en-GB" sz="3500" dirty="0"/>
                  <a:t>d05-x01-y01</a:t>
                </a:r>
                <a:endParaRPr lang="en-GR" sz="3500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3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3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l-GR" sz="3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GR" sz="3500" dirty="0"/>
              </a:p>
              <a:p>
                <a:pPr lvl="1"/>
                <a:r>
                  <a:rPr lang="en-GB" sz="3500" dirty="0"/>
                  <a:t>d06-x01-y01</a:t>
                </a:r>
                <a:endParaRPr lang="en-GR" sz="35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50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3500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l-GR" sz="3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GR" sz="3500" dirty="0"/>
              </a:p>
              <a:p>
                <a:pPr lvl="1"/>
                <a:r>
                  <a:rPr lang="en-GB" sz="3500" dirty="0"/>
                  <a:t>d07-x01-y01</a:t>
                </a:r>
                <a:endParaRPr lang="en-GR" sz="3500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7C8962B-8106-1561-6B14-B225DC499A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635316" y="1959678"/>
                <a:ext cx="4985665" cy="470734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B48474-E637-32A7-020E-EBEB3730C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794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629" y="624110"/>
            <a:ext cx="9849983" cy="682176"/>
          </a:xfrm>
        </p:spPr>
        <p:txBody>
          <a:bodyPr/>
          <a:lstStyle/>
          <a:p>
            <a:r>
              <a:rPr lang="en-US" dirty="0"/>
              <a:t>Future plans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4628" y="1515290"/>
            <a:ext cx="9849983" cy="5342709"/>
          </a:xfrm>
        </p:spPr>
        <p:txBody>
          <a:bodyPr/>
          <a:lstStyle/>
          <a:p>
            <a:r>
              <a:rPr lang="en-US" dirty="0"/>
              <a:t>Run2 WZ VBS analysis</a:t>
            </a:r>
          </a:p>
          <a:p>
            <a:pPr lvl="1"/>
            <a:r>
              <a:rPr lang="en-US" dirty="0"/>
              <a:t>Combination of </a:t>
            </a:r>
            <a:r>
              <a:rPr lang="en-US" dirty="0" err="1"/>
              <a:t>aQGC</a:t>
            </a:r>
            <a:r>
              <a:rPr lang="en-US" dirty="0"/>
              <a:t> EFT results combination among many </a:t>
            </a:r>
            <a:r>
              <a:rPr lang="en-US" dirty="0" err="1"/>
              <a:t>diboson</a:t>
            </a:r>
            <a:r>
              <a:rPr lang="en-US" dirty="0"/>
              <a:t> analyses </a:t>
            </a:r>
          </a:p>
          <a:p>
            <a:r>
              <a:rPr lang="en-US" dirty="0"/>
              <a:t>Run3 WZ </a:t>
            </a:r>
            <a:r>
              <a:rPr lang="en-US" dirty="0" err="1"/>
              <a:t>diboson</a:t>
            </a:r>
            <a:r>
              <a:rPr lang="en-US" dirty="0"/>
              <a:t> and VBS analyses</a:t>
            </a:r>
          </a:p>
          <a:p>
            <a:pPr lvl="1"/>
            <a:r>
              <a:rPr lang="en-US" dirty="0"/>
              <a:t>perform a complete study of both dimension-6 and dimension-8 operators using the new </a:t>
            </a:r>
            <a:r>
              <a:rPr lang="en-US" dirty="0" err="1">
                <a:hlinkClick r:id="rId2"/>
              </a:rPr>
              <a:t>SmeftFR</a:t>
            </a:r>
            <a:r>
              <a:rPr lang="en-US" dirty="0">
                <a:hlinkClick r:id="rId2"/>
              </a:rPr>
              <a:t> v3 </a:t>
            </a:r>
            <a:endParaRPr lang="en-US" dirty="0"/>
          </a:p>
          <a:p>
            <a:pPr lvl="1"/>
            <a:r>
              <a:rPr lang="en-US" dirty="0"/>
              <a:t>machine learning approach to the EFT re-interpretation of the WZ </a:t>
            </a:r>
            <a:r>
              <a:rPr lang="en-US" dirty="0" err="1"/>
              <a:t>diboson</a:t>
            </a:r>
            <a:r>
              <a:rPr lang="en-US" dirty="0"/>
              <a:t> and VBS productions             results appear very promising (next slide)</a:t>
            </a:r>
          </a:p>
          <a:p>
            <a:pPr lvl="1"/>
            <a:r>
              <a:rPr lang="en-US" dirty="0"/>
              <a:t>find a way to incorporate the NLO QCD and EWK effect</a:t>
            </a:r>
          </a:p>
          <a:p>
            <a:r>
              <a:rPr lang="en-US" dirty="0"/>
              <a:t>HL-LHC</a:t>
            </a:r>
          </a:p>
          <a:p>
            <a:pPr lvl="1"/>
            <a:r>
              <a:rPr lang="en-US" dirty="0"/>
              <a:t>WZ VBS polarization analysis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01142" y="3718560"/>
            <a:ext cx="6008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9977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784" y="4707763"/>
            <a:ext cx="7835123" cy="20204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629" y="624110"/>
            <a:ext cx="9849983" cy="682176"/>
          </a:xfrm>
        </p:spPr>
        <p:txBody>
          <a:bodyPr>
            <a:noAutofit/>
          </a:bodyPr>
          <a:lstStyle/>
          <a:p>
            <a:r>
              <a:rPr lang="el-GR" sz="2400" dirty="0"/>
              <a:t>Μ</a:t>
            </a:r>
            <a:r>
              <a:rPr lang="en-US" sz="2400" dirty="0" err="1"/>
              <a:t>achine</a:t>
            </a:r>
            <a:r>
              <a:rPr lang="en-US" sz="2400" dirty="0"/>
              <a:t> learning approach to the EFT re-interpretation of the WZ </a:t>
            </a:r>
            <a:r>
              <a:rPr lang="en-US" sz="2400" dirty="0" err="1"/>
              <a:t>diboson</a:t>
            </a:r>
            <a:r>
              <a:rPr lang="en-US" sz="2400" dirty="0"/>
              <a:t> and VBS productions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4628" y="1515290"/>
            <a:ext cx="9849983" cy="5342709"/>
          </a:xfrm>
        </p:spPr>
        <p:txBody>
          <a:bodyPr/>
          <a:lstStyle/>
          <a:p>
            <a:pPr lvl="1"/>
            <a:endParaRPr lang="en-US" dirty="0"/>
          </a:p>
          <a:p>
            <a:endParaRPr lang="en-US" dirty="0"/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02" y="1465627"/>
            <a:ext cx="5561209" cy="36976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831" y="1355949"/>
            <a:ext cx="5392816" cy="297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734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BE5CD-01B0-B092-7849-38685031F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756" y="2324967"/>
            <a:ext cx="9733684" cy="1468800"/>
          </a:xfrm>
        </p:spPr>
        <p:txBody>
          <a:bodyPr/>
          <a:lstStyle/>
          <a:p>
            <a:r>
              <a:rPr lang="en-US" dirty="0"/>
              <a:t>Extraction of reconstructed level limits for dimension-8 operators</a:t>
            </a:r>
            <a:endParaRPr lang="en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57B94-D00A-867C-0AEC-E39E8AA512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F2AF1-4E49-3AC4-71BC-E2077C93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173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211" y="624110"/>
            <a:ext cx="9867401" cy="710914"/>
          </a:xfrm>
        </p:spPr>
        <p:txBody>
          <a:bodyPr/>
          <a:lstStyle/>
          <a:p>
            <a:r>
              <a:rPr lang="en-US" dirty="0"/>
              <a:t>Effective Field Theory: Overview</a:t>
            </a:r>
            <a:r>
              <a:rPr lang="el-GR" dirty="0"/>
              <a:t>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211" y="1335024"/>
            <a:ext cx="9858257" cy="5422392"/>
          </a:xfrm>
        </p:spPr>
        <p:txBody>
          <a:bodyPr/>
          <a:lstStyle/>
          <a:p>
            <a:r>
              <a:rPr lang="en-US" dirty="0"/>
              <a:t>There are two methods to look for physics beyond the Standard Model (BSM). </a:t>
            </a:r>
          </a:p>
          <a:p>
            <a:pPr lvl="1"/>
            <a:r>
              <a:rPr lang="en-US" dirty="0"/>
              <a:t> Look for new particles (model-dependent)	</a:t>
            </a:r>
          </a:p>
          <a:p>
            <a:pPr lvl="1"/>
            <a:r>
              <a:rPr lang="en-US" dirty="0"/>
              <a:t> Look for new interactions of SM particles (model-independent)</a:t>
            </a:r>
          </a:p>
          <a:p>
            <a:r>
              <a:rPr lang="en-US" dirty="0"/>
              <a:t>We use the second method and we try to notice deviations in the tails of the distributions</a:t>
            </a:r>
            <a:r>
              <a:rPr lang="el-GR" dirty="0"/>
              <a:t> </a:t>
            </a:r>
            <a:r>
              <a:rPr lang="en-US" dirty="0"/>
              <a:t>of some kinematical variables.</a:t>
            </a:r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19563" t="48076" r="29709" b="15113"/>
          <a:stretch>
            <a:fillRect/>
          </a:stretch>
        </p:blipFill>
        <p:spPr bwMode="auto">
          <a:xfrm>
            <a:off x="2586134" y="3446220"/>
            <a:ext cx="705991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046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211" y="582635"/>
            <a:ext cx="10554789" cy="993615"/>
          </a:xfrm>
        </p:spPr>
        <p:txBody>
          <a:bodyPr>
            <a:normAutofit/>
          </a:bodyPr>
          <a:lstStyle/>
          <a:p>
            <a:r>
              <a:rPr lang="en-US" dirty="0"/>
              <a:t>Motivation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211" y="1367906"/>
            <a:ext cx="9858257" cy="528174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More difficult analysis than the truth level </a:t>
            </a:r>
            <a:r>
              <a:rPr lang="en-US" dirty="0" err="1"/>
              <a:t>analysus</a:t>
            </a:r>
            <a:r>
              <a:rPr lang="en-US" dirty="0"/>
              <a:t> BUT </a:t>
            </a:r>
          </a:p>
          <a:p>
            <a:pPr lvl="1"/>
            <a:r>
              <a:rPr lang="en-US" dirty="0"/>
              <a:t>Choose a better binning in order to have stricter limits</a:t>
            </a:r>
          </a:p>
          <a:p>
            <a:pPr lvl="1"/>
            <a:r>
              <a:rPr lang="en-US" dirty="0"/>
              <a:t>Two kinematical variables simultaneously </a:t>
            </a:r>
          </a:p>
          <a:p>
            <a:pPr lvl="1"/>
            <a:r>
              <a:rPr lang="en-US"/>
              <a:t>Multivariate </a:t>
            </a:r>
            <a:r>
              <a:rPr lang="en-US" dirty="0"/>
              <a:t>variables like BDT scores and NN scores</a:t>
            </a:r>
          </a:p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9028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211" y="441992"/>
            <a:ext cx="10554789" cy="993615"/>
          </a:xfrm>
        </p:spPr>
        <p:txBody>
          <a:bodyPr>
            <a:normAutofit fontScale="90000"/>
          </a:bodyPr>
          <a:lstStyle/>
          <a:p>
            <a:r>
              <a:rPr lang="en-US" dirty="0"/>
              <a:t>WZjj VBS production: Procedure for the extraction of reconstructed level limits for dimension-8 operators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211" y="1576250"/>
            <a:ext cx="9858257" cy="528174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To maximally profit from the sensitive kinematical variables two variables relatively uncorrelated are selected. This template is created by binning two kinematical variables simultaneously. </a:t>
            </a:r>
          </a:p>
          <a:p>
            <a:r>
              <a:rPr lang="en-US" dirty="0"/>
              <a:t>Also a comparison between the limits derived using the two-variable fit template and the limits derived using only one kinematical variable is done </a:t>
            </a:r>
          </a:p>
          <a:p>
            <a:r>
              <a:rPr lang="en-US" dirty="0"/>
              <a:t>Extraction of expected and observed 95% CL lower and upper limits on the </a:t>
            </a:r>
            <a:r>
              <a:rPr lang="en-US" dirty="0" err="1"/>
              <a:t>aQGC</a:t>
            </a:r>
            <a:r>
              <a:rPr lang="en-US" dirty="0"/>
              <a:t> for two different cases: </a:t>
            </a:r>
          </a:p>
          <a:p>
            <a:pPr lvl="1"/>
            <a:r>
              <a:rPr lang="en-US" dirty="0"/>
              <a:t>1) using one </a:t>
            </a:r>
            <a:r>
              <a:rPr lang="en-US" dirty="0" err="1"/>
              <a:t>aQGC</a:t>
            </a:r>
            <a:r>
              <a:rPr lang="en-US" dirty="0"/>
              <a:t> operator at a time setting all the other anomalous couplings to the SM value and</a:t>
            </a:r>
          </a:p>
          <a:p>
            <a:pPr lvl="1"/>
            <a:r>
              <a:rPr lang="en-US" dirty="0"/>
              <a:t>2) using simultaneously two </a:t>
            </a:r>
            <a:r>
              <a:rPr lang="en-US" dirty="0" err="1"/>
              <a:t>aQGC</a:t>
            </a:r>
            <a:r>
              <a:rPr lang="en-US" dirty="0"/>
              <a:t> operators of the same family and setting all the other anomalous couplings to SM value</a:t>
            </a:r>
          </a:p>
          <a:p>
            <a:endParaRPr lang="en-US" dirty="0"/>
          </a:p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686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649" y="1094067"/>
            <a:ext cx="4542595" cy="29139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211" y="624110"/>
            <a:ext cx="9867401" cy="710914"/>
          </a:xfrm>
        </p:spPr>
        <p:txBody>
          <a:bodyPr>
            <a:normAutofit/>
          </a:bodyPr>
          <a:lstStyle/>
          <a:p>
            <a:r>
              <a:rPr lang="en-US" dirty="0"/>
              <a:t>WZjj VBS production: Binning Optimization 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49823" y="1197212"/>
                <a:ext cx="6122965" cy="2714960"/>
              </a:xfrm>
            </p:spPr>
            <p:txBody>
              <a:bodyPr>
                <a:normAutofit/>
              </a:bodyPr>
              <a:lstStyle/>
              <a:p>
                <a:r>
                  <a:rPr lang="en-US" sz="1600" dirty="0"/>
                  <a:t>After performing  a binning optimization, the results for the optimized </a:t>
                </a:r>
                <a:r>
                  <a:rPr lang="en-US" sz="1600" dirty="0" err="1"/>
                  <a:t>binnings</a:t>
                </a:r>
                <a:r>
                  <a:rPr lang="en-US" sz="1600" dirty="0"/>
                  <a:t> are: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For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𝑊𝑍</m:t>
                        </m:r>
                      </m:sup>
                    </m:sSubSup>
                    <m:r>
                      <a:rPr lang="en-US" sz="1600" b="0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and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𝑗𝑗</m:t>
                        </m:r>
                      </m:sub>
                    </m:sSub>
                  </m:oMath>
                </a14:m>
                <a:r>
                  <a:rPr lang="en-US" sz="1600" dirty="0"/>
                  <a:t>the </a:t>
                </a:r>
                <a:r>
                  <a:rPr lang="en-US" sz="1600" dirty="0">
                    <a:hlinkClick r:id="rId3"/>
                  </a:rPr>
                  <a:t>CMS</a:t>
                </a:r>
                <a:r>
                  <a:rPr lang="en-US" sz="1600" dirty="0"/>
                  <a:t> binning will be used for comparison reasons, as the differences in the 95 % CL limits when using either the optimized binning or this binning are negligible.</a:t>
                </a:r>
                <a:endParaRPr lang="el-GR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9823" y="1197212"/>
                <a:ext cx="6122965" cy="2714960"/>
              </a:xfrm>
              <a:blipFill>
                <a:blip r:embed="rId4"/>
                <a:stretch>
                  <a:fillRect l="-498" t="-6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9249" y="1503297"/>
            <a:ext cx="2745522" cy="641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0063" y="3256964"/>
            <a:ext cx="3538372" cy="5453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7211" y="3822473"/>
            <a:ext cx="4615075" cy="30676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6611" y="3847956"/>
            <a:ext cx="4401934" cy="295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540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211" y="624110"/>
            <a:ext cx="9867401" cy="710914"/>
          </a:xfrm>
        </p:spPr>
        <p:txBody>
          <a:bodyPr>
            <a:normAutofit fontScale="90000"/>
          </a:bodyPr>
          <a:lstStyle/>
          <a:p>
            <a:r>
              <a:rPr lang="en-US" dirty="0"/>
              <a:t>WZjj VBS production: Results for reconstructed level limits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0112" y="1739592"/>
                <a:ext cx="5756219" cy="2309894"/>
              </a:xfrm>
            </p:spPr>
            <p:txBody>
              <a:bodyPr>
                <a:normAutofit/>
              </a:bodyPr>
              <a:lstStyle/>
              <a:p>
                <a:r>
                  <a:rPr lang="en-US" sz="1100" dirty="0"/>
                  <a:t>Extraction of the limits using</a:t>
                </a:r>
              </a:p>
              <a:p>
                <a:pPr lvl="1"/>
                <a:r>
                  <a:rPr lang="en-US" sz="1100" dirty="0"/>
                  <a:t>one dimensional distribution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𝑊𝑍</m:t>
                        </m:r>
                      </m:sup>
                    </m:sSubSup>
                  </m:oMath>
                </a14:m>
                <a:r>
                  <a:rPr lang="en-US" sz="1100" dirty="0"/>
                  <a:t>) in the fit</a:t>
                </a:r>
              </a:p>
              <a:p>
                <a:pPr lvl="1"/>
                <a:r>
                  <a:rPr lang="en-US" sz="1100" dirty="0"/>
                  <a:t>two-dimensional distributions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1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𝑊𝑍</m:t>
                        </m:r>
                      </m:sup>
                    </m:sSubSup>
                  </m:oMath>
                </a14:m>
                <a:r>
                  <a:rPr lang="en-US" sz="1100" dirty="0"/>
                  <a:t>-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𝑗𝑗</m:t>
                        </m:r>
                      </m:sub>
                    </m:sSub>
                  </m:oMath>
                </a14:m>
                <a:r>
                  <a:rPr lang="en-US" sz="11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1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𝑊𝑍</m:t>
                        </m:r>
                      </m:sup>
                    </m:sSubSup>
                  </m:oMath>
                </a14:m>
                <a:r>
                  <a:rPr lang="en-US" sz="1100" dirty="0"/>
                  <a:t>- BDT score) in the fit</a:t>
                </a:r>
              </a:p>
              <a:p>
                <a:pPr lvl="2"/>
                <a:r>
                  <a:rPr lang="en-US" sz="1100" dirty="0"/>
                  <a:t>Create two-dimensional templates by binning two kinematic variables simultaneously </a:t>
                </a:r>
              </a:p>
              <a:p>
                <a:pPr lvl="2"/>
                <a:r>
                  <a:rPr lang="en-US" sz="1100" dirty="0"/>
                  <a:t>Create one dimension by ’unrolling’ the bin contents</a:t>
                </a:r>
                <a:endParaRPr lang="el-GR" sz="11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0112" y="1739592"/>
                <a:ext cx="5756219" cy="230989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42" y="4511876"/>
            <a:ext cx="4831954" cy="2346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221" y="3427876"/>
            <a:ext cx="4500310" cy="2167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4549" y="1221812"/>
            <a:ext cx="4174428" cy="550440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47954" y="1344570"/>
            <a:ext cx="1978049" cy="10241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1400" dirty="0"/>
              <a:t>Expected and observed lower and upper 95% CL limits on the Wilson coefficients</a:t>
            </a:r>
            <a:endParaRPr kumimoji="0" lang="el-G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482339" y="5595875"/>
                <a:ext cx="2177143" cy="117631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400" dirty="0"/>
                  <a:t>The two-dimensional template</a:t>
                </a:r>
              </a:p>
              <a:p>
                <a:pPr algn="ctr"/>
                <a:r>
                  <a:rPr lang="en-US" sz="1400" dirty="0"/>
                  <a:t>of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𝑊𝑍</m:t>
                        </m:r>
                      </m:sup>
                    </m:sSubSup>
                  </m:oMath>
                </a14:m>
                <a:r>
                  <a:rPr lang="en-US" sz="1400" dirty="0"/>
                  <a:t> with the BDT score gives the best expected limits</a:t>
                </a:r>
                <a:endParaRPr kumimoji="0" lang="el-G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339" y="5595875"/>
                <a:ext cx="2177143" cy="1176312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0702241" y="1030667"/>
            <a:ext cx="1316736" cy="1943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Work in progress</a:t>
            </a:r>
            <a:endParaRPr lang="el-GR" sz="11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750629" y="4807131"/>
            <a:ext cx="809897" cy="788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249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211" y="575092"/>
            <a:ext cx="10554789" cy="710914"/>
          </a:xfrm>
        </p:spPr>
        <p:txBody>
          <a:bodyPr>
            <a:noAutofit/>
          </a:bodyPr>
          <a:lstStyle/>
          <a:p>
            <a:pPr lvl="2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WZjj VBS production: Impact of the nuisance parameters on the 95% CL lower and upper expected</a:t>
            </a:r>
            <a:r>
              <a:rPr lang="el-G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limits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211" y="1471748"/>
            <a:ext cx="9858257" cy="5386251"/>
          </a:xfrm>
        </p:spPr>
        <p:txBody>
          <a:bodyPr>
            <a:normAutofit/>
          </a:bodyPr>
          <a:lstStyle/>
          <a:p>
            <a:r>
              <a:rPr lang="en-US" dirty="0"/>
              <a:t>Impact of the nuisance parameters on the 95% CL observed limits for the Wilson coefficients of the L</a:t>
            </a:r>
            <a:r>
              <a:rPr lang="en-US" baseline="-25000" dirty="0"/>
              <a:t>𝑇,1</a:t>
            </a:r>
            <a:r>
              <a:rPr lang="en-US" dirty="0"/>
              <a:t> operator. Only the nuisance parameters that have a visible</a:t>
            </a:r>
            <a:r>
              <a:rPr lang="el-GR" dirty="0"/>
              <a:t> </a:t>
            </a:r>
            <a:r>
              <a:rPr lang="en-US" dirty="0"/>
              <a:t>effect are shown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962" y="2631678"/>
            <a:ext cx="7078753" cy="279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245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211" y="488829"/>
            <a:ext cx="9867401" cy="710914"/>
          </a:xfrm>
        </p:spPr>
        <p:txBody>
          <a:bodyPr>
            <a:normAutofit fontScale="90000"/>
          </a:bodyPr>
          <a:lstStyle/>
          <a:p>
            <a:r>
              <a:rPr lang="en-US" dirty="0"/>
              <a:t>WZjj VBS production: Results for reconstructed level limits (2) 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37211" y="1335024"/>
            <a:ext cx="10554789" cy="5422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05" y="1627115"/>
            <a:ext cx="4489785" cy="2791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396" y="1627115"/>
            <a:ext cx="4958084" cy="3079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529942" y="1820091"/>
                <a:ext cx="1511453" cy="222612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Example of the nuisance parameter pull distributions of the expected two-dimensional fit and of the fit on the data </a:t>
                </a:r>
                <a:r>
                  <a:rPr lang="en-US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usingthe</a:t>
                </a:r>
                <a:r>
                  <a:rPr 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12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12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𝑊𝑍</m:t>
                        </m:r>
                      </m:sup>
                    </m:sSubSup>
                  </m:oMath>
                </a14:m>
                <a:r>
                  <a:rPr 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- BDT score, for the L</a:t>
                </a:r>
                <a:r>
                  <a:rPr lang="en-US" sz="1200" baseline="-25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𝑇,1 </a:t>
                </a:r>
                <a:r>
                  <a:rPr 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operator</a:t>
                </a:r>
                <a:endParaRPr lang="el-G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942" y="1820091"/>
                <a:ext cx="1511453" cy="2226129"/>
              </a:xfrm>
              <a:prstGeom prst="rect">
                <a:avLst/>
              </a:prstGeom>
              <a:blipFill>
                <a:blip r:embed="rId4"/>
                <a:stretch>
                  <a:fillRect r="-7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530928" y="1708785"/>
            <a:ext cx="1316736" cy="1943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Expected fit</a:t>
            </a:r>
            <a:endParaRPr lang="el-GR" sz="11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52941" y="1738192"/>
            <a:ext cx="1316736" cy="1943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Fit on the data</a:t>
            </a:r>
            <a:endParaRPr lang="el-GR" sz="11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3296" y="4409771"/>
            <a:ext cx="2732001" cy="24482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241" y="4493825"/>
            <a:ext cx="2720137" cy="23138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741382" y="4826618"/>
                <a:ext cx="3412262" cy="181031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Comparison of the profile likelihood ratio curves on the Wilson coefficients of the, L</a:t>
                </a:r>
                <a:r>
                  <a:rPr lang="en-US" sz="1100" baseline="-25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𝑇,1</a:t>
                </a:r>
                <a:r>
                  <a:rPr 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operator for the expected fit  and for the fit to the data using the two dimensional distributions of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11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1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11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𝑊𝑍</m:t>
                        </m:r>
                      </m:sup>
                    </m:sSubSup>
                  </m:oMath>
                </a14:m>
                <a:r>
                  <a:rPr 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- BDT score when only statistical uncertainties are included (black curve) are included and when experimental and theoretical uncertainty nuisance parameters (red curve) are considered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382" y="4826618"/>
                <a:ext cx="3412262" cy="1810311"/>
              </a:xfrm>
              <a:prstGeom prst="rect">
                <a:avLst/>
              </a:prstGeom>
              <a:blipFill>
                <a:blip r:embed="rId7"/>
                <a:stretch>
                  <a:fillRect r="-1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21023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804" y="4139019"/>
            <a:ext cx="4180710" cy="22724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211" y="662170"/>
            <a:ext cx="10554789" cy="672340"/>
          </a:xfrm>
        </p:spPr>
        <p:txBody>
          <a:bodyPr>
            <a:noAutofit/>
          </a:bodyPr>
          <a:lstStyle/>
          <a:p>
            <a:pPr lvl="2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WZjj VBS production: Clipping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336" y="1371443"/>
            <a:ext cx="3216467" cy="5603966"/>
          </a:xfrm>
        </p:spPr>
        <p:txBody>
          <a:bodyPr>
            <a:normAutofit fontScale="92500" lnSpcReduction="10000"/>
          </a:bodyPr>
          <a:lstStyle/>
          <a:p>
            <a:r>
              <a:rPr lang="en-US" sz="1700" dirty="0"/>
              <a:t>EFT is not a complete model</a:t>
            </a:r>
          </a:p>
          <a:p>
            <a:pPr lvl="1"/>
            <a:r>
              <a:rPr lang="en-US" sz="1500" dirty="0"/>
              <a:t>the presence of non-zero </a:t>
            </a:r>
            <a:r>
              <a:rPr lang="en-US" sz="1500" dirty="0" err="1"/>
              <a:t>aQGCs</a:t>
            </a:r>
            <a:r>
              <a:rPr lang="en-US" sz="1500" dirty="0"/>
              <a:t> will violate tree-level </a:t>
            </a:r>
            <a:r>
              <a:rPr lang="en-US" sz="1500" dirty="0" err="1"/>
              <a:t>unitarity</a:t>
            </a:r>
            <a:r>
              <a:rPr lang="en-US" sz="1500" dirty="0"/>
              <a:t> at sufficiently high energy</a:t>
            </a:r>
          </a:p>
          <a:p>
            <a:r>
              <a:rPr lang="en-US" sz="1700" dirty="0"/>
              <a:t>The </a:t>
            </a:r>
            <a:r>
              <a:rPr lang="en-US" sz="1700" dirty="0" err="1"/>
              <a:t>unitarity</a:t>
            </a:r>
            <a:r>
              <a:rPr lang="en-US" sz="1700" dirty="0"/>
              <a:t> bounds show the range of validity of the EFT approach, where a contribution of an </a:t>
            </a:r>
            <a:r>
              <a:rPr lang="en-US" sz="1700" dirty="0" err="1"/>
              <a:t>aQGC</a:t>
            </a:r>
            <a:r>
              <a:rPr lang="en-US" sz="1700" dirty="0"/>
              <a:t> operator will not lead to </a:t>
            </a:r>
            <a:r>
              <a:rPr lang="en-US" sz="1700" dirty="0" err="1"/>
              <a:t>unitarity</a:t>
            </a:r>
            <a:r>
              <a:rPr lang="en-US" sz="1700" dirty="0"/>
              <a:t> violation at high energies.</a:t>
            </a:r>
          </a:p>
          <a:p>
            <a:r>
              <a:rPr lang="en-US" sz="1700" dirty="0"/>
              <a:t>More physical limits can be obtained using the clipping method by:</a:t>
            </a:r>
          </a:p>
          <a:p>
            <a:pPr lvl="1"/>
            <a:r>
              <a:rPr lang="en-US" sz="1500" dirty="0"/>
              <a:t>cutting the EFT integration at the </a:t>
            </a:r>
            <a:r>
              <a:rPr lang="en-US" sz="1500" dirty="0" err="1"/>
              <a:t>unitarity</a:t>
            </a:r>
            <a:r>
              <a:rPr lang="en-US" sz="1500" dirty="0"/>
              <a:t> limit and</a:t>
            </a:r>
          </a:p>
          <a:p>
            <a:pPr lvl="1"/>
            <a:r>
              <a:rPr lang="en-US" sz="1500" dirty="0"/>
              <a:t>keeping the SM predictions at invariant mass of </a:t>
            </a:r>
            <a:r>
              <a:rPr lang="en-US" sz="1500" dirty="0" err="1"/>
              <a:t>parton</a:t>
            </a:r>
            <a:r>
              <a:rPr lang="en-US" sz="1500" dirty="0"/>
              <a:t> level WZ, even above the </a:t>
            </a:r>
            <a:r>
              <a:rPr lang="en-US" sz="1500" dirty="0" err="1"/>
              <a:t>unitarity</a:t>
            </a:r>
            <a:r>
              <a:rPr lang="en-US" sz="1500" dirty="0"/>
              <a:t> limit </a:t>
            </a:r>
          </a:p>
          <a:p>
            <a:endParaRPr lang="en-US" dirty="0"/>
          </a:p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248503" y="217714"/>
            <a:ext cx="2965052" cy="11537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Evolution of the individual 95%C.L. expected and observed limits of the dimension-8 operators as a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function of the cut-off scale</a:t>
            </a:r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546" y="4085891"/>
            <a:ext cx="4325974" cy="24741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803" y="1430957"/>
            <a:ext cx="4180710" cy="24657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8704" y="1496180"/>
            <a:ext cx="4273295" cy="236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691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211" y="627334"/>
            <a:ext cx="10554789" cy="710914"/>
          </a:xfrm>
        </p:spPr>
        <p:txBody>
          <a:bodyPr>
            <a:noAutofit/>
          </a:bodyPr>
          <a:lstStyle/>
          <a:p>
            <a:pPr lvl="2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WZjj VBS production: Clipping method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211" y="1435608"/>
            <a:ext cx="9858257" cy="542239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881" y="3975872"/>
            <a:ext cx="4930656" cy="27647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883" y="1347567"/>
            <a:ext cx="4354982" cy="23191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5607" y="1264676"/>
            <a:ext cx="4551204" cy="27111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6825" y="3975872"/>
            <a:ext cx="4363163" cy="27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854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382" y="2376408"/>
            <a:ext cx="4482196" cy="9954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014" y="3376911"/>
            <a:ext cx="4662932" cy="10913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211" y="624110"/>
            <a:ext cx="9867401" cy="710914"/>
          </a:xfrm>
        </p:spPr>
        <p:txBody>
          <a:bodyPr>
            <a:normAutofit/>
          </a:bodyPr>
          <a:lstStyle/>
          <a:p>
            <a:r>
              <a:rPr lang="en-US" dirty="0"/>
              <a:t>WZjj VBS production: 2-D </a:t>
            </a:r>
            <a:r>
              <a:rPr lang="en-US" dirty="0" err="1"/>
              <a:t>reco</a:t>
            </a:r>
            <a:r>
              <a:rPr lang="en-US" dirty="0"/>
              <a:t> level limits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37211" y="1335024"/>
                <a:ext cx="9858257" cy="1041384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Limits on </a:t>
                </a:r>
                <a:r>
                  <a:rPr lang="en-US" dirty="0" err="1"/>
                  <a:t>aQGC</a:t>
                </a:r>
                <a:r>
                  <a:rPr lang="en-US" dirty="0"/>
                  <a:t> Wilson coefficients are also derived fitting two parameters simultaneously</a:t>
                </a:r>
              </a:p>
              <a:p>
                <a:r>
                  <a:rPr lang="en-US" dirty="0"/>
                  <a:t>The two dimensional template of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𝑊𝑍</m:t>
                        </m:r>
                      </m:sup>
                    </m:sSubSup>
                  </m:oMath>
                </a14:m>
                <a:r>
                  <a:rPr lang="en-US" dirty="0"/>
                  <a:t> with the BDT score gives the best expected and observed 95% C.L. limits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211" y="1335024"/>
                <a:ext cx="9858257" cy="1041384"/>
              </a:xfrm>
              <a:blipFill>
                <a:blip r:embed="rId4"/>
                <a:stretch>
                  <a:fillRect l="-309" t="-1170" b="-409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891624" y="3135791"/>
            <a:ext cx="2371954" cy="324176"/>
          </a:xfrm>
          <a:prstGeom prst="ellipse">
            <a:avLst/>
          </a:prstGeom>
          <a:noFill/>
          <a:ln w="21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ED1C2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37210" y="2211322"/>
            <a:ext cx="1316736" cy="1943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Work in progress</a:t>
            </a:r>
            <a:endParaRPr lang="el-GR" sz="1100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19104"/>
            <a:ext cx="4014651" cy="36388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3578" y="3152503"/>
            <a:ext cx="3928421" cy="37054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3087" y="4449328"/>
            <a:ext cx="4513760" cy="11118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6160" y="5619684"/>
            <a:ext cx="4488154" cy="1120698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891624" y="6430879"/>
            <a:ext cx="2462322" cy="356966"/>
          </a:xfrm>
          <a:prstGeom prst="ellipse">
            <a:avLst/>
          </a:prstGeom>
          <a:noFill/>
          <a:ln w="21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ED1C24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81992" y="5278332"/>
            <a:ext cx="2462322" cy="358064"/>
          </a:xfrm>
          <a:prstGeom prst="ellipse">
            <a:avLst/>
          </a:prstGeom>
          <a:noFill/>
          <a:ln w="21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ED1C24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851232" y="4167791"/>
            <a:ext cx="2502713" cy="324176"/>
          </a:xfrm>
          <a:prstGeom prst="ellipse">
            <a:avLst/>
          </a:prstGeom>
          <a:noFill/>
          <a:ln w="21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ED1C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935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5EB0E-577C-5A69-0603-A461CC1F1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732" y="2267094"/>
            <a:ext cx="9779983" cy="1468800"/>
          </a:xfrm>
        </p:spPr>
        <p:txBody>
          <a:bodyPr/>
          <a:lstStyle/>
          <a:p>
            <a:r>
              <a:rPr lang="en-GR" dirty="0"/>
              <a:t>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F4174-054F-E2CC-C210-AFEC00B1A0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2A8FD-3202-887B-80C1-484763CE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05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629" y="624110"/>
            <a:ext cx="9849983" cy="683482"/>
          </a:xfrm>
        </p:spPr>
        <p:txBody>
          <a:bodyPr/>
          <a:lstStyle/>
          <a:p>
            <a:r>
              <a:rPr lang="en-US" dirty="0"/>
              <a:t>Effective Field Theory: Overview</a:t>
            </a:r>
            <a:r>
              <a:rPr lang="el-GR" dirty="0"/>
              <a:t>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36192" y="1307592"/>
                <a:ext cx="10655808" cy="555040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Effective Field Theory (EFT) is the natural way to expand the SM such that the gauge symmetries are respected</a:t>
                </a:r>
              </a:p>
              <a:p>
                <a:r>
                  <a:rPr lang="en-US" dirty="0"/>
                  <a:t>The EFT provides a way to search for effects of BSM</a:t>
                </a:r>
              </a:p>
              <a:p>
                <a:r>
                  <a:rPr lang="en-US" dirty="0"/>
                  <a:t>Construction of an EFT </a:t>
                </a:r>
                <a:r>
                  <a:rPr lang="en-US" dirty="0" err="1"/>
                  <a:t>Lagrangian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SM: general theory of quark and lepton fields and their interactions with vector boson and the Higgs fields</a:t>
                </a:r>
              </a:p>
              <a:p>
                <a:pPr lvl="1"/>
                <a:r>
                  <a:rPr lang="en-US" dirty="0"/>
                  <a:t>Extend the theory: Add operators of higher dimension</a:t>
                </a:r>
              </a:p>
              <a:p>
                <a:r>
                  <a:rPr lang="en-US" dirty="0"/>
                  <a:t>The EFT </a:t>
                </a:r>
                <a:r>
                  <a:rPr lang="en-US" dirty="0" err="1"/>
                  <a:t>Lagrangian</a:t>
                </a:r>
                <a:r>
                  <a:rPr lang="en-US" dirty="0"/>
                  <a:t> can be expressed as: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</a:t>
                </a:r>
                <a:r>
                  <a:rPr lang="el-GR" dirty="0"/>
                  <a:t>:</a:t>
                </a:r>
                <a:r>
                  <a:rPr lang="en-US" dirty="0"/>
                  <a:t> </a:t>
                </a:r>
                <a:r>
                  <a:rPr lang="el-GR" dirty="0"/>
                  <a:t>Λ </a:t>
                </a:r>
                <a:r>
                  <a:rPr lang="en-US" dirty="0"/>
                  <a:t>is the scale of new physics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(6)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, 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(8)</m:t>
                        </m:r>
                      </m:sup>
                    </m:sSubSup>
                  </m:oMath>
                </a14:m>
                <a:r>
                  <a:rPr lang="en-US" dirty="0"/>
                  <a:t>   are the</a:t>
                </a:r>
                <a:r>
                  <a:rPr lang="el-GR" dirty="0"/>
                  <a:t> </a:t>
                </a:r>
                <a:r>
                  <a:rPr lang="en-US" dirty="0"/>
                  <a:t>Lorentz</a:t>
                </a:r>
                <a:r>
                  <a:rPr lang="el-GR" dirty="0"/>
                  <a:t> </a:t>
                </a:r>
                <a:r>
                  <a:rPr lang="en-US" dirty="0"/>
                  <a:t>and gauge invariant dimension-6 and dimension-8 operators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(6)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 , 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(8)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r>
                  <a:rPr lang="en-US" dirty="0"/>
                  <a:t>are the dimensionless Wilson coefficients of the dimension-6 and 8 effective operators </a:t>
                </a:r>
              </a:p>
              <a:p>
                <a:r>
                  <a:rPr lang="el-GR" dirty="0"/>
                  <a:t>Λ </a:t>
                </a:r>
                <a:r>
                  <a:rPr lang="en-US" dirty="0"/>
                  <a:t>can be assumed as common to all the coefficients, the Wilson coefficients can be written as: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      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36192" y="1307592"/>
                <a:ext cx="10655808" cy="5550408"/>
              </a:xfrm>
              <a:blipFill>
                <a:blip r:embed="rId2"/>
                <a:stretch>
                  <a:fillRect l="-343" t="-879" r="-1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176" y="3564371"/>
            <a:ext cx="5168840" cy="8927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422" y="5961234"/>
            <a:ext cx="2900481" cy="89676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968672" y="5932684"/>
            <a:ext cx="2406464" cy="76986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9606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Energy scale of the interaction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must be </a:t>
            </a:r>
            <a:endParaRPr kumimoji="0" lang="el-GR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19606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 &lt; </a:t>
            </a: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Λ</a:t>
            </a:r>
          </a:p>
        </p:txBody>
      </p:sp>
    </p:spTree>
    <p:extLst>
      <p:ext uri="{BB962C8B-B14F-4D97-AF65-F5344CB8AC3E}">
        <p14:creationId xmlns:p14="http://schemas.microsoft.com/office/powerpoint/2010/main" val="10530508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846" y="5665002"/>
            <a:ext cx="8735644" cy="10288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1883" y="582883"/>
            <a:ext cx="10512986" cy="774922"/>
          </a:xfrm>
        </p:spPr>
        <p:txBody>
          <a:bodyPr>
            <a:noAutofit/>
          </a:bodyPr>
          <a:lstStyle/>
          <a:p>
            <a:r>
              <a:rPr lang="en-US" sz="2800" dirty="0"/>
              <a:t>WZ </a:t>
            </a:r>
            <a:r>
              <a:rPr lang="en-US" sz="2800" dirty="0" err="1"/>
              <a:t>diboson</a:t>
            </a:r>
            <a:r>
              <a:rPr lang="en-US" sz="2800" dirty="0"/>
              <a:t> production: Comparison of SM_LO and SM_NLO and validation of the decomposition method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752" y="1252728"/>
            <a:ext cx="10747248" cy="560527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In order to see the effect of NLO QCD corrections to the LO, we compare the SM_LO production to the SM_NLO production(It will be used for setting a systematic uncertainty)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order to use the decomposition method for our future samples, we have to prove that the method works well even for coefficient values very far from the Standard Model</a:t>
            </a:r>
            <a:endParaRPr lang="el-GR" dirty="0"/>
          </a:p>
          <a:p>
            <a:endParaRPr lang="en-US" dirty="0"/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95" y="2354681"/>
            <a:ext cx="3911600" cy="2559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44" y="2292753"/>
            <a:ext cx="4127863" cy="26835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06834" y="2830943"/>
            <a:ext cx="3117668" cy="16071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For the </a:t>
            </a:r>
            <a:r>
              <a:rPr lang="en-US" sz="1200" dirty="0" err="1">
                <a:solidFill>
                  <a:schemeClr val="tx1"/>
                </a:solidFill>
              </a:rPr>
              <a:t>Eta_Z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Mt_WZ</a:t>
            </a:r>
            <a:r>
              <a:rPr lang="en-US" sz="1200" dirty="0">
                <a:solidFill>
                  <a:schemeClr val="tx1"/>
                </a:solidFill>
              </a:rPr>
              <a:t>, M_3leptons, deltaphi_l1Z_lW, deltaphi_l2Z_lW, </a:t>
            </a:r>
            <a:r>
              <a:rPr lang="en-US" sz="1200" dirty="0" err="1">
                <a:solidFill>
                  <a:schemeClr val="tx1"/>
                </a:solidFill>
              </a:rPr>
              <a:t>deltaphi_Z_lW</a:t>
            </a:r>
            <a:r>
              <a:rPr lang="en-US" sz="1200" dirty="0">
                <a:solidFill>
                  <a:schemeClr val="tx1"/>
                </a:solidFill>
              </a:rPr>
              <a:t> and </a:t>
            </a:r>
            <a:r>
              <a:rPr lang="en-US" sz="1200" dirty="0" err="1">
                <a:solidFill>
                  <a:schemeClr val="tx1"/>
                </a:solidFill>
              </a:rPr>
              <a:t>delta_y</a:t>
            </a:r>
            <a:r>
              <a:rPr lang="en-US" sz="1200" dirty="0">
                <a:solidFill>
                  <a:schemeClr val="tx1"/>
                </a:solidFill>
              </a:rPr>
              <a:t>, the k-factor seems to be almost flat and they can be used for setting a systematic uncertainty for the LO EFT distributions </a:t>
            </a:r>
            <a:endParaRPr lang="el-GR" sz="12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772503" y="6165669"/>
            <a:ext cx="1302366" cy="4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Within the statistical error</a:t>
            </a:r>
            <a:endParaRPr lang="el-GR" sz="11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0162903" y="6418217"/>
            <a:ext cx="452846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0136777" y="6220928"/>
            <a:ext cx="518595" cy="91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17714" y="5098194"/>
            <a:ext cx="119742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441576" y="5707240"/>
            <a:ext cx="1791553" cy="33338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9606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Good agreement between full and</a:t>
            </a:r>
            <a:r>
              <a:rPr kumimoji="0" lang="en-US" sz="11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sum</a:t>
            </a:r>
            <a:endParaRPr kumimoji="0" lang="el-GR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717253"/>
            <a:ext cx="1950720" cy="111889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1960669">
              <a:defRPr/>
            </a:pPr>
            <a:r>
              <a:rPr lang="en-US" sz="1200" dirty="0"/>
              <a:t>Validation of the decomposition method  by comparing the full production with the sum of the decomposed samples</a:t>
            </a:r>
            <a:endParaRPr kumimoji="0" lang="el-GR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24527" y="6693847"/>
            <a:ext cx="1328570" cy="14230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Arbitrary values</a:t>
            </a:r>
            <a:endParaRPr lang="el-GR" sz="12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8" idx="0"/>
          </p:cNvCxnSpPr>
          <p:nvPr/>
        </p:nvCxnSpPr>
        <p:spPr>
          <a:xfrm flipV="1">
            <a:off x="2888812" y="6566263"/>
            <a:ext cx="288946" cy="127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7747" y="3123210"/>
            <a:ext cx="333422" cy="2095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9364" y="3735487"/>
            <a:ext cx="1162212" cy="4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431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211" y="624110"/>
            <a:ext cx="9867401" cy="710914"/>
          </a:xfrm>
        </p:spPr>
        <p:txBody>
          <a:bodyPr>
            <a:normAutofit/>
          </a:bodyPr>
          <a:lstStyle/>
          <a:p>
            <a:r>
              <a:rPr lang="en-US" dirty="0"/>
              <a:t>Binning Optimization (1)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211" y="1335024"/>
            <a:ext cx="9858257" cy="5422392"/>
          </a:xfrm>
        </p:spPr>
        <p:txBody>
          <a:bodyPr>
            <a:normAutofit/>
          </a:bodyPr>
          <a:lstStyle/>
          <a:p>
            <a:r>
              <a:rPr lang="en-US" dirty="0"/>
              <a:t>Binned Profile-likelihood fits is heavily dependent on the binning of the histogram that is used in the fit. </a:t>
            </a:r>
          </a:p>
          <a:p>
            <a:r>
              <a:rPr lang="en-US" dirty="0"/>
              <a:t>The procedure to compute the optimal binning for the variables used in the </a:t>
            </a:r>
            <a:r>
              <a:rPr lang="en-US" dirty="0" err="1"/>
              <a:t>Reco</a:t>
            </a:r>
            <a:r>
              <a:rPr lang="en-US" dirty="0"/>
              <a:t>-level fits is as follows:</a:t>
            </a:r>
          </a:p>
          <a:p>
            <a:pPr lvl="1"/>
            <a:r>
              <a:rPr lang="en-US" dirty="0"/>
              <a:t>1. For a given number of bins, create a large number of variable binning options for the fit histogram, while requiring  &gt; 5 events in each bin for all Standard Model processes and the quadratic term of the L</a:t>
            </a:r>
            <a:r>
              <a:rPr lang="en-US" baseline="-25000" dirty="0"/>
              <a:t>𝑇,1 </a:t>
            </a:r>
            <a:r>
              <a:rPr lang="en-US" dirty="0"/>
              <a:t>operator, which is the most sensitive operator to the WZjj process.</a:t>
            </a:r>
          </a:p>
          <a:p>
            <a:pPr lvl="1"/>
            <a:r>
              <a:rPr lang="en-US" dirty="0"/>
              <a:t>2. The binning options are generated by splitting the initial histogram range in steps: In the first step, the range is split in 𝑛</a:t>
            </a:r>
            <a:r>
              <a:rPr lang="en-US" baseline="-25000" dirty="0"/>
              <a:t>1</a:t>
            </a:r>
            <a:r>
              <a:rPr lang="en-US" dirty="0"/>
              <a:t>+1 bins. In the second step, each one of the 𝑛</a:t>
            </a:r>
            <a:r>
              <a:rPr lang="en-US" baseline="-25000" dirty="0"/>
              <a:t>1</a:t>
            </a:r>
            <a:r>
              <a:rPr lang="en-US" dirty="0"/>
              <a:t>+1 bins is split in 𝑛</a:t>
            </a:r>
            <a:r>
              <a:rPr lang="en-US" baseline="-25000" dirty="0"/>
              <a:t>2</a:t>
            </a:r>
            <a:r>
              <a:rPr lang="en-US" dirty="0"/>
              <a:t>+1 bins. The process continues for up to 4 steps, in which case the histogram will have 5 bins. The binning search performed in this optimization looks at 5-bin histograms, and the number of insertions at each step are: </a:t>
            </a:r>
            <a:r>
              <a:rPr lang="el-GR" dirty="0"/>
              <a:t>(𝑛</a:t>
            </a:r>
            <a:r>
              <a:rPr lang="el-GR" baseline="-25000" dirty="0"/>
              <a:t>1</a:t>
            </a:r>
            <a:r>
              <a:rPr lang="el-GR" dirty="0"/>
              <a:t> = 50, 𝑛</a:t>
            </a:r>
            <a:r>
              <a:rPr lang="el-GR" baseline="-25000" dirty="0"/>
              <a:t>2</a:t>
            </a:r>
            <a:r>
              <a:rPr lang="el-GR" dirty="0"/>
              <a:t> = 2, 𝑛</a:t>
            </a:r>
            <a:r>
              <a:rPr lang="el-GR" baseline="-25000" dirty="0"/>
              <a:t>3</a:t>
            </a:r>
            <a:r>
              <a:rPr lang="el-GR" dirty="0"/>
              <a:t> = 2, 𝑛</a:t>
            </a:r>
            <a:r>
              <a:rPr lang="el-GR" baseline="-25000" dirty="0"/>
              <a:t>4</a:t>
            </a:r>
            <a:r>
              <a:rPr lang="el-GR" dirty="0"/>
              <a:t> = 2).</a:t>
            </a:r>
            <a:endParaRPr lang="en-US" dirty="0"/>
          </a:p>
          <a:p>
            <a:pPr lvl="1"/>
            <a:r>
              <a:rPr lang="en-US" dirty="0"/>
              <a:t>3. Perform binned profile-likelihood fits for each binning option. The expected 95% C.L. value of the Wilson coefficient is computed using the quadratic EFT term for the L</a:t>
            </a:r>
            <a:r>
              <a:rPr lang="en-US" baseline="-25000" dirty="0"/>
              <a:t>𝑇,1 </a:t>
            </a:r>
            <a:r>
              <a:rPr lang="en-US" dirty="0"/>
              <a:t>operator.</a:t>
            </a:r>
          </a:p>
          <a:p>
            <a:pPr lvl="1"/>
            <a:r>
              <a:rPr lang="en-US" dirty="0"/>
              <a:t>4. The binning providing the best 95% C.L. for the Wilson coefficient is chosen as the optimized binning.</a:t>
            </a:r>
          </a:p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8434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211" y="316675"/>
            <a:ext cx="10554789" cy="710914"/>
          </a:xfrm>
        </p:spPr>
        <p:txBody>
          <a:bodyPr>
            <a:noAutofit/>
          </a:bodyPr>
          <a:lstStyle/>
          <a:p>
            <a:pPr lvl="2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WZjj VBS production: Comparison of asymptotic and toys methods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211" y="1325801"/>
            <a:ext cx="9858257" cy="5532199"/>
          </a:xfrm>
        </p:spPr>
        <p:txBody>
          <a:bodyPr>
            <a:normAutofit/>
          </a:bodyPr>
          <a:lstStyle/>
          <a:p>
            <a:r>
              <a:rPr lang="en-US" dirty="0"/>
              <a:t>Feldman-Cousins method uses </a:t>
            </a:r>
            <a:r>
              <a:rPr lang="en-US" dirty="0" err="1"/>
              <a:t>pseudoexperiments</a:t>
            </a:r>
            <a:r>
              <a:rPr lang="en-US" dirty="0"/>
              <a:t> (toys)</a:t>
            </a:r>
          </a:p>
          <a:p>
            <a:r>
              <a:rPr lang="en-US" dirty="0" err="1"/>
              <a:t>Pseudoexperiments</a:t>
            </a:r>
            <a:r>
              <a:rPr lang="en-US" dirty="0"/>
              <a:t> are necessary in the extraction of the </a:t>
            </a:r>
            <a:r>
              <a:rPr lang="en-US" dirty="0" err="1"/>
              <a:t>reco</a:t>
            </a:r>
            <a:r>
              <a:rPr lang="en-US" dirty="0"/>
              <a:t>-level expected limits because the optimized binning used contains bins with low statistics. They have been chosen to have at least 5 events each of them.</a:t>
            </a:r>
          </a:p>
          <a:p>
            <a:r>
              <a:rPr lang="en-US" dirty="0" err="1"/>
              <a:t>Pseudoexperiments</a:t>
            </a:r>
            <a:r>
              <a:rPr lang="en-US" dirty="0"/>
              <a:t> are very time consuming</a:t>
            </a:r>
          </a:p>
          <a:p>
            <a:r>
              <a:rPr lang="en-US" dirty="0"/>
              <a:t>The asymptotic method can be used for the extraction of the limits if the results of the two methods are comparable. 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796" y="3712603"/>
            <a:ext cx="3242308" cy="30039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914" y="3712603"/>
            <a:ext cx="3300547" cy="30283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321680" y="4781006"/>
            <a:ext cx="1246880" cy="32386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1400" kern="0" dirty="0">
                <a:solidFill>
                  <a:prstClr val="black"/>
                </a:solidFill>
              </a:rPr>
              <a:t>Using NPs</a:t>
            </a:r>
            <a:endParaRPr kumimoji="0" lang="el-G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39763" y="4705932"/>
            <a:ext cx="1264688" cy="520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1400" kern="0" dirty="0">
                <a:solidFill>
                  <a:prstClr val="black"/>
                </a:solidFill>
              </a:rPr>
              <a:t>Without using NPs</a:t>
            </a:r>
            <a:endParaRPr kumimoji="0" lang="el-G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67705" y="6534133"/>
            <a:ext cx="418204" cy="32386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1400" kern="0" dirty="0">
                <a:solidFill>
                  <a:prstClr val="black"/>
                </a:solidFill>
              </a:rPr>
              <a:t>T1</a:t>
            </a:r>
            <a:endParaRPr kumimoji="0" lang="el-G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91363" y="6534132"/>
            <a:ext cx="418204" cy="32386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1400" kern="0" dirty="0">
                <a:solidFill>
                  <a:prstClr val="black"/>
                </a:solidFill>
              </a:rPr>
              <a:t>T1</a:t>
            </a:r>
            <a:endParaRPr kumimoji="0" lang="el-G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5214" y="4584011"/>
            <a:ext cx="1264688" cy="5208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1400" kern="0" dirty="0">
                <a:solidFill>
                  <a:prstClr val="black"/>
                </a:solidFill>
              </a:rPr>
              <a:t>Probability function</a:t>
            </a:r>
            <a:endParaRPr kumimoji="0" lang="el-G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96871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629" y="624110"/>
            <a:ext cx="10293531" cy="751844"/>
          </a:xfrm>
        </p:spPr>
        <p:txBody>
          <a:bodyPr>
            <a:normAutofit/>
          </a:bodyPr>
          <a:lstStyle/>
          <a:p>
            <a:r>
              <a:rPr lang="en-US" dirty="0"/>
              <a:t>Effective Field Theory:</a:t>
            </a:r>
            <a:r>
              <a:rPr lang="el-GR" dirty="0"/>
              <a:t> </a:t>
            </a:r>
            <a:r>
              <a:rPr lang="en-US" dirty="0"/>
              <a:t>dimension-6 operators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4449" y="1271451"/>
            <a:ext cx="4804397" cy="5586549"/>
          </a:xfrm>
        </p:spPr>
        <p:txBody>
          <a:bodyPr/>
          <a:lstStyle/>
          <a:p>
            <a:r>
              <a:rPr lang="en-US" sz="1600" dirty="0"/>
              <a:t>Dimension-6 operators are dominant in anomalous Triple Gauge Couplings (</a:t>
            </a:r>
            <a:r>
              <a:rPr lang="en-US" sz="1600" dirty="0" err="1"/>
              <a:t>aTGCs</a:t>
            </a:r>
            <a:r>
              <a:rPr lang="en-US" sz="1600" dirty="0"/>
              <a:t>)</a:t>
            </a:r>
          </a:p>
          <a:p>
            <a:r>
              <a:rPr lang="en-US" sz="1600" dirty="0"/>
              <a:t>After flavor symmetry assumptions, the Warsaw basis is used</a:t>
            </a:r>
          </a:p>
          <a:p>
            <a:pPr lvl="1"/>
            <a:r>
              <a:rPr lang="en-US" dirty="0"/>
              <a:t>minimal set of non-redundant dimension-6 operators</a:t>
            </a:r>
          </a:p>
          <a:p>
            <a:pPr lvl="1"/>
            <a:r>
              <a:rPr lang="en-US" dirty="0"/>
              <a:t>Includes bosonic, boson to fermion and four-fermion operators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l-G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666" y="1199590"/>
            <a:ext cx="5553335" cy="5658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433" y="4472932"/>
            <a:ext cx="3293207" cy="22824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751" y="5126056"/>
            <a:ext cx="1874682" cy="1188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14" y="3943007"/>
            <a:ext cx="2249851" cy="96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31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629" y="624110"/>
            <a:ext cx="10293531" cy="751844"/>
          </a:xfrm>
        </p:spPr>
        <p:txBody>
          <a:bodyPr>
            <a:normAutofit/>
          </a:bodyPr>
          <a:lstStyle/>
          <a:p>
            <a:r>
              <a:rPr lang="en-US" dirty="0"/>
              <a:t>Effective Field Theory:</a:t>
            </a:r>
            <a:r>
              <a:rPr lang="el-GR" dirty="0"/>
              <a:t> </a:t>
            </a:r>
            <a:r>
              <a:rPr lang="en-US" dirty="0"/>
              <a:t>dimension-8 operators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0896" y="1271451"/>
            <a:ext cx="10848807" cy="5586549"/>
          </a:xfrm>
        </p:spPr>
        <p:txBody>
          <a:bodyPr/>
          <a:lstStyle/>
          <a:p>
            <a:r>
              <a:rPr lang="en-US" dirty="0"/>
              <a:t>The dimension-8 operators are dominant in anomalous Quartic Gauge Couplings (</a:t>
            </a:r>
            <a:r>
              <a:rPr lang="en-US" dirty="0" err="1"/>
              <a:t>aQGCs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l-G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98" y="5286889"/>
            <a:ext cx="7638831" cy="149735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087777" y="1702513"/>
            <a:ext cx="2535940" cy="92531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9606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They are divided into three categories: Longitudinal (L</a:t>
            </a:r>
            <a:r>
              <a:rPr kumimoji="0" lang="en-US" sz="12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), transverse (L</a:t>
            </a:r>
            <a:r>
              <a:rPr kumimoji="0" lang="en-US" sz="12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) and mixed (L</a:t>
            </a:r>
            <a:r>
              <a:rPr kumimoji="0" lang="en-US" sz="12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  <a:endParaRPr kumimoji="0" lang="el-GR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311" y="1570759"/>
            <a:ext cx="1874682" cy="1188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55" y="3028233"/>
            <a:ext cx="4324954" cy="1467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4509" y="1933622"/>
            <a:ext cx="3505689" cy="3353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8598" y="3163000"/>
            <a:ext cx="3743847" cy="35819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311579" y="4578076"/>
            <a:ext cx="1842657" cy="43690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9606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>
                <a:solidFill>
                  <a:prstClr val="black"/>
                </a:solidFill>
              </a:rPr>
              <a:t>Scalar operators: Pure Higgs field</a:t>
            </a:r>
            <a:endParaRPr kumimoji="0" lang="el-GR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03640" y="4495288"/>
            <a:ext cx="1316378" cy="6858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9606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>
                <a:solidFill>
                  <a:prstClr val="black"/>
                </a:solidFill>
              </a:rPr>
              <a:t>Tensor operators: field strength tensor</a:t>
            </a:r>
            <a:endParaRPr kumimoji="0" lang="el-GR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301539" y="2917664"/>
            <a:ext cx="1681212" cy="34983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9606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>
                <a:solidFill>
                  <a:prstClr val="black"/>
                </a:solidFill>
              </a:rPr>
              <a:t>Mixed operators</a:t>
            </a:r>
            <a:endParaRPr kumimoji="0" lang="el-GR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380F775-6F74-D02E-21B2-A5BCD63A51EE}"/>
              </a:ext>
            </a:extLst>
          </p:cNvPr>
          <p:cNvSpPr/>
          <p:nvPr/>
        </p:nvSpPr>
        <p:spPr>
          <a:xfrm>
            <a:off x="2824767" y="5286889"/>
            <a:ext cx="798950" cy="1579523"/>
          </a:xfrm>
          <a:prstGeom prst="ellipse">
            <a:avLst/>
          </a:prstGeom>
          <a:noFill/>
          <a:ln w="30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80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3" y="708475"/>
            <a:ext cx="10293531" cy="751844"/>
          </a:xfrm>
        </p:spPr>
        <p:txBody>
          <a:bodyPr>
            <a:noAutofit/>
          </a:bodyPr>
          <a:lstStyle/>
          <a:p>
            <a:r>
              <a:rPr lang="en-US" sz="2800" dirty="0"/>
              <a:t>Effective Field Theory:</a:t>
            </a:r>
            <a:r>
              <a:rPr lang="el-GR" sz="2800" dirty="0"/>
              <a:t> </a:t>
            </a:r>
            <a:r>
              <a:rPr lang="en-US" sz="2800" dirty="0" err="1"/>
              <a:t>Unitarity</a:t>
            </a:r>
            <a:r>
              <a:rPr lang="en-US" sz="2800" dirty="0"/>
              <a:t> bounds</a:t>
            </a:r>
            <a:endParaRPr lang="el-G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0423" y="1402081"/>
                <a:ext cx="9544594" cy="5455920"/>
              </a:xfrm>
            </p:spPr>
            <p:txBody>
              <a:bodyPr>
                <a:normAutofit/>
              </a:bodyPr>
              <a:lstStyle/>
              <a:p>
                <a:r>
                  <a:rPr lang="en-US" sz="1600" dirty="0" err="1"/>
                  <a:t>aTGCs</a:t>
                </a:r>
                <a:r>
                  <a:rPr lang="en-US" sz="1600" dirty="0"/>
                  <a:t>/</a:t>
                </a:r>
                <a:r>
                  <a:rPr lang="en-US" sz="1600" dirty="0" err="1"/>
                  <a:t>aQGC</a:t>
                </a:r>
                <a:r>
                  <a:rPr lang="en-US" sz="1600" dirty="0"/>
                  <a:t> terms: disturb the cancellation between different contributions to the scattering amplitude of longitudinally polarized, massive electroweak gauge bosons</a:t>
                </a:r>
              </a:p>
              <a:p>
                <a:r>
                  <a:rPr lang="en-US" sz="1600" dirty="0"/>
                  <a:t>Cross section for the scattering of massive electroweak gauge bosons is rising with increasing </a:t>
                </a:r>
                <a:r>
                  <a:rPr lang="en-US" sz="1600" dirty="0" err="1"/>
                  <a:t>centre</a:t>
                </a:r>
                <a:r>
                  <a:rPr lang="en-US" sz="1600" dirty="0"/>
                  <a:t>-of-mass energy but it cannot exceed the physical upper bound</a:t>
                </a:r>
              </a:p>
              <a:p>
                <a:r>
                  <a:rPr lang="en-US" sz="1600" dirty="0"/>
                  <a:t>Range of validity of the specific EFT model: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l-GR" sz="1600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l-G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p>
                    </m:sSup>
                  </m:oMath>
                </a14:m>
                <a:r>
                  <a:rPr lang="en-US" sz="1600" dirty="0"/>
                  <a:t> 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p>
                    </m:sSup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is the </a:t>
                </a:r>
                <a:r>
                  <a:rPr lang="en-US" sz="1600" dirty="0" err="1"/>
                  <a:t>unitarity</a:t>
                </a:r>
                <a:r>
                  <a:rPr lang="en-US" sz="1600" dirty="0"/>
                  <a:t> bound</a:t>
                </a:r>
                <a:endParaRPr lang="el-GR" sz="1600" dirty="0"/>
              </a:p>
              <a:p>
                <a:endParaRPr lang="en-US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0423" y="1402081"/>
                <a:ext cx="9544594" cy="5455920"/>
              </a:xfrm>
              <a:blipFill>
                <a:blip r:embed="rId2"/>
                <a:stretch>
                  <a:fillRect l="-266" t="-465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241" y="3980001"/>
            <a:ext cx="2205622" cy="1054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129" y="3431429"/>
            <a:ext cx="2283903" cy="21943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7072" y="3429000"/>
            <a:ext cx="2112056" cy="21537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9195F0-AC5B-0F8E-5833-53BA0790AA02}"/>
              </a:ext>
            </a:extLst>
          </p:cNvPr>
          <p:cNvSpPr/>
          <p:nvPr/>
        </p:nvSpPr>
        <p:spPr>
          <a:xfrm>
            <a:off x="4821373" y="5616501"/>
            <a:ext cx="3204754" cy="9492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hlinkClick r:id="rId6"/>
              </a:rPr>
              <a:t>https://journals.aps.org/prd/abstract/10.1103/PhysRevD.101.113003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07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503" y="673530"/>
            <a:ext cx="10293531" cy="751844"/>
          </a:xfrm>
        </p:spPr>
        <p:txBody>
          <a:bodyPr>
            <a:noAutofit/>
          </a:bodyPr>
          <a:lstStyle/>
          <a:p>
            <a:r>
              <a:rPr lang="en-US" sz="2800" dirty="0"/>
              <a:t>Effective Field Theory:</a:t>
            </a:r>
            <a:r>
              <a:rPr lang="el-GR" sz="2800" dirty="0"/>
              <a:t> </a:t>
            </a:r>
            <a:r>
              <a:rPr lang="en-US" sz="2800" dirty="0"/>
              <a:t>Decomposition method 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012" y="1578995"/>
            <a:ext cx="9063868" cy="5279005"/>
          </a:xfrm>
        </p:spPr>
        <p:txBody>
          <a:bodyPr>
            <a:normAutofit/>
          </a:bodyPr>
          <a:lstStyle/>
          <a:p>
            <a:r>
              <a:rPr lang="en-US" sz="1600" dirty="0"/>
              <a:t>MC samples for the effect of higher dimension operators in many values of the coefficients</a:t>
            </a:r>
          </a:p>
          <a:p>
            <a:r>
              <a:rPr lang="en-US" sz="1600" dirty="0"/>
              <a:t>In order to avoid the production of large amounts of Monte Carlo samples, we will profit from the decomposition method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l-G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046" y="3660097"/>
            <a:ext cx="70358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 flipV="1">
            <a:off x="3462946" y="4606543"/>
            <a:ext cx="542288" cy="377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335467" y="5109329"/>
            <a:ext cx="1204188" cy="43536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SM term</a:t>
            </a:r>
            <a:endParaRPr lang="el-GR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5436476" y="3949607"/>
            <a:ext cx="316825" cy="293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7468933" y="3949607"/>
            <a:ext cx="151362" cy="268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9371690" y="3866892"/>
            <a:ext cx="134983" cy="250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137715" y="3139698"/>
            <a:ext cx="1364703" cy="57860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Interference term between SM-EFT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(Linear term)</a:t>
            </a:r>
            <a:endParaRPr lang="el-GR" sz="105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117400" y="3179863"/>
            <a:ext cx="1370436" cy="57378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Pure EFT contribution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(Quadratic term)</a:t>
            </a:r>
            <a:endParaRPr lang="el-GR" sz="11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175266" y="3125137"/>
            <a:ext cx="1168597" cy="63835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Interference term between EFT operators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(Cross term)</a:t>
            </a:r>
            <a:endParaRPr lang="el-GR" sz="10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F6F74E-4034-2C8B-C12A-ADE8CED36549}"/>
              </a:ext>
            </a:extLst>
          </p:cNvPr>
          <p:cNvSpPr/>
          <p:nvPr/>
        </p:nvSpPr>
        <p:spPr>
          <a:xfrm>
            <a:off x="979637" y="2908357"/>
            <a:ext cx="1737000" cy="54301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Full production</a:t>
            </a:r>
            <a:endParaRPr lang="el-GR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101D3F8-1DC0-884B-01F2-782B43F4024C}"/>
              </a:ext>
            </a:extLst>
          </p:cNvPr>
          <p:cNvCxnSpPr>
            <a:cxnSpLocks/>
          </p:cNvCxnSpPr>
          <p:nvPr/>
        </p:nvCxnSpPr>
        <p:spPr>
          <a:xfrm>
            <a:off x="2837463" y="3228535"/>
            <a:ext cx="575203" cy="431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04707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15029</TotalTime>
  <Words>4875</Words>
  <Application>Microsoft Macintosh PowerPoint</Application>
  <PresentationFormat>Widescreen</PresentationFormat>
  <Paragraphs>682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Calibri</vt:lpstr>
      <vt:lpstr>Cambria Math</vt:lpstr>
      <vt:lpstr>Century Gothic</vt:lpstr>
      <vt:lpstr>LinLibertineT</vt:lpstr>
      <vt:lpstr>Menlo</vt:lpstr>
      <vt:lpstr>Wingdings 3</vt:lpstr>
      <vt:lpstr>Wisp</vt:lpstr>
      <vt:lpstr>Vector Boson Scattering at the LHC: towards an EFT interpretation of the measurements</vt:lpstr>
      <vt:lpstr>Theory part</vt:lpstr>
      <vt:lpstr>The Standard Model of Particle Physics</vt:lpstr>
      <vt:lpstr>Effective Field Theory: Overview (1)</vt:lpstr>
      <vt:lpstr>Effective Field Theory: Overview (2)</vt:lpstr>
      <vt:lpstr>Effective Field Theory: dimension-6 operators</vt:lpstr>
      <vt:lpstr>Effective Field Theory: dimension-8 operators</vt:lpstr>
      <vt:lpstr>Effective Field Theory: Unitarity bounds</vt:lpstr>
      <vt:lpstr>Effective Field Theory: Decomposition method </vt:lpstr>
      <vt:lpstr>Hands on</vt:lpstr>
      <vt:lpstr>An EFT reinterpretation analysis from scratch</vt:lpstr>
      <vt:lpstr>1st step: Production of EFT dimension-6 or 8 samples</vt:lpstr>
      <vt:lpstr>1st step: Building the JobOption </vt:lpstr>
      <vt:lpstr>1st step: Building the JobOption (2)</vt:lpstr>
      <vt:lpstr>1st step: Building the configuration file </vt:lpstr>
      <vt:lpstr>1st step: Validation of the decomposition method</vt:lpstr>
      <vt:lpstr>1st step: EFT contribution to kinematical variables</vt:lpstr>
      <vt:lpstr>2nd step: Sensitive operatos</vt:lpstr>
      <vt:lpstr>2nd step: Sensitive operators (2)</vt:lpstr>
      <vt:lpstr>2nd step: Sensitive dimension-6 operators for EWK WZjj VBS case</vt:lpstr>
      <vt:lpstr>2nd step: Sensitive dimension-6 operators for QCD WZjj VBS case</vt:lpstr>
      <vt:lpstr>2nd step: Sensitive dimension-8 operators for EWK WZjj VBS case</vt:lpstr>
      <vt:lpstr>1st and 2nd steps: Exercises</vt:lpstr>
      <vt:lpstr>1st and 2nd steps: Exercises (2)</vt:lpstr>
      <vt:lpstr>3rd step: Fiducial phase space and Rivet routine</vt:lpstr>
      <vt:lpstr>4th step: Fitting framework</vt:lpstr>
      <vt:lpstr>4th step: Statistical method used for the extraction of the truth level confidence intervals for the EFT parameters</vt:lpstr>
      <vt:lpstr>4th step: Fitting procedure</vt:lpstr>
      <vt:lpstr>4th step: Fitting procedure (2)</vt:lpstr>
      <vt:lpstr>4th step: Procedure for the extraction of truth level limits for dimension-8 operators </vt:lpstr>
      <vt:lpstr>4th step: WZjj VBS production: Results for truth level limits </vt:lpstr>
      <vt:lpstr>4th step: WZjj VBS production: 2-D truth level limits</vt:lpstr>
      <vt:lpstr>4th step: Useful commands</vt:lpstr>
      <vt:lpstr>Exercises from 4th step</vt:lpstr>
      <vt:lpstr>Exercises from 4th step (2)</vt:lpstr>
      <vt:lpstr>Exercises from 4th step (3)</vt:lpstr>
      <vt:lpstr>Future plans</vt:lpstr>
      <vt:lpstr>Μachine learning approach to the EFT re-interpretation of the WZ diboson and VBS productions</vt:lpstr>
      <vt:lpstr>Extraction of reconstructed level limits for dimension-8 operators</vt:lpstr>
      <vt:lpstr>Motivation</vt:lpstr>
      <vt:lpstr>WZjj VBS production: Procedure for the extraction of reconstructed level limits for dimension-8 operators</vt:lpstr>
      <vt:lpstr>WZjj VBS production: Binning Optimization </vt:lpstr>
      <vt:lpstr>WZjj VBS production: Results for reconstructed level limits</vt:lpstr>
      <vt:lpstr>WZjj VBS production: Impact of the nuisance parameters on the 95% CL lower and upper expected limits </vt:lpstr>
      <vt:lpstr>WZjj VBS production: Results for reconstructed level limits (2) </vt:lpstr>
      <vt:lpstr>WZjj VBS production: Clipping method</vt:lpstr>
      <vt:lpstr>WZjj VBS production: Clipping method(2)</vt:lpstr>
      <vt:lpstr>WZjj VBS production: 2-D reco level limits</vt:lpstr>
      <vt:lpstr>Backup</vt:lpstr>
      <vt:lpstr>WZ diboson production: Comparison of SM_LO and SM_NLO and validation of the decomposition method</vt:lpstr>
      <vt:lpstr>Binning Optimization (1)</vt:lpstr>
      <vt:lpstr>WZjj VBS production: Comparison of asymptotic and toys methods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Eirini Kasimi</cp:lastModifiedBy>
  <cp:revision>598</cp:revision>
  <dcterms:created xsi:type="dcterms:W3CDTF">2023-01-11T07:00:57Z</dcterms:created>
  <dcterms:modified xsi:type="dcterms:W3CDTF">2023-09-21T09:31:35Z</dcterms:modified>
</cp:coreProperties>
</file>