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583" r:id="rId3"/>
    <p:sldId id="584" r:id="rId4"/>
    <p:sldId id="585" r:id="rId5"/>
    <p:sldId id="586" r:id="rId6"/>
    <p:sldId id="588" r:id="rId7"/>
    <p:sldId id="587" r:id="rId8"/>
    <p:sldId id="590" r:id="rId9"/>
    <p:sldId id="591" r:id="rId10"/>
  </p:sldIdLst>
  <p:sldSz cx="9906000" cy="6858000" type="A4"/>
  <p:notesSz cx="6858000" cy="9144000"/>
  <p:defaultTextStyle>
    <a:defPPr>
      <a:defRPr lang="fr-FR"/>
    </a:defPPr>
    <a:lvl1pPr marL="0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334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668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7003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337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671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4005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6339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673" algn="l" defTabSz="804668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  <a:srgbClr val="0432FF"/>
    <a:srgbClr val="C1DAF2"/>
    <a:srgbClr val="B0E4FE"/>
    <a:srgbClr val="73B7E3"/>
    <a:srgbClr val="1B4367"/>
    <a:srgbClr val="FF7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8"/>
    <p:restoredTop sz="91348"/>
  </p:normalViewPr>
  <p:slideViewPr>
    <p:cSldViewPr>
      <p:cViewPr varScale="1">
        <p:scale>
          <a:sx n="94" d="100"/>
          <a:sy n="94" d="100"/>
        </p:scale>
        <p:origin x="760" y="1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72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EC1-874E-AB96-AC7B54998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EC1-874E-AB96-AC7B54998F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EC1-874E-AB96-AC7B54998F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EC1-874E-AB96-AC7B54998F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PRC</c:v>
                </c:pt>
                <c:pt idx="1">
                  <c:v>PRCE</c:v>
                </c:pt>
                <c:pt idx="2">
                  <c:v>JCJC</c:v>
                </c:pt>
                <c:pt idx="3">
                  <c:v>PRME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1735</c:v>
                </c:pt>
                <c:pt idx="1">
                  <c:v>226</c:v>
                </c:pt>
                <c:pt idx="2">
                  <c:v>667</c:v>
                </c:pt>
                <c:pt idx="3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BF-F44F-BA92-604D829A7BA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A59-DE4E-8F2C-AF51E8B1FC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BAE-B74D-9F61-A52EF6DE17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A59-DE4E-8F2C-AF51E8B1FC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A59-DE4E-8F2C-AF51E8B1FC29}"/>
              </c:ext>
            </c:extLst>
          </c:dPt>
          <c:dLbls>
            <c:dLbl>
              <c:idx val="1"/>
              <c:layout>
                <c:manualLayout>
                  <c:x val="0.2019754137266894"/>
                  <c:y val="5.506097451342438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32567798234645"/>
                      <c:h val="0.124699028143935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BAE-B74D-9F61-A52EF6DE17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PRC</c:v>
                </c:pt>
                <c:pt idx="1">
                  <c:v>PRCE</c:v>
                </c:pt>
                <c:pt idx="2">
                  <c:v>JCJC</c:v>
                </c:pt>
                <c:pt idx="3">
                  <c:v>PRME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32</c:v>
                </c:pt>
                <c:pt idx="1">
                  <c:v>0</c:v>
                </c:pt>
                <c:pt idx="2">
                  <c:v>3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E-B74D-9F61-A52EF6DE176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95082943683403"/>
          <c:y val="8.2540205854209889E-2"/>
          <c:w val="0.59691870467658714"/>
          <c:h val="0.91745979414579015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565-A94A-A5C4-344FAB2FE4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565-A94A-A5C4-344FAB2FE4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565-A94A-A5C4-344FAB2FE4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565-A94A-A5C4-344FAB2FE4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PRC</c:v>
                </c:pt>
                <c:pt idx="1">
                  <c:v>PRCE</c:v>
                </c:pt>
                <c:pt idx="2">
                  <c:v>JCJC</c:v>
                </c:pt>
                <c:pt idx="3">
                  <c:v>PRME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27</c:v>
                </c:pt>
                <c:pt idx="1">
                  <c:v>1</c:v>
                </c:pt>
                <c:pt idx="2">
                  <c:v>16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D9-1C41-9D61-F1CAE6BFB46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F23AF-7A0E-4DED-BA6B-C043C220EB6F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70BD8-EC43-472F-A453-91DF5A739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646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83349-4B88-43EB-B563-529570D751D1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04307-18F3-4C22-BB55-6058CAF67C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34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402334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804668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1207003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609337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2011671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4005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6339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8673" algn="l" defTabSz="804668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04307-18F3-4C22-BB55-6058CAF67C1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37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0" y="1922018"/>
            <a:ext cx="9906000" cy="5030279"/>
          </a:xfrm>
          <a:prstGeom prst="rect">
            <a:avLst/>
          </a:prstGeom>
          <a:solidFill>
            <a:srgbClr val="FF7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2"/>
          </a:p>
        </p:txBody>
      </p:sp>
      <p:pic>
        <p:nvPicPr>
          <p:cNvPr id="52" name="Image 5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" y="1772818"/>
            <a:ext cx="9906000" cy="3307183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0" y="97847"/>
            <a:ext cx="2490049" cy="22985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924776" y="5251450"/>
            <a:ext cx="6864763" cy="141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r"/>
            <a:r>
              <a:rPr lang="fr-FR" sz="3250" b="1" dirty="0">
                <a:solidFill>
                  <a:srgbClr val="1B4367"/>
                </a:solidFill>
                <a:latin typeface="Arial Narrow" panose="020B0606020202030204" pitchFamily="34" charset="0"/>
              </a:rPr>
              <a:t>Titre de la présentation,</a:t>
            </a:r>
            <a:r>
              <a:rPr lang="fr-FR" sz="2925" i="1" dirty="0">
                <a:solidFill>
                  <a:srgbClr val="1B4367"/>
                </a:solidFill>
                <a:latin typeface="Arial Narrow" panose="020B0606020202030204" pitchFamily="34" charset="0"/>
              </a:rPr>
              <a:t> Date</a:t>
            </a:r>
            <a:br>
              <a:rPr lang="fr-FR" sz="2925" i="1" dirty="0">
                <a:solidFill>
                  <a:srgbClr val="1B4367"/>
                </a:solidFill>
                <a:latin typeface="Arial Narrow" panose="020B0606020202030204" pitchFamily="34" charset="0"/>
              </a:rPr>
            </a:br>
            <a:br>
              <a:rPr lang="fr-FR" sz="894" b="1" dirty="0">
                <a:solidFill>
                  <a:srgbClr val="1B4367"/>
                </a:solidFill>
                <a:latin typeface="Arial Narrow" panose="020B0606020202030204" pitchFamily="34" charset="0"/>
              </a:rPr>
            </a:br>
            <a:r>
              <a:rPr lang="fr-FR" sz="2519" b="1" dirty="0">
                <a:solidFill>
                  <a:srgbClr val="1B4367"/>
                </a:solidFill>
                <a:latin typeface="Arial Narrow" panose="020B0606020202030204" pitchFamily="34" charset="0"/>
              </a:rPr>
              <a:t>Nom de l’intervenant, </a:t>
            </a:r>
            <a:r>
              <a:rPr lang="fr-FR" sz="2194" i="1" dirty="0">
                <a:solidFill>
                  <a:srgbClr val="1B4367"/>
                </a:solidFill>
                <a:latin typeface="Arial Narrow" panose="020B0606020202030204" pitchFamily="34" charset="0"/>
              </a:rPr>
              <a:t>fonction</a:t>
            </a:r>
            <a:br>
              <a:rPr lang="fr-FR" sz="2194" i="1" dirty="0">
                <a:solidFill>
                  <a:srgbClr val="1B4367"/>
                </a:solidFill>
                <a:latin typeface="Arial Narrow" panose="020B0606020202030204" pitchFamily="34" charset="0"/>
              </a:rPr>
            </a:br>
            <a:br>
              <a:rPr lang="fr-FR" sz="1056" dirty="0">
                <a:solidFill>
                  <a:srgbClr val="1B4367"/>
                </a:solidFill>
                <a:latin typeface="Arial Narrow" panose="020B0606020202030204" pitchFamily="34" charset="0"/>
              </a:rPr>
            </a:br>
            <a:br>
              <a:rPr lang="fr-FR" sz="1950" b="1" dirty="0">
                <a:solidFill>
                  <a:srgbClr val="1B4367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fr-FR" sz="1462" i="1" dirty="0">
              <a:solidFill>
                <a:srgbClr val="1B4367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6"/>
          <p:cNvSpPr txBox="1">
            <a:spLocks noChangeArrowheads="1"/>
          </p:cNvSpPr>
          <p:nvPr userDrawn="1"/>
        </p:nvSpPr>
        <p:spPr bwMode="auto">
          <a:xfrm>
            <a:off x="7254806" y="1340769"/>
            <a:ext cx="2534731" cy="31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sz="1462" dirty="0">
                <a:solidFill>
                  <a:srgbClr val="FF750B"/>
                </a:solidFill>
                <a:latin typeface="Arial Narrow" panose="020B0606020202030204" pitchFamily="34" charset="0"/>
              </a:rPr>
              <a:t>www.in2p3.fr</a:t>
            </a:r>
          </a:p>
        </p:txBody>
      </p:sp>
      <p:cxnSp>
        <p:nvCxnSpPr>
          <p:cNvPr id="56" name="Connecteur droit 55"/>
          <p:cNvCxnSpPr/>
          <p:nvPr userDrawn="1"/>
        </p:nvCxnSpPr>
        <p:spPr>
          <a:xfrm flipH="1">
            <a:off x="7489030" y="5949280"/>
            <a:ext cx="2144491" cy="0"/>
          </a:xfrm>
          <a:prstGeom prst="line">
            <a:avLst/>
          </a:prstGeom>
          <a:ln>
            <a:solidFill>
              <a:srgbClr val="62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 userDrawn="1"/>
        </p:nvSpPr>
        <p:spPr>
          <a:xfrm>
            <a:off x="3" y="3358734"/>
            <a:ext cx="9907706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anose="020B0402030504020804" pitchFamily="34" charset="0"/>
                <a:cs typeface="Arial" panose="020B0604020202020204" pitchFamily="34" charset="0"/>
              </a:rPr>
              <a:t>Sonder les infinis : des particules au cosmos</a:t>
            </a:r>
          </a:p>
        </p:txBody>
      </p:sp>
      <p:sp>
        <p:nvSpPr>
          <p:cNvPr id="58" name="Titre 1"/>
          <p:cNvSpPr txBox="1">
            <a:spLocks/>
          </p:cNvSpPr>
          <p:nvPr userDrawn="1"/>
        </p:nvSpPr>
        <p:spPr>
          <a:xfrm>
            <a:off x="2300705" y="332656"/>
            <a:ext cx="7511244" cy="114300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fr-FR" sz="2925" dirty="0">
                <a:solidFill>
                  <a:srgbClr val="1B4367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Institut national de </a:t>
            </a:r>
            <a:r>
              <a:rPr lang="fr-FR" altLang="fr-FR" sz="2925" b="1" dirty="0">
                <a:solidFill>
                  <a:srgbClr val="1B4367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physique nucléaire </a:t>
            </a:r>
          </a:p>
          <a:p>
            <a:pPr algn="r"/>
            <a:r>
              <a:rPr lang="fr-FR" altLang="fr-FR" sz="2925" dirty="0">
                <a:solidFill>
                  <a:srgbClr val="1B4367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et de </a:t>
            </a:r>
            <a:r>
              <a:rPr lang="fr-FR" altLang="fr-FR" sz="2925" b="1" dirty="0">
                <a:solidFill>
                  <a:srgbClr val="1B4367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physique des particules</a:t>
            </a:r>
            <a:endParaRPr lang="fr-FR" sz="2925" dirty="0">
              <a:solidFill>
                <a:srgbClr val="1B4367"/>
              </a:solidFill>
              <a:latin typeface="Arial Narrow" panose="020B0606020202030204" pitchFamily="34" charset="0"/>
            </a:endParaRPr>
          </a:p>
        </p:txBody>
      </p:sp>
      <p:pic>
        <p:nvPicPr>
          <p:cNvPr id="59" name="Image 5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6" y="476675"/>
            <a:ext cx="1014112" cy="936103"/>
          </a:xfrm>
          <a:prstGeom prst="rect">
            <a:avLst/>
          </a:prstGeom>
        </p:spPr>
      </p:pic>
      <p:sp>
        <p:nvSpPr>
          <p:cNvPr id="60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1707" y="6525346"/>
            <a:ext cx="9906000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Correspondants ANR – mars 2023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61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7099300" y="6525346"/>
            <a:ext cx="2311400" cy="365125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chemeClr val="tx1"/>
                </a:solidFill>
              </a:rPr>
              <a:t>‹N°›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3777974-549D-BB50-128E-AB75CEF23D3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124745"/>
            <a:ext cx="8915400" cy="5001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BD21BECC-A729-4749-9BF8-206F8DD3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2B726DCE-C66C-4E4B-A7F1-407C3ABD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Correspondants ANR – mars 2023</a:t>
            </a:r>
            <a:endParaRPr lang="fr-BE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EAF34E7-2396-3646-808E-07ACBE32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95BE41-49BE-07C0-3E2B-8B12097A1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912" y="404664"/>
            <a:ext cx="5721586" cy="504056"/>
          </a:xfrm>
          <a:prstGeom prst="rect">
            <a:avLst/>
          </a:prstGeom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6"/>
          </a:xfrm>
          <a:prstGeom prst="rect">
            <a:avLst/>
          </a:prstGeom>
        </p:spPr>
        <p:txBody>
          <a:bodyPr anchor="t"/>
          <a:lstStyle>
            <a:lvl1pPr algn="r">
              <a:defRPr sz="3250" b="1" cap="all"/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1pPr>
            <a:lvl2pPr marL="371464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Correspondants ANR – mars 2023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2204865"/>
            <a:ext cx="4540250" cy="4176464"/>
          </a:xfrm>
          <a:prstGeom prst="rect">
            <a:avLst/>
          </a:prstGeo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2204865"/>
            <a:ext cx="4375150" cy="4176464"/>
          </a:xfrm>
          <a:prstGeom prst="rect">
            <a:avLst/>
          </a:prstGeo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Correspondants ANR – mars 2023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B459CBF-9DB5-905A-8ACD-42883B24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912" y="404664"/>
            <a:ext cx="5721586" cy="504056"/>
          </a:xfrm>
          <a:prstGeom prst="rect">
            <a:avLst/>
          </a:prstGeom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Correspondants ANR – mars 2023</a:t>
            </a:r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A65B22FD-2538-2E5A-071B-36DCC4BEE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912" y="404664"/>
            <a:ext cx="5721586" cy="504056"/>
          </a:xfrm>
          <a:prstGeom prst="rect">
            <a:avLst/>
          </a:prstGeom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60912" y="404664"/>
            <a:ext cx="5721586" cy="504056"/>
          </a:xfrm>
          <a:prstGeom prst="rect">
            <a:avLst/>
          </a:prstGeom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Correspondants ANR – mars 2023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Correspondants ANR – mars 2023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3E645-C097-B24D-B7A7-30B198C55C44}"/>
              </a:ext>
            </a:extLst>
          </p:cNvPr>
          <p:cNvSpPr/>
          <p:nvPr userDrawn="1"/>
        </p:nvSpPr>
        <p:spPr>
          <a:xfrm>
            <a:off x="0" y="0"/>
            <a:ext cx="9906000" cy="6511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0109" y="1268760"/>
            <a:ext cx="5801421" cy="5112569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470" y="1412776"/>
            <a:ext cx="3678501" cy="4968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Correspondants ANR – mars 2023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04D5B04-BAD8-8733-BAB9-CDBADAFF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912" y="404664"/>
            <a:ext cx="5721586" cy="504056"/>
          </a:xfrm>
          <a:prstGeom prst="rect">
            <a:avLst/>
          </a:prstGeom>
        </p:spPr>
        <p:txBody>
          <a:bodyPr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76535" y="6500632"/>
            <a:ext cx="16513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27864" y="6511849"/>
            <a:ext cx="5202747" cy="346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Correspondants ANR – mars 2023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30610" y="6517108"/>
            <a:ext cx="2311400" cy="348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82" y="-27384"/>
            <a:ext cx="3091474" cy="1032109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3080792" y="334315"/>
            <a:ext cx="6838307" cy="670410"/>
          </a:xfrm>
          <a:prstGeom prst="rect">
            <a:avLst/>
          </a:prstGeom>
          <a:solidFill>
            <a:srgbClr val="FF75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2" dirty="0"/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3938887" y="927600"/>
            <a:ext cx="5967113" cy="114300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275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6" y="6511848"/>
            <a:ext cx="300338" cy="277235"/>
          </a:xfrm>
          <a:prstGeom prst="rect">
            <a:avLst/>
          </a:prstGeom>
        </p:spPr>
      </p:pic>
      <p:sp>
        <p:nvSpPr>
          <p:cNvPr id="30" name="Titre 1"/>
          <p:cNvSpPr txBox="1">
            <a:spLocks/>
          </p:cNvSpPr>
          <p:nvPr/>
        </p:nvSpPr>
        <p:spPr>
          <a:xfrm>
            <a:off x="1359887" y="-27384"/>
            <a:ext cx="8579170" cy="432048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fr-FR" sz="1625" dirty="0">
                <a:solidFill>
                  <a:srgbClr val="1B4367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Institut national de </a:t>
            </a:r>
            <a:r>
              <a:rPr lang="fr-FR" altLang="fr-FR" sz="1625" b="1" dirty="0">
                <a:solidFill>
                  <a:srgbClr val="1B4367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physique nucléaire </a:t>
            </a:r>
            <a:r>
              <a:rPr lang="fr-FR" altLang="fr-FR" sz="1625" dirty="0">
                <a:solidFill>
                  <a:srgbClr val="1B4367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et de </a:t>
            </a:r>
            <a:r>
              <a:rPr lang="fr-FR" altLang="fr-FR" sz="1625" b="1" dirty="0">
                <a:solidFill>
                  <a:srgbClr val="1B4367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physique des particules</a:t>
            </a:r>
            <a:endParaRPr lang="fr-FR" sz="1625" dirty="0">
              <a:solidFill>
                <a:srgbClr val="1B4367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Espace réservé du texte 2"/>
          <p:cNvSpPr txBox="1">
            <a:spLocks/>
          </p:cNvSpPr>
          <p:nvPr userDrawn="1"/>
        </p:nvSpPr>
        <p:spPr>
          <a:xfrm>
            <a:off x="3938575" y="846465"/>
            <a:ext cx="5927188" cy="130527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dt="0"/>
  <p:txStyles>
    <p:titleStyle>
      <a:lvl1pPr algn="ctr" defTabSz="742927" rtl="0" eaLnBrk="1" latinLnBrk="0" hangingPunct="1"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598" indent="-278598" algn="l" defTabSz="74292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3629" indent="-232165" algn="l" defTabSz="742927" rtl="0" eaLnBrk="1" latinLnBrk="0" hangingPunct="1">
        <a:spcBef>
          <a:spcPct val="20000"/>
        </a:spcBef>
        <a:buFont typeface="Arial" pitchFamily="34" charset="0"/>
        <a:buChar char="–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928659" indent="-185732" algn="l" defTabSz="742927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22" indent="-185732" algn="l" defTabSz="742927" rtl="0" eaLnBrk="1" latinLnBrk="0" hangingPunct="1">
        <a:spcBef>
          <a:spcPct val="20000"/>
        </a:spcBef>
        <a:buFont typeface="Arial" pitchFamily="34" charset="0"/>
        <a:buChar char="–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71586" indent="-185732" algn="l" defTabSz="742927" rtl="0" eaLnBrk="1" latinLnBrk="0" hangingPunct="1">
        <a:spcBef>
          <a:spcPct val="20000"/>
        </a:spcBef>
        <a:buFont typeface="Arial" pitchFamily="34" charset="0"/>
        <a:buChar char="»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7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7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7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7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ris.anr.fr/fr/login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atrium.in2p3.fr/nuxeo/nxdoc/default/bf4d923a-a949-4119-b521-971b169a6263/view_documents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12AA59-9537-6B45-AD93-DEAF8C083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760" y="5390672"/>
            <a:ext cx="6864763" cy="925141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/>
              <a:t>ANR: </a:t>
            </a:r>
            <a:r>
              <a:rPr lang="fr-FR" dirty="0" err="1"/>
              <a:t>selection</a:t>
            </a:r>
            <a:r>
              <a:rPr lang="fr-FR" dirty="0"/>
              <a:t> Phase 1 AAPG 2023 </a:t>
            </a:r>
            <a:r>
              <a:rPr lang="fr-FR" sz="2600" i="1" dirty="0"/>
              <a:t>7/3/2023</a:t>
            </a:r>
            <a:br>
              <a:rPr lang="fr-FR" sz="2600" i="1" dirty="0"/>
            </a:br>
            <a:r>
              <a:rPr lang="fr-FR" sz="2600" b="1" dirty="0"/>
              <a:t>Ursula Bassler, Sophie </a:t>
            </a:r>
            <a:r>
              <a:rPr lang="fr-FR" sz="2600" b="1" dirty="0" err="1"/>
              <a:t>Koç</a:t>
            </a:r>
            <a:endParaRPr lang="fr-FR" i="1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714EBA4-DE57-5341-B3A9-5EDC0FDA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Correspondants ANR – mars 2023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F497ED-51AA-734D-A8E3-3ACE045E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chemeClr val="tx1"/>
                </a:solidFill>
              </a:rPr>
              <a:t>1</a:t>
            </a:fld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2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072917-424F-F11F-BDE6-158B0749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Calendrier AAPG 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AA6E4DF-196E-3958-715F-4D3BBE93C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Correspondants ANR – mars 2023</a:t>
            </a:r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3290E2-228D-0F51-8F05-D3A5FE42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0896B10-3345-6203-B0F8-C4A3A62E1665}"/>
              </a:ext>
            </a:extLst>
          </p:cNvPr>
          <p:cNvCxnSpPr>
            <a:cxnSpLocks/>
          </p:cNvCxnSpPr>
          <p:nvPr/>
        </p:nvCxnSpPr>
        <p:spPr>
          <a:xfrm>
            <a:off x="4592341" y="1484784"/>
            <a:ext cx="5005175" cy="1164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5EBCFB3-F94A-2000-11BB-7F627DC7BF86}"/>
              </a:ext>
            </a:extLst>
          </p:cNvPr>
          <p:cNvSpPr txBox="1"/>
          <p:nvPr/>
        </p:nvSpPr>
        <p:spPr>
          <a:xfrm rot="17679250">
            <a:off x="-1435859" y="3738866"/>
            <a:ext cx="5223721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u="none" strike="noStrike" dirty="0">
                <a:solidFill>
                  <a:srgbClr val="C00000"/>
                </a:solidFill>
                <a:effectLst/>
                <a:latin typeface="Montserrat" pitchFamily="2" charset="77"/>
              </a:rPr>
              <a:t> Publication du Plan d’action et de l’AAPG 2023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84ABA7E-934D-7B46-30B6-33106DC514AF}"/>
              </a:ext>
            </a:extLst>
          </p:cNvPr>
          <p:cNvSpPr txBox="1"/>
          <p:nvPr/>
        </p:nvSpPr>
        <p:spPr>
          <a:xfrm>
            <a:off x="1784648" y="1148666"/>
            <a:ext cx="936104" cy="33611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fr-FR" dirty="0"/>
              <a:t>juillet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439B781-2A7C-16AA-BC29-C3E2C863E708}"/>
              </a:ext>
            </a:extLst>
          </p:cNvPr>
          <p:cNvSpPr txBox="1"/>
          <p:nvPr/>
        </p:nvSpPr>
        <p:spPr>
          <a:xfrm>
            <a:off x="2432720" y="1148666"/>
            <a:ext cx="1152128" cy="33611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fr-FR" dirty="0"/>
              <a:t>septembre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45A2C04-09E7-9201-BD31-C282E71AFE87}"/>
              </a:ext>
            </a:extLst>
          </p:cNvPr>
          <p:cNvSpPr txBox="1"/>
          <p:nvPr/>
        </p:nvSpPr>
        <p:spPr>
          <a:xfrm>
            <a:off x="3512840" y="1153195"/>
            <a:ext cx="1152128" cy="33611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fr-FR" dirty="0"/>
              <a:t>novembre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BA5B62C-CCDC-5B98-EC13-651676523018}"/>
              </a:ext>
            </a:extLst>
          </p:cNvPr>
          <p:cNvSpPr txBox="1"/>
          <p:nvPr/>
        </p:nvSpPr>
        <p:spPr>
          <a:xfrm>
            <a:off x="4592341" y="1171963"/>
            <a:ext cx="864715" cy="33611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fr-FR" dirty="0"/>
              <a:t>février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C0A4BCD-7110-4795-2235-BFD2E525ADF8}"/>
              </a:ext>
            </a:extLst>
          </p:cNvPr>
          <p:cNvSpPr txBox="1"/>
          <p:nvPr/>
        </p:nvSpPr>
        <p:spPr>
          <a:xfrm>
            <a:off x="5222720" y="1162568"/>
            <a:ext cx="864715" cy="33611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fr-FR" dirty="0"/>
              <a:t>mars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24C8B8-23BE-DAFE-DEB8-38A9D7A8932B}"/>
              </a:ext>
            </a:extLst>
          </p:cNvPr>
          <p:cNvSpPr txBox="1"/>
          <p:nvPr/>
        </p:nvSpPr>
        <p:spPr>
          <a:xfrm>
            <a:off x="6156990" y="1148666"/>
            <a:ext cx="864715" cy="33611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fr-FR" dirty="0"/>
              <a:t>mai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927894C-69B2-43CC-D92B-34C7B1F85CB4}"/>
              </a:ext>
            </a:extLst>
          </p:cNvPr>
          <p:cNvSpPr txBox="1"/>
          <p:nvPr/>
        </p:nvSpPr>
        <p:spPr>
          <a:xfrm>
            <a:off x="7091260" y="1201513"/>
            <a:ext cx="864715" cy="33611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fr-FR" dirty="0"/>
              <a:t>juillet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6676DD3-C350-A4BB-43B2-2A93D59F7FB3}"/>
              </a:ext>
            </a:extLst>
          </p:cNvPr>
          <p:cNvSpPr txBox="1"/>
          <p:nvPr/>
        </p:nvSpPr>
        <p:spPr>
          <a:xfrm>
            <a:off x="8211820" y="1162568"/>
            <a:ext cx="1133924" cy="33611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fr-FR" dirty="0"/>
              <a:t>septembre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4B8CE7-6A0F-E006-DF23-D93F7CCD2C3B}"/>
              </a:ext>
            </a:extLst>
          </p:cNvPr>
          <p:cNvCxnSpPr/>
          <p:nvPr/>
        </p:nvCxnSpPr>
        <p:spPr>
          <a:xfrm flipV="1">
            <a:off x="325600" y="1484784"/>
            <a:ext cx="4267360" cy="97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98F26EEC-D588-6E71-F17A-F1388202EA8C}"/>
              </a:ext>
            </a:extLst>
          </p:cNvPr>
          <p:cNvSpPr txBox="1"/>
          <p:nvPr/>
        </p:nvSpPr>
        <p:spPr>
          <a:xfrm rot="17700000">
            <a:off x="-335966" y="3224029"/>
            <a:ext cx="4222725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u="none" strike="noStrike" dirty="0">
                <a:solidFill>
                  <a:srgbClr val="C00000"/>
                </a:solidFill>
                <a:effectLst/>
                <a:latin typeface="Montserrat" pitchFamily="2" charset="77"/>
              </a:rPr>
              <a:t>Publication du Guide de l’AAPG 2023 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E0009FF-F0EA-ABA2-E58C-5A94927B047E}"/>
              </a:ext>
            </a:extLst>
          </p:cNvPr>
          <p:cNvSpPr txBox="1"/>
          <p:nvPr/>
        </p:nvSpPr>
        <p:spPr>
          <a:xfrm rot="17706290">
            <a:off x="-757593" y="3707688"/>
            <a:ext cx="5687752" cy="823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u="none" strike="noStrike" dirty="0">
                <a:solidFill>
                  <a:srgbClr val="C00000"/>
                </a:solidFill>
                <a:effectLst/>
                <a:latin typeface="Montserrat" pitchFamily="2" charset="77"/>
              </a:rPr>
              <a:t>Ouverture du site de dépôt Etape I pour les projets JCJC, PRME, PRC, PRCE et enregistrement des projets PRCI 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30A1B73-3A27-9897-D432-FBF27F027F1C}"/>
              </a:ext>
            </a:extLst>
          </p:cNvPr>
          <p:cNvSpPr txBox="1"/>
          <p:nvPr/>
        </p:nvSpPr>
        <p:spPr>
          <a:xfrm rot="17671075">
            <a:off x="-76007" y="3875318"/>
            <a:ext cx="5840446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u="none" strike="noStrike" dirty="0">
                <a:solidFill>
                  <a:srgbClr val="C00000"/>
                </a:solidFill>
                <a:effectLst/>
                <a:latin typeface="Montserrat" pitchFamily="2" charset="77"/>
              </a:rPr>
              <a:t>Clôture du site de dépôt et d’enregistrement Etape I 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F04E170-4741-069C-1253-686E9E065378}"/>
              </a:ext>
            </a:extLst>
          </p:cNvPr>
          <p:cNvSpPr txBox="1"/>
          <p:nvPr/>
        </p:nvSpPr>
        <p:spPr>
          <a:xfrm rot="17703016">
            <a:off x="1256874" y="3688945"/>
            <a:ext cx="5087559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u="none" strike="noStrike" dirty="0">
                <a:solidFill>
                  <a:srgbClr val="C00000"/>
                </a:solidFill>
                <a:effectLst/>
                <a:latin typeface="Montserrat" pitchFamily="2" charset="77"/>
              </a:rPr>
              <a:t>Notification des résultats de la première étape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68DF636-CC90-6809-D833-87E877B5B3AA}"/>
              </a:ext>
            </a:extLst>
          </p:cNvPr>
          <p:cNvSpPr txBox="1"/>
          <p:nvPr/>
        </p:nvSpPr>
        <p:spPr>
          <a:xfrm rot="17700000">
            <a:off x="2268110" y="3124246"/>
            <a:ext cx="4106845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u="none" strike="noStrike" dirty="0">
                <a:solidFill>
                  <a:schemeClr val="accent1"/>
                </a:solidFill>
                <a:effectLst/>
                <a:latin typeface="Montserrat" pitchFamily="2" charset="77"/>
              </a:rPr>
              <a:t>Ouverture du </a:t>
            </a:r>
            <a:r>
              <a:rPr lang="fr-FR" b="1" i="0" strike="noStrike" dirty="0">
                <a:solidFill>
                  <a:schemeClr val="accent1"/>
                </a:solidFill>
                <a:effectLst/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 de dépôt Etape 2</a:t>
            </a:r>
            <a:r>
              <a:rPr lang="fr-FR" b="1" i="0" strike="noStrike" dirty="0">
                <a:solidFill>
                  <a:schemeClr val="accent1"/>
                </a:solidFill>
                <a:effectLst/>
                <a:latin typeface="Montserrat" pitchFamily="2" charset="77"/>
              </a:rPr>
              <a:t> 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4D0491C-3331-24EC-7326-603AD5F7D060}"/>
              </a:ext>
            </a:extLst>
          </p:cNvPr>
          <p:cNvSpPr txBox="1"/>
          <p:nvPr/>
        </p:nvSpPr>
        <p:spPr>
          <a:xfrm rot="17700000">
            <a:off x="1616266" y="3871258"/>
            <a:ext cx="5681474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u="none" strike="noStrike" dirty="0">
                <a:solidFill>
                  <a:schemeClr val="accent1"/>
                </a:solidFill>
                <a:effectLst/>
                <a:latin typeface="Montserrat" pitchFamily="2" charset="77"/>
              </a:rPr>
              <a:t>21 Mars 2023, 17h : Clôture du site de dépôt Etape 2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D6B7251-655A-B942-3CD2-27ED1E058284}"/>
              </a:ext>
            </a:extLst>
          </p:cNvPr>
          <p:cNvSpPr txBox="1"/>
          <p:nvPr/>
        </p:nvSpPr>
        <p:spPr>
          <a:xfrm rot="17700000">
            <a:off x="3254772" y="3432359"/>
            <a:ext cx="4719014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u="none" strike="noStrike" dirty="0">
                <a:solidFill>
                  <a:schemeClr val="accent1"/>
                </a:solidFill>
                <a:effectLst/>
                <a:latin typeface="Montserrat" pitchFamily="2" charset="77"/>
              </a:rPr>
              <a:t> </a:t>
            </a:r>
            <a:r>
              <a:rPr lang="fr-FR" b="1" dirty="0">
                <a:solidFill>
                  <a:schemeClr val="accent1"/>
                </a:solidFill>
                <a:latin typeface="Montserrat" pitchFamily="2" charset="77"/>
              </a:rPr>
              <a:t>D</a:t>
            </a:r>
            <a:r>
              <a:rPr lang="fr-FR" b="1" i="0" u="none" strike="noStrike" dirty="0">
                <a:solidFill>
                  <a:schemeClr val="accent1"/>
                </a:solidFill>
                <a:effectLst/>
                <a:latin typeface="Montserrat" pitchFamily="2" charset="77"/>
              </a:rPr>
              <a:t>roit de réponse aux expertises sur IRIS 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FCE8636-BA57-B6E8-D72C-CCD2ECD0D837}"/>
              </a:ext>
            </a:extLst>
          </p:cNvPr>
          <p:cNvSpPr txBox="1"/>
          <p:nvPr/>
        </p:nvSpPr>
        <p:spPr>
          <a:xfrm rot="17766625">
            <a:off x="4003497" y="3358056"/>
            <a:ext cx="5052299" cy="579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u="none" strike="noStrike" dirty="0">
                <a:solidFill>
                  <a:schemeClr val="accent1"/>
                </a:solidFill>
                <a:effectLst/>
                <a:latin typeface="Montserrat" pitchFamily="2" charset="77"/>
              </a:rPr>
              <a:t>Notification des résultats des projets JCJC, PRME PRC et PRCE.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FA9CD5B-4F76-F805-FB46-951F8F37A681}"/>
              </a:ext>
            </a:extLst>
          </p:cNvPr>
          <p:cNvSpPr txBox="1"/>
          <p:nvPr/>
        </p:nvSpPr>
        <p:spPr>
          <a:xfrm rot="17700000">
            <a:off x="5669099" y="3759022"/>
            <a:ext cx="5390572" cy="823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Montserrat" pitchFamily="2" charset="77"/>
              </a:rPr>
              <a:t>P</a:t>
            </a:r>
            <a:r>
              <a:rPr lang="fr-FR" b="1" i="0" u="none" strike="noStrike" dirty="0">
                <a:solidFill>
                  <a:schemeClr val="accent1"/>
                </a:solidFill>
                <a:effectLst/>
                <a:latin typeface="Montserrat" pitchFamily="2" charset="77"/>
              </a:rPr>
              <a:t>ublication des résultats PRCI selon le calendrier des négociations avec les différentes agences étrangères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6A834F4-1EF3-56E1-EFFB-CF400B6CA5CE}"/>
              </a:ext>
            </a:extLst>
          </p:cNvPr>
          <p:cNvSpPr txBox="1"/>
          <p:nvPr/>
        </p:nvSpPr>
        <p:spPr>
          <a:xfrm rot="17727377">
            <a:off x="5058092" y="3578524"/>
            <a:ext cx="5038164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u="none" strike="noStrike" dirty="0">
                <a:solidFill>
                  <a:schemeClr val="accent1"/>
                </a:solidFill>
                <a:effectLst/>
                <a:latin typeface="Montserrat" pitchFamily="2" charset="77"/>
              </a:rPr>
              <a:t>Contractualisation des projets sélectionnés </a:t>
            </a:r>
            <a:endParaRPr lang="fr-F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88931-0594-B0C8-C296-51A0969E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Répartition des projets par domaine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B2A055-85F3-629A-429A-88446C39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4021108-9062-D73D-338E-5014BDD0BC0D}"/>
              </a:ext>
            </a:extLst>
          </p:cNvPr>
          <p:cNvGrpSpPr/>
          <p:nvPr/>
        </p:nvGrpSpPr>
        <p:grpSpPr>
          <a:xfrm>
            <a:off x="0" y="1191504"/>
            <a:ext cx="9789410" cy="5674253"/>
            <a:chOff x="3239" y="751332"/>
            <a:chExt cx="9789410" cy="5674253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780A6A8-998A-041F-2C6E-CAFC932ED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87" t="6155" r="33614" b="59"/>
            <a:stretch/>
          </p:blipFill>
          <p:spPr>
            <a:xfrm>
              <a:off x="3239" y="2567398"/>
              <a:ext cx="4327050" cy="380357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C0E6DC-CFE1-D7CE-D254-E5201C89F5BF}"/>
                </a:ext>
              </a:extLst>
            </p:cNvPr>
            <p:cNvSpPr/>
            <p:nvPr/>
          </p:nvSpPr>
          <p:spPr>
            <a:xfrm>
              <a:off x="3855039" y="2206727"/>
              <a:ext cx="931876" cy="3471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81402665-A282-DF5D-2283-2C347CBAA1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90" t="7039" r="19030"/>
            <a:stretch/>
          </p:blipFill>
          <p:spPr bwMode="auto">
            <a:xfrm>
              <a:off x="4307725" y="2622009"/>
              <a:ext cx="5468378" cy="380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835E1C-854D-FE35-621C-D9959AED3D67}"/>
                </a:ext>
              </a:extLst>
            </p:cNvPr>
            <p:cNvSpPr/>
            <p:nvPr/>
          </p:nvSpPr>
          <p:spPr>
            <a:xfrm>
              <a:off x="8122577" y="2032762"/>
              <a:ext cx="1670072" cy="3479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7D55AE8-FBE4-0353-82FB-DA0F44FB768B}"/>
                </a:ext>
              </a:extLst>
            </p:cNvPr>
            <p:cNvSpPr txBox="1"/>
            <p:nvPr/>
          </p:nvSpPr>
          <p:spPr>
            <a:xfrm>
              <a:off x="270926" y="751332"/>
              <a:ext cx="3024336" cy="336118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fr-FR" dirty="0"/>
                <a:t>2022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C2BCAD8-D951-A1C9-7B6F-30A0642113A0}"/>
                </a:ext>
              </a:extLst>
            </p:cNvPr>
            <p:cNvSpPr txBox="1"/>
            <p:nvPr/>
          </p:nvSpPr>
          <p:spPr>
            <a:xfrm>
              <a:off x="4786915" y="758077"/>
              <a:ext cx="3024336" cy="336118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fr-FR" dirty="0"/>
                <a:t>2023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25809267-1F86-C372-23BD-C110CA86B42D}"/>
              </a:ext>
            </a:extLst>
          </p:cNvPr>
          <p:cNvSpPr txBox="1"/>
          <p:nvPr/>
        </p:nvSpPr>
        <p:spPr>
          <a:xfrm>
            <a:off x="4783676" y="1542504"/>
            <a:ext cx="3594327" cy="823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u="none" strike="noStrike" dirty="0">
                <a:solidFill>
                  <a:srgbClr val="3F4448"/>
                </a:solidFill>
                <a:effectLst/>
                <a:latin typeface="Montserrat" pitchFamily="2" charset="77"/>
              </a:rPr>
              <a:t>6 037 pré-propositions éligibles : </a:t>
            </a:r>
          </a:p>
          <a:p>
            <a:r>
              <a:rPr lang="fr-FR" b="0" i="0" u="none" strike="noStrike" dirty="0">
                <a:solidFill>
                  <a:srgbClr val="3F4448"/>
                </a:solidFill>
                <a:effectLst/>
                <a:latin typeface="Montserrat" pitchFamily="2" charset="77"/>
              </a:rPr>
              <a:t>2 752 pré-propositions retenues</a:t>
            </a:r>
          </a:p>
          <a:p>
            <a:r>
              <a:rPr lang="fr-FR" dirty="0">
                <a:solidFill>
                  <a:srgbClr val="3F4448"/>
                </a:solidFill>
                <a:latin typeface="Montserrat" pitchFamily="2" charset="77"/>
                <a:sym typeface="Wingdings" pitchFamily="2" charset="2"/>
              </a:rPr>
              <a:t> Taux de sélection : 45,6 %</a:t>
            </a:r>
            <a:endParaRPr lang="fr-FR" b="0" i="0" u="none" strike="noStrike" dirty="0">
              <a:solidFill>
                <a:srgbClr val="3F4448"/>
              </a:solidFill>
              <a:effectLst/>
              <a:latin typeface="Montserrat" pitchFamily="2" charset="77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60F33F2-6864-B810-9E51-EC898FB3160E}"/>
              </a:ext>
            </a:extLst>
          </p:cNvPr>
          <p:cNvSpPr txBox="1"/>
          <p:nvPr/>
        </p:nvSpPr>
        <p:spPr>
          <a:xfrm>
            <a:off x="217990" y="1506801"/>
            <a:ext cx="3594326" cy="823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u="none" strike="noStrike" dirty="0">
                <a:solidFill>
                  <a:srgbClr val="3F4448"/>
                </a:solidFill>
                <a:effectLst/>
                <a:latin typeface="Montserrat" pitchFamily="2" charset="77"/>
              </a:rPr>
              <a:t>6 431 pré-propositions éligibles </a:t>
            </a:r>
          </a:p>
          <a:p>
            <a:r>
              <a:rPr lang="fr-FR" b="0" i="0" u="none" strike="noStrike" dirty="0">
                <a:solidFill>
                  <a:srgbClr val="3F4448"/>
                </a:solidFill>
                <a:effectLst/>
                <a:latin typeface="Montserrat" pitchFamily="2" charset="77"/>
              </a:rPr>
              <a:t>2 912 pré-propositions retenues</a:t>
            </a:r>
          </a:p>
          <a:p>
            <a:r>
              <a:rPr lang="fr-FR" dirty="0">
                <a:solidFill>
                  <a:srgbClr val="3F4448"/>
                </a:solidFill>
                <a:latin typeface="Montserrat" pitchFamily="2" charset="77"/>
                <a:sym typeface="Wingdings" pitchFamily="2" charset="2"/>
              </a:rPr>
              <a:t> Taux de sélection : 45,3 %</a:t>
            </a:r>
            <a:endParaRPr lang="fr-FR" b="0" i="0" u="none" strike="noStrike" dirty="0">
              <a:solidFill>
                <a:srgbClr val="3F4448"/>
              </a:solidFill>
              <a:effectLst/>
              <a:latin typeface="Montserrat" pitchFamily="2" charset="77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7AA38AC-0C30-BE58-AC71-9DE04997CE0D}"/>
              </a:ext>
            </a:extLst>
          </p:cNvPr>
          <p:cNvSpPr txBox="1"/>
          <p:nvPr/>
        </p:nvSpPr>
        <p:spPr>
          <a:xfrm>
            <a:off x="239639" y="2454974"/>
            <a:ext cx="6782066" cy="57990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 algn="l">
              <a:buFont typeface="Wingdings" pitchFamily="2" charset="2"/>
              <a:buChar char="à"/>
            </a:pPr>
            <a:r>
              <a:rPr lang="fr-FR" b="1" dirty="0">
                <a:solidFill>
                  <a:schemeClr val="accent1"/>
                </a:solidFill>
              </a:rPr>
              <a:t>Diminution du nombre de pré-proposition éligibles de 6%</a:t>
            </a:r>
          </a:p>
          <a:p>
            <a:pPr marL="285750" indent="-285750" algn="l">
              <a:buFont typeface="Wingdings" pitchFamily="2" charset="2"/>
              <a:buChar char="à"/>
            </a:pPr>
            <a:r>
              <a:rPr lang="fr-FR" b="1" dirty="0">
                <a:solidFill>
                  <a:schemeClr val="accent1"/>
                </a:solidFill>
              </a:rPr>
              <a:t>Diminution du nombre de pré-proposition retenues de 5,5%</a:t>
            </a:r>
          </a:p>
        </p:txBody>
      </p:sp>
    </p:spTree>
    <p:extLst>
      <p:ext uri="{BB962C8B-B14F-4D97-AF65-F5344CB8AC3E}">
        <p14:creationId xmlns:p14="http://schemas.microsoft.com/office/powerpoint/2010/main" val="155885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B71595-721E-AE24-265B-88CB7D1C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Répartition par instrument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063211-6718-B08B-C359-3564342C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Correspondants ANR – mars 2023</a:t>
            </a:r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13B71C-1727-FBBC-A378-B9BADECF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249F86F-B294-D72B-74B0-60C1A8384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2" t="9526" r="13770" b="1782"/>
          <a:stretch/>
        </p:blipFill>
        <p:spPr bwMode="auto">
          <a:xfrm>
            <a:off x="550835" y="3445287"/>
            <a:ext cx="3240621" cy="30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A6880B8-160E-A465-6384-6CB0A74AEA84}"/>
              </a:ext>
            </a:extLst>
          </p:cNvPr>
          <p:cNvSpPr txBox="1"/>
          <p:nvPr/>
        </p:nvSpPr>
        <p:spPr>
          <a:xfrm>
            <a:off x="305724" y="1052657"/>
            <a:ext cx="2088232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fr-FR" sz="1800" dirty="0"/>
              <a:t>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2DBA524-E334-6A05-EC15-F18B7987B7EB}"/>
              </a:ext>
            </a:extLst>
          </p:cNvPr>
          <p:cNvSpPr txBox="1"/>
          <p:nvPr/>
        </p:nvSpPr>
        <p:spPr>
          <a:xfrm>
            <a:off x="5664743" y="1052657"/>
            <a:ext cx="2088232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fr-FR" sz="1800" dirty="0"/>
              <a:t>2023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73F8C4-ADB8-C8A5-5017-939BBF8B053F}"/>
              </a:ext>
            </a:extLst>
          </p:cNvPr>
          <p:cNvSpPr txBox="1"/>
          <p:nvPr/>
        </p:nvSpPr>
        <p:spPr>
          <a:xfrm>
            <a:off x="305724" y="1350402"/>
            <a:ext cx="4060418" cy="2042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0" i="0" u="none" strike="noStrike" dirty="0">
                <a:solidFill>
                  <a:srgbClr val="3F4448"/>
                </a:solidFill>
                <a:effectLst/>
                <a:latin typeface="Montserrat" pitchFamily="2" charset="77"/>
              </a:rPr>
              <a:t>PRC : 	1 858 / 4 019  46,2%</a:t>
            </a:r>
          </a:p>
          <a:p>
            <a:pPr algn="l"/>
            <a:r>
              <a:rPr lang="fr-FR" b="0" i="0" u="none" strike="noStrike" dirty="0">
                <a:solidFill>
                  <a:srgbClr val="3F4448"/>
                </a:solidFill>
                <a:effectLst/>
                <a:latin typeface="Montserrat" pitchFamily="2" charset="77"/>
              </a:rPr>
              <a:t>PRCE : 	   291 /   653    44,6%</a:t>
            </a:r>
          </a:p>
          <a:p>
            <a:pPr algn="l"/>
            <a:r>
              <a:rPr lang="fr-FR" b="0" i="0" u="none" strike="noStrike" dirty="0">
                <a:solidFill>
                  <a:srgbClr val="3F4448"/>
                </a:solidFill>
                <a:effectLst/>
                <a:latin typeface="Montserrat" pitchFamily="2" charset="77"/>
              </a:rPr>
              <a:t>PRME : 	   118 /    330    35,8%</a:t>
            </a:r>
          </a:p>
          <a:p>
            <a:pPr algn="l"/>
            <a:r>
              <a:rPr lang="fr-FR" b="0" i="0" u="none" strike="noStrike" dirty="0">
                <a:solidFill>
                  <a:srgbClr val="3F4448"/>
                </a:solidFill>
                <a:effectLst/>
                <a:latin typeface="Montserrat" pitchFamily="2" charset="77"/>
              </a:rPr>
              <a:t>JCJC : 	  645 / 1 429   45,1%.</a:t>
            </a:r>
          </a:p>
          <a:p>
            <a:pPr algn="l"/>
            <a:r>
              <a:rPr lang="fr-FR" dirty="0">
                <a:solidFill>
                  <a:srgbClr val="3F4448"/>
                </a:solidFill>
                <a:latin typeface="Montserrat" pitchFamily="2" charset="77"/>
              </a:rPr>
              <a:t>+ 58 projets en liste complémentaire 2021 non-financés</a:t>
            </a:r>
          </a:p>
          <a:p>
            <a:pPr algn="l"/>
            <a:endParaRPr lang="fr-FR" dirty="0">
              <a:solidFill>
                <a:srgbClr val="3F4448"/>
              </a:solidFill>
              <a:latin typeface="Montserrat" pitchFamily="2" charset="77"/>
            </a:endParaRPr>
          </a:p>
          <a:p>
            <a:pPr algn="l"/>
            <a:r>
              <a:rPr lang="fr-FR" b="0" i="0" u="none" strike="noStrike" dirty="0">
                <a:solidFill>
                  <a:srgbClr val="3F4448"/>
                </a:solidFill>
                <a:effectLst/>
                <a:latin typeface="Montserrat" pitchFamily="2" charset="77"/>
              </a:rPr>
              <a:t>PRCI : 200 pré-propositions retenues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BB96EE1-7F76-ED8F-1C70-4D3815987A7A}"/>
              </a:ext>
            </a:extLst>
          </p:cNvPr>
          <p:cNvSpPr txBox="1"/>
          <p:nvPr/>
        </p:nvSpPr>
        <p:spPr>
          <a:xfrm>
            <a:off x="5578874" y="1350402"/>
            <a:ext cx="3924739" cy="2286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dirty="0">
                <a:solidFill>
                  <a:srgbClr val="3F4448"/>
                </a:solidFill>
                <a:latin typeface="Montserrat" pitchFamily="2" charset="77"/>
              </a:rPr>
              <a:t> PRC : 	1 </a:t>
            </a:r>
            <a:r>
              <a:rPr lang="fr-FR" b="0" i="0" u="none" strike="noStrike" dirty="0">
                <a:solidFill>
                  <a:srgbClr val="3F4448"/>
                </a:solidFill>
                <a:effectLst/>
                <a:latin typeface="Montserrat" pitchFamily="2" charset="77"/>
              </a:rPr>
              <a:t>735 / 3 766  46,1% </a:t>
            </a:r>
            <a:br>
              <a:rPr lang="fr-FR" b="0" i="0" u="none" strike="noStrike" dirty="0">
                <a:solidFill>
                  <a:srgbClr val="3F4448"/>
                </a:solidFill>
                <a:effectLst/>
                <a:latin typeface="Montserrat" pitchFamily="2" charset="77"/>
              </a:rPr>
            </a:br>
            <a:r>
              <a:rPr lang="fr-FR" b="0" i="0" u="none" strike="noStrike" dirty="0">
                <a:solidFill>
                  <a:srgbClr val="3F4448"/>
                </a:solidFill>
                <a:effectLst/>
                <a:latin typeface="Montserrat" pitchFamily="2" charset="77"/>
              </a:rPr>
              <a:t> PRCE : </a:t>
            </a:r>
            <a:r>
              <a:rPr lang="fr-FR" dirty="0">
                <a:solidFill>
                  <a:srgbClr val="3F4448"/>
                </a:solidFill>
                <a:latin typeface="Montserrat" pitchFamily="2" charset="77"/>
              </a:rPr>
              <a:t>	  </a:t>
            </a:r>
            <a:r>
              <a:rPr lang="fr-FR" b="0" i="0" u="none" strike="noStrike" dirty="0">
                <a:solidFill>
                  <a:srgbClr val="3F4448"/>
                </a:solidFill>
                <a:effectLst/>
                <a:latin typeface="Montserrat" pitchFamily="2" charset="77"/>
              </a:rPr>
              <a:t>226 /    516   43,8%</a:t>
            </a:r>
            <a:br>
              <a:rPr lang="fr-FR" b="0" i="0" u="none" strike="noStrike" dirty="0">
                <a:solidFill>
                  <a:srgbClr val="3F4448"/>
                </a:solidFill>
                <a:effectLst/>
                <a:latin typeface="Montserrat" pitchFamily="2" charset="77"/>
              </a:rPr>
            </a:br>
            <a:r>
              <a:rPr lang="fr-FR" b="0" i="0" u="none" strike="noStrike" dirty="0">
                <a:solidFill>
                  <a:srgbClr val="3F4448"/>
                </a:solidFill>
                <a:effectLst/>
                <a:latin typeface="Montserrat" pitchFamily="2" charset="77"/>
              </a:rPr>
              <a:t> PRME :</a:t>
            </a:r>
            <a:r>
              <a:rPr lang="fr-FR" dirty="0">
                <a:solidFill>
                  <a:srgbClr val="3F4448"/>
                </a:solidFill>
                <a:latin typeface="Montserrat" pitchFamily="2" charset="77"/>
              </a:rPr>
              <a:t>	  </a:t>
            </a:r>
            <a:r>
              <a:rPr lang="fr-FR" b="0" i="0" u="none" strike="noStrike" dirty="0">
                <a:solidFill>
                  <a:srgbClr val="3F4448"/>
                </a:solidFill>
                <a:effectLst/>
                <a:latin typeface="Montserrat" pitchFamily="2" charset="77"/>
              </a:rPr>
              <a:t>124 /    304  40,8%</a:t>
            </a:r>
            <a:br>
              <a:rPr lang="fr-FR" b="0" i="0" u="none" strike="noStrike" dirty="0">
                <a:solidFill>
                  <a:srgbClr val="3F4448"/>
                </a:solidFill>
                <a:effectLst/>
                <a:latin typeface="Montserrat" pitchFamily="2" charset="77"/>
              </a:rPr>
            </a:br>
            <a:r>
              <a:rPr lang="fr-FR" b="0" i="0" u="none" strike="noStrike" dirty="0">
                <a:solidFill>
                  <a:srgbClr val="3F4448"/>
                </a:solidFill>
                <a:effectLst/>
                <a:latin typeface="Montserrat" pitchFamily="2" charset="77"/>
              </a:rPr>
              <a:t> JCJC : 	 667 /   1 451 </a:t>
            </a:r>
            <a:r>
              <a:rPr lang="fr-FR" dirty="0">
                <a:solidFill>
                  <a:srgbClr val="3F4448"/>
                </a:solidFill>
                <a:latin typeface="Montserrat" pitchFamily="2" charset="77"/>
              </a:rPr>
              <a:t>  </a:t>
            </a:r>
            <a:r>
              <a:rPr lang="fr-FR" b="0" i="0" u="none" strike="noStrike" dirty="0">
                <a:solidFill>
                  <a:srgbClr val="3F4448"/>
                </a:solidFill>
                <a:effectLst/>
                <a:latin typeface="Montserrat" pitchFamily="2" charset="77"/>
              </a:rPr>
              <a:t>46%.</a:t>
            </a:r>
          </a:p>
          <a:p>
            <a:r>
              <a:rPr lang="fr-FR" dirty="0">
                <a:solidFill>
                  <a:srgbClr val="3F4448"/>
                </a:solidFill>
                <a:latin typeface="Montserrat" pitchFamily="2" charset="77"/>
              </a:rPr>
              <a:t>+ 67 projets en liste complémentaire 2022 non-financés</a:t>
            </a:r>
          </a:p>
          <a:p>
            <a:pPr algn="l"/>
            <a:endParaRPr lang="fr-FR" dirty="0">
              <a:solidFill>
                <a:srgbClr val="3F4448"/>
              </a:solidFill>
              <a:latin typeface="Montserrat" pitchFamily="2" charset="77"/>
            </a:endParaRPr>
          </a:p>
          <a:p>
            <a:r>
              <a:rPr lang="fr-FR" b="0" i="0" u="none" strike="noStrike" dirty="0">
                <a:solidFill>
                  <a:srgbClr val="3F4448"/>
                </a:solidFill>
                <a:effectLst/>
                <a:latin typeface="Montserrat" pitchFamily="2" charset="77"/>
              </a:rPr>
              <a:t>PRCI : 827 pré-propositions retenues</a:t>
            </a:r>
          </a:p>
          <a:p>
            <a:pPr algn="l"/>
            <a:endParaRPr lang="fr-FR" b="0" i="0" u="none" strike="noStrike" dirty="0">
              <a:solidFill>
                <a:srgbClr val="3F4448"/>
              </a:solidFill>
              <a:effectLst/>
              <a:latin typeface="Montserrat" pitchFamily="2" charset="77"/>
            </a:endParaRP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C3B2AACE-A562-0179-B476-44B6FE4563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8410055"/>
              </p:ext>
            </p:extLst>
          </p:nvPr>
        </p:nvGraphicFramePr>
        <p:xfrm>
          <a:off x="4827277" y="3299418"/>
          <a:ext cx="4762205" cy="3380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986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8505CF-17E6-7407-4515-81FE7FC70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Répartition comité 31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F5ACAC-0266-C810-1F17-DFD507E7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Correspondants ANR – mars 2023</a:t>
            </a:r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F4180A-A938-03B9-E9B8-14C154A4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B2370E-6FF2-3A9A-3EDE-EDAE7BCD6C74}"/>
              </a:ext>
            </a:extLst>
          </p:cNvPr>
          <p:cNvSpPr txBox="1"/>
          <p:nvPr/>
        </p:nvSpPr>
        <p:spPr>
          <a:xfrm>
            <a:off x="560510" y="1163538"/>
            <a:ext cx="2088232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fr-FR" sz="1800" dirty="0"/>
              <a:t>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07C641F-24F4-0595-2B75-D90A0081594E}"/>
              </a:ext>
            </a:extLst>
          </p:cNvPr>
          <p:cNvSpPr txBox="1"/>
          <p:nvPr/>
        </p:nvSpPr>
        <p:spPr>
          <a:xfrm>
            <a:off x="573977" y="1554589"/>
            <a:ext cx="2088232" cy="120032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fr-FR" sz="1800" dirty="0"/>
              <a:t>PRC: 	32/61</a:t>
            </a:r>
          </a:p>
          <a:p>
            <a:r>
              <a:rPr lang="fr-FR" sz="1800" dirty="0"/>
              <a:t>PRCE: 	  0/  1</a:t>
            </a:r>
          </a:p>
          <a:p>
            <a:r>
              <a:rPr lang="fr-FR" sz="1800" dirty="0"/>
              <a:t>PRME: 	  3/10</a:t>
            </a:r>
          </a:p>
          <a:p>
            <a:pPr algn="l"/>
            <a:r>
              <a:rPr lang="fr-FR" sz="1800" dirty="0"/>
              <a:t>JCJC: 	10/27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744D596-2D38-8D06-F74D-CE00CAC4410D}"/>
              </a:ext>
            </a:extLst>
          </p:cNvPr>
          <p:cNvSpPr txBox="1"/>
          <p:nvPr/>
        </p:nvSpPr>
        <p:spPr>
          <a:xfrm>
            <a:off x="5977589" y="1164415"/>
            <a:ext cx="2088232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fr-FR" sz="1800" dirty="0"/>
              <a:t>2023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820D5D-B6FC-64A5-39C0-EEE038E63E53}"/>
              </a:ext>
            </a:extLst>
          </p:cNvPr>
          <p:cNvSpPr txBox="1"/>
          <p:nvPr/>
        </p:nvSpPr>
        <p:spPr>
          <a:xfrm>
            <a:off x="6008065" y="1532870"/>
            <a:ext cx="2088232" cy="120032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fr-FR" sz="1800" dirty="0"/>
              <a:t>PRC: 	27/58</a:t>
            </a:r>
          </a:p>
          <a:p>
            <a:r>
              <a:rPr lang="fr-FR" sz="1800" dirty="0"/>
              <a:t>PRCE: 	  1/  1</a:t>
            </a:r>
          </a:p>
          <a:p>
            <a:r>
              <a:rPr lang="fr-FR" sz="1800" dirty="0"/>
              <a:t>PRME: 	  1/  5</a:t>
            </a:r>
          </a:p>
          <a:p>
            <a:pPr algn="l"/>
            <a:r>
              <a:rPr lang="fr-FR" sz="1800" dirty="0"/>
              <a:t>JCJC: 	16/36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D1466BB4-A044-D194-8DB7-651A2A3E79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904970"/>
              </p:ext>
            </p:extLst>
          </p:nvPr>
        </p:nvGraphicFramePr>
        <p:xfrm>
          <a:off x="236804" y="2913411"/>
          <a:ext cx="4382120" cy="3281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6666DFAF-FB0D-ACDB-7F87-C30A0C3857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135531"/>
              </p:ext>
            </p:extLst>
          </p:nvPr>
        </p:nvGraphicFramePr>
        <p:xfrm>
          <a:off x="4160912" y="2596426"/>
          <a:ext cx="5202747" cy="3385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72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5ED5FD-31BE-643B-C1D6-82541108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Impact </a:t>
            </a:r>
            <a:r>
              <a:rPr lang="fr-FR" dirty="0" err="1"/>
              <a:t>socio-economique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80DE28-3349-0EAA-6B5B-F072BBBA0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Correspondants ANR – mars 2023</a:t>
            </a:r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6659F2-CD20-9A3D-784D-F9621615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43290A8-EED8-2479-1CB2-9696644BA922}"/>
              </a:ext>
            </a:extLst>
          </p:cNvPr>
          <p:cNvSpPr txBox="1"/>
          <p:nvPr/>
        </p:nvSpPr>
        <p:spPr>
          <a:xfrm>
            <a:off x="344488" y="1268760"/>
            <a:ext cx="9433048" cy="823687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fr-FR" dirty="0"/>
              <a:t>Compilation des impacts socio-économique par Philippe Laborie du LPCC:</a:t>
            </a:r>
          </a:p>
          <a:p>
            <a:pPr algn="l"/>
            <a:endParaRPr lang="fr-FR" dirty="0"/>
          </a:p>
          <a:p>
            <a:pPr algn="l"/>
            <a:r>
              <a:rPr lang="fr-FR" dirty="0">
                <a:hlinkClick r:id="rId2"/>
              </a:rPr>
              <a:t>https://atrium.in2p3.fr/</a:t>
            </a:r>
            <a:r>
              <a:rPr lang="fr-FR" dirty="0" err="1">
                <a:hlinkClick r:id="rId2"/>
              </a:rPr>
              <a:t>nuxeo</a:t>
            </a:r>
            <a:r>
              <a:rPr lang="fr-FR" dirty="0">
                <a:hlinkClick r:id="rId2"/>
              </a:rPr>
              <a:t>/</a:t>
            </a:r>
            <a:r>
              <a:rPr lang="fr-FR" dirty="0" err="1">
                <a:hlinkClick r:id="rId2"/>
              </a:rPr>
              <a:t>nxdoc</a:t>
            </a:r>
            <a:r>
              <a:rPr lang="fr-FR" dirty="0">
                <a:hlinkClick r:id="rId2"/>
              </a:rPr>
              <a:t>/default/bf4d923a-a949-4119-b521-971b169a6263/</a:t>
            </a:r>
            <a:r>
              <a:rPr lang="fr-FR" dirty="0" err="1">
                <a:hlinkClick r:id="rId2"/>
              </a:rPr>
              <a:t>view_documents</a:t>
            </a:r>
            <a:r>
              <a:rPr lang="fr-FR" dirty="0">
                <a:hlinkClick r:id="rId2"/>
              </a:rPr>
              <a:t> 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F55A571-7811-B821-E689-E3243768FDAE}"/>
              </a:ext>
            </a:extLst>
          </p:cNvPr>
          <p:cNvSpPr txBox="1"/>
          <p:nvPr/>
        </p:nvSpPr>
        <p:spPr>
          <a:xfrm>
            <a:off x="9116291" y="1648691"/>
            <a:ext cx="184731" cy="336118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algn="l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C55D1E-5990-5498-07B4-E8C30A5BB1D5}"/>
              </a:ext>
            </a:extLst>
          </p:cNvPr>
          <p:cNvSpPr txBox="1"/>
          <p:nvPr/>
        </p:nvSpPr>
        <p:spPr>
          <a:xfrm>
            <a:off x="9005455" y="4322618"/>
            <a:ext cx="184731" cy="336118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algn="l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3C7C5B7-58C9-A7EF-664C-25F9127C9B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" t="42440" r="2433" b="16288"/>
          <a:stretch/>
        </p:blipFill>
        <p:spPr>
          <a:xfrm>
            <a:off x="-375592" y="2039738"/>
            <a:ext cx="7510750" cy="452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0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57594B-01CB-27D3-B41E-1CC7FB4F5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laboratoires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880D658-5860-2DA6-77AC-ED4537A2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Correspondants ANR – mars 2023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6577D3-C385-505A-6D8F-BE4387F8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3A2F5C8-05DE-FEF9-F9B5-DC6A0001151E}"/>
              </a:ext>
            </a:extLst>
          </p:cNvPr>
          <p:cNvSpPr txBox="1"/>
          <p:nvPr/>
        </p:nvSpPr>
        <p:spPr>
          <a:xfrm>
            <a:off x="236476" y="1166842"/>
            <a:ext cx="9433048" cy="535531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fr-FR" sz="1800" dirty="0">
                <a:solidFill>
                  <a:schemeClr val="accent1"/>
                </a:solidFill>
              </a:rPr>
              <a:t>IN2P3 	total: </a:t>
            </a:r>
            <a:r>
              <a:rPr lang="fr-FR" sz="1800" dirty="0">
                <a:solidFill>
                  <a:srgbClr val="000000"/>
                </a:solidFill>
              </a:rPr>
              <a:t>40/87 ≈ 45%</a:t>
            </a:r>
          </a:p>
          <a:p>
            <a:pPr algn="l"/>
            <a:r>
              <a:rPr lang="fr-FR" sz="1800" dirty="0">
                <a:solidFill>
                  <a:srgbClr val="000000"/>
                </a:solidFill>
              </a:rPr>
              <a:t>porteur: 24/45	23/57 PRC,	8/16 JCJC, 	7 PRCI		0/2 PRME	1/1 PRCE	</a:t>
            </a:r>
          </a:p>
          <a:p>
            <a:pPr algn="l"/>
            <a:r>
              <a:rPr lang="fr-FR" sz="1800" dirty="0">
                <a:solidFill>
                  <a:schemeClr val="accent1"/>
                </a:solidFill>
              </a:rPr>
              <a:t>Labo (porteur)	(porteur ou participant)</a:t>
            </a:r>
          </a:p>
          <a:p>
            <a:pPr algn="l"/>
            <a:r>
              <a:rPr lang="fr-FR" sz="1800" dirty="0">
                <a:solidFill>
                  <a:srgbClr val="000000"/>
                </a:solidFill>
              </a:rPr>
              <a:t>APC (4/5) : 	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</a:rPr>
              <a:t>2/3 PRC, 	2/2 JCJC, 	1 PRCI</a:t>
            </a:r>
          </a:p>
          <a:p>
            <a:r>
              <a:rPr lang="fr-FR" sz="1800" dirty="0"/>
              <a:t>CPPM (4/5) : 	4/5 PRC, 	0/1 JCJC, 	2 PRCI</a:t>
            </a:r>
          </a:p>
          <a:p>
            <a:r>
              <a:rPr lang="fr-FR" sz="1800" dirty="0"/>
              <a:t>IJCLAB (7/16) : 	5/11 PRC	0/3 JCJC,	3 PRCI</a:t>
            </a:r>
          </a:p>
          <a:p>
            <a:r>
              <a:rPr lang="fr-FR" sz="1800" dirty="0"/>
              <a:t>IP2IL (5/5) : 	7/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</a:rPr>
              <a:t>10 PRC, 	0/1 JCJC, 	1 PRCI</a:t>
            </a:r>
          </a:p>
          <a:p>
            <a:r>
              <a:rPr lang="fr-FR" sz="1800" dirty="0">
                <a:solidFill>
                  <a:srgbClr val="000000"/>
                </a:solidFill>
              </a:rPr>
              <a:t>IPHC (5/14) : 	9/27 PRC, 	1/3 JCJC,	1 PRCI,		0/1 PRME</a:t>
            </a:r>
          </a:p>
          <a:p>
            <a:r>
              <a:rPr lang="fr-FR" sz="1800" dirty="0"/>
              <a:t>L2IT :		0/1 PRC</a:t>
            </a:r>
            <a:endParaRPr lang="fr-FR" sz="1800" dirty="0">
              <a:solidFill>
                <a:srgbClr val="000000"/>
              </a:solidFill>
            </a:endParaRPr>
          </a:p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</a:rPr>
              <a:t>LAPP (2/3) : 			1/2 JCJC, 					1/1 PRCE</a:t>
            </a:r>
          </a:p>
          <a:p>
            <a:r>
              <a:rPr lang="fr-FR" sz="1800" dirty="0">
                <a:solidFill>
                  <a:srgbClr val="000000"/>
                </a:solidFill>
              </a:rPr>
              <a:t>LLR (1/3) :	1/3 PRC,		1/1 JCJC,	1 PRCI		0/1 PRME</a:t>
            </a:r>
          </a:p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</a:rPr>
              <a:t>LP2I</a:t>
            </a:r>
            <a:r>
              <a:rPr lang="fr-FR" sz="1800" dirty="0">
                <a:solidFill>
                  <a:srgbClr val="000000"/>
                </a:solidFill>
              </a:rPr>
              <a:t>B (1/2) :	1/2 PRC</a:t>
            </a:r>
            <a:endParaRPr lang="fr-FR" sz="1800" dirty="0"/>
          </a:p>
          <a:p>
            <a:pPr algn="l"/>
            <a:r>
              <a:rPr lang="fr-FR" sz="1800" dirty="0"/>
              <a:t>LPC :		0/1 PRC,		0/1 JCJC</a:t>
            </a:r>
          </a:p>
          <a:p>
            <a:pPr algn="l"/>
            <a:r>
              <a:rPr lang="fr-FR" sz="1800" dirty="0"/>
              <a:t>LPCC (1/2) : 	1/3 PRC,		0/1 JCJC </a:t>
            </a:r>
          </a:p>
          <a:p>
            <a:pPr algn="l"/>
            <a:r>
              <a:rPr lang="fr-FR" sz="1800" dirty="0"/>
              <a:t>LPNHE (1/3) :	0/2 PRC,		1/1 JCJC </a:t>
            </a:r>
          </a:p>
          <a:p>
            <a:pPr algn="l"/>
            <a:r>
              <a:rPr lang="fr-FR" sz="1800" dirty="0"/>
              <a:t>LPSC (0/3) : 	0/4 PRC,		1/2 JCJC</a:t>
            </a:r>
          </a:p>
          <a:p>
            <a:pPr algn="l"/>
            <a:r>
              <a:rPr lang="fr-FR" sz="1800" dirty="0"/>
              <a:t>LUMP : 				1/1 JCJC</a:t>
            </a:r>
          </a:p>
          <a:p>
            <a:pPr algn="l"/>
            <a:r>
              <a:rPr lang="fr-FR" sz="1800" dirty="0"/>
              <a:t>SUBATECH : 	1/1 PRC</a:t>
            </a:r>
            <a:endParaRPr lang="fr-FR" sz="1800" strike="sngStrike" dirty="0"/>
          </a:p>
        </p:txBody>
      </p:sp>
    </p:spTree>
    <p:extLst>
      <p:ext uri="{BB962C8B-B14F-4D97-AF65-F5344CB8AC3E}">
        <p14:creationId xmlns:p14="http://schemas.microsoft.com/office/powerpoint/2010/main" val="527159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4C7E7-835C-6468-E1B8-7BCFF4F94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COMITÉS D’ÉVALUATION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18DFE5C-2368-B52C-2014-C1194238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Correspondants ANR – mars 2023</a:t>
            </a:r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1FBCB6-8A99-DB1D-8517-48F32AAF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781BB9-405E-81FF-8347-B56D4879E4BA}"/>
              </a:ext>
            </a:extLst>
          </p:cNvPr>
          <p:cNvSpPr txBox="1"/>
          <p:nvPr/>
        </p:nvSpPr>
        <p:spPr>
          <a:xfrm>
            <a:off x="704528" y="1412776"/>
            <a:ext cx="8280920" cy="423667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l"/>
            <a:r>
              <a:rPr lang="fr-FR" dirty="0"/>
              <a:t>CE 31 :	26/44		14/26 PRC	6/11 JCJC		0/1 PRME 	1/1 PRCE</a:t>
            </a:r>
          </a:p>
          <a:p>
            <a:pPr algn="l"/>
            <a:endParaRPr lang="fr-FR" dirty="0"/>
          </a:p>
          <a:p>
            <a:pPr algn="l"/>
            <a:r>
              <a:rPr lang="fr-FR" dirty="0"/>
              <a:t>Total des autres CE: 14/43 </a:t>
            </a:r>
            <a:r>
              <a:rPr lang="fr-FR" dirty="0">
                <a:sym typeface="Wingdings" pitchFamily="2" charset="2"/>
              </a:rPr>
              <a:t> </a:t>
            </a:r>
            <a:r>
              <a:rPr lang="fr-FR" dirty="0">
                <a:solidFill>
                  <a:srgbClr val="4A7EBB"/>
                </a:solidFill>
                <a:sym typeface="Wingdings" pitchFamily="2" charset="2"/>
              </a:rPr>
              <a:t>taux de sélection plus faible!</a:t>
            </a:r>
            <a:endParaRPr lang="fr-FR" dirty="0">
              <a:solidFill>
                <a:srgbClr val="4A7EBB"/>
              </a:solidFill>
            </a:endParaRPr>
          </a:p>
          <a:p>
            <a:pPr algn="l"/>
            <a:endParaRPr lang="fr-FR" dirty="0"/>
          </a:p>
          <a:p>
            <a:pPr algn="l"/>
            <a:r>
              <a:rPr lang="fr-FR" dirty="0"/>
              <a:t>Par CE (thématiques IN2P3/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thématiques IPHC hors DRS</a:t>
            </a:r>
            <a:r>
              <a:rPr lang="fr-FR" dirty="0"/>
              <a:t>)</a:t>
            </a:r>
          </a:p>
          <a:p>
            <a:pPr algn="l"/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CE 2 (écologie) : 	1/6</a:t>
            </a:r>
            <a:r>
              <a:rPr lang="fr-FR" dirty="0"/>
              <a:t>	</a:t>
            </a:r>
            <a:r>
              <a:rPr lang="fr-FR" dirty="0">
                <a:solidFill>
                  <a:srgbClr val="FF0000"/>
                </a:solidFill>
              </a:rPr>
              <a:t>(IPHC</a:t>
            </a:r>
            <a:r>
              <a:rPr lang="fr-FR" dirty="0"/>
              <a:t>+ 3 IPHC)		CE34 (</a:t>
            </a:r>
            <a:r>
              <a:rPr lang="fr-FR" dirty="0" err="1"/>
              <a:t>environmt</a:t>
            </a:r>
            <a:r>
              <a:rPr lang="fr-FR" dirty="0"/>
              <a:t>): 	0/1	(IJCLAB)</a:t>
            </a:r>
          </a:p>
          <a:p>
            <a:pPr algn="l"/>
            <a:r>
              <a:rPr lang="fr-FR" dirty="0"/>
              <a:t>CE 4 (</a:t>
            </a:r>
            <a:r>
              <a:rPr lang="fr-FR" dirty="0" err="1"/>
              <a:t>environmt</a:t>
            </a:r>
            <a:r>
              <a:rPr lang="fr-FR" dirty="0"/>
              <a:t>) : 	0/2				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CE36 (santé):	1/1</a:t>
            </a:r>
          </a:p>
          <a:p>
            <a:pPr algn="l"/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CE6 (phys/chimie):	1/2</a:t>
            </a:r>
            <a:r>
              <a:rPr lang="fr-FR" dirty="0"/>
              <a:t>				CE42 (capteurs) :	0/2	(IPHC)</a:t>
            </a:r>
          </a:p>
          <a:p>
            <a:pPr algn="l"/>
            <a:r>
              <a:rPr lang="fr-FR" dirty="0"/>
              <a:t>CE8 (matériaux):	0/2	</a:t>
            </a:r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>
                <a:solidFill>
                  <a:srgbClr val="FF0000"/>
                </a:solidFill>
              </a:rPr>
              <a:t>IJCLAb</a:t>
            </a:r>
            <a:r>
              <a:rPr lang="fr-FR" dirty="0">
                <a:solidFill>
                  <a:srgbClr val="FF0000"/>
                </a:solidFill>
              </a:rPr>
              <a:t>, IP2IL)</a:t>
            </a:r>
            <a:r>
              <a:rPr lang="fr-FR" dirty="0"/>
              <a:t>		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CE43 (bio/chimie) : 	0/1</a:t>
            </a:r>
          </a:p>
          <a:p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CE12 (bio): 	1/2</a:t>
            </a:r>
            <a:r>
              <a:rPr lang="fr-FR" dirty="0"/>
              <a:t>				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CE44 (</a:t>
            </a:r>
            <a:r>
              <a:rPr lang="fr-FR" dirty="0" err="1">
                <a:solidFill>
                  <a:schemeClr val="accent3">
                    <a:lumMod val="75000"/>
                  </a:schemeClr>
                </a:solidFill>
              </a:rPr>
              <a:t>bio-chimie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):	1/3</a:t>
            </a:r>
            <a:r>
              <a:rPr lang="fr-FR" dirty="0"/>
              <a:t>	</a:t>
            </a:r>
            <a:r>
              <a:rPr lang="fr-FR" b="1" dirty="0">
                <a:solidFill>
                  <a:srgbClr val="FF0000"/>
                </a:solidFill>
              </a:rPr>
              <a:t>(IPHC)</a:t>
            </a:r>
          </a:p>
          <a:p>
            <a:pPr algn="l"/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CE13 (bio):	1/1</a:t>
            </a:r>
            <a:r>
              <a:rPr lang="fr-FR" dirty="0"/>
              <a:t>				CE45 (bio-</a:t>
            </a:r>
            <a:r>
              <a:rPr lang="fr-FR" dirty="0" err="1"/>
              <a:t>inform</a:t>
            </a:r>
            <a:r>
              <a:rPr lang="fr-FR" dirty="0"/>
              <a:t>.):	1/1	</a:t>
            </a:r>
          </a:p>
          <a:p>
            <a:pPr algn="l"/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CE14 (santé):	2/5</a:t>
            </a:r>
            <a:r>
              <a:rPr lang="fr-FR" dirty="0"/>
              <a:t>	</a:t>
            </a:r>
            <a:r>
              <a:rPr lang="fr-FR" dirty="0">
                <a:solidFill>
                  <a:srgbClr val="FF0000"/>
                </a:solidFill>
              </a:rPr>
              <a:t>(IPHC</a:t>
            </a:r>
            <a:r>
              <a:rPr lang="fr-FR" dirty="0"/>
              <a:t>+IPHC)		CE46 (simulation):	0/1	</a:t>
            </a:r>
            <a:r>
              <a:rPr lang="fr-FR" b="1" dirty="0"/>
              <a:t>(LAPP)</a:t>
            </a:r>
          </a:p>
          <a:p>
            <a:pPr algn="l"/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CE18 (santé):	0/4</a:t>
            </a:r>
            <a:r>
              <a:rPr lang="fr-FR" dirty="0"/>
              <a:t>	(2 IPHC)			CE51 (ingénierie):	1/1	</a:t>
            </a:r>
            <a:r>
              <a:rPr lang="fr-FR" b="1" dirty="0">
                <a:solidFill>
                  <a:srgbClr val="FF0000"/>
                </a:solidFill>
              </a:rPr>
              <a:t>(IJCLAB)</a:t>
            </a:r>
          </a:p>
          <a:p>
            <a:pPr algn="l"/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CE19 (santé):	1/1</a:t>
            </a:r>
          </a:p>
          <a:p>
            <a:pPr algn="l"/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CE20 (bio):	0/2</a:t>
            </a:r>
            <a:r>
              <a:rPr lang="fr-FR" dirty="0"/>
              <a:t>	(IPHC)</a:t>
            </a:r>
          </a:p>
          <a:p>
            <a:pPr algn="l"/>
            <a:r>
              <a:rPr lang="fr-FR" dirty="0"/>
              <a:t>CE29 (chimie): 	1/2	</a:t>
            </a:r>
            <a:r>
              <a:rPr lang="fr-FR" dirty="0">
                <a:solidFill>
                  <a:srgbClr val="FF0000"/>
                </a:solidFill>
              </a:rPr>
              <a:t>(IP2IL)</a:t>
            </a:r>
          </a:p>
          <a:p>
            <a:pPr algn="l"/>
            <a:r>
              <a:rPr lang="fr-FR" dirty="0"/>
              <a:t>CE30 (mat. Cond.): 	0/3	(LPSC, LP2IB, IJCLAB)	 </a:t>
            </a:r>
          </a:p>
        </p:txBody>
      </p:sp>
    </p:spTree>
    <p:extLst>
      <p:ext uri="{BB962C8B-B14F-4D97-AF65-F5344CB8AC3E}">
        <p14:creationId xmlns:p14="http://schemas.microsoft.com/office/powerpoint/2010/main" val="279909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D93944-530B-B9D8-2BCC-2F9623CEA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Comparaison 2022/2023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D3861E-62EA-31F1-1910-2461908C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Correspondants ANR – mars 2023</a:t>
            </a:r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CE63A8-21D7-8B4F-ECA2-A14A5083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7B5045E8-EA96-0A95-70AC-8E7289783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030276"/>
              </p:ext>
            </p:extLst>
          </p:nvPr>
        </p:nvGraphicFramePr>
        <p:xfrm>
          <a:off x="434497" y="1052736"/>
          <a:ext cx="9037005" cy="506764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68252">
                  <a:extLst>
                    <a:ext uri="{9D8B030D-6E8A-4147-A177-3AD203B41FA5}">
                      <a16:colId xmlns:a16="http://schemas.microsoft.com/office/drawing/2014/main" val="401752299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3838376"/>
                    </a:ext>
                  </a:extLst>
                </a:gridCol>
                <a:gridCol w="1857807">
                  <a:extLst>
                    <a:ext uri="{9D8B030D-6E8A-4147-A177-3AD203B41FA5}">
                      <a16:colId xmlns:a16="http://schemas.microsoft.com/office/drawing/2014/main" val="1159094990"/>
                    </a:ext>
                  </a:extLst>
                </a:gridCol>
                <a:gridCol w="1807401">
                  <a:extLst>
                    <a:ext uri="{9D8B030D-6E8A-4147-A177-3AD203B41FA5}">
                      <a16:colId xmlns:a16="http://schemas.microsoft.com/office/drawing/2014/main" val="3594250735"/>
                    </a:ext>
                  </a:extLst>
                </a:gridCol>
                <a:gridCol w="1807401">
                  <a:extLst>
                    <a:ext uri="{9D8B030D-6E8A-4147-A177-3AD203B41FA5}">
                      <a16:colId xmlns:a16="http://schemas.microsoft.com/office/drawing/2014/main" val="3419294435"/>
                    </a:ext>
                  </a:extLst>
                </a:gridCol>
              </a:tblGrid>
              <a:tr h="657056">
                <a:tc>
                  <a:txBody>
                    <a:bodyPr/>
                    <a:lstStyle/>
                    <a:p>
                      <a:r>
                        <a:rPr lang="fr-FR" dirty="0"/>
                        <a:t>xx thématique IN2P3</a:t>
                      </a:r>
                    </a:p>
                    <a:p>
                      <a:r>
                        <a:rPr lang="fr-FR" dirty="0"/>
                        <a:t>() thématiques IPHC hors DRS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2022: Déposés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2022: Retenus – </a:t>
                      </a:r>
                    </a:p>
                    <a:p>
                      <a:r>
                        <a:rPr lang="fr-FR" dirty="0"/>
                        <a:t>phase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2023: Déposés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2023: Retenus – phase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464296"/>
                  </a:ext>
                </a:extLst>
              </a:tr>
              <a:tr h="797456">
                <a:tc>
                  <a:txBody>
                    <a:bodyPr/>
                    <a:lstStyle/>
                    <a:p>
                      <a:r>
                        <a:rPr lang="fr-FR" dirty="0"/>
                        <a:t>JCJC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5 (2)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15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 (0)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059499"/>
                  </a:ext>
                </a:extLst>
              </a:tr>
              <a:tr h="657056">
                <a:tc>
                  <a:txBody>
                    <a:bodyPr/>
                    <a:lstStyle/>
                    <a:p>
                      <a:r>
                        <a:rPr lang="fr-FR" dirty="0"/>
                        <a:t>PRC*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50 (25)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21 (14)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34 (24)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17 (7)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43173"/>
                  </a:ext>
                </a:extLst>
              </a:tr>
              <a:tr h="657056">
                <a:tc>
                  <a:txBody>
                    <a:bodyPr/>
                    <a:lstStyle/>
                    <a:p>
                      <a:r>
                        <a:rPr lang="fr-FR" dirty="0"/>
                        <a:t>PRME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72621"/>
                  </a:ext>
                </a:extLst>
              </a:tr>
              <a:tr h="657056">
                <a:tc>
                  <a:txBody>
                    <a:bodyPr/>
                    <a:lstStyle/>
                    <a:p>
                      <a:r>
                        <a:rPr lang="fr-FR" dirty="0"/>
                        <a:t>PRCE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 (1)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 (0)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906490"/>
                  </a:ext>
                </a:extLst>
              </a:tr>
              <a:tr h="779215">
                <a:tc>
                  <a:txBody>
                    <a:bodyPr/>
                    <a:lstStyle/>
                    <a:p>
                      <a:r>
                        <a:rPr lang="fr-FR" dirty="0"/>
                        <a:t>PRCI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808187"/>
                  </a:ext>
                </a:extLst>
              </a:tr>
              <a:tr h="657056">
                <a:tc>
                  <a:txBody>
                    <a:bodyPr/>
                    <a:lstStyle/>
                    <a:p>
                      <a:r>
                        <a:rPr lang="fr-F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67 (31)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45 (16)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59 (28)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32 (8)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45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2375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 anchor="t">
        <a:spAutoFit/>
      </a:bodyPr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9130</TotalTime>
  <Words>1054</Words>
  <Application>Microsoft Macintosh PowerPoint</Application>
  <PresentationFormat>Format A4 (210 x 297 mm)</PresentationFormat>
  <Paragraphs>156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Eras Light ITC</vt:lpstr>
      <vt:lpstr>Montserrat</vt:lpstr>
      <vt:lpstr>Wingdings</vt:lpstr>
      <vt:lpstr>Thème Office</vt:lpstr>
      <vt:lpstr>ANR: selection Phase 1 AAPG 2023 7/3/2023 Ursula Bassler, Sophie Koç</vt:lpstr>
      <vt:lpstr>Calendrier AAPG 2023</vt:lpstr>
      <vt:lpstr>Répartition des projets par domaine </vt:lpstr>
      <vt:lpstr>Répartition par instrument</vt:lpstr>
      <vt:lpstr>Répartition comité 31</vt:lpstr>
      <vt:lpstr>Tableau Impact socio-economique</vt:lpstr>
      <vt:lpstr>Les laboratoires</vt:lpstr>
      <vt:lpstr>COMITÉS D’ÉVALUATION</vt:lpstr>
      <vt:lpstr>Comparaison 2022/2023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 Poletto Responsable communication</dc:title>
  <dc:creator>LESCENE Jeremy</dc:creator>
  <cp:lastModifiedBy>Ursula Bassler</cp:lastModifiedBy>
  <cp:revision>236</cp:revision>
  <dcterms:created xsi:type="dcterms:W3CDTF">2015-03-23T16:32:59Z</dcterms:created>
  <dcterms:modified xsi:type="dcterms:W3CDTF">2023-03-07T16:44:01Z</dcterms:modified>
</cp:coreProperties>
</file>