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4F5C3F"/>
        </a:solidFill>
        <a:effectLst>
          <a:outerShdw blurRad="25400" dist="12700" rotWithShape="0">
            <a:srgbClr val="FFFFFF">
              <a:alpha val="45000"/>
            </a:srgbClr>
          </a:outerShdw>
        </a:effectLst>
        <a:uFillTx/>
        <a:latin typeface="+mn-lt"/>
        <a:ea typeface="+mn-ea"/>
        <a:cs typeface="+mn-cs"/>
        <a:sym typeface="Georgia"/>
      </a:defRPr>
    </a:lvl1pPr>
    <a:lvl2pPr marL="0" marR="0" indent="0" algn="ctr" defTabSz="8255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4F5C3F"/>
        </a:solidFill>
        <a:effectLst>
          <a:outerShdw blurRad="25400" dist="12700" rotWithShape="0">
            <a:srgbClr val="FFFFFF">
              <a:alpha val="45000"/>
            </a:srgbClr>
          </a:outerShdw>
        </a:effectLst>
        <a:uFillTx/>
        <a:latin typeface="+mn-lt"/>
        <a:ea typeface="+mn-ea"/>
        <a:cs typeface="+mn-cs"/>
        <a:sym typeface="Georgia"/>
      </a:defRPr>
    </a:lvl2pPr>
    <a:lvl3pPr marL="0" marR="0" indent="0" algn="ctr" defTabSz="8255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4F5C3F"/>
        </a:solidFill>
        <a:effectLst>
          <a:outerShdw blurRad="25400" dist="12700" rotWithShape="0">
            <a:srgbClr val="FFFFFF">
              <a:alpha val="45000"/>
            </a:srgbClr>
          </a:outerShdw>
        </a:effectLst>
        <a:uFillTx/>
        <a:latin typeface="+mn-lt"/>
        <a:ea typeface="+mn-ea"/>
        <a:cs typeface="+mn-cs"/>
        <a:sym typeface="Georgia"/>
      </a:defRPr>
    </a:lvl3pPr>
    <a:lvl4pPr marL="0" marR="0" indent="0" algn="ctr" defTabSz="8255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4F5C3F"/>
        </a:solidFill>
        <a:effectLst>
          <a:outerShdw blurRad="25400" dist="12700" rotWithShape="0">
            <a:srgbClr val="FFFFFF">
              <a:alpha val="45000"/>
            </a:srgbClr>
          </a:outerShdw>
        </a:effectLst>
        <a:uFillTx/>
        <a:latin typeface="+mn-lt"/>
        <a:ea typeface="+mn-ea"/>
        <a:cs typeface="+mn-cs"/>
        <a:sym typeface="Georgia"/>
      </a:defRPr>
    </a:lvl4pPr>
    <a:lvl5pPr marL="0" marR="0" indent="0" algn="ctr" defTabSz="8255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4F5C3F"/>
        </a:solidFill>
        <a:effectLst>
          <a:outerShdw blurRad="25400" dist="12700" rotWithShape="0">
            <a:srgbClr val="FFFFFF">
              <a:alpha val="45000"/>
            </a:srgbClr>
          </a:outerShdw>
        </a:effectLst>
        <a:uFillTx/>
        <a:latin typeface="+mn-lt"/>
        <a:ea typeface="+mn-ea"/>
        <a:cs typeface="+mn-cs"/>
        <a:sym typeface="Georgia"/>
      </a:defRPr>
    </a:lvl5pPr>
    <a:lvl6pPr marL="0" marR="0" indent="0" algn="ctr" defTabSz="8255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4F5C3F"/>
        </a:solidFill>
        <a:effectLst>
          <a:outerShdw blurRad="25400" dist="12700" rotWithShape="0">
            <a:srgbClr val="FFFFFF">
              <a:alpha val="45000"/>
            </a:srgbClr>
          </a:outerShdw>
        </a:effectLst>
        <a:uFillTx/>
        <a:latin typeface="+mn-lt"/>
        <a:ea typeface="+mn-ea"/>
        <a:cs typeface="+mn-cs"/>
        <a:sym typeface="Georgia"/>
      </a:defRPr>
    </a:lvl6pPr>
    <a:lvl7pPr marL="0" marR="0" indent="0" algn="ctr" defTabSz="8255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4F5C3F"/>
        </a:solidFill>
        <a:effectLst>
          <a:outerShdw blurRad="25400" dist="12700" rotWithShape="0">
            <a:srgbClr val="FFFFFF">
              <a:alpha val="45000"/>
            </a:srgbClr>
          </a:outerShdw>
        </a:effectLst>
        <a:uFillTx/>
        <a:latin typeface="+mn-lt"/>
        <a:ea typeface="+mn-ea"/>
        <a:cs typeface="+mn-cs"/>
        <a:sym typeface="Georgia"/>
      </a:defRPr>
    </a:lvl7pPr>
    <a:lvl8pPr marL="0" marR="0" indent="0" algn="ctr" defTabSz="8255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4F5C3F"/>
        </a:solidFill>
        <a:effectLst>
          <a:outerShdw blurRad="25400" dist="12700" rotWithShape="0">
            <a:srgbClr val="FFFFFF">
              <a:alpha val="45000"/>
            </a:srgbClr>
          </a:outerShdw>
        </a:effectLst>
        <a:uFillTx/>
        <a:latin typeface="+mn-lt"/>
        <a:ea typeface="+mn-ea"/>
        <a:cs typeface="+mn-cs"/>
        <a:sym typeface="Georgia"/>
      </a:defRPr>
    </a:lvl8pPr>
    <a:lvl9pPr marL="0" marR="0" indent="0" algn="ctr" defTabSz="8255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4F5C3F"/>
        </a:solidFill>
        <a:effectLst>
          <a:outerShdw blurRad="25400" dist="12700" rotWithShape="0">
            <a:srgbClr val="FFFFFF">
              <a:alpha val="45000"/>
            </a:srgbClr>
          </a:outerShdw>
        </a:effectLst>
        <a:uFillTx/>
        <a:latin typeface="+mn-lt"/>
        <a:ea typeface="+mn-ea"/>
        <a:cs typeface="+mn-cs"/>
        <a:sym typeface="Georgi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6E5DA">
              <a:alpha val="60000"/>
            </a:srgbClr>
          </a:solidFill>
        </a:fill>
      </a:tcStyle>
    </a:band2H>
    <a:firstCol>
      <a:tcTxStyle b="off" i="off">
        <a:fontRef idx="minor">
          <a:srgbClr val="F3F1DF"/>
        </a:fontRef>
        <a:srgbClr val="F3F1D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3F1DF"/>
        </a:fontRef>
        <a:srgbClr val="F3F1D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chemeClr val="accent1">
            <a:satOff val="15300"/>
            <a:lumOff val="-29822"/>
            <a:alpha val="80000"/>
          </a:schemeClr>
        </a:fontRef>
        <a:schemeClr val="accent1">
          <a:satOff val="15300"/>
          <a:lumOff val="-29822"/>
          <a:alpha val="80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0CFCA">
              <a:alpha val="75000"/>
            </a:srgbClr>
          </a:solidFill>
        </a:fill>
      </a:tcStyle>
    </a:band2H>
    <a:firstCol>
      <a:tcTxStyle b="off" i="off">
        <a:fontRef idx="minor">
          <a:schemeClr val="accent1">
            <a:satOff val="15300"/>
            <a:lumOff val="-29822"/>
            <a:alpha val="80000"/>
          </a:schemeClr>
        </a:fontRef>
        <a:schemeClr val="accent1">
          <a:satOff val="15300"/>
          <a:lumOff val="-29822"/>
          <a:alpha val="80000"/>
        </a:schemeClr>
      </a:tcTxStyle>
      <a:tcStyle>
        <a:tcBdr>
          <a:left>
            <a:ln w="12700" cap="flat">
              <a:solidFill>
                <a:schemeClr val="accent1">
                  <a:satOff val="15300"/>
                  <a:lumOff val="-29822"/>
                </a:schemeClr>
              </a:solidFill>
              <a:prstDash val="solid"/>
              <a:miter lim="400000"/>
            </a:ln>
          </a:left>
          <a:right>
            <a:ln w="25400" cap="flat">
              <a:solidFill>
                <a:schemeClr val="accent1">
                  <a:satOff val="15300"/>
                  <a:lumOff val="-29822"/>
                </a:scheme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DFDBD1"/>
        </a:fontRef>
        <a:srgbClr val="DFDBD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1">
                  <a:satOff val="15300"/>
                  <a:lumOff val="-29822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satOff val="15300"/>
                  <a:lumOff val="-29822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rgbClr val="EDEAD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DFDBD1"/>
        </a:fontRef>
        <a:srgbClr val="DFDBD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1">
                  <a:satOff val="15300"/>
                  <a:lumOff val="-29822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1">
                  <a:satOff val="15300"/>
                  <a:lumOff val="-29822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rgbClr val="DFDBD1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DD9AC">
              <a:alpha val="70000"/>
            </a:srgbClr>
          </a:solidFill>
        </a:fill>
      </a:tcStyle>
    </a:band2H>
    <a:firstCol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solidFill>
                <a:schemeClr val="accent1">
                  <a:satOff val="15300"/>
                  <a:lumOff val="-29822"/>
                  <a:alpha val="80000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DFDBD1"/>
        </a:fontRef>
        <a:srgbClr val="DFDBD1"/>
      </a:tcTxStyle>
      <a:tcStyle>
        <a:tcBdr>
          <a:left>
            <a:ln w="12700" cap="flat">
              <a:solidFill>
                <a:srgbClr val="DFDBD1"/>
              </a:solidFill>
              <a:prstDash val="solid"/>
              <a:miter lim="400000"/>
            </a:ln>
          </a:left>
          <a:right>
            <a:ln w="12700" cap="flat">
              <a:solidFill>
                <a:srgbClr val="DFDBD1"/>
              </a:solidFill>
              <a:prstDash val="solid"/>
              <a:miter lim="400000"/>
            </a:ln>
          </a:right>
          <a:top>
            <a:ln w="254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satOff val="15300"/>
                  <a:lumOff val="-29822"/>
                  <a:alpha val="80000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rgbClr val="DFDBD1"/>
              </a:solidFill>
              <a:prstDash val="solid"/>
              <a:miter lim="400000"/>
            </a:ln>
          </a:insideH>
          <a:insideV>
            <a:ln w="12700" cap="flat">
              <a:solidFill>
                <a:srgbClr val="DFDBD1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DFDBD1"/>
        </a:fontRef>
        <a:srgbClr val="DFDBD1"/>
      </a:tcTxStyle>
      <a:tcStyle>
        <a:tcBdr>
          <a:left>
            <a:ln w="12700" cap="flat">
              <a:solidFill>
                <a:srgbClr val="DFDBD1"/>
              </a:solidFill>
              <a:prstDash val="solid"/>
              <a:miter lim="400000"/>
            </a:ln>
          </a:left>
          <a:right>
            <a:ln w="12700" cap="flat">
              <a:solidFill>
                <a:srgbClr val="DFDBD1"/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satOff val="15300"/>
                  <a:lumOff val="-29822"/>
                  <a:alpha val="80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rgbClr val="DFDBD1"/>
              </a:solidFill>
              <a:prstDash val="solid"/>
              <a:miter lim="400000"/>
            </a:ln>
          </a:insideH>
          <a:insideV>
            <a:ln w="12700" cap="flat">
              <a:solidFill>
                <a:srgbClr val="DFDBD1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solidFill>
                <a:srgbClr val="B07342"/>
              </a:solidFill>
              <a:prstDash val="solid"/>
              <a:miter lim="400000"/>
            </a:ln>
          </a:left>
          <a:right>
            <a:ln w="12700" cap="flat">
              <a:solidFill>
                <a:srgbClr val="B07342"/>
              </a:solidFill>
              <a:prstDash val="solid"/>
              <a:miter lim="400000"/>
            </a:ln>
          </a:right>
          <a:top>
            <a:ln w="12700" cap="flat">
              <a:solidFill>
                <a:srgbClr val="B07342"/>
              </a:solidFill>
              <a:prstDash val="solid"/>
              <a:miter lim="400000"/>
            </a:ln>
          </a:top>
          <a:bottom>
            <a:ln w="12700" cap="flat">
              <a:solidFill>
                <a:srgbClr val="B07342"/>
              </a:solidFill>
              <a:prstDash val="solid"/>
              <a:miter lim="400000"/>
            </a:ln>
          </a:bottom>
          <a:insideH>
            <a:ln w="12700" cap="flat">
              <a:solidFill>
                <a:srgbClr val="B07342"/>
              </a:solidFill>
              <a:prstDash val="solid"/>
              <a:miter lim="400000"/>
            </a:ln>
          </a:insideH>
          <a:insideV>
            <a:ln w="12700" cap="flat">
              <a:solidFill>
                <a:srgbClr val="B0734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DBBD">
              <a:alpha val="55000"/>
            </a:srgbClr>
          </a:solidFill>
        </a:fill>
      </a:tcStyle>
    </a:band2H>
    <a:firstCol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B0734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B0734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3F1DF"/>
        </a:fontRef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solidFill>
                <a:srgbClr val="C9C5BC"/>
              </a:solidFill>
              <a:prstDash val="solid"/>
              <a:miter lim="400000"/>
            </a:ln>
          </a:left>
          <a:right>
            <a:ln w="12700" cap="flat">
              <a:solidFill>
                <a:srgbClr val="C9C5BC"/>
              </a:solidFill>
              <a:prstDash val="solid"/>
              <a:miter lim="400000"/>
            </a:ln>
          </a:right>
          <a:top>
            <a:ln w="12700" cap="flat">
              <a:solidFill>
                <a:srgbClr val="C9C5BC"/>
              </a:solidFill>
              <a:prstDash val="solid"/>
              <a:miter lim="400000"/>
            </a:ln>
          </a:top>
          <a:bottom>
            <a:ln w="12700" cap="flat">
              <a:solidFill>
                <a:srgbClr val="C9C5BC"/>
              </a:solidFill>
              <a:prstDash val="solid"/>
              <a:miter lim="400000"/>
            </a:ln>
          </a:bottom>
          <a:insideH>
            <a:ln w="12700" cap="flat">
              <a:solidFill>
                <a:srgbClr val="C9C5BC"/>
              </a:solidFill>
              <a:prstDash val="solid"/>
              <a:miter lim="400000"/>
            </a:ln>
          </a:insideH>
          <a:insideV>
            <a:ln w="12700" cap="flat">
              <a:solidFill>
                <a:srgbClr val="C9C5BC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2DED3">
              <a:alpha val="80000"/>
            </a:srgbClr>
          </a:solidFill>
        </a:fill>
      </a:tcStyle>
    </a:band2H>
    <a:firstCol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solidFill>
                <a:srgbClr val="51473B"/>
              </a:solidFill>
              <a:prstDash val="solid"/>
              <a:miter lim="400000"/>
            </a:ln>
          </a:left>
          <a:right>
            <a:ln w="25400" cap="flat">
              <a:solidFill>
                <a:srgbClr val="51504B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C9C5BC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C9C5BC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C9C5BC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C9C5BC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solidFill>
                <a:srgbClr val="EDEADB"/>
              </a:solidFill>
              <a:prstDash val="solid"/>
              <a:miter lim="400000"/>
            </a:ln>
          </a:left>
          <a:right>
            <a:ln w="12700" cap="flat">
              <a:solidFill>
                <a:srgbClr val="EDEADB"/>
              </a:solidFill>
              <a:prstDash val="solid"/>
              <a:miter lim="400000"/>
            </a:ln>
          </a:right>
          <a:top>
            <a:ln w="25400" cap="flat">
              <a:solidFill>
                <a:srgbClr val="51473B"/>
              </a:solidFill>
              <a:prstDash val="solid"/>
              <a:miter lim="400000"/>
            </a:ln>
          </a:top>
          <a:bottom>
            <a:ln w="12700" cap="flat">
              <a:solidFill>
                <a:srgbClr val="51473B"/>
              </a:solidFill>
              <a:prstDash val="solid"/>
              <a:miter lim="400000"/>
            </a:ln>
          </a:bottom>
          <a:insideH>
            <a:ln w="12700" cap="flat">
              <a:solidFill>
                <a:srgbClr val="EDEADB"/>
              </a:solidFill>
              <a:prstDash val="solid"/>
              <a:miter lim="400000"/>
            </a:ln>
          </a:insideH>
          <a:insideV>
            <a:ln w="12700" cap="flat">
              <a:solidFill>
                <a:srgbClr val="EDEAD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solidFill>
                <a:srgbClr val="EDEADB"/>
              </a:solidFill>
              <a:prstDash val="solid"/>
              <a:miter lim="400000"/>
            </a:ln>
          </a:left>
          <a:right>
            <a:ln w="12700" cap="flat">
              <a:solidFill>
                <a:srgbClr val="EDEADB"/>
              </a:solidFill>
              <a:prstDash val="solid"/>
              <a:miter lim="400000"/>
            </a:ln>
          </a:right>
          <a:top>
            <a:ln w="12700" cap="flat">
              <a:solidFill>
                <a:srgbClr val="51473B"/>
              </a:solidFill>
              <a:prstDash val="solid"/>
              <a:miter lim="400000"/>
            </a:ln>
          </a:top>
          <a:bottom>
            <a:ln w="25400" cap="flat">
              <a:solidFill>
                <a:srgbClr val="51473B"/>
              </a:solidFill>
              <a:prstDash val="solid"/>
              <a:miter lim="400000"/>
            </a:ln>
          </a:bottom>
          <a:insideH>
            <a:ln w="12700" cap="flat">
              <a:solidFill>
                <a:srgbClr val="EDEADB"/>
              </a:solidFill>
              <a:prstDash val="solid"/>
              <a:miter lim="400000"/>
            </a:ln>
          </a:insideH>
          <a:insideV>
            <a:ln w="12700" cap="flat">
              <a:solidFill>
                <a:srgbClr val="EDEADB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2708684C-4D16-4618-839F-0558EEFCDFE6}" styleName="">
    <a:tblBg/>
    <a:wholeTbl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chemeClr val="accent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chemeClr val="accent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EE3BA">
              <a:alpha val="63000"/>
            </a:srgbClr>
          </a:solidFill>
        </a:fill>
      </a:tcStyle>
    </a:band2H>
    <a:firstCol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chemeClr val="accent2"/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alpha val="60000"/>
                </a:schemeClr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chemeClr val="accent2">
                  <a:alpha val="60000"/>
                </a:schemeClr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chemeClr val="accent2">
                  <a:alpha val="60000"/>
                </a:scheme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2">
                  <a:alpha val="60000"/>
                </a:scheme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chemeClr val="accent2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alpha val="60000"/>
                </a:scheme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599"/>
  </p:normalViewPr>
  <p:slideViewPr>
    <p:cSldViewPr snapToGrid="0" snapToObjects="1">
      <p:cViewPr varScale="1">
        <p:scale>
          <a:sx n="53" d="100"/>
          <a:sy n="53" d="100"/>
        </p:scale>
        <p:origin x="7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3" name="Shape 14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re et sous-titr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e du titre"/>
          <p:cNvSpPr txBox="1">
            <a:spLocks noGrp="1"/>
          </p:cNvSpPr>
          <p:nvPr>
            <p:ph type="title"/>
          </p:nvPr>
        </p:nvSpPr>
        <p:spPr>
          <a:xfrm>
            <a:off x="1549400" y="4292600"/>
            <a:ext cx="21285200" cy="32004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1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549400" y="7467600"/>
            <a:ext cx="21285200" cy="1816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 i="1"/>
            </a:lvl1pPr>
            <a:lvl2pPr marL="0" indent="0" algn="ctr">
              <a:spcBef>
                <a:spcPts val="0"/>
              </a:spcBef>
              <a:buSzTx/>
              <a:buNone/>
              <a:defRPr sz="4400" i="1"/>
            </a:lvl2pPr>
            <a:lvl3pPr marL="0" indent="0" algn="ctr">
              <a:spcBef>
                <a:spcPts val="0"/>
              </a:spcBef>
              <a:buSzTx/>
              <a:buNone/>
              <a:defRPr sz="4400" i="1"/>
            </a:lvl3pPr>
            <a:lvl4pPr marL="0" indent="0" algn="ctr">
              <a:spcBef>
                <a:spcPts val="0"/>
              </a:spcBef>
              <a:buSzTx/>
              <a:buNone/>
              <a:defRPr sz="4400" i="1"/>
            </a:lvl4pPr>
            <a:lvl5pPr marL="0" indent="0" algn="ctr">
              <a:spcBef>
                <a:spcPts val="0"/>
              </a:spcBef>
              <a:buSzTx/>
              <a:buNone/>
              <a:defRPr sz="4400" i="1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7D0B2"/>
                </a:solidFill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-Gilles Allain"/>
          <p:cNvSpPr txBox="1">
            <a:spLocks noGrp="1"/>
          </p:cNvSpPr>
          <p:nvPr>
            <p:ph type="body" sz="quarter" idx="21"/>
          </p:nvPr>
        </p:nvSpPr>
        <p:spPr>
          <a:xfrm>
            <a:off x="2387600" y="8991600"/>
            <a:ext cx="196342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 i="1"/>
            </a:lvl1pPr>
          </a:lstStyle>
          <a:p>
            <a:r>
              <a:t>-Gilles Allain</a:t>
            </a:r>
          </a:p>
        </p:txBody>
      </p:sp>
      <p:sp>
        <p:nvSpPr>
          <p:cNvPr id="96" name="« Saisissez une citation ici. »"/>
          <p:cNvSpPr txBox="1">
            <a:spLocks noGrp="1"/>
          </p:cNvSpPr>
          <p:nvPr>
            <p:ph type="body" sz="quarter" idx="22"/>
          </p:nvPr>
        </p:nvSpPr>
        <p:spPr>
          <a:xfrm>
            <a:off x="2387600" y="6108700"/>
            <a:ext cx="19621500" cy="7366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55000"/>
              </a:lnSpc>
              <a:spcBef>
                <a:spcPts val="3400"/>
              </a:spcBef>
              <a:buSzTx/>
              <a:buNone/>
              <a:defRPr sz="4400"/>
            </a:lvl1pPr>
          </a:lstStyle>
          <a:p>
            <a:r>
              <a:t>« Saisissez une citation ici. »</a:t>
            </a:r>
          </a:p>
        </p:txBody>
      </p:sp>
      <p:sp>
        <p:nvSpPr>
          <p:cNvPr id="9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Image"/>
          <p:cNvSpPr>
            <a:spLocks noGrp="1"/>
          </p:cNvSpPr>
          <p:nvPr>
            <p:ph type="pic" idx="21"/>
          </p:nvPr>
        </p:nvSpPr>
        <p:spPr>
          <a:xfrm>
            <a:off x="0" y="-4064000"/>
            <a:ext cx="24384000" cy="18028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Hau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e du titre"/>
          <p:cNvSpPr txBox="1">
            <a:spLocks noGrp="1"/>
          </p:cNvSpPr>
          <p:nvPr>
            <p:ph type="title"/>
          </p:nvPr>
        </p:nvSpPr>
        <p:spPr>
          <a:xfrm>
            <a:off x="1549400" y="76200"/>
            <a:ext cx="21285200" cy="2857500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solidFill>
                  <a:srgbClr val="FBF9E6"/>
                </a:solidFill>
                <a:effectLst>
                  <a:outerShdw blurRad="25400" dist="25400" dir="16200000" rotWithShape="0">
                    <a:srgbClr val="3A3A3A">
                      <a:alpha val="70000"/>
                    </a:srgbClr>
                  </a:outerShdw>
                </a:effectLst>
              </a:defRPr>
            </a:lvl1pPr>
          </a:lstStyle>
          <a:p>
            <a:r>
              <a:t>Texte du titre</a:t>
            </a:r>
          </a:p>
        </p:txBody>
      </p:sp>
      <p:sp>
        <p:nvSpPr>
          <p:cNvPr id="120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649200"/>
            <a:ext cx="419101" cy="508000"/>
          </a:xfrm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sous-titr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exte du titre"/>
          <p:cNvSpPr txBox="1">
            <a:spLocks noGrp="1"/>
          </p:cNvSpPr>
          <p:nvPr>
            <p:ph type="title"/>
          </p:nvPr>
        </p:nvSpPr>
        <p:spPr>
          <a:xfrm>
            <a:off x="1549400" y="4292600"/>
            <a:ext cx="21285200" cy="32004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128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549400" y="7467600"/>
            <a:ext cx="21285200" cy="1816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 i="1"/>
            </a:lvl1pPr>
            <a:lvl2pPr marL="0" indent="0" algn="ctr">
              <a:spcBef>
                <a:spcPts val="0"/>
              </a:spcBef>
              <a:buSzTx/>
              <a:buNone/>
              <a:defRPr sz="4400" i="1"/>
            </a:lvl2pPr>
            <a:lvl3pPr marL="0" indent="0" algn="ctr">
              <a:spcBef>
                <a:spcPts val="0"/>
              </a:spcBef>
              <a:buSzTx/>
              <a:buNone/>
              <a:defRPr sz="4400" i="1"/>
            </a:lvl3pPr>
            <a:lvl4pPr marL="0" indent="0" algn="ctr">
              <a:spcBef>
                <a:spcPts val="0"/>
              </a:spcBef>
              <a:buSzTx/>
              <a:buNone/>
              <a:defRPr sz="4400" i="1"/>
            </a:lvl4pPr>
            <a:lvl5pPr marL="0" indent="0" algn="ctr">
              <a:spcBef>
                <a:spcPts val="0"/>
              </a:spcBef>
              <a:buSzTx/>
              <a:buNone/>
              <a:defRPr sz="4400" i="1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29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649200"/>
            <a:ext cx="419101" cy="50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7D0B2"/>
                </a:solidFill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952882" y="13184584"/>
            <a:ext cx="460376" cy="549276"/>
          </a:xfrm>
          <a:prstGeom prst="rect">
            <a:avLst/>
          </a:prstGeom>
          <a:effectLst/>
        </p:spPr>
        <p:txBody>
          <a:bodyPr lIns="71437" tIns="71437" rIns="71437" bIns="71437" anchor="b"/>
          <a:lstStyle>
            <a:lvl1pPr defTabSz="821531">
              <a:defRPr>
                <a:solidFill>
                  <a:srgbClr val="FFFFFF">
                    <a:alpha val="95000"/>
                  </a:srgbClr>
                </a:solidFill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sz="half" idx="21"/>
          </p:nvPr>
        </p:nvSpPr>
        <p:spPr>
          <a:xfrm>
            <a:off x="784225" y="-1331384"/>
            <a:ext cx="9017000" cy="12022668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Image"/>
          <p:cNvSpPr>
            <a:spLocks noGrp="1"/>
          </p:cNvSpPr>
          <p:nvPr>
            <p:ph type="pic" sz="half" idx="22"/>
          </p:nvPr>
        </p:nvSpPr>
        <p:spPr>
          <a:xfrm>
            <a:off x="9952677" y="755650"/>
            <a:ext cx="14051536" cy="8876438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2" name="Texte du titre"/>
          <p:cNvSpPr txBox="1">
            <a:spLocks noGrp="1"/>
          </p:cNvSpPr>
          <p:nvPr>
            <p:ph type="title"/>
          </p:nvPr>
        </p:nvSpPr>
        <p:spPr>
          <a:xfrm>
            <a:off x="1549400" y="10033000"/>
            <a:ext cx="21285200" cy="1663700"/>
          </a:xfrm>
          <a:prstGeom prst="rect">
            <a:avLst/>
          </a:prstGeom>
          <a:effectLst/>
        </p:spPr>
        <p:txBody>
          <a:bodyPr anchor="b"/>
          <a:lstStyle>
            <a:lvl1pPr>
              <a:defRPr>
                <a:solidFill>
                  <a:srgbClr val="FBF9E6"/>
                </a:solidFill>
                <a:effectLst>
                  <a:outerShdw blurRad="25400" dist="25400" dir="16200000" rotWithShape="0">
                    <a:srgbClr val="3A3A3A">
                      <a:alpha val="70000"/>
                    </a:srgbClr>
                  </a:outerShdw>
                </a:effectLst>
              </a:defRPr>
            </a:lvl1pPr>
          </a:lstStyle>
          <a:p>
            <a:r>
              <a:t>Texte du titre</a:t>
            </a:r>
          </a:p>
        </p:txBody>
      </p:sp>
      <p:sp>
        <p:nvSpPr>
          <p:cNvPr id="23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549400" y="11684000"/>
            <a:ext cx="21285200" cy="12446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6600" i="1">
                <a:solidFill>
                  <a:schemeClr val="accent3">
                    <a:hueOff val="288578"/>
                    <a:satOff val="30944"/>
                    <a:lumOff val="14509"/>
                  </a:schemeClr>
                </a:solidFill>
                <a:effectLst>
                  <a:outerShdw blurRad="12700" dist="25400" dir="16200000" rotWithShape="0">
                    <a:srgbClr val="000000">
                      <a:alpha val="3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0" algn="ctr">
              <a:spcBef>
                <a:spcPts val="0"/>
              </a:spcBef>
              <a:buSzTx/>
              <a:buNone/>
              <a:defRPr sz="6000" i="1">
                <a:solidFill>
                  <a:schemeClr val="accent3">
                    <a:hueOff val="288578"/>
                    <a:satOff val="30944"/>
                    <a:lumOff val="14509"/>
                  </a:schemeClr>
                </a:solidFill>
                <a:effectLst>
                  <a:outerShdw blurRad="12700" dist="25400" dir="16200000" rotWithShape="0">
                    <a:srgbClr val="000000">
                      <a:alpha val="3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0" algn="ctr">
              <a:spcBef>
                <a:spcPts val="0"/>
              </a:spcBef>
              <a:buSzTx/>
              <a:buNone/>
              <a:defRPr sz="6000" i="1">
                <a:solidFill>
                  <a:schemeClr val="accent3">
                    <a:hueOff val="288578"/>
                    <a:satOff val="30944"/>
                    <a:lumOff val="14509"/>
                  </a:schemeClr>
                </a:solidFill>
                <a:effectLst>
                  <a:outerShdw blurRad="12700" dist="25400" dir="16200000" rotWithShape="0">
                    <a:srgbClr val="000000">
                      <a:alpha val="3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0" algn="ctr">
              <a:spcBef>
                <a:spcPts val="0"/>
              </a:spcBef>
              <a:buSzTx/>
              <a:buNone/>
              <a:defRPr sz="6000" i="1">
                <a:solidFill>
                  <a:schemeClr val="accent3">
                    <a:hueOff val="288578"/>
                    <a:satOff val="30944"/>
                    <a:lumOff val="14509"/>
                  </a:schemeClr>
                </a:solidFill>
                <a:effectLst>
                  <a:outerShdw blurRad="12700" dist="25400" dir="16200000" rotWithShape="0">
                    <a:srgbClr val="000000">
                      <a:alpha val="3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0" algn="ctr">
              <a:spcBef>
                <a:spcPts val="0"/>
              </a:spcBef>
              <a:buSzTx/>
              <a:buNone/>
              <a:defRPr sz="6000" i="1">
                <a:solidFill>
                  <a:schemeClr val="accent3">
                    <a:hueOff val="288578"/>
                    <a:satOff val="30944"/>
                    <a:lumOff val="14509"/>
                  </a:schemeClr>
                </a:solidFill>
                <a:effectLst>
                  <a:outerShdw blurRad="12700" dist="25400" dir="16200000" rotWithShape="0">
                    <a:srgbClr val="000000">
                      <a:alpha val="3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7D0B2"/>
                </a:solidFill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Image"/>
          <p:cNvSpPr>
            <a:spLocks noGrp="1"/>
          </p:cNvSpPr>
          <p:nvPr>
            <p:ph type="pic" sz="half" idx="21"/>
          </p:nvPr>
        </p:nvSpPr>
        <p:spPr>
          <a:xfrm>
            <a:off x="14230563" y="1443103"/>
            <a:ext cx="8136471" cy="10848627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0" name="Texte du titre"/>
          <p:cNvSpPr txBox="1">
            <a:spLocks noGrp="1"/>
          </p:cNvSpPr>
          <p:nvPr>
            <p:ph type="title"/>
          </p:nvPr>
        </p:nvSpPr>
        <p:spPr>
          <a:xfrm>
            <a:off x="1549400" y="2120900"/>
            <a:ext cx="10972800" cy="51308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41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549400" y="7239000"/>
            <a:ext cx="10972800" cy="44069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 i="1"/>
            </a:lvl1pPr>
            <a:lvl2pPr marL="0" indent="0" algn="ctr">
              <a:spcBef>
                <a:spcPts val="0"/>
              </a:spcBef>
              <a:buSzTx/>
              <a:buNone/>
              <a:defRPr sz="4400" i="1"/>
            </a:lvl2pPr>
            <a:lvl3pPr marL="0" indent="0" algn="ctr">
              <a:spcBef>
                <a:spcPts val="0"/>
              </a:spcBef>
              <a:buSzTx/>
              <a:buNone/>
              <a:defRPr sz="4400" i="1"/>
            </a:lvl3pPr>
            <a:lvl4pPr marL="0" indent="0" algn="ctr">
              <a:spcBef>
                <a:spcPts val="0"/>
              </a:spcBef>
              <a:buSzTx/>
              <a:buNone/>
              <a:defRPr sz="4400" i="1"/>
            </a:lvl4pPr>
            <a:lvl5pPr marL="0" indent="0" algn="ctr">
              <a:spcBef>
                <a:spcPts val="0"/>
              </a:spcBef>
              <a:buSzTx/>
              <a:buNone/>
              <a:defRPr sz="4400" i="1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Hau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e du titre"/>
          <p:cNvSpPr txBox="1">
            <a:spLocks noGrp="1"/>
          </p:cNvSpPr>
          <p:nvPr>
            <p:ph type="title"/>
          </p:nvPr>
        </p:nvSpPr>
        <p:spPr>
          <a:xfrm>
            <a:off x="1549400" y="76200"/>
            <a:ext cx="21285200" cy="2857500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solidFill>
                  <a:srgbClr val="FBF9E6"/>
                </a:solidFill>
                <a:effectLst>
                  <a:outerShdw blurRad="25400" dist="25400" dir="16200000" rotWithShape="0">
                    <a:srgbClr val="3A3A3A">
                      <a:alpha val="70000"/>
                    </a:srgbClr>
                  </a:outerShdw>
                </a:effectLst>
              </a:defRPr>
            </a:lvl1pPr>
          </a:lstStyle>
          <a:p>
            <a:r>
              <a:t>Texte du titre</a:t>
            </a:r>
          </a:p>
        </p:txBody>
      </p:sp>
      <p:sp>
        <p:nvSpPr>
          <p:cNvPr id="5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e du titre"/>
          <p:cNvSpPr txBox="1">
            <a:spLocks noGrp="1"/>
          </p:cNvSpPr>
          <p:nvPr>
            <p:ph type="title"/>
          </p:nvPr>
        </p:nvSpPr>
        <p:spPr>
          <a:xfrm>
            <a:off x="1549400" y="76200"/>
            <a:ext cx="21285200" cy="2857500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solidFill>
                  <a:srgbClr val="FBF9E6"/>
                </a:solidFill>
                <a:effectLst>
                  <a:outerShdw blurRad="25400" dist="25400" dir="16200000" rotWithShape="0">
                    <a:srgbClr val="3A3A3A">
                      <a:alpha val="70000"/>
                    </a:srgbClr>
                  </a:outerShdw>
                </a:effectLst>
              </a:defRPr>
            </a:lvl1pPr>
          </a:lstStyle>
          <a:p>
            <a:r>
              <a:t>Texte du titre</a:t>
            </a:r>
          </a:p>
        </p:txBody>
      </p:sp>
      <p:sp>
        <p:nvSpPr>
          <p:cNvPr id="58" name="Texte niveau 1…"/>
          <p:cNvSpPr txBox="1">
            <a:spLocks noGrp="1"/>
          </p:cNvSpPr>
          <p:nvPr>
            <p:ph type="body" idx="1"/>
          </p:nvPr>
        </p:nvSpPr>
        <p:spPr>
          <a:xfrm>
            <a:off x="1549400" y="3810000"/>
            <a:ext cx="21285200" cy="8750300"/>
          </a:xfrm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, puces et ph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Image"/>
          <p:cNvSpPr>
            <a:spLocks noGrp="1"/>
          </p:cNvSpPr>
          <p:nvPr>
            <p:ph type="pic" sz="half" idx="21"/>
          </p:nvPr>
        </p:nvSpPr>
        <p:spPr>
          <a:xfrm>
            <a:off x="13993812" y="1918723"/>
            <a:ext cx="8486777" cy="113157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7" name="Texte du titre"/>
          <p:cNvSpPr txBox="1">
            <a:spLocks noGrp="1"/>
          </p:cNvSpPr>
          <p:nvPr>
            <p:ph type="title"/>
          </p:nvPr>
        </p:nvSpPr>
        <p:spPr>
          <a:xfrm>
            <a:off x="1549400" y="76200"/>
            <a:ext cx="21285200" cy="2857500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solidFill>
                  <a:srgbClr val="FBF9E6"/>
                </a:solidFill>
                <a:effectLst>
                  <a:outerShdw blurRad="25400" dist="25400" dir="16200000" rotWithShape="0">
                    <a:srgbClr val="3A3A3A">
                      <a:alpha val="70000"/>
                    </a:srgbClr>
                  </a:outerShdw>
                </a:effectLst>
              </a:defRPr>
            </a:lvl1pPr>
          </a:lstStyle>
          <a:p>
            <a:r>
              <a:t>Texte du titre</a:t>
            </a:r>
          </a:p>
        </p:txBody>
      </p:sp>
      <p:sp>
        <p:nvSpPr>
          <p:cNvPr id="68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1524000" y="3898900"/>
            <a:ext cx="10172700" cy="8750300"/>
          </a:xfrm>
          <a:prstGeom prst="rect">
            <a:avLst/>
          </a:prstGeom>
        </p:spPr>
        <p:txBody>
          <a:bodyPr/>
          <a:lstStyle>
            <a:lvl1pPr marL="520700" indent="-520700">
              <a:spcBef>
                <a:spcPts val="5100"/>
              </a:spcBef>
              <a:buBlip>
                <a:blip r:embed="rId3"/>
              </a:buBlip>
              <a:defRPr sz="4400"/>
            </a:lvl1pPr>
            <a:lvl2pPr marL="1041400" indent="-520700">
              <a:spcBef>
                <a:spcPts val="5100"/>
              </a:spcBef>
              <a:buBlip>
                <a:blip r:embed="rId3"/>
              </a:buBlip>
              <a:defRPr sz="4400"/>
            </a:lvl2pPr>
            <a:lvl3pPr marL="1562100" indent="-520700">
              <a:spcBef>
                <a:spcPts val="5100"/>
              </a:spcBef>
              <a:buBlip>
                <a:blip r:embed="rId3"/>
              </a:buBlip>
              <a:defRPr sz="4400"/>
            </a:lvl3pPr>
            <a:lvl4pPr marL="2082800" indent="-520700">
              <a:spcBef>
                <a:spcPts val="5100"/>
              </a:spcBef>
              <a:buBlip>
                <a:blip r:embed="rId3"/>
              </a:buBlip>
              <a:defRPr sz="4400"/>
            </a:lvl4pPr>
            <a:lvl5pPr marL="2603500" indent="-520700">
              <a:spcBef>
                <a:spcPts val="5100"/>
              </a:spcBef>
              <a:buBlip>
                <a:blip r:embed="rId3"/>
              </a:buBlip>
              <a:defRPr sz="44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embossed_background_hd.jpeg" descr="embossed_background_hd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6000" y="1054100"/>
            <a:ext cx="22352000" cy="11595100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Image"/>
          <p:cNvSpPr>
            <a:spLocks noGrp="1"/>
          </p:cNvSpPr>
          <p:nvPr>
            <p:ph type="pic" sz="half" idx="21"/>
          </p:nvPr>
        </p:nvSpPr>
        <p:spPr>
          <a:xfrm>
            <a:off x="12814300" y="5003800"/>
            <a:ext cx="10185400" cy="7530467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Image"/>
          <p:cNvSpPr>
            <a:spLocks noGrp="1"/>
          </p:cNvSpPr>
          <p:nvPr>
            <p:ph type="pic" sz="half" idx="22"/>
          </p:nvPr>
        </p:nvSpPr>
        <p:spPr>
          <a:xfrm>
            <a:off x="12812117" y="55033"/>
            <a:ext cx="10202334" cy="679873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7" name="Image"/>
          <p:cNvSpPr>
            <a:spLocks noGrp="1"/>
          </p:cNvSpPr>
          <p:nvPr>
            <p:ph type="pic" idx="23"/>
          </p:nvPr>
        </p:nvSpPr>
        <p:spPr>
          <a:xfrm>
            <a:off x="1383287" y="-835415"/>
            <a:ext cx="11181647" cy="1547641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>
            <a:spLocks noGrp="1"/>
          </p:cNvSpPr>
          <p:nvPr>
            <p:ph type="title"/>
          </p:nvPr>
        </p:nvSpPr>
        <p:spPr>
          <a:xfrm>
            <a:off x="1549400" y="5257800"/>
            <a:ext cx="21285200" cy="3200400"/>
          </a:xfrm>
          <a:prstGeom prst="rect">
            <a:avLst/>
          </a:prstGeom>
          <a:ln w="12700">
            <a:miter lim="400000"/>
          </a:ln>
          <a:effectLst>
            <a:outerShdw blurRad="25400" dist="12700" dir="5400000" rotWithShape="0">
              <a:srgbClr val="FFFFFF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du titre</a:t>
            </a:r>
          </a:p>
        </p:txBody>
      </p:sp>
      <p:sp>
        <p:nvSpPr>
          <p:cNvPr id="3" name="Texte niveau 1…"/>
          <p:cNvSpPr txBox="1">
            <a:spLocks noGrp="1"/>
          </p:cNvSpPr>
          <p:nvPr>
            <p:ph type="body" idx="1"/>
          </p:nvPr>
        </p:nvSpPr>
        <p:spPr>
          <a:xfrm>
            <a:off x="1549400" y="1155700"/>
            <a:ext cx="21285200" cy="1139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8"/>
              </a:buBlip>
            </a:lvl1pPr>
            <a:lvl2pPr>
              <a:buBlip>
                <a:blip r:embed="rId18"/>
              </a:buBlip>
            </a:lvl2pPr>
            <a:lvl3pPr>
              <a:buBlip>
                <a:blip r:embed="rId18"/>
              </a:buBlip>
            </a:lvl3pPr>
            <a:lvl4pPr>
              <a:buBlip>
                <a:blip r:embed="rId18"/>
              </a:buBlip>
            </a:lvl4pPr>
            <a:lvl5pPr>
              <a:buBlip>
                <a:blip r:embed="rId18"/>
              </a:buBlip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2001500" y="12649200"/>
            <a:ext cx="419100" cy="508000"/>
          </a:xfrm>
          <a:prstGeom prst="rect">
            <a:avLst/>
          </a:prstGeom>
          <a:ln w="12700">
            <a:miter lim="400000"/>
          </a:ln>
          <a:effectLst>
            <a:outerShdw blurRad="12700" dist="12700" dir="5400000" rotWithShape="0">
              <a:srgbClr val="FFFFFF">
                <a:alpha val="20000"/>
              </a:srgbClr>
            </a:outerShdw>
          </a:effectLst>
        </p:spPr>
        <p:txBody>
          <a:bodyPr wrap="none" lIns="50800" tIns="50800" rIns="50800" bIns="50800">
            <a:spAutoFit/>
          </a:bodyPr>
          <a:lstStyle>
            <a:lvl1pPr>
              <a:lnSpc>
                <a:spcPct val="100000"/>
              </a:lnSpc>
              <a:defRPr sz="24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ctr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500" baseline="0">
          <a:solidFill>
            <a:srgbClr val="4F5C3F">
              <a:alpha val="69000"/>
            </a:srgbClr>
          </a:solidFill>
          <a:effectLst>
            <a:outerShdw blurRad="25400" dist="12700" dir="16200000" rotWithShape="0">
              <a:srgbClr val="3A3A3A">
                <a:alpha val="3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1pPr>
      <a:lvl2pPr marL="0" marR="0" indent="0" algn="ctr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500" baseline="0">
          <a:solidFill>
            <a:srgbClr val="4F5C3F">
              <a:alpha val="69000"/>
            </a:srgbClr>
          </a:solidFill>
          <a:effectLst>
            <a:outerShdw blurRad="25400" dist="12700" dir="16200000" rotWithShape="0">
              <a:srgbClr val="3A3A3A">
                <a:alpha val="3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2pPr>
      <a:lvl3pPr marL="0" marR="0" indent="0" algn="ctr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500" baseline="0">
          <a:solidFill>
            <a:srgbClr val="4F5C3F">
              <a:alpha val="69000"/>
            </a:srgbClr>
          </a:solidFill>
          <a:effectLst>
            <a:outerShdw blurRad="25400" dist="12700" dir="16200000" rotWithShape="0">
              <a:srgbClr val="3A3A3A">
                <a:alpha val="3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3pPr>
      <a:lvl4pPr marL="0" marR="0" indent="0" algn="ctr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500" baseline="0">
          <a:solidFill>
            <a:srgbClr val="4F5C3F">
              <a:alpha val="69000"/>
            </a:srgbClr>
          </a:solidFill>
          <a:effectLst>
            <a:outerShdw blurRad="25400" dist="12700" dir="16200000" rotWithShape="0">
              <a:srgbClr val="3A3A3A">
                <a:alpha val="3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4pPr>
      <a:lvl5pPr marL="0" marR="0" indent="0" algn="ctr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500" baseline="0">
          <a:solidFill>
            <a:srgbClr val="4F5C3F">
              <a:alpha val="69000"/>
            </a:srgbClr>
          </a:solidFill>
          <a:effectLst>
            <a:outerShdw blurRad="25400" dist="12700" dir="16200000" rotWithShape="0">
              <a:srgbClr val="3A3A3A">
                <a:alpha val="3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5pPr>
      <a:lvl6pPr marL="0" marR="0" indent="0" algn="ctr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500" baseline="0">
          <a:solidFill>
            <a:srgbClr val="4F5C3F">
              <a:alpha val="69000"/>
            </a:srgbClr>
          </a:solidFill>
          <a:effectLst>
            <a:outerShdw blurRad="25400" dist="12700" dir="16200000" rotWithShape="0">
              <a:srgbClr val="3A3A3A">
                <a:alpha val="3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6pPr>
      <a:lvl7pPr marL="0" marR="0" indent="0" algn="ctr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500" baseline="0">
          <a:solidFill>
            <a:srgbClr val="4F5C3F">
              <a:alpha val="69000"/>
            </a:srgbClr>
          </a:solidFill>
          <a:effectLst>
            <a:outerShdw blurRad="25400" dist="12700" dir="16200000" rotWithShape="0">
              <a:srgbClr val="3A3A3A">
                <a:alpha val="3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7pPr>
      <a:lvl8pPr marL="0" marR="0" indent="0" algn="ctr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500" baseline="0">
          <a:solidFill>
            <a:srgbClr val="4F5C3F">
              <a:alpha val="69000"/>
            </a:srgbClr>
          </a:solidFill>
          <a:effectLst>
            <a:outerShdw blurRad="25400" dist="12700" dir="16200000" rotWithShape="0">
              <a:srgbClr val="3A3A3A">
                <a:alpha val="3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8pPr>
      <a:lvl9pPr marL="0" marR="0" indent="0" algn="ctr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500" baseline="0">
          <a:solidFill>
            <a:srgbClr val="4F5C3F">
              <a:alpha val="69000"/>
            </a:srgbClr>
          </a:solidFill>
          <a:effectLst>
            <a:outerShdw blurRad="25400" dist="12700" dir="16200000" rotWithShape="0">
              <a:srgbClr val="3A3A3A">
                <a:alpha val="3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9pPr>
    </p:titleStyle>
    <p:bodyStyle>
      <a:lvl1pPr marL="609600" marR="0" indent="-609600" algn="l" defTabSz="825500" rtl="0" latinLnBrk="0">
        <a:lnSpc>
          <a:spcPct val="120000"/>
        </a:lnSpc>
        <a:spcBef>
          <a:spcPts val="7300"/>
        </a:spcBef>
        <a:spcAft>
          <a:spcPts val="0"/>
        </a:spcAft>
        <a:buClrTx/>
        <a:buSzPct val="35000"/>
        <a:buFontTx/>
        <a:buBlip>
          <a:blip r:embed="rId18"/>
        </a:buBlip>
        <a:tabLst/>
        <a:defRPr sz="5000" b="0" i="0" u="none" strike="noStrike" cap="none" spc="0" baseline="0">
          <a:solidFill>
            <a:srgbClr val="4F5C3F"/>
          </a:solidFill>
          <a:effectLst>
            <a:outerShdw blurRad="25400" dist="12700" rotWithShape="0">
              <a:srgbClr val="FFFFFF">
                <a:alpha val="4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1pPr>
      <a:lvl2pPr marL="1219200" marR="0" indent="-609600" algn="l" defTabSz="825500" rtl="0" latinLnBrk="0">
        <a:lnSpc>
          <a:spcPct val="120000"/>
        </a:lnSpc>
        <a:spcBef>
          <a:spcPts val="7300"/>
        </a:spcBef>
        <a:spcAft>
          <a:spcPts val="0"/>
        </a:spcAft>
        <a:buClrTx/>
        <a:buSzPct val="35000"/>
        <a:buFontTx/>
        <a:buBlip>
          <a:blip r:embed="rId18"/>
        </a:buBlip>
        <a:tabLst/>
        <a:defRPr sz="5000" b="0" i="0" u="none" strike="noStrike" cap="none" spc="0" baseline="0">
          <a:solidFill>
            <a:srgbClr val="4F5C3F"/>
          </a:solidFill>
          <a:effectLst>
            <a:outerShdw blurRad="25400" dist="12700" rotWithShape="0">
              <a:srgbClr val="FFFFFF">
                <a:alpha val="4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2pPr>
      <a:lvl3pPr marL="1828800" marR="0" indent="-609600" algn="l" defTabSz="825500" rtl="0" latinLnBrk="0">
        <a:lnSpc>
          <a:spcPct val="120000"/>
        </a:lnSpc>
        <a:spcBef>
          <a:spcPts val="7300"/>
        </a:spcBef>
        <a:spcAft>
          <a:spcPts val="0"/>
        </a:spcAft>
        <a:buClrTx/>
        <a:buSzPct val="35000"/>
        <a:buFontTx/>
        <a:buBlip>
          <a:blip r:embed="rId18"/>
        </a:buBlip>
        <a:tabLst/>
        <a:defRPr sz="5000" b="0" i="0" u="none" strike="noStrike" cap="none" spc="0" baseline="0">
          <a:solidFill>
            <a:srgbClr val="4F5C3F"/>
          </a:solidFill>
          <a:effectLst>
            <a:outerShdw blurRad="25400" dist="12700" rotWithShape="0">
              <a:srgbClr val="FFFFFF">
                <a:alpha val="4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3pPr>
      <a:lvl4pPr marL="2438400" marR="0" indent="-609600" algn="l" defTabSz="825500" rtl="0" latinLnBrk="0">
        <a:lnSpc>
          <a:spcPct val="120000"/>
        </a:lnSpc>
        <a:spcBef>
          <a:spcPts val="7300"/>
        </a:spcBef>
        <a:spcAft>
          <a:spcPts val="0"/>
        </a:spcAft>
        <a:buClrTx/>
        <a:buSzPct val="35000"/>
        <a:buFontTx/>
        <a:buBlip>
          <a:blip r:embed="rId18"/>
        </a:buBlip>
        <a:tabLst/>
        <a:defRPr sz="5000" b="0" i="0" u="none" strike="noStrike" cap="none" spc="0" baseline="0">
          <a:solidFill>
            <a:srgbClr val="4F5C3F"/>
          </a:solidFill>
          <a:effectLst>
            <a:outerShdw blurRad="25400" dist="12700" rotWithShape="0">
              <a:srgbClr val="FFFFFF">
                <a:alpha val="4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4pPr>
      <a:lvl5pPr marL="3048000" marR="0" indent="-609600" algn="l" defTabSz="825500" rtl="0" latinLnBrk="0">
        <a:lnSpc>
          <a:spcPct val="120000"/>
        </a:lnSpc>
        <a:spcBef>
          <a:spcPts val="7300"/>
        </a:spcBef>
        <a:spcAft>
          <a:spcPts val="0"/>
        </a:spcAft>
        <a:buClrTx/>
        <a:buSzPct val="35000"/>
        <a:buFontTx/>
        <a:buBlip>
          <a:blip r:embed="rId18"/>
        </a:buBlip>
        <a:tabLst/>
        <a:defRPr sz="5000" b="0" i="0" u="none" strike="noStrike" cap="none" spc="0" baseline="0">
          <a:solidFill>
            <a:srgbClr val="4F5C3F"/>
          </a:solidFill>
          <a:effectLst>
            <a:outerShdw blurRad="25400" dist="12700" rotWithShape="0">
              <a:srgbClr val="FFFFFF">
                <a:alpha val="4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5pPr>
      <a:lvl6pPr marL="3657600" marR="0" indent="-609600" algn="l" defTabSz="825500" rtl="0" latinLnBrk="0">
        <a:lnSpc>
          <a:spcPct val="120000"/>
        </a:lnSpc>
        <a:spcBef>
          <a:spcPts val="7300"/>
        </a:spcBef>
        <a:spcAft>
          <a:spcPts val="0"/>
        </a:spcAft>
        <a:buClrTx/>
        <a:buSzPct val="35000"/>
        <a:buFontTx/>
        <a:buBlip>
          <a:blip r:embed="rId18"/>
        </a:buBlip>
        <a:tabLst/>
        <a:defRPr sz="5000" b="0" i="0" u="none" strike="noStrike" cap="none" spc="0" baseline="0">
          <a:solidFill>
            <a:srgbClr val="4F5C3F"/>
          </a:solidFill>
          <a:effectLst>
            <a:outerShdw blurRad="25400" dist="12700" rotWithShape="0">
              <a:srgbClr val="FFFFFF">
                <a:alpha val="4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6pPr>
      <a:lvl7pPr marL="4267200" marR="0" indent="-609600" algn="l" defTabSz="825500" rtl="0" latinLnBrk="0">
        <a:lnSpc>
          <a:spcPct val="120000"/>
        </a:lnSpc>
        <a:spcBef>
          <a:spcPts val="7300"/>
        </a:spcBef>
        <a:spcAft>
          <a:spcPts val="0"/>
        </a:spcAft>
        <a:buClrTx/>
        <a:buSzPct val="35000"/>
        <a:buFontTx/>
        <a:buBlip>
          <a:blip r:embed="rId18"/>
        </a:buBlip>
        <a:tabLst/>
        <a:defRPr sz="5000" b="0" i="0" u="none" strike="noStrike" cap="none" spc="0" baseline="0">
          <a:solidFill>
            <a:srgbClr val="4F5C3F"/>
          </a:solidFill>
          <a:effectLst>
            <a:outerShdw blurRad="25400" dist="12700" rotWithShape="0">
              <a:srgbClr val="FFFFFF">
                <a:alpha val="4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7pPr>
      <a:lvl8pPr marL="4876800" marR="0" indent="-609600" algn="l" defTabSz="825500" rtl="0" latinLnBrk="0">
        <a:lnSpc>
          <a:spcPct val="120000"/>
        </a:lnSpc>
        <a:spcBef>
          <a:spcPts val="7300"/>
        </a:spcBef>
        <a:spcAft>
          <a:spcPts val="0"/>
        </a:spcAft>
        <a:buClrTx/>
        <a:buSzPct val="35000"/>
        <a:buFontTx/>
        <a:buBlip>
          <a:blip r:embed="rId18"/>
        </a:buBlip>
        <a:tabLst/>
        <a:defRPr sz="5000" b="0" i="0" u="none" strike="noStrike" cap="none" spc="0" baseline="0">
          <a:solidFill>
            <a:srgbClr val="4F5C3F"/>
          </a:solidFill>
          <a:effectLst>
            <a:outerShdw blurRad="25400" dist="12700" rotWithShape="0">
              <a:srgbClr val="FFFFFF">
                <a:alpha val="4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8pPr>
      <a:lvl9pPr marL="5486400" marR="0" indent="-609600" algn="l" defTabSz="825500" rtl="0" latinLnBrk="0">
        <a:lnSpc>
          <a:spcPct val="120000"/>
        </a:lnSpc>
        <a:spcBef>
          <a:spcPts val="7300"/>
        </a:spcBef>
        <a:spcAft>
          <a:spcPts val="0"/>
        </a:spcAft>
        <a:buClrTx/>
        <a:buSzPct val="35000"/>
        <a:buFontTx/>
        <a:buBlip>
          <a:blip r:embed="rId18"/>
        </a:buBlip>
        <a:tabLst/>
        <a:defRPr sz="5000" b="0" i="0" u="none" strike="noStrike" cap="none" spc="0" baseline="0">
          <a:solidFill>
            <a:srgbClr val="4F5C3F"/>
          </a:solidFill>
          <a:effectLst>
            <a:outerShdw blurRad="25400" dist="12700" rotWithShape="0">
              <a:srgbClr val="FFFFFF">
                <a:alpha val="4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43.t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5.tif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image" Target="../media/image54.tif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" Type="http://schemas.openxmlformats.org/officeDocument/2006/relationships/image" Target="../media/image18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3" Type="http://schemas.openxmlformats.org/officeDocument/2006/relationships/image" Target="../media/image16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image" Target="../media/image18.png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5" Type="http://schemas.openxmlformats.org/officeDocument/2006/relationships/image" Target="../media/image8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3" Type="http://schemas.openxmlformats.org/officeDocument/2006/relationships/image" Target="../media/image62.png"/><Relationship Id="rId7" Type="http://schemas.openxmlformats.org/officeDocument/2006/relationships/image" Target="../media/image1.png"/><Relationship Id="rId12" Type="http://schemas.openxmlformats.org/officeDocument/2006/relationships/image" Target="../media/image92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7.png"/><Relationship Id="rId11" Type="http://schemas.openxmlformats.org/officeDocument/2006/relationships/image" Target="../media/image91.png"/><Relationship Id="rId5" Type="http://schemas.openxmlformats.org/officeDocument/2006/relationships/image" Target="../media/image16.png"/><Relationship Id="rId15" Type="http://schemas.openxmlformats.org/officeDocument/2006/relationships/hyperlink" Target="https://arxiv.org/abs/2301.11814" TargetMode="External"/><Relationship Id="rId10" Type="http://schemas.openxmlformats.org/officeDocument/2006/relationships/image" Target="../media/image90.png"/><Relationship Id="rId4" Type="http://schemas.openxmlformats.org/officeDocument/2006/relationships/image" Target="../media/image86.png"/><Relationship Id="rId9" Type="http://schemas.openxmlformats.org/officeDocument/2006/relationships/image" Target="../media/image89.png"/><Relationship Id="rId14" Type="http://schemas.openxmlformats.org/officeDocument/2006/relationships/image" Target="../media/image9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99.png"/><Relationship Id="rId3" Type="http://schemas.openxmlformats.org/officeDocument/2006/relationships/image" Target="../media/image75.png"/><Relationship Id="rId7" Type="http://schemas.openxmlformats.org/officeDocument/2006/relationships/image" Target="../media/image96.png"/><Relationship Id="rId12" Type="http://schemas.openxmlformats.org/officeDocument/2006/relationships/image" Target="../media/image98.png"/><Relationship Id="rId17" Type="http://schemas.openxmlformats.org/officeDocument/2006/relationships/image" Target="../media/image102.png"/><Relationship Id="rId2" Type="http://schemas.openxmlformats.org/officeDocument/2006/relationships/image" Target="../media/image18.png"/><Relationship Id="rId16" Type="http://schemas.openxmlformats.org/officeDocument/2006/relationships/image" Target="../media/image10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png"/><Relationship Id="rId11" Type="http://schemas.openxmlformats.org/officeDocument/2006/relationships/image" Target="../media/image89.png"/><Relationship Id="rId5" Type="http://schemas.openxmlformats.org/officeDocument/2006/relationships/image" Target="../media/image76.png"/><Relationship Id="rId15" Type="http://schemas.openxmlformats.org/officeDocument/2006/relationships/image" Target="../media/image84.png"/><Relationship Id="rId10" Type="http://schemas.openxmlformats.org/officeDocument/2006/relationships/image" Target="../media/image88.png"/><Relationship Id="rId4" Type="http://schemas.openxmlformats.org/officeDocument/2006/relationships/image" Target="../media/image95.png"/><Relationship Id="rId9" Type="http://schemas.openxmlformats.org/officeDocument/2006/relationships/image" Target="../media/image97.png"/><Relationship Id="rId14" Type="http://schemas.openxmlformats.org/officeDocument/2006/relationships/image" Target="../media/image10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301.11814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t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8.png"/><Relationship Id="rId7" Type="http://schemas.openxmlformats.org/officeDocument/2006/relationships/image" Target="../media/image111.png"/><Relationship Id="rId2" Type="http://schemas.openxmlformats.org/officeDocument/2006/relationships/image" Target="../media/image107.t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Relationship Id="rId9" Type="http://schemas.openxmlformats.org/officeDocument/2006/relationships/image" Target="../media/image11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jpeg"/><Relationship Id="rId7" Type="http://schemas.openxmlformats.org/officeDocument/2006/relationships/image" Target="../media/image11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7.png"/><Relationship Id="rId5" Type="http://schemas.openxmlformats.org/officeDocument/2006/relationships/image" Target="../media/image116.tif"/><Relationship Id="rId4" Type="http://schemas.openxmlformats.org/officeDocument/2006/relationships/image" Target="../media/image115.png"/><Relationship Id="rId9" Type="http://schemas.openxmlformats.org/officeDocument/2006/relationships/image" Target="../media/image1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2" Type="http://schemas.openxmlformats.org/officeDocument/2006/relationships/image" Target="../media/image121.t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5.png"/><Relationship Id="rId5" Type="http://schemas.openxmlformats.org/officeDocument/2006/relationships/image" Target="../media/image124.jpeg"/><Relationship Id="rId4" Type="http://schemas.openxmlformats.org/officeDocument/2006/relationships/image" Target="../media/image123.t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3.tif"/><Relationship Id="rId5" Type="http://schemas.openxmlformats.org/officeDocument/2006/relationships/image" Target="../media/image132.png"/><Relationship Id="rId10" Type="http://schemas.openxmlformats.org/officeDocument/2006/relationships/image" Target="../media/image136.png"/><Relationship Id="rId4" Type="http://schemas.openxmlformats.org/officeDocument/2006/relationships/image" Target="../media/image131.png"/><Relationship Id="rId9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147.png"/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12" Type="http://schemas.openxmlformats.org/officeDocument/2006/relationships/image" Target="../media/image14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0.png"/><Relationship Id="rId11" Type="http://schemas.openxmlformats.org/officeDocument/2006/relationships/image" Target="../media/image145.png"/><Relationship Id="rId5" Type="http://schemas.openxmlformats.org/officeDocument/2006/relationships/image" Target="../media/image139.tif"/><Relationship Id="rId10" Type="http://schemas.openxmlformats.org/officeDocument/2006/relationships/image" Target="../media/image144.png"/><Relationship Id="rId4" Type="http://schemas.openxmlformats.org/officeDocument/2006/relationships/image" Target="../media/image138.png"/><Relationship Id="rId9" Type="http://schemas.openxmlformats.org/officeDocument/2006/relationships/image" Target="../media/image143.png"/><Relationship Id="rId14" Type="http://schemas.openxmlformats.org/officeDocument/2006/relationships/image" Target="../media/image14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image" Target="../media/image149.png"/><Relationship Id="rId7" Type="http://schemas.openxmlformats.org/officeDocument/2006/relationships/image" Target="../media/image153.t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10" Type="http://schemas.openxmlformats.org/officeDocument/2006/relationships/image" Target="../media/image156.png"/><Relationship Id="rId4" Type="http://schemas.openxmlformats.org/officeDocument/2006/relationships/image" Target="../media/image150.png"/><Relationship Id="rId9" Type="http://schemas.openxmlformats.org/officeDocument/2006/relationships/image" Target="../media/image1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t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159.png"/><Relationship Id="rId7" Type="http://schemas.openxmlformats.org/officeDocument/2006/relationships/image" Target="../media/image16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2.png"/><Relationship Id="rId11" Type="http://schemas.openxmlformats.org/officeDocument/2006/relationships/image" Target="../media/image167.png"/><Relationship Id="rId5" Type="http://schemas.openxmlformats.org/officeDocument/2006/relationships/image" Target="../media/image161.png"/><Relationship Id="rId10" Type="http://schemas.openxmlformats.org/officeDocument/2006/relationships/image" Target="../media/image166.png"/><Relationship Id="rId4" Type="http://schemas.openxmlformats.org/officeDocument/2006/relationships/image" Target="../media/image160.png"/><Relationship Id="rId9" Type="http://schemas.openxmlformats.org/officeDocument/2006/relationships/image" Target="../media/image165.t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t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Neutrinos: from theory…"/>
          <p:cNvSpPr txBox="1"/>
          <p:nvPr/>
        </p:nvSpPr>
        <p:spPr>
          <a:xfrm>
            <a:off x="6263648" y="4163439"/>
            <a:ext cx="11856704" cy="756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lnSpc>
                <a:spcPct val="100000"/>
              </a:lnSpc>
              <a:defRPr sz="5000">
                <a:solidFill>
                  <a:srgbClr val="929000"/>
                </a:solidFill>
                <a:effectLst/>
                <a:latin typeface="Herculanum"/>
                <a:ea typeface="Herculanum"/>
                <a:cs typeface="Herculanum"/>
                <a:sym typeface="Herculanum"/>
              </a:defRPr>
            </a:pPr>
            <a:r>
              <a:t>Neutrino ASTROPHYSICS:  </a:t>
            </a:r>
          </a:p>
          <a:p>
            <a:pPr defTabSz="584200">
              <a:lnSpc>
                <a:spcPct val="100000"/>
              </a:lnSpc>
              <a:defRPr sz="5000">
                <a:solidFill>
                  <a:srgbClr val="4F8F00"/>
                </a:solidFill>
                <a:effectLst/>
                <a:latin typeface="Herculanum"/>
                <a:ea typeface="Herculanum"/>
                <a:cs typeface="Herculanum"/>
                <a:sym typeface="Herculanum"/>
              </a:defRPr>
            </a:pPr>
            <a:r>
              <a:t>A WINDOW TO NEW PHYSICS</a:t>
            </a:r>
            <a:endParaRPr>
              <a:solidFill>
                <a:srgbClr val="FF2600"/>
              </a:solidFill>
            </a:endParaRPr>
          </a:p>
          <a:p>
            <a:pPr defTabSz="584200">
              <a:lnSpc>
                <a:spcPct val="100000"/>
              </a:lnSpc>
              <a:defRPr sz="3200" b="1">
                <a:solidFill>
                  <a:srgbClr val="FF26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endParaRPr>
              <a:solidFill>
                <a:srgbClr val="FF2600"/>
              </a:solidFill>
            </a:endParaRPr>
          </a:p>
          <a:p>
            <a:pPr defTabSz="584200">
              <a:lnSpc>
                <a:spcPct val="100000"/>
              </a:lnSpc>
              <a:defRPr sz="3200" b="1">
                <a:solidFill>
                  <a:srgbClr val="FF26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endParaRPr>
              <a:solidFill>
                <a:srgbClr val="FF2600"/>
              </a:solidFill>
            </a:endParaRPr>
          </a:p>
          <a:p>
            <a:pPr defTabSz="584200">
              <a:lnSpc>
                <a:spcPct val="100000"/>
              </a:lnSpc>
              <a:defRPr sz="3200" b="1">
                <a:solidFill>
                  <a:srgbClr val="FF26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endParaRPr>
              <a:solidFill>
                <a:srgbClr val="FF2600"/>
              </a:solidFill>
            </a:endParaRPr>
          </a:p>
          <a:p>
            <a:pPr defTabSz="584200">
              <a:lnSpc>
                <a:spcPct val="100000"/>
              </a:lnSpc>
              <a:defRPr sz="3200" b="1">
                <a:solidFill>
                  <a:srgbClr val="FF26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endParaRPr>
              <a:solidFill>
                <a:srgbClr val="FF2600"/>
              </a:solidFill>
            </a:endParaRPr>
          </a:p>
          <a:p>
            <a:pPr defTabSz="584200">
              <a:lnSpc>
                <a:spcPct val="100000"/>
              </a:lnSpc>
              <a:defRPr sz="3200" b="1">
                <a:solidFill>
                  <a:srgbClr val="9437FF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endParaRPr>
              <a:solidFill>
                <a:srgbClr val="FF2600"/>
              </a:solidFill>
            </a:endParaRPr>
          </a:p>
          <a:p>
            <a:pPr defTabSz="584200">
              <a:lnSpc>
                <a:spcPct val="100000"/>
              </a:lnSpc>
              <a:defRPr sz="3800">
                <a:solidFill>
                  <a:srgbClr val="9437FF"/>
                </a:solidFill>
                <a:effectLst/>
                <a:latin typeface="Papyrus"/>
                <a:ea typeface="Papyrus"/>
                <a:cs typeface="Papyrus"/>
                <a:sym typeface="Papyrus"/>
              </a:defRPr>
            </a:pPr>
            <a:r>
              <a:t>Maria Cristina</a:t>
            </a:r>
            <a:r>
              <a:rPr>
                <a:solidFill>
                  <a:srgbClr val="FF2F92"/>
                </a:solidFill>
              </a:rPr>
              <a:t> </a:t>
            </a:r>
            <a:r>
              <a:t>Volpe</a:t>
            </a:r>
          </a:p>
          <a:p>
            <a:pPr defTabSz="584200">
              <a:lnSpc>
                <a:spcPct val="100000"/>
              </a:lnSpc>
              <a:defRPr sz="3800">
                <a:solidFill>
                  <a:srgbClr val="797979"/>
                </a:solidFill>
                <a:effectLst/>
                <a:latin typeface="Papyrus"/>
                <a:ea typeface="Papyrus"/>
                <a:cs typeface="Papyrus"/>
                <a:sym typeface="Papyrus"/>
              </a:defRPr>
            </a:pPr>
            <a:r>
              <a:t>CNRS, Astroparticle and Cosmology Laboratory, Paris</a:t>
            </a:r>
          </a:p>
          <a:p>
            <a:pPr defTabSz="584200">
              <a:lnSpc>
                <a:spcPct val="100000"/>
              </a:lnSpc>
              <a:defRPr sz="2400" b="1">
                <a:solidFill>
                  <a:srgbClr val="797979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  <a:p>
            <a:pPr defTabSz="584200">
              <a:lnSpc>
                <a:spcPct val="100000"/>
              </a:lnSpc>
              <a:defRPr sz="2400" b="1">
                <a:solidFill>
                  <a:srgbClr val="7A81FF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  <a:p>
            <a:pPr defTabSz="584200">
              <a:lnSpc>
                <a:spcPct val="100000"/>
              </a:lnSpc>
              <a:defRPr sz="2400" b="1">
                <a:solidFill>
                  <a:srgbClr val="7A81FF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  <a:p>
            <a:pPr defTabSz="584200">
              <a:lnSpc>
                <a:spcPct val="100000"/>
              </a:lnSpc>
              <a:defRPr sz="2400" b="1">
                <a:solidFill>
                  <a:srgbClr val="942193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</p:txBody>
      </p:sp>
      <p:sp>
        <p:nvSpPr>
          <p:cNvPr id="146" name="ICAP, IAP, 8th September 2022"/>
          <p:cNvSpPr txBox="1"/>
          <p:nvPr/>
        </p:nvSpPr>
        <p:spPr>
          <a:xfrm>
            <a:off x="9760892" y="13152243"/>
            <a:ext cx="4862216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LPNHE Seminar, 27th March 2023  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Image"/>
          <p:cNvGrpSpPr/>
          <p:nvPr/>
        </p:nvGrpSpPr>
        <p:grpSpPr>
          <a:xfrm>
            <a:off x="1300538" y="3962400"/>
            <a:ext cx="11125201" cy="6807200"/>
            <a:chOff x="0" y="0"/>
            <a:chExt cx="11125200" cy="6807200"/>
          </a:xfrm>
        </p:grpSpPr>
        <p:pic>
          <p:nvPicPr>
            <p:cNvPr id="278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/>
            <a:stretch>
              <a:fillRect/>
            </a:stretch>
          </p:blipFill>
          <p:spPr>
            <a:xfrm>
              <a:off x="127000" y="88900"/>
              <a:ext cx="10871200" cy="6477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7" name="Image" descr="Image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1125200" cy="6807200"/>
            </a:xfrm>
            <a:prstGeom prst="rect">
              <a:avLst/>
            </a:prstGeom>
            <a:effectLst/>
          </p:spPr>
        </p:pic>
      </p:grpSp>
      <p:sp>
        <p:nvSpPr>
          <p:cNvPr id="280" name="NEUTRINO FLUXES on Earth"/>
          <p:cNvSpPr txBox="1"/>
          <p:nvPr/>
        </p:nvSpPr>
        <p:spPr>
          <a:xfrm>
            <a:off x="7997055" y="1067297"/>
            <a:ext cx="8389889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4500" b="1">
                <a:solidFill>
                  <a:srgbClr val="797979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SN1987A NEUTRINO EVENTS</a:t>
            </a:r>
          </a:p>
        </p:txBody>
      </p:sp>
      <p:sp>
        <p:nvSpPr>
          <p:cNvPr id="281" name="Alexeyev et al, (Baksan Coll.), PLB 205 (1988)"/>
          <p:cNvSpPr txBox="1"/>
          <p:nvPr/>
        </p:nvSpPr>
        <p:spPr>
          <a:xfrm>
            <a:off x="5109392" y="10766629"/>
            <a:ext cx="721772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Alexeyev et al, (Baksan Coll.), PLB 205 (1988)</a:t>
            </a:r>
          </a:p>
        </p:txBody>
      </p:sp>
      <p:sp>
        <p:nvSpPr>
          <p:cNvPr id="282" name="First observation of neutrinos from the death of a massive star.…"/>
          <p:cNvSpPr txBox="1"/>
          <p:nvPr/>
        </p:nvSpPr>
        <p:spPr>
          <a:xfrm>
            <a:off x="1809552" y="2334050"/>
            <a:ext cx="8989573" cy="1737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>
                <a:solidFill>
                  <a:srgbClr val="FF2600"/>
                </a:solidFill>
              </a:defRPr>
            </a:pPr>
            <a:r>
              <a:t>First observation of neutrinos from the death of a massive star. </a:t>
            </a:r>
          </a:p>
          <a:p>
            <a:pPr algn="l">
              <a:defRPr sz="2500">
                <a:solidFill>
                  <a:srgbClr val="000000"/>
                </a:solidFill>
              </a:defRPr>
            </a:pPr>
            <a:r>
              <a:t>Observed in all wavelengths.</a:t>
            </a:r>
          </a:p>
          <a:p>
            <a:pPr algn="l">
              <a:defRPr sz="2500">
                <a:solidFill>
                  <a:srgbClr val="9437FF"/>
                </a:solidFill>
              </a:defRPr>
            </a:pPr>
            <a:r>
              <a:t>24 events detected, </a:t>
            </a:r>
            <a:r>
              <a:rPr>
                <a:solidFill>
                  <a:srgbClr val="000000"/>
                </a:solidFill>
              </a:rPr>
              <a:t>plus 5 events in Mont Blanc (debated).</a:t>
            </a:r>
          </a:p>
        </p:txBody>
      </p:sp>
      <p:sp>
        <p:nvSpPr>
          <p:cNvPr id="283" name="SN1987A, Sanduleak 690202 blue supergiant exploded,…"/>
          <p:cNvSpPr txBox="1"/>
          <p:nvPr/>
        </p:nvSpPr>
        <p:spPr>
          <a:xfrm>
            <a:off x="14569789" y="11010900"/>
            <a:ext cx="7893620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25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 b="1">
                <a:solidFill>
                  <a:srgbClr val="FF2600"/>
                </a:solidFill>
              </a:rPr>
              <a:t>SN1987A</a:t>
            </a:r>
            <a:r>
              <a:t>, Sanduleak 69</a:t>
            </a:r>
            <a:r>
              <a:rPr baseline="31999"/>
              <a:t>0</a:t>
            </a:r>
            <a:r>
              <a:t>202 blue supergiant exploded, </a:t>
            </a:r>
          </a:p>
          <a:p>
            <a:pPr algn="l" defTabSz="584200">
              <a:lnSpc>
                <a:spcPct val="100000"/>
              </a:lnSpc>
              <a:defRPr sz="25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Large Magellanic Cloud</a:t>
            </a:r>
          </a:p>
        </p:txBody>
      </p:sp>
      <p:sp>
        <p:nvSpPr>
          <p:cNvPr id="284" name="Rectangle"/>
          <p:cNvSpPr/>
          <p:nvPr/>
        </p:nvSpPr>
        <p:spPr>
          <a:xfrm>
            <a:off x="1331811" y="2447261"/>
            <a:ext cx="352367" cy="381002"/>
          </a:xfrm>
          <a:prstGeom prst="rect">
            <a:avLst/>
          </a:pr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285" name="Kamiokande"/>
          <p:cNvSpPr txBox="1"/>
          <p:nvPr/>
        </p:nvSpPr>
        <p:spPr>
          <a:xfrm>
            <a:off x="9417217" y="4186565"/>
            <a:ext cx="2247566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000000"/>
                </a:solidFill>
              </a:defRPr>
            </a:lvl1pPr>
          </a:lstStyle>
          <a:p>
            <a:r>
              <a:t>Kamiokande</a:t>
            </a:r>
          </a:p>
        </p:txBody>
      </p:sp>
      <p:sp>
        <p:nvSpPr>
          <p:cNvPr id="286" name="IMB"/>
          <p:cNvSpPr txBox="1"/>
          <p:nvPr/>
        </p:nvSpPr>
        <p:spPr>
          <a:xfrm>
            <a:off x="10768831" y="7659368"/>
            <a:ext cx="865138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000000"/>
                </a:solidFill>
              </a:defRPr>
            </a:lvl1pPr>
          </a:lstStyle>
          <a:p>
            <a:r>
              <a:t>IMB</a:t>
            </a:r>
          </a:p>
        </p:txBody>
      </p:sp>
      <p:sp>
        <p:nvSpPr>
          <p:cNvPr id="287" name="Baksan"/>
          <p:cNvSpPr txBox="1"/>
          <p:nvPr/>
        </p:nvSpPr>
        <p:spPr>
          <a:xfrm>
            <a:off x="10276799" y="6069363"/>
            <a:ext cx="1341202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000000"/>
                </a:solidFill>
              </a:defRPr>
            </a:lvl1pPr>
          </a:lstStyle>
          <a:p>
            <a:r>
              <a:t>Baksan</a:t>
            </a:r>
          </a:p>
        </p:txBody>
      </p:sp>
      <p:sp>
        <p:nvSpPr>
          <p:cNvPr id="288" name="Mont Blanc"/>
          <p:cNvSpPr txBox="1"/>
          <p:nvPr/>
        </p:nvSpPr>
        <p:spPr>
          <a:xfrm>
            <a:off x="9683942" y="9212998"/>
            <a:ext cx="2069716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000000"/>
                </a:solidFill>
              </a:defRPr>
            </a:lvl1pPr>
          </a:lstStyle>
          <a:p>
            <a:r>
              <a:t>Mont Blanc</a:t>
            </a:r>
          </a:p>
        </p:txBody>
      </p:sp>
      <p:grpSp>
        <p:nvGrpSpPr>
          <p:cNvPr id="293" name="Grouper"/>
          <p:cNvGrpSpPr/>
          <p:nvPr/>
        </p:nvGrpSpPr>
        <p:grpSpPr>
          <a:xfrm>
            <a:off x="13219314" y="2463800"/>
            <a:ext cx="9934173" cy="8290351"/>
            <a:chOff x="-127000" y="-88899"/>
            <a:chExt cx="9934172" cy="8290350"/>
          </a:xfrm>
        </p:grpSpPr>
        <p:grpSp>
          <p:nvGrpSpPr>
            <p:cNvPr id="291" name="Image"/>
            <p:cNvGrpSpPr/>
            <p:nvPr/>
          </p:nvGrpSpPr>
          <p:grpSpPr>
            <a:xfrm>
              <a:off x="-127000" y="-88900"/>
              <a:ext cx="9934173" cy="6829095"/>
              <a:chOff x="0" y="0"/>
              <a:chExt cx="9934172" cy="6829094"/>
            </a:xfrm>
          </p:grpSpPr>
          <p:pic>
            <p:nvPicPr>
              <p:cNvPr id="290" name="Image" descr="Image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27000" y="88900"/>
                <a:ext cx="9680173" cy="6498896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289" name="Image" descr="Image"/>
              <p:cNvPicPr>
                <a:picLocks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0" y="0"/>
                <a:ext cx="9934173" cy="6829095"/>
              </a:xfrm>
              <a:prstGeom prst="rect">
                <a:avLst/>
              </a:prstGeom>
              <a:effectLst/>
            </p:spPr>
          </p:pic>
        </p:grpSp>
        <p:sp>
          <p:nvSpPr>
            <p:cNvPr id="292" name="Time structure: exponential cooling versus double structure…"/>
            <p:cNvSpPr txBox="1"/>
            <p:nvPr/>
          </p:nvSpPr>
          <p:spPr>
            <a:xfrm>
              <a:off x="690075" y="6804450"/>
              <a:ext cx="8537508" cy="139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 defTabSz="584200">
                <a:lnSpc>
                  <a:spcPct val="100000"/>
                </a:lnSpc>
                <a:defRPr sz="2500">
                  <a:solidFill>
                    <a:srgbClr val="212121"/>
                  </a:solidFill>
                  <a:effectLst/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b="1">
                  <a:solidFill>
                    <a:srgbClr val="FF2600"/>
                  </a:solidFill>
                </a:rPr>
                <a:t>Time structure: </a:t>
              </a:r>
              <a:r>
                <a:rPr>
                  <a:solidFill>
                    <a:srgbClr val="000000"/>
                  </a:solidFill>
                </a:rPr>
                <a:t>exponential cooling versus double structure</a:t>
              </a:r>
            </a:p>
            <a:p>
              <a:pPr algn="l" defTabSz="584200">
                <a:lnSpc>
                  <a:spcPct val="100000"/>
                </a:lnSpc>
                <a:defRPr sz="2500">
                  <a:solidFill>
                    <a:srgbClr val="212121"/>
                  </a:solidFill>
                  <a:effectLst/>
                  <a:latin typeface="Palatino"/>
                  <a:ea typeface="Palatino"/>
                  <a:cs typeface="Palatino"/>
                  <a:sym typeface="Palatino"/>
                </a:defRPr>
              </a:pPr>
              <a:endParaRPr b="1">
                <a:solidFill>
                  <a:srgbClr val="000000"/>
                </a:solidFill>
              </a:endParaRPr>
            </a:p>
            <a:p>
              <a:pPr algn="l" defTabSz="584200">
                <a:lnSpc>
                  <a:spcPct val="100000"/>
                </a:lnSpc>
                <a:defRPr sz="2500">
                  <a:solidFill>
                    <a:srgbClr val="FF2600"/>
                  </a:solidFill>
                  <a:effectLst/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b="1"/>
                <a:t>Baksan fit to the data: </a:t>
              </a:r>
              <a:r>
                <a:rPr i="1">
                  <a:solidFill>
                    <a:srgbClr val="212121"/>
                  </a:solidFill>
                </a:rPr>
                <a:t>luminosities too large…</a:t>
              </a:r>
            </a:p>
          </p:txBody>
        </p:sp>
      </p:grpSp>
      <p:grpSp>
        <p:nvGrpSpPr>
          <p:cNvPr id="297" name="Grouper"/>
          <p:cNvGrpSpPr/>
          <p:nvPr/>
        </p:nvGrpSpPr>
        <p:grpSpPr>
          <a:xfrm>
            <a:off x="12656978" y="2189729"/>
            <a:ext cx="11058845" cy="8927393"/>
            <a:chOff x="0" y="0"/>
            <a:chExt cx="11058843" cy="8927391"/>
          </a:xfrm>
        </p:grpSpPr>
        <p:pic>
          <p:nvPicPr>
            <p:cNvPr id="294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1058844" cy="89273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5" name="Sanduleak 690202"/>
            <p:cNvSpPr txBox="1"/>
            <p:nvPr/>
          </p:nvSpPr>
          <p:spPr>
            <a:xfrm>
              <a:off x="6239316" y="5498745"/>
              <a:ext cx="3558612" cy="571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rPr sz="3300">
                  <a:solidFill>
                    <a:srgbClr val="FFFFFF"/>
                  </a:solidFill>
                </a:rPr>
                <a:t>Sanduleak 69</a:t>
              </a:r>
              <a:r>
                <a:rPr sz="3300" baseline="31999">
                  <a:solidFill>
                    <a:srgbClr val="FFFFFF"/>
                  </a:solidFill>
                </a:rPr>
                <a:t>0</a:t>
              </a:r>
              <a:r>
                <a:rPr sz="3300">
                  <a:solidFill>
                    <a:srgbClr val="FFFFFF"/>
                  </a:solidFill>
                </a:rPr>
                <a:t>202</a:t>
              </a:r>
              <a:r>
                <a:rPr sz="1200">
                  <a:solidFill>
                    <a:srgbClr val="000000"/>
                  </a:solidFill>
                  <a:latin typeface="Times Roman"/>
                  <a:ea typeface="Times Roman"/>
                  <a:cs typeface="Times Roman"/>
                  <a:sym typeface="Times Roman"/>
                </a:rPr>
                <a:t> </a:t>
              </a:r>
            </a:p>
          </p:txBody>
        </p:sp>
        <p:sp>
          <p:nvSpPr>
            <p:cNvPr id="296" name="SN1987A…"/>
            <p:cNvSpPr txBox="1"/>
            <p:nvPr/>
          </p:nvSpPr>
          <p:spPr>
            <a:xfrm>
              <a:off x="1623663" y="5248555"/>
              <a:ext cx="2477518" cy="10718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rPr sz="3300">
                  <a:solidFill>
                    <a:srgbClr val="FFFFFF"/>
                  </a:solidFill>
                </a:rPr>
                <a:t>SN1987A</a:t>
              </a:r>
            </a:p>
            <a:p>
              <a:r>
                <a:rPr sz="2800">
                  <a:solidFill>
                    <a:srgbClr val="FFFFFF"/>
                  </a:solidFill>
                </a:rPr>
                <a:t>27 février 1987</a:t>
              </a:r>
              <a:r>
                <a:rPr sz="1200">
                  <a:solidFill>
                    <a:srgbClr val="000000"/>
                  </a:solidFill>
                  <a:latin typeface="Times Roman"/>
                  <a:ea typeface="Times Roman"/>
                  <a:cs typeface="Times Roman"/>
                  <a:sym typeface="Times Roman"/>
                </a:rPr>
                <a:t> </a:t>
              </a:r>
            </a:p>
          </p:txBody>
        </p:sp>
      </p:grpSp>
      <p:sp>
        <p:nvSpPr>
          <p:cNvPr id="298" name="Ligne"/>
          <p:cNvSpPr/>
          <p:nvPr/>
        </p:nvSpPr>
        <p:spPr>
          <a:xfrm>
            <a:off x="3577514" y="5537200"/>
            <a:ext cx="865139" cy="0"/>
          </a:xfrm>
          <a:prstGeom prst="line">
            <a:avLst/>
          </a:prstGeom>
          <a:ln w="25400">
            <a:solidFill>
              <a:schemeClr val="accent3">
                <a:satOff val="-11003"/>
                <a:lumOff val="-15119"/>
              </a:schemeClr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  <p:sp>
        <p:nvSpPr>
          <p:cNvPr id="299" name="Ligne"/>
          <p:cNvSpPr/>
          <p:nvPr/>
        </p:nvSpPr>
        <p:spPr>
          <a:xfrm>
            <a:off x="9165514" y="7063949"/>
            <a:ext cx="865139" cy="1"/>
          </a:xfrm>
          <a:prstGeom prst="line">
            <a:avLst/>
          </a:prstGeom>
          <a:ln w="25400">
            <a:solidFill>
              <a:schemeClr val="accent3">
                <a:satOff val="-11003"/>
                <a:lumOff val="-15119"/>
              </a:schemeClr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  <p:sp>
        <p:nvSpPr>
          <p:cNvPr id="300" name="7 s"/>
          <p:cNvSpPr txBox="1"/>
          <p:nvPr/>
        </p:nvSpPr>
        <p:spPr>
          <a:xfrm>
            <a:off x="3728947" y="4933949"/>
            <a:ext cx="562274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7 s</a:t>
            </a:r>
          </a:p>
        </p:txBody>
      </p:sp>
      <p:sp>
        <p:nvSpPr>
          <p:cNvPr id="301" name="7 s"/>
          <p:cNvSpPr txBox="1"/>
          <p:nvPr/>
        </p:nvSpPr>
        <p:spPr>
          <a:xfrm>
            <a:off x="9316947" y="6584949"/>
            <a:ext cx="562274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7 s</a:t>
            </a:r>
          </a:p>
        </p:txBody>
      </p:sp>
      <p:sp>
        <p:nvSpPr>
          <p:cNvPr id="302" name="Consistent with a predicted time spread of about 10 s"/>
          <p:cNvSpPr txBox="1"/>
          <p:nvPr/>
        </p:nvSpPr>
        <p:spPr>
          <a:xfrm>
            <a:off x="7376005" y="12100351"/>
            <a:ext cx="10495590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500">
                <a:solidFill>
                  <a:srgbClr val="9437FF"/>
                </a:solidFill>
              </a:defRPr>
            </a:pPr>
            <a:r>
              <a:rPr u="sng"/>
              <a:t>Consistent with a predicted time spread</a:t>
            </a:r>
            <a:r>
              <a:t> of about 10 s</a:t>
            </a:r>
          </a:p>
        </p:txBody>
      </p:sp>
      <p:sp>
        <p:nvSpPr>
          <p:cNvPr id="303" name="kpc (163,000 light-years)"/>
          <p:cNvSpPr txBox="1"/>
          <p:nvPr/>
        </p:nvSpPr>
        <p:spPr>
          <a:xfrm>
            <a:off x="19740484" y="11645900"/>
            <a:ext cx="3606957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2500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 kpc (163,000 light-years)</a:t>
            </a:r>
          </a:p>
        </p:txBody>
      </p:sp>
      <p:pic>
        <p:nvPicPr>
          <p:cNvPr id="304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8890357" y="11849100"/>
            <a:ext cx="838201" cy="228600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Schmidt et al, 1992"/>
          <p:cNvSpPr txBox="1"/>
          <p:nvPr/>
        </p:nvSpPr>
        <p:spPr>
          <a:xfrm>
            <a:off x="20147337" y="12100351"/>
            <a:ext cx="314579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500"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Schmidt et al, 1992 </a:t>
            </a:r>
          </a:p>
        </p:txBody>
      </p:sp>
      <p:sp>
        <p:nvSpPr>
          <p:cNvPr id="306" name="ICAP, IAP, 8th September 2022"/>
          <p:cNvSpPr txBox="1"/>
          <p:nvPr/>
        </p:nvSpPr>
        <p:spPr>
          <a:xfrm>
            <a:off x="10232222" y="13203043"/>
            <a:ext cx="4862216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LPNHE Seminar, 27th March 2023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" grpId="1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Favoring the accretion+cooling model and rejecting the prompt model of supernova explosions"/>
          <p:cNvSpPr txBox="1"/>
          <p:nvPr/>
        </p:nvSpPr>
        <p:spPr>
          <a:xfrm>
            <a:off x="3568855" y="11903737"/>
            <a:ext cx="18719491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500">
                <a:solidFill>
                  <a:srgbClr val="9437FF"/>
                </a:solidFill>
              </a:defRPr>
            </a:pPr>
            <a:r>
              <a:rPr u="sng"/>
              <a:t>Favoring the accretion+cooling model</a:t>
            </a:r>
            <a:r>
              <a:t> and rejecting the prompt model of supernova explosions</a:t>
            </a:r>
          </a:p>
        </p:txBody>
      </p:sp>
      <p:sp>
        <p:nvSpPr>
          <p:cNvPr id="309" name="Bayesian analysis considering only cooling models…"/>
          <p:cNvSpPr txBox="1"/>
          <p:nvPr/>
        </p:nvSpPr>
        <p:spPr>
          <a:xfrm>
            <a:off x="14108149" y="3904211"/>
            <a:ext cx="7232471" cy="883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500">
                <a:solidFill>
                  <a:srgbClr val="FF2600"/>
                </a:solidFill>
              </a:defRPr>
            </a:pPr>
            <a:r>
              <a:t>Bayesian analysis considering only cooling models </a:t>
            </a:r>
          </a:p>
          <a:p>
            <a:pPr algn="l">
              <a:defRPr sz="2500">
                <a:solidFill>
                  <a:srgbClr val="FF2600"/>
                </a:solidFill>
              </a:defRPr>
            </a:pPr>
            <a:r>
              <a:t>or accretion+cooling models.</a:t>
            </a:r>
          </a:p>
        </p:txBody>
      </p:sp>
      <p:sp>
        <p:nvSpPr>
          <p:cNvPr id="310" name="Rectangle"/>
          <p:cNvSpPr/>
          <p:nvPr/>
        </p:nvSpPr>
        <p:spPr>
          <a:xfrm>
            <a:off x="13371411" y="4019719"/>
            <a:ext cx="352367" cy="381002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311" name="Loredo and Lamb, PLB 205 (1988)"/>
          <p:cNvSpPr txBox="1"/>
          <p:nvPr/>
        </p:nvSpPr>
        <p:spPr>
          <a:xfrm>
            <a:off x="15595181" y="7157487"/>
            <a:ext cx="539591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Loredo and Lamb, PLB 205 (1988)</a:t>
            </a:r>
          </a:p>
        </p:txBody>
      </p:sp>
      <p:sp>
        <p:nvSpPr>
          <p:cNvPr id="312" name="«We find two-component models…"/>
          <p:cNvSpPr txBox="1"/>
          <p:nvPr/>
        </p:nvSpPr>
        <p:spPr>
          <a:xfrm>
            <a:off x="14522758" y="5166359"/>
            <a:ext cx="5840091" cy="161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000"/>
            </a:pPr>
            <a:r>
              <a:t>«</a:t>
            </a:r>
            <a:r>
              <a:rPr i="1"/>
              <a:t>We find two-component models </a:t>
            </a:r>
          </a:p>
          <a:p>
            <a:pPr algn="l">
              <a:defRPr sz="3000" i="1"/>
            </a:pPr>
            <a:r>
              <a:t>to be 100 more probable than </a:t>
            </a:r>
          </a:p>
          <a:p>
            <a:pPr algn="l">
              <a:defRPr sz="3000"/>
            </a:pPr>
            <a:r>
              <a:rPr i="1"/>
              <a:t>single-model component</a:t>
            </a:r>
            <a:r>
              <a:t>. » </a:t>
            </a:r>
          </a:p>
        </p:txBody>
      </p:sp>
      <p:sp>
        <p:nvSpPr>
          <p:cNvPr id="313" name="Rectangle"/>
          <p:cNvSpPr/>
          <p:nvPr/>
        </p:nvSpPr>
        <p:spPr>
          <a:xfrm>
            <a:off x="13371411" y="8439318"/>
            <a:ext cx="352367" cy="381002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314" name="Presence of the accretion phase confirmed…"/>
          <p:cNvSpPr txBox="1"/>
          <p:nvPr/>
        </p:nvSpPr>
        <p:spPr>
          <a:xfrm>
            <a:off x="14097244" y="8379459"/>
            <a:ext cx="7866945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000"/>
            </a:pPr>
            <a:r>
              <a:t>Presence of the accretion phase </a:t>
            </a:r>
            <a:r>
              <a:rPr>
                <a:solidFill>
                  <a:srgbClr val="212121"/>
                </a:solidFill>
              </a:rPr>
              <a:t>confirmed</a:t>
            </a:r>
          </a:p>
          <a:p>
            <a:pPr algn="l">
              <a:defRPr sz="3000"/>
            </a:pPr>
            <a:r>
              <a:t>at 2-3 sigma by the analysis of Pagliaroli et al. </a:t>
            </a:r>
          </a:p>
        </p:txBody>
      </p:sp>
      <p:sp>
        <p:nvSpPr>
          <p:cNvPr id="315" name="Pagliaroli, Vissani, Constantini, Ianni,…"/>
          <p:cNvSpPr txBox="1"/>
          <p:nvPr/>
        </p:nvSpPr>
        <p:spPr>
          <a:xfrm>
            <a:off x="15800286" y="9614432"/>
            <a:ext cx="5849303" cy="911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Pagliaroli, Vissani, Constantini, Ianni,</a:t>
            </a:r>
          </a:p>
          <a:p>
            <a:pPr algn="l">
              <a:defRPr sz="25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Astropart. Phys. 31 (2009)  </a:t>
            </a:r>
          </a:p>
        </p:txBody>
      </p:sp>
      <p:grpSp>
        <p:nvGrpSpPr>
          <p:cNvPr id="318" name="Image"/>
          <p:cNvGrpSpPr/>
          <p:nvPr/>
        </p:nvGrpSpPr>
        <p:grpSpPr>
          <a:xfrm>
            <a:off x="1300538" y="3962400"/>
            <a:ext cx="11125201" cy="6807200"/>
            <a:chOff x="0" y="0"/>
            <a:chExt cx="11125200" cy="6807200"/>
          </a:xfrm>
        </p:grpSpPr>
        <p:pic>
          <p:nvPicPr>
            <p:cNvPr id="317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/>
            <a:stretch>
              <a:fillRect/>
            </a:stretch>
          </p:blipFill>
          <p:spPr>
            <a:xfrm>
              <a:off x="127000" y="88900"/>
              <a:ext cx="10871200" cy="6477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16" name="Image" descr="Image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1125200" cy="6807200"/>
            </a:xfrm>
            <a:prstGeom prst="rect">
              <a:avLst/>
            </a:prstGeom>
            <a:effectLst/>
          </p:spPr>
        </p:pic>
      </p:grpSp>
      <p:sp>
        <p:nvSpPr>
          <p:cNvPr id="319" name="NEUTRINO FLUXES on Earth"/>
          <p:cNvSpPr txBox="1"/>
          <p:nvPr/>
        </p:nvSpPr>
        <p:spPr>
          <a:xfrm>
            <a:off x="8565207" y="1067297"/>
            <a:ext cx="7253586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4500" b="1">
                <a:solidFill>
                  <a:srgbClr val="797979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SN1987A OBSERVATIONS</a:t>
            </a:r>
          </a:p>
        </p:txBody>
      </p:sp>
      <p:sp>
        <p:nvSpPr>
          <p:cNvPr id="320" name="Alexeyev et al, (Baksan Coll.), PLB 205 (1988)"/>
          <p:cNvSpPr txBox="1"/>
          <p:nvPr/>
        </p:nvSpPr>
        <p:spPr>
          <a:xfrm>
            <a:off x="5109392" y="10766629"/>
            <a:ext cx="721772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Alexeyev et al, (Baksan Coll.), PLB 205 (1988)</a:t>
            </a:r>
          </a:p>
        </p:txBody>
      </p:sp>
      <p:sp>
        <p:nvSpPr>
          <p:cNvPr id="321" name="First observation of neutrinos from the death of a massive star.…"/>
          <p:cNvSpPr txBox="1"/>
          <p:nvPr/>
        </p:nvSpPr>
        <p:spPr>
          <a:xfrm>
            <a:off x="1809552" y="2334050"/>
            <a:ext cx="8989573" cy="1737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>
                <a:solidFill>
                  <a:srgbClr val="FF2600"/>
                </a:solidFill>
              </a:defRPr>
            </a:pPr>
            <a:r>
              <a:t>First observation of neutrinos from the death of a massive star. </a:t>
            </a:r>
          </a:p>
          <a:p>
            <a:pPr algn="l">
              <a:defRPr sz="2500">
                <a:solidFill>
                  <a:srgbClr val="000000"/>
                </a:solidFill>
              </a:defRPr>
            </a:pPr>
            <a:r>
              <a:t>Observed in all wavelengths.</a:t>
            </a:r>
          </a:p>
          <a:p>
            <a:pPr algn="l">
              <a:defRPr sz="2500">
                <a:solidFill>
                  <a:srgbClr val="9437FF"/>
                </a:solidFill>
              </a:defRPr>
            </a:pPr>
            <a:r>
              <a:t>24 events detected, </a:t>
            </a:r>
            <a:r>
              <a:rPr>
                <a:solidFill>
                  <a:srgbClr val="000000"/>
                </a:solidFill>
              </a:rPr>
              <a:t>plus 5 events in Mont Blanc (debated).</a:t>
            </a:r>
          </a:p>
        </p:txBody>
      </p:sp>
      <p:sp>
        <p:nvSpPr>
          <p:cNvPr id="322" name="Rectangle"/>
          <p:cNvSpPr/>
          <p:nvPr/>
        </p:nvSpPr>
        <p:spPr>
          <a:xfrm>
            <a:off x="1331811" y="2447261"/>
            <a:ext cx="352367" cy="381002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323" name="Kamiokande"/>
          <p:cNvSpPr txBox="1"/>
          <p:nvPr/>
        </p:nvSpPr>
        <p:spPr>
          <a:xfrm>
            <a:off x="9417217" y="4186565"/>
            <a:ext cx="2247566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000000"/>
                </a:solidFill>
              </a:defRPr>
            </a:lvl1pPr>
          </a:lstStyle>
          <a:p>
            <a:r>
              <a:t>Kamiokande</a:t>
            </a:r>
          </a:p>
        </p:txBody>
      </p:sp>
      <p:sp>
        <p:nvSpPr>
          <p:cNvPr id="324" name="IMB"/>
          <p:cNvSpPr txBox="1"/>
          <p:nvPr/>
        </p:nvSpPr>
        <p:spPr>
          <a:xfrm>
            <a:off x="10768831" y="7659368"/>
            <a:ext cx="865138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000000"/>
                </a:solidFill>
              </a:defRPr>
            </a:lvl1pPr>
          </a:lstStyle>
          <a:p>
            <a:r>
              <a:t>IMB</a:t>
            </a:r>
          </a:p>
        </p:txBody>
      </p:sp>
      <p:sp>
        <p:nvSpPr>
          <p:cNvPr id="325" name="Baksan"/>
          <p:cNvSpPr txBox="1"/>
          <p:nvPr/>
        </p:nvSpPr>
        <p:spPr>
          <a:xfrm>
            <a:off x="10276799" y="6069363"/>
            <a:ext cx="1341202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000000"/>
                </a:solidFill>
              </a:defRPr>
            </a:lvl1pPr>
          </a:lstStyle>
          <a:p>
            <a:r>
              <a:t>Baksan</a:t>
            </a:r>
          </a:p>
        </p:txBody>
      </p:sp>
      <p:sp>
        <p:nvSpPr>
          <p:cNvPr id="326" name="Mont Blanc"/>
          <p:cNvSpPr txBox="1"/>
          <p:nvPr/>
        </p:nvSpPr>
        <p:spPr>
          <a:xfrm>
            <a:off x="9683942" y="9212998"/>
            <a:ext cx="2069716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000000"/>
                </a:solidFill>
              </a:defRPr>
            </a:lvl1pPr>
          </a:lstStyle>
          <a:p>
            <a:r>
              <a:t>Mont Blanc</a:t>
            </a:r>
          </a:p>
        </p:txBody>
      </p:sp>
      <p:sp>
        <p:nvSpPr>
          <p:cNvPr id="327" name="Ligne"/>
          <p:cNvSpPr/>
          <p:nvPr/>
        </p:nvSpPr>
        <p:spPr>
          <a:xfrm>
            <a:off x="3577514" y="5537200"/>
            <a:ext cx="865139" cy="0"/>
          </a:xfrm>
          <a:prstGeom prst="line">
            <a:avLst/>
          </a:prstGeom>
          <a:ln w="25400">
            <a:solidFill>
              <a:schemeClr val="accent3">
                <a:satOff val="-11003"/>
                <a:lumOff val="-15119"/>
              </a:schemeClr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  <p:sp>
        <p:nvSpPr>
          <p:cNvPr id="328" name="Ligne"/>
          <p:cNvSpPr/>
          <p:nvPr/>
        </p:nvSpPr>
        <p:spPr>
          <a:xfrm>
            <a:off x="9165514" y="7063949"/>
            <a:ext cx="865139" cy="1"/>
          </a:xfrm>
          <a:prstGeom prst="line">
            <a:avLst/>
          </a:prstGeom>
          <a:ln w="25400">
            <a:solidFill>
              <a:schemeClr val="accent3">
                <a:satOff val="-11003"/>
                <a:lumOff val="-15119"/>
              </a:schemeClr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  <p:sp>
        <p:nvSpPr>
          <p:cNvPr id="329" name="7 s"/>
          <p:cNvSpPr txBox="1"/>
          <p:nvPr/>
        </p:nvSpPr>
        <p:spPr>
          <a:xfrm>
            <a:off x="3728947" y="4933949"/>
            <a:ext cx="562274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7 s</a:t>
            </a:r>
          </a:p>
        </p:txBody>
      </p:sp>
      <p:sp>
        <p:nvSpPr>
          <p:cNvPr id="330" name="7 s"/>
          <p:cNvSpPr txBox="1"/>
          <p:nvPr/>
        </p:nvSpPr>
        <p:spPr>
          <a:xfrm>
            <a:off x="9316947" y="6584949"/>
            <a:ext cx="562274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7 s</a:t>
            </a:r>
          </a:p>
        </p:txBody>
      </p:sp>
      <p:sp>
        <p:nvSpPr>
          <p:cNvPr id="331" name="ICAP, IAP, 8th September 2022"/>
          <p:cNvSpPr txBox="1"/>
          <p:nvPr/>
        </p:nvSpPr>
        <p:spPr>
          <a:xfrm>
            <a:off x="10232222" y="13190343"/>
            <a:ext cx="4862216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LPNHE Seminar, 27th March 2023  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NEUTRINO FLUXES on Earth"/>
          <p:cNvSpPr txBox="1"/>
          <p:nvPr/>
        </p:nvSpPr>
        <p:spPr>
          <a:xfrm>
            <a:off x="8311207" y="914897"/>
            <a:ext cx="7253586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4500" b="1">
                <a:solidFill>
                  <a:srgbClr val="797979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SN1987A OBSERVATIONS</a:t>
            </a:r>
          </a:p>
        </p:txBody>
      </p:sp>
      <p:pic>
        <p:nvPicPr>
          <p:cNvPr id="334" name="SN1987A.png" descr="SN1987A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97458" y="1961430"/>
            <a:ext cx="8796860" cy="9793140"/>
          </a:xfrm>
          <a:prstGeom prst="rect">
            <a:avLst/>
          </a:prstGeom>
        </p:spPr>
      </p:pic>
      <p:grpSp>
        <p:nvGrpSpPr>
          <p:cNvPr id="337" name="STScI-01EVVBR8XY9NWYVS2M6HRTGPYZ.tiff"/>
          <p:cNvGrpSpPr/>
          <p:nvPr/>
        </p:nvGrpSpPr>
        <p:grpSpPr>
          <a:xfrm>
            <a:off x="12203381" y="1926532"/>
            <a:ext cx="11276803" cy="6045729"/>
            <a:chOff x="0" y="0"/>
            <a:chExt cx="11276802" cy="6045727"/>
          </a:xfrm>
        </p:grpSpPr>
        <p:pic>
          <p:nvPicPr>
            <p:cNvPr id="336" name="STScI-01EVVBR8XY9NWYVS2M6HRTGPYZ.tiff" descr="STScI-01EVVBR8XY9NWYVS2M6HRTGPYZ.tif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7000" y="88900"/>
              <a:ext cx="11022803" cy="571552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35" name="STScI-01EVVBR8XY9NWYVS2M6HRTGPYZ.tiff" descr="STScI-01EVVBR8XY9NWYVS2M6HRTGPYZ.tiff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1276803" cy="6045728"/>
            </a:xfrm>
            <a:prstGeom prst="rect">
              <a:avLst/>
            </a:prstGeom>
            <a:effectLst/>
          </p:spPr>
        </p:pic>
      </p:grpSp>
      <p:sp>
        <p:nvSpPr>
          <p:cNvPr id="338" name="SN1987A today"/>
          <p:cNvSpPr txBox="1"/>
          <p:nvPr/>
        </p:nvSpPr>
        <p:spPr>
          <a:xfrm>
            <a:off x="2579382" y="2272802"/>
            <a:ext cx="2340212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2500">
                <a:solidFill>
                  <a:srgbClr val="FFFFFF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 b="1"/>
              <a:t>SN1987A</a:t>
            </a:r>
            <a:r>
              <a:t> today</a:t>
            </a:r>
          </a:p>
        </p:txBody>
      </p:sp>
      <p:sp>
        <p:nvSpPr>
          <p:cNvPr id="339" name="Hubble Space Telescope"/>
          <p:cNvSpPr txBox="1"/>
          <p:nvPr/>
        </p:nvSpPr>
        <p:spPr>
          <a:xfrm>
            <a:off x="19869452" y="7951894"/>
            <a:ext cx="3507582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solidFill>
                  <a:srgbClr val="212121"/>
                </a:solidFill>
              </a:defRPr>
            </a:lvl1pPr>
          </a:lstStyle>
          <a:p>
            <a:r>
              <a:t>Hubble Space Telescope</a:t>
            </a:r>
          </a:p>
        </p:txBody>
      </p:sp>
      <p:sp>
        <p:nvSpPr>
          <p:cNvPr id="340" name="Hubble Space Telescope"/>
          <p:cNvSpPr txBox="1"/>
          <p:nvPr/>
        </p:nvSpPr>
        <p:spPr>
          <a:xfrm>
            <a:off x="7575852" y="11101494"/>
            <a:ext cx="3507582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pPr>
              <a:defRPr>
                <a:solidFill>
                  <a:srgbClr val="212121"/>
                </a:solidFill>
              </a:defRPr>
            </a:pPr>
            <a:r>
              <a:rPr>
                <a:solidFill>
                  <a:srgbClr val="FFFFFF"/>
                </a:solidFill>
              </a:rPr>
              <a:t>Hubble Space Telescope</a:t>
            </a:r>
          </a:p>
        </p:txBody>
      </p:sp>
      <p:sp>
        <p:nvSpPr>
          <p:cNvPr id="341" name="The observation of ejecta asymmetries and the…"/>
          <p:cNvSpPr txBox="1"/>
          <p:nvPr/>
        </p:nvSpPr>
        <p:spPr>
          <a:xfrm>
            <a:off x="13196265" y="8591929"/>
            <a:ext cx="9699205" cy="161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000"/>
            </a:pPr>
            <a:r>
              <a:t>The observation of ejecta asymmetries and the</a:t>
            </a:r>
          </a:p>
          <a:p>
            <a:pPr algn="l">
              <a:defRPr sz="3000"/>
            </a:pPr>
            <a:r>
              <a:t>presence of strong mixing in the ejecta gave </a:t>
            </a:r>
          </a:p>
          <a:p>
            <a:pPr algn="l">
              <a:defRPr sz="3000"/>
            </a:pPr>
            <a:r>
              <a:t>momentum to </a:t>
            </a:r>
            <a:r>
              <a:rPr u="sng"/>
              <a:t>multidimensional supernova simulations</a:t>
            </a:r>
            <a:r>
              <a:t>. </a:t>
            </a:r>
          </a:p>
        </p:txBody>
      </p:sp>
      <p:sp>
        <p:nvSpPr>
          <p:cNvPr id="342" name="Rectangle"/>
          <p:cNvSpPr/>
          <p:nvPr/>
        </p:nvSpPr>
        <p:spPr>
          <a:xfrm>
            <a:off x="12788096" y="8668129"/>
            <a:ext cx="352367" cy="381002"/>
          </a:xfrm>
          <a:prstGeom prst="rect">
            <a:avLst/>
          </a:prstGeom>
          <a:blipFill>
            <a:blip r:embed="rId5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343" name="Rectangle"/>
          <p:cNvSpPr/>
          <p:nvPr/>
        </p:nvSpPr>
        <p:spPr>
          <a:xfrm>
            <a:off x="12788096" y="10700129"/>
            <a:ext cx="352367" cy="381002"/>
          </a:xfrm>
          <a:prstGeom prst="rect">
            <a:avLst/>
          </a:prstGeom>
          <a:blipFill>
            <a:blip r:embed="rId5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344" name="After 30 years, there is finally indications for a compact…"/>
          <p:cNvSpPr txBox="1"/>
          <p:nvPr/>
        </p:nvSpPr>
        <p:spPr>
          <a:xfrm>
            <a:off x="13218120" y="10612544"/>
            <a:ext cx="9411966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000"/>
            </a:pPr>
            <a:r>
              <a:t>After 30 years, there is finally i</a:t>
            </a:r>
            <a:r>
              <a:rPr>
                <a:solidFill>
                  <a:srgbClr val="9437FF"/>
                </a:solidFill>
              </a:rPr>
              <a:t>ndications for</a:t>
            </a:r>
            <a:r>
              <a:t> a compact</a:t>
            </a:r>
          </a:p>
          <a:p>
            <a:pPr algn="l">
              <a:defRPr sz="3000"/>
            </a:pPr>
            <a:r>
              <a:t>object remnant: a </a:t>
            </a:r>
            <a:r>
              <a:rPr b="1">
                <a:solidFill>
                  <a:srgbClr val="9437FF"/>
                </a:solidFill>
              </a:rPr>
              <a:t>neutron star</a:t>
            </a:r>
            <a:r>
              <a:t>. </a:t>
            </a:r>
          </a:p>
        </p:txBody>
      </p:sp>
      <p:sp>
        <p:nvSpPr>
          <p:cNvPr id="345" name="Alp et al, 2018, Cigan et al, 2019, Page et al., Astroph. Journ. 898, 2020"/>
          <p:cNvSpPr txBox="1"/>
          <p:nvPr/>
        </p:nvSpPr>
        <p:spPr>
          <a:xfrm>
            <a:off x="12467071" y="12099759"/>
            <a:ext cx="1091406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Alp et al, 2018, Cigan et al, 2019, Page et al., Astroph. Journ. 898, 2020</a:t>
            </a:r>
          </a:p>
        </p:txBody>
      </p:sp>
      <p:sp>
        <p:nvSpPr>
          <p:cNvPr id="346" name="ICAP, IAP, 8th September 2022"/>
          <p:cNvSpPr txBox="1"/>
          <p:nvPr/>
        </p:nvSpPr>
        <p:spPr>
          <a:xfrm>
            <a:off x="10232222" y="13203043"/>
            <a:ext cx="4862216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LPNHE Seminar, 27th March 2023  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NEUTRINO FLUXES on Earth"/>
          <p:cNvSpPr txBox="1"/>
          <p:nvPr/>
        </p:nvSpPr>
        <p:spPr>
          <a:xfrm>
            <a:off x="8018062" y="914897"/>
            <a:ext cx="7839876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4500" b="1">
                <a:solidFill>
                  <a:srgbClr val="797979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SN1987A and the MSW effect</a:t>
            </a:r>
          </a:p>
        </p:txBody>
      </p:sp>
      <p:grpSp>
        <p:nvGrpSpPr>
          <p:cNvPr id="351" name="Image"/>
          <p:cNvGrpSpPr/>
          <p:nvPr/>
        </p:nvGrpSpPr>
        <p:grpSpPr>
          <a:xfrm>
            <a:off x="2449775" y="2673268"/>
            <a:ext cx="10718801" cy="7747001"/>
            <a:chOff x="0" y="0"/>
            <a:chExt cx="10718800" cy="7747000"/>
          </a:xfrm>
        </p:grpSpPr>
        <p:pic>
          <p:nvPicPr>
            <p:cNvPr id="350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10464800" cy="74168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49" name="Image" descr="Image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0718800" cy="7747000"/>
            </a:xfrm>
            <a:prstGeom prst="rect">
              <a:avLst/>
            </a:prstGeom>
            <a:effectLst/>
          </p:spPr>
        </p:pic>
      </p:grpSp>
      <p:sp>
        <p:nvSpPr>
          <p:cNvPr id="352" name="Rectangle"/>
          <p:cNvSpPr/>
          <p:nvPr/>
        </p:nvSpPr>
        <p:spPr>
          <a:xfrm>
            <a:off x="14168747" y="4086374"/>
            <a:ext cx="352367" cy="381002"/>
          </a:xfrm>
          <a:prstGeom prst="rect">
            <a:avLst/>
          </a:pr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353" name="First analysis found strong sensitivity,"/>
          <p:cNvSpPr txBox="1"/>
          <p:nvPr/>
        </p:nvSpPr>
        <p:spPr>
          <a:xfrm>
            <a:off x="14569102" y="4035574"/>
            <a:ext cx="6505539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First analysis found strong sensitivity,</a:t>
            </a:r>
          </a:p>
        </p:txBody>
      </p:sp>
      <p:sp>
        <p:nvSpPr>
          <p:cNvPr id="354" name="or indicated a conflict with average…"/>
          <p:cNvSpPr txBox="1"/>
          <p:nvPr/>
        </p:nvSpPr>
        <p:spPr>
          <a:xfrm>
            <a:off x="14695203" y="5272280"/>
            <a:ext cx="6253337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000"/>
            </a:pPr>
            <a:r>
              <a:t>or indicated a conflict with average </a:t>
            </a:r>
          </a:p>
          <a:p>
            <a:pPr algn="l">
              <a:defRPr sz="3500"/>
            </a:pPr>
            <a:r>
              <a:rPr sz="3000"/>
              <a:t>neutrino energies from simulations.</a:t>
            </a:r>
            <a:r>
              <a:t> </a:t>
            </a:r>
          </a:p>
        </p:txBody>
      </p:sp>
      <p:sp>
        <p:nvSpPr>
          <p:cNvPr id="355" name="Lunardini and Smirnov , Astrop. Phys. 2004"/>
          <p:cNvSpPr txBox="1"/>
          <p:nvPr/>
        </p:nvSpPr>
        <p:spPr>
          <a:xfrm>
            <a:off x="15321252" y="4692027"/>
            <a:ext cx="685228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Lunardini and Smirnov , Astrop. Phys. 2004</a:t>
            </a:r>
          </a:p>
        </p:txBody>
      </p:sp>
      <p:sp>
        <p:nvSpPr>
          <p:cNvPr id="356" name="Jegerlherer, Neubig, Raffelt, PRD 54, 1996"/>
          <p:cNvSpPr txBox="1"/>
          <p:nvPr/>
        </p:nvSpPr>
        <p:spPr>
          <a:xfrm>
            <a:off x="15232471" y="6525632"/>
            <a:ext cx="664241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Jegerlherer, Neubig, Raffelt, PRD 54, 1996 </a:t>
            </a:r>
          </a:p>
        </p:txBody>
      </p:sp>
      <p:sp>
        <p:nvSpPr>
          <p:cNvPr id="357" name="Rectangle"/>
          <p:cNvSpPr/>
          <p:nvPr/>
        </p:nvSpPr>
        <p:spPr>
          <a:xfrm>
            <a:off x="14168747" y="8001201"/>
            <a:ext cx="352367" cy="381001"/>
          </a:xfrm>
          <a:prstGeom prst="rect">
            <a:avLst/>
          </a:pr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358" name="More recent found sensitivity at the level of…"/>
          <p:cNvSpPr txBox="1"/>
          <p:nvPr/>
        </p:nvSpPr>
        <p:spPr>
          <a:xfrm>
            <a:off x="14816754" y="7869882"/>
            <a:ext cx="7473852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000"/>
            </a:pPr>
            <a:r>
              <a:t>More recent found sensitivity at the level of </a:t>
            </a:r>
          </a:p>
          <a:p>
            <a:pPr algn="l">
              <a:defRPr sz="3000"/>
            </a:pPr>
            <a:r>
              <a:t>10%, from the spectral analysis </a:t>
            </a:r>
          </a:p>
        </p:txBody>
      </p:sp>
      <p:sp>
        <p:nvSpPr>
          <p:cNvPr id="359" name="Vissani, J.Phys.G 42, 2015"/>
          <p:cNvSpPr txBox="1"/>
          <p:nvPr/>
        </p:nvSpPr>
        <p:spPr>
          <a:xfrm>
            <a:off x="17445957" y="8939490"/>
            <a:ext cx="430974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Vissani, J.Phys.G 42, 2015  </a:t>
            </a:r>
          </a:p>
        </p:txBody>
      </p:sp>
      <p:sp>
        <p:nvSpPr>
          <p:cNvPr id="360" name="Ivanez-Ballesteros and Volpe, 2023, in preparation"/>
          <p:cNvSpPr txBox="1"/>
          <p:nvPr/>
        </p:nvSpPr>
        <p:spPr>
          <a:xfrm>
            <a:off x="5190689" y="10579577"/>
            <a:ext cx="800766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Ivanez-Ballesteros and Volpe, 2023, in preparation  </a:t>
            </a:r>
          </a:p>
        </p:txBody>
      </p:sp>
      <p:sp>
        <p:nvSpPr>
          <p:cNvPr id="361" name="ICAP, IAP, 8th September 2022"/>
          <p:cNvSpPr txBox="1"/>
          <p:nvPr/>
        </p:nvSpPr>
        <p:spPr>
          <a:xfrm>
            <a:off x="10232222" y="13152243"/>
            <a:ext cx="4862216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LPNHE Seminar, 27th March 2023  </a:t>
            </a:r>
          </a:p>
        </p:txBody>
      </p:sp>
      <p:sp>
        <p:nvSpPr>
          <p:cNvPr id="362" name="At the same level of several uncertainties in the analysis (energy thresholds, efficiencies, …)"/>
          <p:cNvSpPr txBox="1"/>
          <p:nvPr/>
        </p:nvSpPr>
        <p:spPr>
          <a:xfrm>
            <a:off x="3953017" y="11903737"/>
            <a:ext cx="17951166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 u="sng">
                <a:solidFill>
                  <a:srgbClr val="9437FF"/>
                </a:solidFill>
              </a:defRPr>
            </a:lvl1pPr>
          </a:lstStyle>
          <a:p>
            <a:pPr>
              <a:defRPr u="none"/>
            </a:pPr>
            <a:r>
              <a:rPr u="sng"/>
              <a:t>At the same level of several uncertainties in the analysis (energy thresholds, efficiencies, …)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N1987A: an incredible laboratory for particle physics"/>
          <p:cNvSpPr txBox="1"/>
          <p:nvPr/>
        </p:nvSpPr>
        <p:spPr>
          <a:xfrm>
            <a:off x="5460559" y="1044665"/>
            <a:ext cx="14224882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4500" b="1">
                <a:solidFill>
                  <a:srgbClr val="797979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SN1987A: an incredible laboratory for particle physics</a:t>
            </a:r>
          </a:p>
        </p:txBody>
      </p:sp>
      <p:sp>
        <p:nvSpPr>
          <p:cNvPr id="365" name="Rectangle"/>
          <p:cNvSpPr/>
          <p:nvPr/>
        </p:nvSpPr>
        <p:spPr>
          <a:xfrm>
            <a:off x="12691662" y="2583171"/>
            <a:ext cx="352367" cy="381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366" name="Neutrinos have electromagnetic properties from…"/>
          <p:cNvSpPr txBox="1"/>
          <p:nvPr/>
        </p:nvSpPr>
        <p:spPr>
          <a:xfrm>
            <a:off x="13453104" y="2411605"/>
            <a:ext cx="9231698" cy="314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Neutrinos have electromagnetic properties from 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effective one-photon couplings.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The most general vertex form, consistent with Lorentz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invariance includes</a:t>
            </a:r>
          </a:p>
        </p:txBody>
      </p:sp>
      <p:grpSp>
        <p:nvGrpSpPr>
          <p:cNvPr id="369" name="Image"/>
          <p:cNvGrpSpPr/>
          <p:nvPr/>
        </p:nvGrpSpPr>
        <p:grpSpPr>
          <a:xfrm>
            <a:off x="1957320" y="2122253"/>
            <a:ext cx="4166586" cy="3339882"/>
            <a:chOff x="0" y="0"/>
            <a:chExt cx="4166584" cy="3339880"/>
          </a:xfrm>
        </p:grpSpPr>
        <p:pic>
          <p:nvPicPr>
            <p:cNvPr id="368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7000" y="88900"/>
              <a:ext cx="3912585" cy="300968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67" name="Image" descr="Image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4166585" cy="3339882"/>
            </a:xfrm>
            <a:prstGeom prst="rect">
              <a:avLst/>
            </a:prstGeom>
            <a:effectLst/>
          </p:spPr>
        </p:pic>
      </p:grpSp>
      <p:sp>
        <p:nvSpPr>
          <p:cNvPr id="370" name="Effective one-photon coupling of…"/>
          <p:cNvSpPr txBox="1"/>
          <p:nvPr/>
        </p:nvSpPr>
        <p:spPr>
          <a:xfrm>
            <a:off x="1640427" y="5429982"/>
            <a:ext cx="4800372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lnSpc>
                <a:spcPct val="100000"/>
              </a:lnSpc>
              <a:defRPr sz="25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Effective one-photon coupling of </a:t>
            </a:r>
          </a:p>
          <a:p>
            <a:pPr defTabSz="584200">
              <a:lnSpc>
                <a:spcPct val="100000"/>
              </a:lnSpc>
              <a:defRPr sz="25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a neutrino with a photon</a:t>
            </a:r>
          </a:p>
        </p:txBody>
      </p:sp>
      <p:pic>
        <p:nvPicPr>
          <p:cNvPr id="371" name="Image" descr="Imag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436364" y="3690150"/>
            <a:ext cx="4520972" cy="3317961"/>
          </a:xfrm>
          <a:prstGeom prst="rect">
            <a:avLst/>
          </a:prstGeom>
        </p:spPr>
      </p:pic>
      <p:sp>
        <p:nvSpPr>
          <p:cNvPr id="372" name="Neutrino magnetic moment…"/>
          <p:cNvSpPr txBox="1"/>
          <p:nvPr/>
        </p:nvSpPr>
        <p:spPr>
          <a:xfrm>
            <a:off x="7645325" y="6986919"/>
            <a:ext cx="4103050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lnSpc>
                <a:spcPct val="100000"/>
              </a:lnSpc>
              <a:defRPr sz="25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Neutrino magnetic moment </a:t>
            </a:r>
          </a:p>
          <a:p>
            <a:pPr defTabSz="584200">
              <a:lnSpc>
                <a:spcPct val="100000"/>
              </a:lnSpc>
              <a:defRPr sz="25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from quantum loops</a:t>
            </a:r>
          </a:p>
        </p:txBody>
      </p:sp>
      <p:pic>
        <p:nvPicPr>
          <p:cNvPr id="373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449175" y="5683982"/>
            <a:ext cx="4318001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723308" y="6543123"/>
            <a:ext cx="2743201" cy="457201"/>
          </a:xfrm>
          <a:prstGeom prst="rect">
            <a:avLst/>
          </a:prstGeom>
          <a:ln w="12700">
            <a:miter lim="400000"/>
          </a:ln>
        </p:spPr>
      </p:pic>
      <p:sp>
        <p:nvSpPr>
          <p:cNvPr id="375" name="Magnetic form factor"/>
          <p:cNvSpPr txBox="1"/>
          <p:nvPr/>
        </p:nvSpPr>
        <p:spPr>
          <a:xfrm>
            <a:off x="18727853" y="5605175"/>
            <a:ext cx="307489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2500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Magnetic form factor</a:t>
            </a:r>
          </a:p>
        </p:txBody>
      </p:sp>
      <p:pic>
        <p:nvPicPr>
          <p:cNvPr id="376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166643" y="7715525"/>
            <a:ext cx="6312573" cy="924217"/>
          </a:xfrm>
          <a:prstGeom prst="rect">
            <a:avLst/>
          </a:prstGeom>
          <a:ln w="12700">
            <a:miter lim="400000"/>
          </a:ln>
        </p:spPr>
      </p:pic>
      <p:sp>
        <p:nvSpPr>
          <p:cNvPr id="377" name="Rectangle"/>
          <p:cNvSpPr/>
          <p:nvPr/>
        </p:nvSpPr>
        <p:spPr>
          <a:xfrm>
            <a:off x="12691662" y="4615045"/>
            <a:ext cx="352367" cy="381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pic>
        <p:nvPicPr>
          <p:cNvPr id="378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297465" y="8342522"/>
            <a:ext cx="3559932" cy="209540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1" name="Grouper"/>
          <p:cNvGrpSpPr/>
          <p:nvPr/>
        </p:nvGrpSpPr>
        <p:grpSpPr>
          <a:xfrm>
            <a:off x="1356046" y="9891500"/>
            <a:ext cx="2831394" cy="2312665"/>
            <a:chOff x="0" y="0"/>
            <a:chExt cx="2831392" cy="2312664"/>
          </a:xfrm>
        </p:grpSpPr>
        <p:pic>
          <p:nvPicPr>
            <p:cNvPr id="379" name="Image" descr="Image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2831393" cy="23126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0" name="Ovale"/>
            <p:cNvSpPr/>
            <p:nvPr/>
          </p:nvSpPr>
          <p:spPr>
            <a:xfrm>
              <a:off x="1195982" y="928530"/>
              <a:ext cx="287028" cy="277805"/>
            </a:xfrm>
            <a:prstGeom prst="ellipse">
              <a:avLst/>
            </a:prstGeom>
            <a:blipFill rotWithShape="1">
              <a:blip r:embed="rId11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defRPr>
                  <a:solidFill>
                    <a:srgbClr val="F3F1DF"/>
                  </a:solidFill>
                  <a:effectLst/>
                </a:defRPr>
              </a:pPr>
              <a:endParaRPr/>
            </a:p>
          </p:txBody>
        </p:sp>
      </p:grpSp>
      <p:grpSp>
        <p:nvGrpSpPr>
          <p:cNvPr id="384" name="Grouper"/>
          <p:cNvGrpSpPr/>
          <p:nvPr/>
        </p:nvGrpSpPr>
        <p:grpSpPr>
          <a:xfrm>
            <a:off x="4390444" y="9888015"/>
            <a:ext cx="2579338" cy="1982756"/>
            <a:chOff x="0" y="0"/>
            <a:chExt cx="2579337" cy="1982755"/>
          </a:xfrm>
        </p:grpSpPr>
        <p:pic>
          <p:nvPicPr>
            <p:cNvPr id="382" name="Image" descr="Image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0"/>
              <a:ext cx="2579338" cy="1982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3" name="Ovale"/>
            <p:cNvSpPr/>
            <p:nvPr/>
          </p:nvSpPr>
          <p:spPr>
            <a:xfrm>
              <a:off x="1146154" y="700075"/>
              <a:ext cx="287029" cy="277805"/>
            </a:xfrm>
            <a:prstGeom prst="ellipse">
              <a:avLst/>
            </a:prstGeom>
            <a:blipFill rotWithShape="1">
              <a:blip r:embed="rId11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defRPr>
                  <a:solidFill>
                    <a:srgbClr val="F3F1DF"/>
                  </a:solidFill>
                  <a:effectLst/>
                </a:defRPr>
              </a:pPr>
              <a:endParaRPr/>
            </a:p>
          </p:txBody>
        </p:sp>
      </p:grpSp>
      <p:sp>
        <p:nvSpPr>
          <p:cNvPr id="385" name="Rectangle"/>
          <p:cNvSpPr/>
          <p:nvPr/>
        </p:nvSpPr>
        <p:spPr>
          <a:xfrm>
            <a:off x="12748309" y="6798409"/>
            <a:ext cx="352367" cy="381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386" name="Limits on the electron neutrino magnetic moment"/>
          <p:cNvSpPr txBox="1"/>
          <p:nvPr/>
        </p:nvSpPr>
        <p:spPr>
          <a:xfrm>
            <a:off x="13504209" y="6674691"/>
            <a:ext cx="8592854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Limits on the electron </a:t>
            </a:r>
            <a:r>
              <a:rPr b="1">
                <a:solidFill>
                  <a:srgbClr val="FF2600"/>
                </a:solidFill>
              </a:rPr>
              <a:t>neutrino magnetic moment</a:t>
            </a:r>
          </a:p>
        </p:txBody>
      </p:sp>
      <p:pic>
        <p:nvPicPr>
          <p:cNvPr id="387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7721228" y="10536965"/>
            <a:ext cx="4520972" cy="2080675"/>
          </a:xfrm>
          <a:prstGeom prst="rect">
            <a:avLst/>
          </a:prstGeom>
          <a:ln w="12700">
            <a:miter lim="400000"/>
          </a:ln>
        </p:spPr>
      </p:pic>
      <p:sp>
        <p:nvSpPr>
          <p:cNvPr id="388" name="Ovale"/>
          <p:cNvSpPr/>
          <p:nvPr/>
        </p:nvSpPr>
        <p:spPr>
          <a:xfrm>
            <a:off x="11161455" y="10584084"/>
            <a:ext cx="287029" cy="277805"/>
          </a:xfrm>
          <a:prstGeom prst="ellipse">
            <a:avLst/>
          </a:prstGeom>
          <a:blipFill>
            <a:blip r:embed="rId11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pic>
        <p:nvPicPr>
          <p:cNvPr id="389" name="Rectangle Rectangle" descr="Rectangle Rectangle"/>
          <p:cNvPicPr>
            <a:picLocks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995724" y="8600595"/>
            <a:ext cx="11415700" cy="3830949"/>
          </a:xfrm>
          <a:prstGeom prst="rect">
            <a:avLst/>
          </a:prstGeom>
        </p:spPr>
      </p:pic>
      <p:sp>
        <p:nvSpPr>
          <p:cNvPr id="391" name="Photon decay"/>
          <p:cNvSpPr txBox="1"/>
          <p:nvPr/>
        </p:nvSpPr>
        <p:spPr>
          <a:xfrm>
            <a:off x="1467056" y="8760948"/>
            <a:ext cx="2410161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Photon decay</a:t>
            </a:r>
          </a:p>
        </p:txBody>
      </p:sp>
      <p:sp>
        <p:nvSpPr>
          <p:cNvPr id="392" name="Coupling to…"/>
          <p:cNvSpPr txBox="1"/>
          <p:nvPr/>
        </p:nvSpPr>
        <p:spPr>
          <a:xfrm>
            <a:off x="4475033" y="8790821"/>
            <a:ext cx="2674888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Coupling to 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magnetic fields</a:t>
            </a:r>
          </a:p>
        </p:txBody>
      </p:sp>
      <p:pic>
        <p:nvPicPr>
          <p:cNvPr id="393" name="Image" descr="Image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3653458" y="7489128"/>
            <a:ext cx="2171701" cy="431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4" name="Image" descr="Image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6570472" y="7489128"/>
            <a:ext cx="23368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395" name="to"/>
          <p:cNvSpPr txBox="1"/>
          <p:nvPr/>
        </p:nvSpPr>
        <p:spPr>
          <a:xfrm>
            <a:off x="15999400" y="7400228"/>
            <a:ext cx="446559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to</a:t>
            </a:r>
          </a:p>
        </p:txBody>
      </p:sp>
      <p:sp>
        <p:nvSpPr>
          <p:cNvPr id="396" name="reactor, accelerator…"/>
          <p:cNvSpPr txBox="1"/>
          <p:nvPr/>
        </p:nvSpPr>
        <p:spPr>
          <a:xfrm>
            <a:off x="19276852" y="7425628"/>
            <a:ext cx="2826539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25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reactor, accelerator </a:t>
            </a:r>
          </a:p>
          <a:p>
            <a:pPr algn="l" defTabSz="584200">
              <a:lnSpc>
                <a:spcPct val="100000"/>
              </a:lnSpc>
              <a:defRPr sz="25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experiments</a:t>
            </a:r>
          </a:p>
        </p:txBody>
      </p:sp>
      <p:pic>
        <p:nvPicPr>
          <p:cNvPr id="397" name="Image" descr="Image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13453006" y="7976137"/>
            <a:ext cx="4639789" cy="867875"/>
          </a:xfrm>
          <a:prstGeom prst="rect">
            <a:avLst/>
          </a:prstGeom>
          <a:ln w="12700">
            <a:miter lim="400000"/>
          </a:ln>
        </p:spPr>
      </p:pic>
      <p:sp>
        <p:nvSpPr>
          <p:cNvPr id="398" name="SN1987A"/>
          <p:cNvSpPr txBox="1"/>
          <p:nvPr/>
        </p:nvSpPr>
        <p:spPr>
          <a:xfrm>
            <a:off x="17761728" y="8162528"/>
            <a:ext cx="1454684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2500" b="1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SN1987A</a:t>
            </a:r>
          </a:p>
        </p:txBody>
      </p:sp>
      <p:sp>
        <p:nvSpPr>
          <p:cNvPr id="399" name="stellar cooling"/>
          <p:cNvSpPr txBox="1"/>
          <p:nvPr/>
        </p:nvSpPr>
        <p:spPr>
          <a:xfrm>
            <a:off x="19748430" y="9516760"/>
            <a:ext cx="2086583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2500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stellar cooling</a:t>
            </a:r>
          </a:p>
        </p:txBody>
      </p:sp>
      <p:sp>
        <p:nvSpPr>
          <p:cNvPr id="400" name="See the review Giunti and Studenikin, RMP 87 (2015)"/>
          <p:cNvSpPr txBox="1"/>
          <p:nvPr/>
        </p:nvSpPr>
        <p:spPr>
          <a:xfrm>
            <a:off x="13653458" y="10434201"/>
            <a:ext cx="827754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2500">
                <a:solidFill>
                  <a:srgbClr val="5E5E5E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>
                <a:effectLst/>
              </a:defRPr>
            </a:pPr>
            <a:r>
              <a:t>See the review Giunti and Studenikin, RMP 87 (2015)</a:t>
            </a:r>
          </a:p>
        </p:txBody>
      </p:sp>
      <p:sp>
        <p:nvSpPr>
          <p:cNvPr id="401" name="Lattimer and Cooperstein (1988),…"/>
          <p:cNvSpPr txBox="1"/>
          <p:nvPr/>
        </p:nvSpPr>
        <p:spPr>
          <a:xfrm>
            <a:off x="16277646" y="8673705"/>
            <a:ext cx="6362384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ct val="100000"/>
              </a:lnSpc>
              <a:defRPr sz="2500">
                <a:solidFill>
                  <a:srgbClr val="5E5E5E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Lattimer and Cooperstein (1988), </a:t>
            </a:r>
          </a:p>
          <a:p>
            <a:pPr algn="l" defTabSz="457200">
              <a:lnSpc>
                <a:spcPct val="100000"/>
              </a:lnSpc>
              <a:defRPr sz="2500">
                <a:solidFill>
                  <a:srgbClr val="5E5E5E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Goldman et al. (1988), Notzold (1988),… </a:t>
            </a:r>
            <a:endParaRPr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402" name="Image" descr="Image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13912591" y="9580483"/>
            <a:ext cx="5740401" cy="444501"/>
          </a:xfrm>
          <a:prstGeom prst="rect">
            <a:avLst/>
          </a:prstGeom>
          <a:ln w="12700">
            <a:miter lim="400000"/>
          </a:ln>
        </p:spPr>
      </p:pic>
      <p:sp>
        <p:nvSpPr>
          <p:cNvPr id="403" name="Numerous limits on non-standard properties,…"/>
          <p:cNvSpPr txBox="1"/>
          <p:nvPr/>
        </p:nvSpPr>
        <p:spPr>
          <a:xfrm>
            <a:off x="13270921" y="11497171"/>
            <a:ext cx="9059430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500" u="sng">
                <a:solidFill>
                  <a:srgbClr val="9437FF"/>
                </a:solidFill>
              </a:defRPr>
            </a:pPr>
            <a:r>
              <a:t>Numerous limits on non-standard properties,</a:t>
            </a:r>
          </a:p>
          <a:p>
            <a:pPr>
              <a:defRPr sz="3500" u="sng">
                <a:solidFill>
                  <a:srgbClr val="9437FF"/>
                </a:solidFill>
              </a:defRPr>
            </a:pPr>
            <a:r>
              <a:t>particles and interactions</a:t>
            </a:r>
          </a:p>
        </p:txBody>
      </p:sp>
      <p:sp>
        <p:nvSpPr>
          <p:cNvPr id="404" name="ICAP, IAP, 8th September 2022"/>
          <p:cNvSpPr txBox="1"/>
          <p:nvPr/>
        </p:nvSpPr>
        <p:spPr>
          <a:xfrm>
            <a:off x="10232222" y="13152243"/>
            <a:ext cx="4862216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LPNHE Seminar, 27th March 2023  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94350" y="1911350"/>
            <a:ext cx="13195300" cy="9893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891250" y="5727700"/>
            <a:ext cx="4737100" cy="1397000"/>
          </a:xfrm>
          <a:prstGeom prst="rect">
            <a:avLst/>
          </a:prstGeom>
          <a:ln w="12700">
            <a:miter lim="400000"/>
          </a:ln>
        </p:spPr>
      </p:pic>
      <p:sp>
        <p:nvSpPr>
          <p:cNvPr id="408" name="ICAP, IAP, 8th September 2022"/>
          <p:cNvSpPr txBox="1"/>
          <p:nvPr/>
        </p:nvSpPr>
        <p:spPr>
          <a:xfrm>
            <a:off x="10232222" y="13152243"/>
            <a:ext cx="4862216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LPNHE Seminar, 27th March 2023  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THEORETICAL DESCRIPTION OF NEUTRINO EVOLUTION"/>
          <p:cNvSpPr txBox="1"/>
          <p:nvPr/>
        </p:nvSpPr>
        <p:spPr>
          <a:xfrm>
            <a:off x="3832470" y="741492"/>
            <a:ext cx="16707893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4500" b="1">
                <a:solidFill>
                  <a:srgbClr val="797979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THEORETICAL DESCRIPTION OF NEUTRINO EVOLUTION</a:t>
            </a:r>
          </a:p>
        </p:txBody>
      </p:sp>
      <p:sp>
        <p:nvSpPr>
          <p:cNvPr id="411" name="Rectangle"/>
          <p:cNvSpPr/>
          <p:nvPr/>
        </p:nvSpPr>
        <p:spPr>
          <a:xfrm>
            <a:off x="2167354" y="1951476"/>
            <a:ext cx="352367" cy="381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grpSp>
        <p:nvGrpSpPr>
          <p:cNvPr id="414" name="Image"/>
          <p:cNvGrpSpPr/>
          <p:nvPr/>
        </p:nvGrpSpPr>
        <p:grpSpPr>
          <a:xfrm>
            <a:off x="14377660" y="3334417"/>
            <a:ext cx="3050404" cy="2163605"/>
            <a:chOff x="0" y="0"/>
            <a:chExt cx="3050403" cy="2163603"/>
          </a:xfrm>
        </p:grpSpPr>
        <p:pic>
          <p:nvPicPr>
            <p:cNvPr id="413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/>
            <a:stretch>
              <a:fillRect/>
            </a:stretch>
          </p:blipFill>
          <p:spPr>
            <a:xfrm>
              <a:off x="127000" y="88900"/>
              <a:ext cx="2796382" cy="1833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0800"/>
                  </a:lnTo>
                  <a:lnTo>
                    <a:pt x="0" y="21600"/>
                  </a:lnTo>
                  <a:lnTo>
                    <a:pt x="10800" y="21600"/>
                  </a:lnTo>
                  <a:lnTo>
                    <a:pt x="21600" y="21600"/>
                  </a:lnTo>
                  <a:lnTo>
                    <a:pt x="21600" y="10800"/>
                  </a:lnTo>
                  <a:lnTo>
                    <a:pt x="21600" y="0"/>
                  </a:lnTo>
                  <a:lnTo>
                    <a:pt x="10800" y="0"/>
                  </a:lnTo>
                  <a:lnTo>
                    <a:pt x="0" y="0"/>
                  </a:lnTo>
                  <a:close/>
                  <a:moveTo>
                    <a:pt x="17130" y="8383"/>
                  </a:moveTo>
                  <a:cubicBezTo>
                    <a:pt x="17170" y="8397"/>
                    <a:pt x="17205" y="8434"/>
                    <a:pt x="17228" y="8490"/>
                  </a:cubicBezTo>
                  <a:cubicBezTo>
                    <a:pt x="17275" y="8604"/>
                    <a:pt x="17254" y="8752"/>
                    <a:pt x="17179" y="8822"/>
                  </a:cubicBezTo>
                  <a:cubicBezTo>
                    <a:pt x="17105" y="8893"/>
                    <a:pt x="17005" y="8857"/>
                    <a:pt x="16959" y="8743"/>
                  </a:cubicBezTo>
                  <a:cubicBezTo>
                    <a:pt x="16913" y="8629"/>
                    <a:pt x="16936" y="8481"/>
                    <a:pt x="17011" y="8411"/>
                  </a:cubicBezTo>
                  <a:cubicBezTo>
                    <a:pt x="17048" y="8376"/>
                    <a:pt x="17091" y="8369"/>
                    <a:pt x="17130" y="8383"/>
                  </a:cubicBezTo>
                  <a:close/>
                </a:path>
              </a:pathLst>
            </a:custGeom>
            <a:ln>
              <a:noFill/>
            </a:ln>
            <a:effectLst/>
          </p:spPr>
        </p:pic>
        <p:pic>
          <p:nvPicPr>
            <p:cNvPr id="412" name="Image" descr="Image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3050404" cy="2163605"/>
            </a:xfrm>
            <a:prstGeom prst="rect">
              <a:avLst/>
            </a:prstGeom>
            <a:effectLst/>
          </p:spPr>
        </p:pic>
      </p:grpSp>
      <p:sp>
        <p:nvSpPr>
          <p:cNvPr id="415" name="In astrophysical (and cosmological) environments,…"/>
          <p:cNvSpPr txBox="1"/>
          <p:nvPr/>
        </p:nvSpPr>
        <p:spPr>
          <a:xfrm>
            <a:off x="2682724" y="1829137"/>
            <a:ext cx="8782981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In astrophysical (and cosmological) environments, 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neutrinos interact with the particles in the medium.</a:t>
            </a:r>
          </a:p>
        </p:txBody>
      </p:sp>
      <p:pic>
        <p:nvPicPr>
          <p:cNvPr id="41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860675" y="3901144"/>
            <a:ext cx="3327401" cy="50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7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900662" y="8189319"/>
            <a:ext cx="4872785" cy="1063442"/>
          </a:xfrm>
          <a:prstGeom prst="rect">
            <a:avLst/>
          </a:prstGeom>
          <a:ln w="12700">
            <a:miter lim="400000"/>
          </a:ln>
        </p:spPr>
      </p:pic>
      <p:sp>
        <p:nvSpPr>
          <p:cNvPr id="418" name="Rectangle"/>
          <p:cNvSpPr/>
          <p:nvPr/>
        </p:nvSpPr>
        <p:spPr>
          <a:xfrm>
            <a:off x="2167354" y="3597935"/>
            <a:ext cx="352367" cy="381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419" name="The neutrino evolution equations in media…"/>
          <p:cNvSpPr txBox="1"/>
          <p:nvPr/>
        </p:nvSpPr>
        <p:spPr>
          <a:xfrm>
            <a:off x="13117110" y="5639792"/>
            <a:ext cx="7317025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The neutrino evolution equations in media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in the density matrix approach (Liouville 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equation).</a:t>
            </a:r>
          </a:p>
        </p:txBody>
      </p:sp>
      <p:pic>
        <p:nvPicPr>
          <p:cNvPr id="420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4848761" y="7407163"/>
            <a:ext cx="2108201" cy="520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1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854971" y="4202314"/>
            <a:ext cx="3761727" cy="1063442"/>
          </a:xfrm>
          <a:prstGeom prst="rect">
            <a:avLst/>
          </a:prstGeom>
          <a:ln w="12700">
            <a:miter lim="400000"/>
          </a:ln>
        </p:spPr>
      </p:pic>
      <p:sp>
        <p:nvSpPr>
          <p:cNvPr id="422" name="One-body density matrix :"/>
          <p:cNvSpPr txBox="1"/>
          <p:nvPr/>
        </p:nvSpPr>
        <p:spPr>
          <a:xfrm>
            <a:off x="2778722" y="3441375"/>
            <a:ext cx="4543984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One-body density matrix :</a:t>
            </a:r>
          </a:p>
        </p:txBody>
      </p:sp>
      <p:sp>
        <p:nvSpPr>
          <p:cNvPr id="423" name="Rectangle"/>
          <p:cNvSpPr/>
          <p:nvPr/>
        </p:nvSpPr>
        <p:spPr>
          <a:xfrm>
            <a:off x="12591691" y="2197437"/>
            <a:ext cx="352366" cy="381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424" name="Standard Model charged- and neutral-current…"/>
          <p:cNvSpPr txBox="1"/>
          <p:nvPr/>
        </p:nvSpPr>
        <p:spPr>
          <a:xfrm>
            <a:off x="13072924" y="2187968"/>
            <a:ext cx="7932242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Standard Model charged- and neutral-current 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interactions in the mean-field approximation.  </a:t>
            </a:r>
          </a:p>
        </p:txBody>
      </p:sp>
      <p:pic>
        <p:nvPicPr>
          <p:cNvPr id="425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932321" y="9800096"/>
            <a:ext cx="2616201" cy="660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6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053870" y="6846759"/>
            <a:ext cx="1155701" cy="419101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Diagonal elements are the expectation value of…"/>
          <p:cNvSpPr txBox="1"/>
          <p:nvPr/>
        </p:nvSpPr>
        <p:spPr>
          <a:xfrm>
            <a:off x="2809164" y="5608330"/>
            <a:ext cx="7975775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Diagonal elements are the expectation value of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the number operator :</a:t>
            </a:r>
          </a:p>
        </p:txBody>
      </p:sp>
      <p:sp>
        <p:nvSpPr>
          <p:cNvPr id="428" name="Non-diagonal elements account for the mixings…"/>
          <p:cNvSpPr txBox="1"/>
          <p:nvPr/>
        </p:nvSpPr>
        <p:spPr>
          <a:xfrm>
            <a:off x="2737354" y="8593392"/>
            <a:ext cx="8119394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Non-diagonal elements account for the mixings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(flavor modification)</a:t>
            </a:r>
          </a:p>
        </p:txBody>
      </p:sp>
      <p:pic>
        <p:nvPicPr>
          <p:cNvPr id="429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167755" y="10002173"/>
            <a:ext cx="1155701" cy="431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0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210043" y="6681173"/>
            <a:ext cx="2641601" cy="533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1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3926084" y="7370582"/>
            <a:ext cx="3619501" cy="1066801"/>
          </a:xfrm>
          <a:prstGeom prst="rect">
            <a:avLst/>
          </a:prstGeom>
          <a:ln w="12700">
            <a:miter lim="400000"/>
          </a:ln>
        </p:spPr>
      </p:pic>
      <p:sp>
        <p:nvSpPr>
          <p:cNvPr id="432" name="Rectangle"/>
          <p:cNvSpPr/>
          <p:nvPr/>
        </p:nvSpPr>
        <p:spPr>
          <a:xfrm>
            <a:off x="12574421" y="5769069"/>
            <a:ext cx="352367" cy="381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pic>
        <p:nvPicPr>
          <p:cNvPr id="433" name="Ligne Ligne" descr="Ligne Ligne"/>
          <p:cNvPicPr>
            <a:picLocks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 rot="16200000">
            <a:off x="7840629" y="6473462"/>
            <a:ext cx="8685108" cy="101601"/>
          </a:xfrm>
          <a:prstGeom prst="rect">
            <a:avLst/>
          </a:prstGeom>
        </p:spPr>
      </p:pic>
      <p:pic>
        <p:nvPicPr>
          <p:cNvPr id="43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806487" y="8690617"/>
            <a:ext cx="3327401" cy="508001"/>
          </a:xfrm>
          <a:prstGeom prst="rect">
            <a:avLst/>
          </a:prstGeom>
          <a:ln w="12700">
            <a:miter lim="400000"/>
          </a:ln>
        </p:spPr>
      </p:pic>
      <p:sp>
        <p:nvSpPr>
          <p:cNvPr id="436" name="Ligne"/>
          <p:cNvSpPr/>
          <p:nvPr/>
        </p:nvSpPr>
        <p:spPr>
          <a:xfrm flipH="1">
            <a:off x="17603257" y="8249891"/>
            <a:ext cx="1528224" cy="264476"/>
          </a:xfrm>
          <a:prstGeom prst="line">
            <a:avLst/>
          </a:prstGeom>
          <a:ln w="63500">
            <a:solidFill>
              <a:srgbClr val="FF93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  <p:sp>
        <p:nvSpPr>
          <p:cNvPr id="437" name="Ligne"/>
          <p:cNvSpPr/>
          <p:nvPr/>
        </p:nvSpPr>
        <p:spPr>
          <a:xfrm>
            <a:off x="20487755" y="8165977"/>
            <a:ext cx="1144105" cy="452475"/>
          </a:xfrm>
          <a:prstGeom prst="line">
            <a:avLst/>
          </a:prstGeom>
          <a:ln w="63500">
            <a:solidFill>
              <a:srgbClr val="FF7E79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  <p:pic>
        <p:nvPicPr>
          <p:cNvPr id="438" name="Image" descr="Image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7949575" y="7683067"/>
            <a:ext cx="3149601" cy="406401"/>
          </a:xfrm>
          <a:prstGeom prst="rect">
            <a:avLst/>
          </a:prstGeom>
          <a:ln w="12700">
            <a:miter lim="400000"/>
          </a:ln>
        </p:spPr>
      </p:pic>
      <p:sp>
        <p:nvSpPr>
          <p:cNvPr id="439" name="The full Liouville operator is 7-dimensional."/>
          <p:cNvSpPr txBox="1"/>
          <p:nvPr/>
        </p:nvSpPr>
        <p:spPr>
          <a:xfrm>
            <a:off x="13271889" y="9382852"/>
            <a:ext cx="7534313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The full Liouville operator is 7-dimensional.</a:t>
            </a:r>
          </a:p>
        </p:txBody>
      </p:sp>
      <p:sp>
        <p:nvSpPr>
          <p:cNvPr id="440" name="ICAP, IAP, 8th September 2022"/>
          <p:cNvSpPr txBox="1"/>
          <p:nvPr/>
        </p:nvSpPr>
        <p:spPr>
          <a:xfrm>
            <a:off x="10232222" y="13152243"/>
            <a:ext cx="4862216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LPNHE Seminar, 27th March 2023  </a:t>
            </a:r>
          </a:p>
        </p:txBody>
      </p:sp>
      <p:pic>
        <p:nvPicPr>
          <p:cNvPr id="441" name="Image" descr="Image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6820782" y="10839112"/>
            <a:ext cx="3379666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442" name="The full description employs the neutrino quantum…"/>
          <p:cNvSpPr txBox="1"/>
          <p:nvPr/>
        </p:nvSpPr>
        <p:spPr>
          <a:xfrm>
            <a:off x="13261176" y="10176687"/>
            <a:ext cx="9446011" cy="213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The full description employs the neutrino quantum 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kinetic equations: 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Same as the </a:t>
            </a:r>
            <a:r>
              <a:rPr>
                <a:solidFill>
                  <a:srgbClr val="FF2600"/>
                </a:solidFill>
              </a:rPr>
              <a:t>early univers </a:t>
            </a:r>
            <a:r>
              <a:t>(primordial nucleosynthesis).</a:t>
            </a:r>
          </a:p>
        </p:txBody>
      </p:sp>
      <p:sp>
        <p:nvSpPr>
          <p:cNvPr id="443" name="Rectangle"/>
          <p:cNvSpPr/>
          <p:nvPr/>
        </p:nvSpPr>
        <p:spPr>
          <a:xfrm>
            <a:off x="12571396" y="10326746"/>
            <a:ext cx="352367" cy="381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FLAVOR CONVERSION IN SUPERNOVAE"/>
          <p:cNvSpPr txBox="1"/>
          <p:nvPr/>
        </p:nvSpPr>
        <p:spPr>
          <a:xfrm>
            <a:off x="6156134" y="747207"/>
            <a:ext cx="11728476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4500" b="1">
                <a:solidFill>
                  <a:srgbClr val="797979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solidFill>
                  <a:srgbClr val="9437FF"/>
                </a:solidFill>
                <a:effectLst/>
              </a:defRPr>
            </a:pPr>
            <a:r>
              <a:rPr>
                <a:solidFill>
                  <a:srgbClr val="797979"/>
                </a:solidFill>
              </a:rPr>
              <a:t>FLAVOR CONVERSION IN SUPERNOVAE</a:t>
            </a:r>
          </a:p>
        </p:txBody>
      </p:sp>
      <p:grpSp>
        <p:nvGrpSpPr>
          <p:cNvPr id="454" name="Grouper"/>
          <p:cNvGrpSpPr/>
          <p:nvPr/>
        </p:nvGrpSpPr>
        <p:grpSpPr>
          <a:xfrm>
            <a:off x="8566202" y="2751205"/>
            <a:ext cx="5918201" cy="5918201"/>
            <a:chOff x="0" y="0"/>
            <a:chExt cx="5918200" cy="5918200"/>
          </a:xfrm>
        </p:grpSpPr>
        <p:pic>
          <p:nvPicPr>
            <p:cNvPr id="446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5918200" cy="5918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7" name="Cercle"/>
            <p:cNvSpPr/>
            <p:nvPr/>
          </p:nvSpPr>
          <p:spPr>
            <a:xfrm>
              <a:off x="2324100" y="2324100"/>
              <a:ext cx="1270000" cy="1270000"/>
            </a:xfrm>
            <a:prstGeom prst="ellipse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defRPr>
                  <a:solidFill>
                    <a:srgbClr val="424242"/>
                  </a:solidFill>
                  <a:effectLst/>
                </a:defRPr>
              </a:pPr>
              <a:endParaRPr/>
            </a:p>
          </p:txBody>
        </p:sp>
        <p:pic>
          <p:nvPicPr>
            <p:cNvPr id="448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76250" y="476250"/>
              <a:ext cx="4965700" cy="4965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9" name="Ligne"/>
            <p:cNvSpPr/>
            <p:nvPr/>
          </p:nvSpPr>
          <p:spPr>
            <a:xfrm flipH="1" flipV="1">
              <a:off x="2953516" y="1135248"/>
              <a:ext cx="16371" cy="759427"/>
            </a:xfrm>
            <a:prstGeom prst="line">
              <a:avLst/>
            </a:prstGeom>
            <a:noFill/>
            <a:ln w="63500" cap="flat">
              <a:solidFill>
                <a:srgbClr val="21212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defRPr>
                  <a:effectLst/>
                </a:defRPr>
              </a:pPr>
              <a:endParaRPr/>
            </a:p>
          </p:txBody>
        </p:sp>
        <p:sp>
          <p:nvSpPr>
            <p:cNvPr id="450" name="Ligne"/>
            <p:cNvSpPr/>
            <p:nvPr/>
          </p:nvSpPr>
          <p:spPr>
            <a:xfrm flipV="1">
              <a:off x="4035475" y="2947203"/>
              <a:ext cx="758802" cy="34880"/>
            </a:xfrm>
            <a:prstGeom prst="line">
              <a:avLst/>
            </a:prstGeom>
            <a:noFill/>
            <a:ln w="63500" cap="flat">
              <a:solidFill>
                <a:srgbClr val="21212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defRPr>
                  <a:effectLst/>
                </a:defRPr>
              </a:pPr>
              <a:endParaRPr/>
            </a:p>
          </p:txBody>
        </p:sp>
        <p:sp>
          <p:nvSpPr>
            <p:cNvPr id="451" name="Ligne"/>
            <p:cNvSpPr/>
            <p:nvPr/>
          </p:nvSpPr>
          <p:spPr>
            <a:xfrm flipH="1" flipV="1">
              <a:off x="1124431" y="2957801"/>
              <a:ext cx="759593" cy="3807"/>
            </a:xfrm>
            <a:prstGeom prst="line">
              <a:avLst/>
            </a:prstGeom>
            <a:noFill/>
            <a:ln w="63500" cap="flat">
              <a:solidFill>
                <a:srgbClr val="21212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defRPr>
                  <a:effectLst/>
                </a:defRPr>
              </a:pPr>
              <a:endParaRPr/>
            </a:p>
          </p:txBody>
        </p:sp>
        <p:sp>
          <p:nvSpPr>
            <p:cNvPr id="452" name="Ligne"/>
            <p:cNvSpPr/>
            <p:nvPr/>
          </p:nvSpPr>
          <p:spPr>
            <a:xfrm>
              <a:off x="2925929" y="3950357"/>
              <a:ext cx="50342" cy="757933"/>
            </a:xfrm>
            <a:prstGeom prst="line">
              <a:avLst/>
            </a:prstGeom>
            <a:noFill/>
            <a:ln w="63500" cap="flat">
              <a:solidFill>
                <a:srgbClr val="21212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defRPr>
                  <a:effectLst/>
                </a:defRPr>
              </a:pPr>
              <a:endParaRPr/>
            </a:p>
          </p:txBody>
        </p:sp>
        <p:sp>
          <p:nvSpPr>
            <p:cNvPr id="453" name="NS"/>
            <p:cNvSpPr txBox="1"/>
            <p:nvPr/>
          </p:nvSpPr>
          <p:spPr>
            <a:xfrm>
              <a:off x="2648942" y="2686049"/>
              <a:ext cx="620316" cy="546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000">
                  <a:solidFill>
                    <a:srgbClr val="FFFFFF"/>
                  </a:solidFill>
                </a:defRPr>
              </a:lvl1pPr>
            </a:lstStyle>
            <a:p>
              <a:r>
                <a:t>NS</a:t>
              </a:r>
            </a:p>
          </p:txBody>
        </p:sp>
      </p:grpSp>
      <p:grpSp>
        <p:nvGrpSpPr>
          <p:cNvPr id="457" name="Image"/>
          <p:cNvGrpSpPr/>
          <p:nvPr/>
        </p:nvGrpSpPr>
        <p:grpSpPr>
          <a:xfrm>
            <a:off x="14630091" y="3172808"/>
            <a:ext cx="2882558" cy="2053560"/>
            <a:chOff x="0" y="0"/>
            <a:chExt cx="2882556" cy="2053558"/>
          </a:xfrm>
        </p:grpSpPr>
        <p:pic>
          <p:nvPicPr>
            <p:cNvPr id="456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rcRect r="2" b="7"/>
            <a:stretch>
              <a:fillRect/>
            </a:stretch>
          </p:blipFill>
          <p:spPr>
            <a:xfrm>
              <a:off x="127000" y="88900"/>
              <a:ext cx="2628504" cy="1723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0800"/>
                  </a:lnTo>
                  <a:lnTo>
                    <a:pt x="0" y="21600"/>
                  </a:lnTo>
                  <a:lnTo>
                    <a:pt x="10802" y="21600"/>
                  </a:lnTo>
                  <a:lnTo>
                    <a:pt x="21600" y="21600"/>
                  </a:lnTo>
                  <a:lnTo>
                    <a:pt x="21600" y="10800"/>
                  </a:lnTo>
                  <a:lnTo>
                    <a:pt x="21600" y="0"/>
                  </a:lnTo>
                  <a:lnTo>
                    <a:pt x="10802" y="0"/>
                  </a:lnTo>
                  <a:lnTo>
                    <a:pt x="0" y="0"/>
                  </a:lnTo>
                  <a:close/>
                  <a:moveTo>
                    <a:pt x="17132" y="8382"/>
                  </a:moveTo>
                  <a:cubicBezTo>
                    <a:pt x="17172" y="8397"/>
                    <a:pt x="17207" y="8435"/>
                    <a:pt x="17230" y="8492"/>
                  </a:cubicBezTo>
                  <a:cubicBezTo>
                    <a:pt x="17276" y="8605"/>
                    <a:pt x="17252" y="8755"/>
                    <a:pt x="17178" y="8825"/>
                  </a:cubicBezTo>
                  <a:cubicBezTo>
                    <a:pt x="17103" y="8895"/>
                    <a:pt x="17005" y="8859"/>
                    <a:pt x="16959" y="8745"/>
                  </a:cubicBezTo>
                  <a:cubicBezTo>
                    <a:pt x="16913" y="8632"/>
                    <a:pt x="16937" y="8482"/>
                    <a:pt x="17011" y="8412"/>
                  </a:cubicBezTo>
                  <a:cubicBezTo>
                    <a:pt x="17049" y="8377"/>
                    <a:pt x="17092" y="8368"/>
                    <a:pt x="17132" y="8382"/>
                  </a:cubicBezTo>
                  <a:close/>
                </a:path>
              </a:pathLst>
            </a:custGeom>
            <a:ln>
              <a:noFill/>
            </a:ln>
            <a:effectLst/>
          </p:spPr>
        </p:pic>
        <p:pic>
          <p:nvPicPr>
            <p:cNvPr id="455" name="Image" descr="Image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0"/>
              <a:ext cx="2882558" cy="2053559"/>
            </a:xfrm>
            <a:prstGeom prst="rect">
              <a:avLst/>
            </a:prstGeom>
            <a:effectLst/>
          </p:spPr>
        </p:pic>
      </p:grpSp>
      <p:sp>
        <p:nvSpPr>
          <p:cNvPr id="458" name="Flèche"/>
          <p:cNvSpPr/>
          <p:nvPr/>
        </p:nvSpPr>
        <p:spPr>
          <a:xfrm rot="19751913">
            <a:off x="13707257" y="3262131"/>
            <a:ext cx="1270001" cy="1030453"/>
          </a:xfrm>
          <a:prstGeom prst="rightArrow">
            <a:avLst>
              <a:gd name="adj1" fmla="val 32000"/>
              <a:gd name="adj2" fmla="val 78878"/>
            </a:avLst>
          </a:prstGeom>
          <a:blipFill>
            <a:blip r:embed="rId7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459" name="MSW effect"/>
          <p:cNvSpPr txBox="1"/>
          <p:nvPr/>
        </p:nvSpPr>
        <p:spPr>
          <a:xfrm>
            <a:off x="15043210" y="2510437"/>
            <a:ext cx="205632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MSW effect</a:t>
            </a:r>
          </a:p>
        </p:txBody>
      </p:sp>
      <p:sp>
        <p:nvSpPr>
          <p:cNvPr id="460" name="Flèche"/>
          <p:cNvSpPr/>
          <p:nvPr/>
        </p:nvSpPr>
        <p:spPr>
          <a:xfrm rot="1080033">
            <a:off x="13597570" y="6240445"/>
            <a:ext cx="1270001" cy="1030452"/>
          </a:xfrm>
          <a:prstGeom prst="rightArrow">
            <a:avLst>
              <a:gd name="adj1" fmla="val 32000"/>
              <a:gd name="adj2" fmla="val 78878"/>
            </a:avLst>
          </a:prstGeom>
          <a:blipFill>
            <a:blip r:embed="rId7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461" name="Shock wave effects"/>
          <p:cNvSpPr txBox="1"/>
          <p:nvPr/>
        </p:nvSpPr>
        <p:spPr>
          <a:xfrm>
            <a:off x="14910356" y="6801067"/>
            <a:ext cx="3288433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Shock wave effects</a:t>
            </a:r>
          </a:p>
        </p:txBody>
      </p:sp>
      <p:sp>
        <p:nvSpPr>
          <p:cNvPr id="462" name="shock wave"/>
          <p:cNvSpPr txBox="1"/>
          <p:nvPr/>
        </p:nvSpPr>
        <p:spPr>
          <a:xfrm>
            <a:off x="12868984" y="5736044"/>
            <a:ext cx="1824708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 i="1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shock wave</a:t>
            </a:r>
          </a:p>
        </p:txBody>
      </p:sp>
      <p:grpSp>
        <p:nvGrpSpPr>
          <p:cNvPr id="465" name="Image"/>
          <p:cNvGrpSpPr/>
          <p:nvPr/>
        </p:nvGrpSpPr>
        <p:grpSpPr>
          <a:xfrm>
            <a:off x="5234786" y="7304342"/>
            <a:ext cx="3322906" cy="2738111"/>
            <a:chOff x="0" y="0"/>
            <a:chExt cx="3322904" cy="2738109"/>
          </a:xfrm>
        </p:grpSpPr>
        <p:pic>
          <p:nvPicPr>
            <p:cNvPr id="464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27000" y="88900"/>
              <a:ext cx="3068905" cy="240791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63" name="Image" descr="Image"/>
            <p:cNvPicPr>
              <a:picLocks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1" y="0"/>
              <a:ext cx="3322906" cy="2738110"/>
            </a:xfrm>
            <a:prstGeom prst="rect">
              <a:avLst/>
            </a:prstGeom>
            <a:effectLst/>
          </p:spPr>
        </p:pic>
      </p:grpSp>
      <p:sp>
        <p:nvSpPr>
          <p:cNvPr id="466" name="Neutrino-neutrino interactions"/>
          <p:cNvSpPr txBox="1"/>
          <p:nvPr/>
        </p:nvSpPr>
        <p:spPr>
          <a:xfrm>
            <a:off x="4677081" y="10036871"/>
            <a:ext cx="5305984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Neutrino-neutrino interactions</a:t>
            </a:r>
          </a:p>
        </p:txBody>
      </p:sp>
      <p:sp>
        <p:nvSpPr>
          <p:cNvPr id="467" name="Pantaleone, PLB287 (1992)"/>
          <p:cNvSpPr txBox="1"/>
          <p:nvPr/>
        </p:nvSpPr>
        <p:spPr>
          <a:xfrm>
            <a:off x="4714854" y="10546002"/>
            <a:ext cx="436276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2500">
                <a:solidFill>
                  <a:srgbClr val="5E5E5E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>
                <a:effectLst/>
              </a:defRPr>
            </a:pPr>
            <a:r>
              <a:t>Pantaleone, PLB287 (1992)</a:t>
            </a:r>
          </a:p>
        </p:txBody>
      </p:sp>
      <p:sp>
        <p:nvSpPr>
          <p:cNvPr id="468" name="Flèche"/>
          <p:cNvSpPr/>
          <p:nvPr/>
        </p:nvSpPr>
        <p:spPr>
          <a:xfrm rot="8113624">
            <a:off x="8458732" y="7071346"/>
            <a:ext cx="2803625" cy="1030453"/>
          </a:xfrm>
          <a:prstGeom prst="rightArrow">
            <a:avLst>
              <a:gd name="adj1" fmla="val 32000"/>
              <a:gd name="adj2" fmla="val 78878"/>
            </a:avLst>
          </a:prstGeom>
          <a:blipFill>
            <a:blip r:embed="rId7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469" name="neutrinospheres"/>
          <p:cNvSpPr txBox="1"/>
          <p:nvPr/>
        </p:nvSpPr>
        <p:spPr>
          <a:xfrm>
            <a:off x="10136919" y="4409630"/>
            <a:ext cx="256401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 i="1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neutrinospheres</a:t>
            </a:r>
          </a:p>
        </p:txBody>
      </p:sp>
      <p:sp>
        <p:nvSpPr>
          <p:cNvPr id="470" name="Ligne"/>
          <p:cNvSpPr/>
          <p:nvPr/>
        </p:nvSpPr>
        <p:spPr>
          <a:xfrm flipV="1">
            <a:off x="11705501" y="4615837"/>
            <a:ext cx="638721" cy="638721"/>
          </a:xfrm>
          <a:prstGeom prst="line">
            <a:avLst/>
          </a:prstGeom>
          <a:ln w="25400">
            <a:solidFill>
              <a:schemeClr val="accent3">
                <a:satOff val="-11003"/>
                <a:lumOff val="-15119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  <p:sp>
        <p:nvSpPr>
          <p:cNvPr id="471" name="Ligne"/>
          <p:cNvSpPr/>
          <p:nvPr/>
        </p:nvSpPr>
        <p:spPr>
          <a:xfrm>
            <a:off x="12034819" y="6208609"/>
            <a:ext cx="792789" cy="432913"/>
          </a:xfrm>
          <a:prstGeom prst="line">
            <a:avLst/>
          </a:prstGeom>
          <a:ln w="25400">
            <a:solidFill>
              <a:schemeClr val="accent3">
                <a:satOff val="-11003"/>
                <a:lumOff val="-15119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  <p:sp>
        <p:nvSpPr>
          <p:cNvPr id="472" name="Ligne"/>
          <p:cNvSpPr/>
          <p:nvPr/>
        </p:nvSpPr>
        <p:spPr>
          <a:xfrm flipH="1" flipV="1">
            <a:off x="10224090" y="4707409"/>
            <a:ext cx="599937" cy="675281"/>
          </a:xfrm>
          <a:prstGeom prst="line">
            <a:avLst/>
          </a:prstGeom>
          <a:ln w="25400">
            <a:solidFill>
              <a:schemeClr val="accent3">
                <a:satOff val="-11003"/>
                <a:lumOff val="-15119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  <p:sp>
        <p:nvSpPr>
          <p:cNvPr id="473" name="Ligne"/>
          <p:cNvSpPr/>
          <p:nvPr/>
        </p:nvSpPr>
        <p:spPr>
          <a:xfrm flipH="1">
            <a:off x="10187220" y="6123956"/>
            <a:ext cx="674728" cy="600559"/>
          </a:xfrm>
          <a:prstGeom prst="line">
            <a:avLst/>
          </a:prstGeom>
          <a:ln w="25400">
            <a:solidFill>
              <a:schemeClr val="accent3">
                <a:satOff val="-11003"/>
                <a:lumOff val="-15119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  <p:sp>
        <p:nvSpPr>
          <p:cNvPr id="474" name="Ovale"/>
          <p:cNvSpPr/>
          <p:nvPr/>
        </p:nvSpPr>
        <p:spPr>
          <a:xfrm>
            <a:off x="10691630" y="4940357"/>
            <a:ext cx="1665766" cy="1539896"/>
          </a:xfrm>
          <a:prstGeom prst="ellipse">
            <a:avLst/>
          </a:prstGeom>
          <a:ln w="63500">
            <a:solidFill>
              <a:srgbClr val="424242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pic>
        <p:nvPicPr>
          <p:cNvPr id="475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0695929" y="4348034"/>
            <a:ext cx="3175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6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2671203" y="4883467"/>
            <a:ext cx="342901" cy="342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7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9837142" y="6273442"/>
            <a:ext cx="3429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8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0689579" y="6554675"/>
            <a:ext cx="330201" cy="241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9" name="Image" descr="Image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2058946" y="6554675"/>
            <a:ext cx="330201" cy="292101"/>
          </a:xfrm>
          <a:prstGeom prst="rect">
            <a:avLst/>
          </a:prstGeom>
          <a:ln w="12700">
            <a:miter lim="400000"/>
          </a:ln>
        </p:spPr>
      </p:pic>
      <p:sp>
        <p:nvSpPr>
          <p:cNvPr id="480" name="MSW…"/>
          <p:cNvSpPr txBox="1"/>
          <p:nvPr/>
        </p:nvSpPr>
        <p:spPr>
          <a:xfrm>
            <a:off x="13411254" y="3309602"/>
            <a:ext cx="1193119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MSW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region</a:t>
            </a:r>
          </a:p>
        </p:txBody>
      </p:sp>
      <p:sp>
        <p:nvSpPr>
          <p:cNvPr id="481" name="Schirato and Fuller,…"/>
          <p:cNvSpPr txBox="1"/>
          <p:nvPr/>
        </p:nvSpPr>
        <p:spPr>
          <a:xfrm>
            <a:off x="15039809" y="7356819"/>
            <a:ext cx="319405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lnSpc>
                <a:spcPct val="100000"/>
              </a:lnSpc>
              <a:defRPr sz="2000">
                <a:solidFill>
                  <a:srgbClr val="5E5E5E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sz="2500"/>
              <a:t>Schirato and Fuller, </a:t>
            </a:r>
          </a:p>
          <a:p>
            <a:pPr defTabSz="584200">
              <a:lnSpc>
                <a:spcPct val="100000"/>
              </a:lnSpc>
              <a:defRPr sz="2000">
                <a:solidFill>
                  <a:srgbClr val="5E5E5E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sz="2500"/>
              <a:t>hep-ph/0205390</a:t>
            </a:r>
            <a:r>
              <a:t> </a:t>
            </a:r>
          </a:p>
        </p:txBody>
      </p:sp>
      <p:sp>
        <p:nvSpPr>
          <p:cNvPr id="482" name="Turbulence effects"/>
          <p:cNvSpPr txBox="1"/>
          <p:nvPr/>
        </p:nvSpPr>
        <p:spPr>
          <a:xfrm>
            <a:off x="12625479" y="8974249"/>
            <a:ext cx="3163231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Turbulence effects</a:t>
            </a:r>
          </a:p>
        </p:txBody>
      </p:sp>
      <p:sp>
        <p:nvSpPr>
          <p:cNvPr id="483" name="Flèche"/>
          <p:cNvSpPr/>
          <p:nvPr/>
        </p:nvSpPr>
        <p:spPr>
          <a:xfrm rot="2913232">
            <a:off x="12024386" y="7429518"/>
            <a:ext cx="2608436" cy="1030453"/>
          </a:xfrm>
          <a:prstGeom prst="rightArrow">
            <a:avLst>
              <a:gd name="adj1" fmla="val 32000"/>
              <a:gd name="adj2" fmla="val 78878"/>
            </a:avLst>
          </a:prstGeom>
          <a:blipFill>
            <a:blip r:embed="rId7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484" name="Loreti et al, PRD 52 (1995)"/>
          <p:cNvSpPr txBox="1"/>
          <p:nvPr/>
        </p:nvSpPr>
        <p:spPr>
          <a:xfrm>
            <a:off x="12629065" y="9432035"/>
            <a:ext cx="424053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2500">
                <a:solidFill>
                  <a:srgbClr val="5E5E5E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 sz="2000">
                <a:effectLst/>
              </a:defRPr>
            </a:pPr>
            <a:r>
              <a:rPr sz="2500"/>
              <a:t>Loreti et al, PRD 52 (1995)</a:t>
            </a:r>
          </a:p>
        </p:txBody>
      </p:sp>
      <p:sp>
        <p:nvSpPr>
          <p:cNvPr id="485" name="ICAP, IAP, 8th September 2022"/>
          <p:cNvSpPr txBox="1"/>
          <p:nvPr/>
        </p:nvSpPr>
        <p:spPr>
          <a:xfrm>
            <a:off x="10232222" y="13152243"/>
            <a:ext cx="4862216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LPNHE Seminar, 27th March 2023  </a:t>
            </a:r>
          </a:p>
        </p:txBody>
      </p:sp>
      <p:sp>
        <p:nvSpPr>
          <p:cNvPr id="486" name="Volpe, Review of Modern Physics, arXiv: 2301.11814"/>
          <p:cNvSpPr txBox="1"/>
          <p:nvPr/>
        </p:nvSpPr>
        <p:spPr>
          <a:xfrm>
            <a:off x="13443846" y="11469403"/>
            <a:ext cx="815149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2500">
                <a:solidFill>
                  <a:srgbClr val="5E5E5E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Volpe, Review of Modern Physics, arXiv: </a:t>
            </a:r>
            <a:r>
              <a:rPr u="sng">
                <a:hlinkClick r:id="rId15"/>
              </a:rPr>
              <a:t>2301.11814</a:t>
            </a:r>
            <a:r>
              <a:rPr>
                <a:solidFill>
                  <a:srgbClr val="000000"/>
                </a:solidFill>
              </a:rPr>
              <a:t> 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THEORETICAL DESCRIPTION OF NEUTRINO EVOLUTION IN DENSE MEDIA"/>
          <p:cNvSpPr txBox="1"/>
          <p:nvPr/>
        </p:nvSpPr>
        <p:spPr>
          <a:xfrm>
            <a:off x="1171565" y="874464"/>
            <a:ext cx="22040870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4500" b="1">
                <a:solidFill>
                  <a:srgbClr val="797979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solidFill>
                  <a:srgbClr val="9437FF"/>
                </a:solidFill>
                <a:effectLst/>
              </a:defRPr>
            </a:pPr>
            <a:r>
              <a:rPr>
                <a:solidFill>
                  <a:srgbClr val="797979"/>
                </a:solidFill>
              </a:rPr>
              <a:t> THEORETICAL DESCRIPTION OF NEUTRINO EVOLUTION IN DENSE MEDIA</a:t>
            </a:r>
          </a:p>
        </p:txBody>
      </p:sp>
      <p:sp>
        <p:nvSpPr>
          <p:cNvPr id="489" name="Rectangle"/>
          <p:cNvSpPr/>
          <p:nvPr/>
        </p:nvSpPr>
        <p:spPr>
          <a:xfrm>
            <a:off x="1623408" y="2144725"/>
            <a:ext cx="352367" cy="381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490" name="Neutrinos propagating in a dense astrophysical environments :…"/>
          <p:cNvSpPr txBox="1"/>
          <p:nvPr/>
        </p:nvSpPr>
        <p:spPr>
          <a:xfrm>
            <a:off x="2186101" y="2055825"/>
            <a:ext cx="10721468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Neutrinos propagating in a dense astrophysical environments :</a:t>
            </a:r>
          </a:p>
          <a:p>
            <a:pPr algn="l" defTabSz="584200">
              <a:lnSpc>
                <a:spcPct val="100000"/>
              </a:lnSpc>
              <a:defRPr sz="2800">
                <a:solidFill>
                  <a:srgbClr val="9437FF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 sz="3000"/>
              <a:t>A weakly interacting many-body problem. </a:t>
            </a:r>
            <a:r>
              <a:t> </a:t>
            </a:r>
          </a:p>
        </p:txBody>
      </p:sp>
      <p:pic>
        <p:nvPicPr>
          <p:cNvPr id="49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17657" y="3500512"/>
            <a:ext cx="2108201" cy="520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21593" y="4419654"/>
            <a:ext cx="6667501" cy="444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078528" y="3229141"/>
            <a:ext cx="3761727" cy="1063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494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17409" y="5297559"/>
            <a:ext cx="4872785" cy="1063442"/>
          </a:xfrm>
          <a:prstGeom prst="rect">
            <a:avLst/>
          </a:prstGeom>
          <a:ln w="12700">
            <a:miter lim="400000"/>
          </a:ln>
        </p:spPr>
      </p:pic>
      <p:sp>
        <p:nvSpPr>
          <p:cNvPr id="495" name="Mass term in the flavor basis :…"/>
          <p:cNvSpPr txBox="1"/>
          <p:nvPr/>
        </p:nvSpPr>
        <p:spPr>
          <a:xfrm>
            <a:off x="1383503" y="6683095"/>
            <a:ext cx="5140599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>
                <a:solidFill>
                  <a:srgbClr val="FF93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Mass term in the flavor basis :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FF93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responsible for vacuum 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FF93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oscillations</a:t>
            </a:r>
          </a:p>
        </p:txBody>
      </p:sp>
      <p:pic>
        <p:nvPicPr>
          <p:cNvPr id="496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416151" y="7518313"/>
            <a:ext cx="5892801" cy="952501"/>
          </a:xfrm>
          <a:prstGeom prst="rect">
            <a:avLst/>
          </a:prstGeom>
          <a:ln w="12700">
            <a:miter lim="400000"/>
          </a:ln>
        </p:spPr>
      </p:pic>
      <p:sp>
        <p:nvSpPr>
          <p:cNvPr id="497" name="Wolfenstein weak potential that…"/>
          <p:cNvSpPr txBox="1"/>
          <p:nvPr/>
        </p:nvSpPr>
        <p:spPr>
          <a:xfrm>
            <a:off x="5583707" y="8322980"/>
            <a:ext cx="5557689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>
                <a:solidFill>
                  <a:srgbClr val="FF7E79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Wolfenstein weak potential that 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FF7E79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produces MSW effect, together 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FF7E79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with the vacuum term</a:t>
            </a:r>
          </a:p>
        </p:txBody>
      </p:sp>
      <p:grpSp>
        <p:nvGrpSpPr>
          <p:cNvPr id="500" name="Image"/>
          <p:cNvGrpSpPr/>
          <p:nvPr/>
        </p:nvGrpSpPr>
        <p:grpSpPr>
          <a:xfrm>
            <a:off x="6339954" y="9856727"/>
            <a:ext cx="4045196" cy="2815819"/>
            <a:chOff x="0" y="0"/>
            <a:chExt cx="4045194" cy="2815818"/>
          </a:xfrm>
        </p:grpSpPr>
        <p:pic>
          <p:nvPicPr>
            <p:cNvPr id="499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rcRect/>
            <a:stretch>
              <a:fillRect/>
            </a:stretch>
          </p:blipFill>
          <p:spPr>
            <a:xfrm>
              <a:off x="127000" y="88900"/>
              <a:ext cx="3791195" cy="2485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0798"/>
                  </a:lnTo>
                  <a:lnTo>
                    <a:pt x="0" y="21600"/>
                  </a:lnTo>
                  <a:lnTo>
                    <a:pt x="10799" y="21600"/>
                  </a:lnTo>
                  <a:lnTo>
                    <a:pt x="21600" y="21600"/>
                  </a:lnTo>
                  <a:lnTo>
                    <a:pt x="21600" y="10798"/>
                  </a:lnTo>
                  <a:lnTo>
                    <a:pt x="21600" y="0"/>
                  </a:lnTo>
                  <a:lnTo>
                    <a:pt x="10799" y="0"/>
                  </a:lnTo>
                  <a:lnTo>
                    <a:pt x="0" y="0"/>
                  </a:lnTo>
                  <a:close/>
                  <a:moveTo>
                    <a:pt x="17130" y="8381"/>
                  </a:moveTo>
                  <a:cubicBezTo>
                    <a:pt x="17170" y="8395"/>
                    <a:pt x="17206" y="8434"/>
                    <a:pt x="17229" y="8491"/>
                  </a:cubicBezTo>
                  <a:cubicBezTo>
                    <a:pt x="17275" y="8605"/>
                    <a:pt x="17252" y="8755"/>
                    <a:pt x="17177" y="8826"/>
                  </a:cubicBezTo>
                  <a:cubicBezTo>
                    <a:pt x="17103" y="8896"/>
                    <a:pt x="17004" y="8860"/>
                    <a:pt x="16958" y="8746"/>
                  </a:cubicBezTo>
                  <a:cubicBezTo>
                    <a:pt x="16912" y="8633"/>
                    <a:pt x="16936" y="8482"/>
                    <a:pt x="17010" y="8412"/>
                  </a:cubicBezTo>
                  <a:cubicBezTo>
                    <a:pt x="17047" y="8377"/>
                    <a:pt x="17090" y="8366"/>
                    <a:pt x="17130" y="8381"/>
                  </a:cubicBezTo>
                  <a:close/>
                </a:path>
              </a:pathLst>
            </a:custGeom>
            <a:ln>
              <a:noFill/>
            </a:ln>
            <a:effectLst/>
          </p:spPr>
        </p:pic>
        <p:pic>
          <p:nvPicPr>
            <p:cNvPr id="498" name="Image" descr="Image"/>
            <p:cNvPicPr>
              <a:picLocks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4045196" cy="2815819"/>
            </a:xfrm>
            <a:prstGeom prst="rect">
              <a:avLst/>
            </a:prstGeom>
            <a:effectLst/>
          </p:spPr>
        </p:pic>
      </p:grpSp>
      <p:grpSp>
        <p:nvGrpSpPr>
          <p:cNvPr id="503" name="Image"/>
          <p:cNvGrpSpPr/>
          <p:nvPr/>
        </p:nvGrpSpPr>
        <p:grpSpPr>
          <a:xfrm>
            <a:off x="12763643" y="6324275"/>
            <a:ext cx="3322906" cy="2738111"/>
            <a:chOff x="0" y="0"/>
            <a:chExt cx="3322904" cy="2738109"/>
          </a:xfrm>
        </p:grpSpPr>
        <p:pic>
          <p:nvPicPr>
            <p:cNvPr id="502" name="Image" descr="Image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27000" y="88900"/>
              <a:ext cx="3068905" cy="240791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01" name="Image" descr="Image"/>
            <p:cNvPicPr>
              <a:picLocks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-1" y="0"/>
              <a:ext cx="3322906" cy="2738110"/>
            </a:xfrm>
            <a:prstGeom prst="rect">
              <a:avLst/>
            </a:prstGeom>
            <a:effectLst/>
          </p:spPr>
        </p:pic>
      </p:grpSp>
      <p:sp>
        <p:nvSpPr>
          <p:cNvPr id="504" name="Neutrino-neutrino interactions"/>
          <p:cNvSpPr txBox="1"/>
          <p:nvPr/>
        </p:nvSpPr>
        <p:spPr>
          <a:xfrm>
            <a:off x="12484918" y="9056804"/>
            <a:ext cx="5305984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Neutrino-neutrino interactions</a:t>
            </a:r>
          </a:p>
        </p:txBody>
      </p:sp>
      <p:sp>
        <p:nvSpPr>
          <p:cNvPr id="505" name="Ligne"/>
          <p:cNvSpPr/>
          <p:nvPr/>
        </p:nvSpPr>
        <p:spPr>
          <a:xfrm flipH="1">
            <a:off x="6595176" y="5129918"/>
            <a:ext cx="2460279" cy="931118"/>
          </a:xfrm>
          <a:prstGeom prst="line">
            <a:avLst/>
          </a:prstGeom>
          <a:ln w="63500">
            <a:solidFill>
              <a:srgbClr val="FF93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  <p:sp>
        <p:nvSpPr>
          <p:cNvPr id="506" name="Ligne"/>
          <p:cNvSpPr/>
          <p:nvPr/>
        </p:nvSpPr>
        <p:spPr>
          <a:xfrm flipH="1">
            <a:off x="9271674" y="5125511"/>
            <a:ext cx="1419455" cy="2047667"/>
          </a:xfrm>
          <a:prstGeom prst="line">
            <a:avLst/>
          </a:prstGeom>
          <a:ln w="63500">
            <a:solidFill>
              <a:srgbClr val="FF7E79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  <p:sp>
        <p:nvSpPr>
          <p:cNvPr id="507" name="Ligne"/>
          <p:cNvSpPr/>
          <p:nvPr/>
        </p:nvSpPr>
        <p:spPr>
          <a:xfrm>
            <a:off x="12402942" y="5368661"/>
            <a:ext cx="1202275" cy="946089"/>
          </a:xfrm>
          <a:prstGeom prst="line">
            <a:avLst/>
          </a:prstGeom>
          <a:ln w="635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  <p:sp>
        <p:nvSpPr>
          <p:cNvPr id="508" name="Ligne"/>
          <p:cNvSpPr/>
          <p:nvPr/>
        </p:nvSpPr>
        <p:spPr>
          <a:xfrm>
            <a:off x="14788619" y="5018445"/>
            <a:ext cx="2101475" cy="417960"/>
          </a:xfrm>
          <a:prstGeom prst="line">
            <a:avLst/>
          </a:prstGeom>
          <a:ln w="63500">
            <a:solidFill>
              <a:srgbClr val="929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  <p:pic>
        <p:nvPicPr>
          <p:cNvPr id="509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7083425" y="5384779"/>
            <a:ext cx="5842001" cy="889001"/>
          </a:xfrm>
          <a:prstGeom prst="rect">
            <a:avLst/>
          </a:prstGeom>
          <a:ln w="12700">
            <a:miter lim="400000"/>
          </a:ln>
        </p:spPr>
      </p:pic>
      <p:sp>
        <p:nvSpPr>
          <p:cNvPr id="510" name="Non-standard interactions"/>
          <p:cNvSpPr txBox="1"/>
          <p:nvPr/>
        </p:nvSpPr>
        <p:spPr>
          <a:xfrm>
            <a:off x="17785267" y="6342243"/>
            <a:ext cx="4556449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>
                <a:solidFill>
                  <a:srgbClr val="9290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Non-standard interactions</a:t>
            </a:r>
          </a:p>
        </p:txBody>
      </p:sp>
      <p:pic>
        <p:nvPicPr>
          <p:cNvPr id="511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7295919" y="7038695"/>
            <a:ext cx="5892801" cy="914401"/>
          </a:xfrm>
          <a:prstGeom prst="rect">
            <a:avLst/>
          </a:prstGeom>
          <a:ln w="12700">
            <a:miter lim="400000"/>
          </a:ln>
        </p:spPr>
      </p:pic>
      <p:sp>
        <p:nvSpPr>
          <p:cNvPr id="512" name="see e.g. Biggio et al, JHEP 0908 (2009)"/>
          <p:cNvSpPr txBox="1"/>
          <p:nvPr/>
        </p:nvSpPr>
        <p:spPr>
          <a:xfrm>
            <a:off x="17427629" y="8718009"/>
            <a:ext cx="603885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2500">
                <a:solidFill>
                  <a:srgbClr val="5E5E5E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>
                <a:effectLst/>
              </a:defRPr>
            </a:pPr>
            <a:r>
              <a:t>see e.g. Biggio et al, JHEP 0908 (2009)</a:t>
            </a:r>
          </a:p>
        </p:txBody>
      </p:sp>
      <p:sp>
        <p:nvSpPr>
          <p:cNvPr id="513" name="limits for neutral solar-like matter"/>
          <p:cNvSpPr txBox="1"/>
          <p:nvPr/>
        </p:nvSpPr>
        <p:spPr>
          <a:xfrm>
            <a:off x="17336506" y="8263466"/>
            <a:ext cx="581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limits for neutral solar-like matter</a:t>
            </a:r>
          </a:p>
        </p:txBody>
      </p:sp>
      <p:sp>
        <p:nvSpPr>
          <p:cNvPr id="514" name="Rectangle"/>
          <p:cNvSpPr/>
          <p:nvPr/>
        </p:nvSpPr>
        <p:spPr>
          <a:xfrm>
            <a:off x="6151519" y="3570362"/>
            <a:ext cx="352367" cy="381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515" name="Density matrix"/>
          <p:cNvSpPr txBox="1"/>
          <p:nvPr/>
        </p:nvSpPr>
        <p:spPr>
          <a:xfrm>
            <a:off x="13824743" y="3889865"/>
            <a:ext cx="2626334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Density matrix</a:t>
            </a:r>
          </a:p>
        </p:txBody>
      </p:sp>
      <p:sp>
        <p:nvSpPr>
          <p:cNvPr id="516" name="Volpe, «Neutrino quantum kinetic equations »,…"/>
          <p:cNvSpPr txBox="1"/>
          <p:nvPr/>
        </p:nvSpPr>
        <p:spPr>
          <a:xfrm>
            <a:off x="14892925" y="2011375"/>
            <a:ext cx="7074536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2500">
                <a:solidFill>
                  <a:srgbClr val="5E5E5E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Volpe, «Neutrino quantum kinetic equations », </a:t>
            </a:r>
          </a:p>
          <a:p>
            <a:pPr algn="l" defTabSz="584200">
              <a:lnSpc>
                <a:spcPct val="100000"/>
              </a:lnSpc>
              <a:defRPr sz="2500">
                <a:solidFill>
                  <a:srgbClr val="5E5E5E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Int. Journ. Of Modern Phys. E 24 (2015)</a:t>
            </a:r>
          </a:p>
          <a:p>
            <a:pPr algn="l" defTabSz="584200">
              <a:lnSpc>
                <a:spcPct val="100000"/>
              </a:lnSpc>
              <a:defRPr sz="2500">
                <a:solidFill>
                  <a:srgbClr val="5E5E5E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>
                <a:solidFill>
                  <a:srgbClr val="000000"/>
                </a:solidFill>
              </a:rPr>
              <a:t> </a:t>
            </a:r>
            <a:r>
              <a:t>  </a:t>
            </a:r>
          </a:p>
        </p:txBody>
      </p:sp>
      <p:pic>
        <p:nvPicPr>
          <p:cNvPr id="517" name="Image" descr="Image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0886404" y="9620616"/>
            <a:ext cx="8821063" cy="868484"/>
          </a:xfrm>
          <a:prstGeom prst="rect">
            <a:avLst/>
          </a:prstGeom>
          <a:ln w="12700">
            <a:miter lim="400000"/>
          </a:ln>
        </p:spPr>
      </p:pic>
      <p:sp>
        <p:nvSpPr>
          <p:cNvPr id="518" name="ICAP, IAP, 8th September 2022"/>
          <p:cNvSpPr txBox="1"/>
          <p:nvPr/>
        </p:nvSpPr>
        <p:spPr>
          <a:xfrm>
            <a:off x="10232222" y="13152243"/>
            <a:ext cx="4862216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LPNHE Seminar, 27th March 2023  </a:t>
            </a:r>
          </a:p>
        </p:txBody>
      </p:sp>
      <p:grpSp>
        <p:nvGrpSpPr>
          <p:cNvPr id="525" name="Grouper"/>
          <p:cNvGrpSpPr/>
          <p:nvPr/>
        </p:nvGrpSpPr>
        <p:grpSpPr>
          <a:xfrm>
            <a:off x="12327513" y="10662163"/>
            <a:ext cx="10893309" cy="2854711"/>
            <a:chOff x="-31749" y="32528"/>
            <a:chExt cx="10893308" cy="2854710"/>
          </a:xfrm>
        </p:grpSpPr>
        <p:pic>
          <p:nvPicPr>
            <p:cNvPr id="519" name="Image" descr="Image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376000" y="1545672"/>
              <a:ext cx="3379667" cy="469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0" name="Image" descr="Image"/>
            <p:cNvPicPr>
              <a:picLocks noChangeAspect="1"/>
            </p:cNvPicPr>
            <p:nvPr/>
          </p:nvPicPr>
          <p:blipFill>
            <a:blip r:embed="rId16">
              <a:extLst/>
            </a:blip>
            <a:srcRect/>
            <a:stretch>
              <a:fillRect/>
            </a:stretch>
          </p:blipFill>
          <p:spPr>
            <a:xfrm>
              <a:off x="6387129" y="1460840"/>
              <a:ext cx="3134337" cy="5022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21" name="The neutrino quantum kinetic equation solved numerically…"/>
            <p:cNvSpPr txBox="1"/>
            <p:nvPr/>
          </p:nvSpPr>
          <p:spPr>
            <a:xfrm>
              <a:off x="262961" y="140478"/>
              <a:ext cx="10195546" cy="1117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 defTabSz="584200">
                <a:lnSpc>
                  <a:spcPct val="100000"/>
                </a:lnSpc>
                <a:defRPr sz="3000">
                  <a:solidFill>
                    <a:srgbClr val="212121"/>
                  </a:solidFill>
                  <a:effectLst/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t>The neutrino quantum kinetic equation solved numerically </a:t>
              </a:r>
            </a:p>
            <a:p>
              <a:pPr algn="l" defTabSz="584200">
                <a:lnSpc>
                  <a:spcPct val="100000"/>
                </a:lnSpc>
                <a:defRPr sz="3000">
                  <a:solidFill>
                    <a:srgbClr val="212121"/>
                  </a:solidFill>
                  <a:effectLst/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t>For the early univers (epoch of primordial nucleosynthesis):</a:t>
              </a:r>
            </a:p>
          </p:txBody>
        </p:sp>
        <p:pic>
          <p:nvPicPr>
            <p:cNvPr id="522" name="Rectangle Rectangle" descr="Rectangle Rectangle"/>
            <p:cNvPicPr>
              <a:picLocks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-31750" y="32528"/>
              <a:ext cx="10893310" cy="2461272"/>
            </a:xfrm>
            <a:prstGeom prst="rect">
              <a:avLst/>
            </a:prstGeom>
            <a:effectLst/>
          </p:spPr>
        </p:pic>
        <p:sp>
          <p:nvSpPr>
            <p:cNvPr id="524" name="Froustey, Pitrou, Volpe, JCAP 12, 2020"/>
            <p:cNvSpPr txBox="1"/>
            <p:nvPr/>
          </p:nvSpPr>
          <p:spPr>
            <a:xfrm>
              <a:off x="3282914" y="1975378"/>
              <a:ext cx="6186489" cy="9118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2500"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pPr>
              <a:r>
                <a:t>Froustey, Pitrou, Volpe, JCAP 12, 2020  </a:t>
              </a:r>
            </a:p>
            <a:p>
              <a:pPr>
                <a:defRPr sz="2500"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pPr>
              <a:r>
                <a:t> 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5" grpId="1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entivity to all flavors, time and energy signal…"/>
          <p:cNvSpPr txBox="1"/>
          <p:nvPr/>
        </p:nvSpPr>
        <p:spPr>
          <a:xfrm>
            <a:off x="2596751" y="2200734"/>
            <a:ext cx="8139857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Sentivity to all flavors, time and energy signal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through scattering on protons, electrons, nuclei.</a:t>
            </a:r>
          </a:p>
        </p:txBody>
      </p:sp>
      <p:sp>
        <p:nvSpPr>
          <p:cNvPr id="528" name="Scholberg, Supernova Early Warning…"/>
          <p:cNvSpPr txBox="1"/>
          <p:nvPr/>
        </p:nvSpPr>
        <p:spPr>
          <a:xfrm>
            <a:off x="4107665" y="8921388"/>
            <a:ext cx="6618289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2500">
                <a:solidFill>
                  <a:srgbClr val="5E5E5E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Scholberg, Supernova Early Warning </a:t>
            </a:r>
          </a:p>
          <a:p>
            <a:pPr algn="l" defTabSz="584200">
              <a:lnSpc>
                <a:spcPct val="100000"/>
              </a:lnSpc>
              <a:defRPr sz="2500">
                <a:solidFill>
                  <a:srgbClr val="5E5E5E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System (SNEWS), 1999;  SNEWS 2.0, 2021</a:t>
            </a:r>
          </a:p>
        </p:txBody>
      </p:sp>
      <p:sp>
        <p:nvSpPr>
          <p:cNvPr id="529" name="Crucial information on non-standard neutrino properties, particles, interactions, on explosion dynamics, star location and properties"/>
          <p:cNvSpPr txBox="1"/>
          <p:nvPr/>
        </p:nvSpPr>
        <p:spPr>
          <a:xfrm>
            <a:off x="4867493" y="11494315"/>
            <a:ext cx="15218941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400" b="1">
                <a:solidFill>
                  <a:srgbClr val="9437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Crucial information on non-standard neutrino properties, particles, interactions, on explosion dynamics, star location and properties</a:t>
            </a:r>
          </a:p>
        </p:txBody>
      </p:sp>
      <p:sp>
        <p:nvSpPr>
          <p:cNvPr id="530" name="Rectangle"/>
          <p:cNvSpPr/>
          <p:nvPr/>
        </p:nvSpPr>
        <p:spPr>
          <a:xfrm>
            <a:off x="1959005" y="2386645"/>
            <a:ext cx="352367" cy="381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531" name="FROM NEXT SUPERNOVA"/>
          <p:cNvSpPr txBox="1"/>
          <p:nvPr/>
        </p:nvSpPr>
        <p:spPr>
          <a:xfrm>
            <a:off x="8406705" y="973467"/>
            <a:ext cx="7570590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4500" b="1">
                <a:solidFill>
                  <a:srgbClr val="797979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FROM NEXT SUPERNOVA </a:t>
            </a:r>
          </a:p>
        </p:txBody>
      </p:sp>
      <p:sp>
        <p:nvSpPr>
          <p:cNvPr id="532" name="Rectangle"/>
          <p:cNvSpPr/>
          <p:nvPr/>
        </p:nvSpPr>
        <p:spPr>
          <a:xfrm>
            <a:off x="2003945" y="5185468"/>
            <a:ext cx="352367" cy="381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533" name="SN localization, cooling, M-R (compactness)…"/>
          <p:cNvSpPr txBox="1"/>
          <p:nvPr/>
        </p:nvSpPr>
        <p:spPr>
          <a:xfrm>
            <a:off x="2753438" y="5053061"/>
            <a:ext cx="7538034" cy="213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SN localization, cooling, M-R (compactness)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of the neutron star, explosion mechanism; 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neutrino magnetic moment, mass ordering,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non-standard interactions, …</a:t>
            </a:r>
          </a:p>
        </p:txBody>
      </p:sp>
      <p:pic>
        <p:nvPicPr>
          <p:cNvPr id="53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88600" y="3161330"/>
            <a:ext cx="13206060" cy="8015504"/>
          </a:xfrm>
          <a:prstGeom prst="rect">
            <a:avLst/>
          </a:prstGeom>
          <a:ln w="12700">
            <a:miter lim="400000"/>
          </a:ln>
        </p:spPr>
      </p:pic>
      <p:sp>
        <p:nvSpPr>
          <p:cNvPr id="535" name="Expected events for a supernova in our galaxy (10 kpc)"/>
          <p:cNvSpPr txBox="1"/>
          <p:nvPr/>
        </p:nvSpPr>
        <p:spPr>
          <a:xfrm>
            <a:off x="12786058" y="2220450"/>
            <a:ext cx="8645841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3000" i="1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Expected events for a supernova in our galaxy (10 kpc)</a:t>
            </a:r>
          </a:p>
        </p:txBody>
      </p:sp>
      <p:sp>
        <p:nvSpPr>
          <p:cNvPr id="536" name="CP violation, Balantekin, Gava, Volpe,…"/>
          <p:cNvSpPr txBox="1"/>
          <p:nvPr/>
        </p:nvSpPr>
        <p:spPr>
          <a:xfrm>
            <a:off x="4411448" y="7252855"/>
            <a:ext cx="6010723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lnSpc>
                <a:spcPct val="100000"/>
              </a:lnSpc>
              <a:defRPr sz="2000">
                <a:solidFill>
                  <a:srgbClr val="5E5E5E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sz="2800">
                <a:solidFill>
                  <a:srgbClr val="9437FF"/>
                </a:solidFill>
                <a:latin typeface="Palatino"/>
                <a:ea typeface="Palatino"/>
                <a:cs typeface="Palatino"/>
                <a:sym typeface="Palatino"/>
              </a:rPr>
              <a:t>CP violation</a:t>
            </a:r>
            <a:r>
              <a:rPr sz="2800">
                <a:latin typeface="Palatino"/>
                <a:ea typeface="Palatino"/>
                <a:cs typeface="Palatino"/>
                <a:sym typeface="Palatino"/>
              </a:rPr>
              <a:t>, </a:t>
            </a:r>
            <a:r>
              <a:rPr sz="2500"/>
              <a:t>Balantekin, Gava, Volpe, </a:t>
            </a:r>
          </a:p>
          <a:p>
            <a:pPr algn="r" defTabSz="584200">
              <a:lnSpc>
                <a:spcPct val="100000"/>
              </a:lnSpc>
              <a:defRPr sz="2000">
                <a:solidFill>
                  <a:srgbClr val="5E5E5E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sz="2500"/>
              <a:t>PLB B662 (2008) </a:t>
            </a:r>
          </a:p>
        </p:txBody>
      </p:sp>
      <p:sp>
        <p:nvSpPr>
          <p:cNvPr id="537" name="Sensitivity to electron neutrinos from…"/>
          <p:cNvSpPr txBox="1"/>
          <p:nvPr/>
        </p:nvSpPr>
        <p:spPr>
          <a:xfrm>
            <a:off x="2773269" y="3313394"/>
            <a:ext cx="8645840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100000"/>
              </a:lnSpc>
              <a:defRPr sz="3000" i="1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Sensitivity to electron neutrinos from </a:t>
            </a:r>
          </a:p>
          <a:p>
            <a:pPr defTabSz="584200">
              <a:lnSpc>
                <a:spcPct val="100000"/>
              </a:lnSpc>
              <a:defRPr sz="3000" i="1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neutrino-nucleus inelastic scattering</a:t>
            </a:r>
          </a:p>
        </p:txBody>
      </p:sp>
      <p:sp>
        <p:nvSpPr>
          <p:cNvPr id="538" name="ICAP, IAP, 8th September 2022"/>
          <p:cNvSpPr txBox="1"/>
          <p:nvPr/>
        </p:nvSpPr>
        <p:spPr>
          <a:xfrm>
            <a:off x="10232222" y="13152243"/>
            <a:ext cx="4862216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LPNHE Seminar, 27th March 2023  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Étoile"/>
          <p:cNvSpPr/>
          <p:nvPr/>
        </p:nvSpPr>
        <p:spPr>
          <a:xfrm>
            <a:off x="5719717" y="3766097"/>
            <a:ext cx="522065" cy="499916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blipFill>
            <a:blip r:embed="rId2"/>
          </a:blip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149" name="Neutrinos: from core-collapse supernovae to neutron star mergers"/>
          <p:cNvSpPr txBox="1"/>
          <p:nvPr/>
        </p:nvSpPr>
        <p:spPr>
          <a:xfrm>
            <a:off x="6445825" y="3531459"/>
            <a:ext cx="13149909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500">
                <a:latin typeface="Papyrus"/>
                <a:ea typeface="Papyrus"/>
                <a:cs typeface="Papyrus"/>
                <a:sym typeface="Papyrus"/>
              </a:defRPr>
            </a:pPr>
            <a:r>
              <a:t>Neutrinos:</a:t>
            </a:r>
            <a:r>
              <a:rPr sz="4400"/>
              <a:t> </a:t>
            </a:r>
            <a:r>
              <a:t>from core-collapse supernovae to neutron star mergers</a:t>
            </a:r>
          </a:p>
        </p:txBody>
      </p:sp>
      <p:sp>
        <p:nvSpPr>
          <p:cNvPr id="150" name="OUTLINE"/>
          <p:cNvSpPr txBox="1"/>
          <p:nvPr/>
        </p:nvSpPr>
        <p:spPr>
          <a:xfrm>
            <a:off x="10649204" y="1419589"/>
            <a:ext cx="2759721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4500">
                <a:solidFill>
                  <a:srgbClr val="FFFFFF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>
              <a:defRPr>
                <a:effectLst/>
              </a:defRPr>
            </a:pPr>
            <a:r>
              <a:t>OUTLINE</a:t>
            </a:r>
          </a:p>
        </p:txBody>
      </p:sp>
      <p:sp>
        <p:nvSpPr>
          <p:cNvPr id="151" name="Étoile"/>
          <p:cNvSpPr/>
          <p:nvPr/>
        </p:nvSpPr>
        <p:spPr>
          <a:xfrm>
            <a:off x="5719717" y="5043190"/>
            <a:ext cx="522065" cy="499915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blipFill>
            <a:blip r:embed="rId2"/>
          </a:blip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152" name="Theoretical description"/>
          <p:cNvSpPr txBox="1"/>
          <p:nvPr/>
        </p:nvSpPr>
        <p:spPr>
          <a:xfrm>
            <a:off x="6429952" y="5010844"/>
            <a:ext cx="12466756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r>
              <a:t>Theoretical aspects of flavor conversion in dense environments</a:t>
            </a:r>
          </a:p>
        </p:txBody>
      </p:sp>
      <p:sp>
        <p:nvSpPr>
          <p:cNvPr id="153" name="Étoile"/>
          <p:cNvSpPr/>
          <p:nvPr/>
        </p:nvSpPr>
        <p:spPr>
          <a:xfrm>
            <a:off x="5719717" y="6320282"/>
            <a:ext cx="522065" cy="499916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blipFill>
            <a:blip r:embed="rId2"/>
          </a:blip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154" name="Diffuse supernova neutrino background and neutrino invisible decay"/>
          <p:cNvSpPr txBox="1"/>
          <p:nvPr/>
        </p:nvSpPr>
        <p:spPr>
          <a:xfrm>
            <a:off x="6491384" y="6316046"/>
            <a:ext cx="9797152" cy="1610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500">
                <a:latin typeface="Papyrus"/>
                <a:ea typeface="Papyrus"/>
                <a:cs typeface="Papyrus"/>
                <a:sym typeface="Papyrus"/>
              </a:defRPr>
            </a:pPr>
            <a:r>
              <a:t>Future observations and the upcoming discovery </a:t>
            </a:r>
          </a:p>
          <a:p>
            <a:pPr algn="l">
              <a:defRPr sz="3500">
                <a:latin typeface="Papyrus"/>
                <a:ea typeface="Papyrus"/>
                <a:cs typeface="Papyrus"/>
                <a:sym typeface="Papyrus"/>
              </a:defRPr>
            </a:pPr>
            <a:r>
              <a:t>of the diffuse supernova neutrino background</a:t>
            </a:r>
          </a:p>
        </p:txBody>
      </p:sp>
      <p:sp>
        <p:nvSpPr>
          <p:cNvPr id="155" name="Étoile"/>
          <p:cNvSpPr/>
          <p:nvPr/>
        </p:nvSpPr>
        <p:spPr>
          <a:xfrm>
            <a:off x="5719717" y="8435890"/>
            <a:ext cx="522065" cy="499916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blipFill>
            <a:blip r:embed="rId2"/>
          </a:blip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156" name="Conclusions"/>
          <p:cNvSpPr txBox="1"/>
          <p:nvPr/>
        </p:nvSpPr>
        <p:spPr>
          <a:xfrm>
            <a:off x="6415184" y="8444208"/>
            <a:ext cx="2543424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r>
              <a:t>Conclusions</a:t>
            </a:r>
          </a:p>
        </p:txBody>
      </p:sp>
      <p:sp>
        <p:nvSpPr>
          <p:cNvPr id="157" name="M.C. Volpe, «Neutrinos from dense: flavor mechanisms, theoretical approaches, observations, new directions »,…"/>
          <p:cNvSpPr txBox="1"/>
          <p:nvPr/>
        </p:nvSpPr>
        <p:spPr>
          <a:xfrm>
            <a:off x="2477294" y="10922793"/>
            <a:ext cx="20372071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M.C. Volpe, «Neutrinos from dense: flavor mechanisms, theoretical approaches, observations, new directions »,   </a:t>
            </a:r>
          </a:p>
          <a:p>
            <a:pPr>
              <a:defRPr sz="30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Review of Modern Physics, arXiv: </a:t>
            </a:r>
            <a:r>
              <a:rPr>
                <a:hlinkClick r:id="rId3"/>
              </a:rPr>
              <a:t>2301.11814</a:t>
            </a:r>
            <a:r>
              <a:t> 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THE EXPLOSION MECHANISM?"/>
          <p:cNvSpPr txBox="1"/>
          <p:nvPr/>
        </p:nvSpPr>
        <p:spPr>
          <a:xfrm>
            <a:off x="7539967" y="973467"/>
            <a:ext cx="9304066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4500" b="1">
                <a:solidFill>
                  <a:srgbClr val="797979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THE EXPLOSION MECHANISM? </a:t>
            </a:r>
          </a:p>
        </p:txBody>
      </p:sp>
      <p:sp>
        <p:nvSpPr>
          <p:cNvPr id="541" name="Rectangle"/>
          <p:cNvSpPr/>
          <p:nvPr/>
        </p:nvSpPr>
        <p:spPr>
          <a:xfrm>
            <a:off x="13092000" y="2096184"/>
            <a:ext cx="352367" cy="381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542" name="2D and 3D simulations include convection, turbulence, neutrino heating and hydro instabilities (SASI)."/>
          <p:cNvSpPr txBox="1"/>
          <p:nvPr/>
        </p:nvSpPr>
        <p:spPr>
          <a:xfrm>
            <a:off x="13526273" y="1896028"/>
            <a:ext cx="8781539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2D and 3D simulations include convection, turbulence, neutrino heating and hydro instabilities (SASI).</a:t>
            </a:r>
          </a:p>
        </p:txBody>
      </p:sp>
      <p:sp>
        <p:nvSpPr>
          <p:cNvPr id="543" name="Janka 2017, Radice et al 2018, Bruenn et al, 2020,…"/>
          <p:cNvSpPr txBox="1"/>
          <p:nvPr/>
        </p:nvSpPr>
        <p:spPr>
          <a:xfrm>
            <a:off x="3378130" y="10613471"/>
            <a:ext cx="7806056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2500">
                <a:solidFill>
                  <a:srgbClr val="5E5E5E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Janka 2017, Radice et al 2018, Bruenn et al, 2020, </a:t>
            </a:r>
          </a:p>
          <a:p>
            <a:pPr algn="l" defTabSz="584200">
              <a:lnSpc>
                <a:spcPct val="100000"/>
              </a:lnSpc>
              <a:defRPr sz="2500">
                <a:solidFill>
                  <a:srgbClr val="5E5E5E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Takiwaki et al, 2021, Tamborra et al, Astrophys.J. </a:t>
            </a:r>
          </a:p>
          <a:p>
            <a:pPr algn="l" defTabSz="584200">
              <a:lnSpc>
                <a:spcPct val="100000"/>
              </a:lnSpc>
              <a:defRPr sz="2500">
                <a:solidFill>
                  <a:srgbClr val="5E5E5E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792 (2014) (LESA)</a:t>
            </a:r>
          </a:p>
        </p:txBody>
      </p:sp>
      <p:grpSp>
        <p:nvGrpSpPr>
          <p:cNvPr id="546" name="Image"/>
          <p:cNvGrpSpPr/>
          <p:nvPr/>
        </p:nvGrpSpPr>
        <p:grpSpPr>
          <a:xfrm>
            <a:off x="13715367" y="5578048"/>
            <a:ext cx="5856905" cy="4192558"/>
            <a:chOff x="0" y="0"/>
            <a:chExt cx="5856903" cy="4192556"/>
          </a:xfrm>
        </p:grpSpPr>
        <p:pic>
          <p:nvPicPr>
            <p:cNvPr id="545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7000" y="88900"/>
              <a:ext cx="5602904" cy="386235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44" name="Image" descr="Image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856904" cy="4192557"/>
            </a:xfrm>
            <a:prstGeom prst="rect">
              <a:avLst/>
            </a:prstGeom>
            <a:effectLst/>
          </p:spPr>
        </p:pic>
      </p:grpSp>
      <p:pic>
        <p:nvPicPr>
          <p:cNvPr id="54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244691" y="2096184"/>
            <a:ext cx="6072934" cy="8162336"/>
          </a:xfrm>
          <a:prstGeom prst="rect">
            <a:avLst/>
          </a:prstGeom>
          <a:ln w="12700">
            <a:miter lim="400000"/>
          </a:ln>
        </p:spPr>
      </p:pic>
      <p:sp>
        <p:nvSpPr>
          <p:cNvPr id="548" name="Characteristic imprint of SASI…"/>
          <p:cNvSpPr txBox="1"/>
          <p:nvPr/>
        </p:nvSpPr>
        <p:spPr>
          <a:xfrm>
            <a:off x="13899178" y="9876392"/>
            <a:ext cx="5951613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lnSpc>
                <a:spcPct val="100000"/>
              </a:lnSpc>
              <a:defRPr sz="3400">
                <a:solidFill>
                  <a:srgbClr val="0000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Characteristic imprint of SASI </a:t>
            </a:r>
          </a:p>
          <a:p>
            <a:pPr algn="l" defTabSz="584200">
              <a:lnSpc>
                <a:spcPct val="100000"/>
              </a:lnSpc>
              <a:defRPr sz="3400">
                <a:solidFill>
                  <a:srgbClr val="0000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in neutrino signals</a:t>
            </a:r>
          </a:p>
        </p:txBody>
      </p:sp>
      <p:sp>
        <p:nvSpPr>
          <p:cNvPr id="549" name="Influence from flavor mechanisms small."/>
          <p:cNvSpPr txBox="1"/>
          <p:nvPr/>
        </p:nvSpPr>
        <p:spPr>
          <a:xfrm>
            <a:off x="13903580" y="11201379"/>
            <a:ext cx="7568408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i="1"/>
            </a:lvl1pPr>
          </a:lstStyle>
          <a:p>
            <a:r>
              <a:t>Influence from flavor mechanisms small.</a:t>
            </a:r>
          </a:p>
        </p:txBody>
      </p:sp>
      <p:sp>
        <p:nvSpPr>
          <p:cNvPr id="550" name="The role of hydrodynamic instabilities…"/>
          <p:cNvSpPr txBox="1"/>
          <p:nvPr/>
        </p:nvSpPr>
        <p:spPr>
          <a:xfrm>
            <a:off x="13559428" y="3770461"/>
            <a:ext cx="6631112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The role of hydrodynamic instabilities </a:t>
            </a:r>
          </a:p>
          <a:p>
            <a:pPr algn="l">
              <a:defRPr sz="30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(SASI) debated.</a:t>
            </a:r>
          </a:p>
        </p:txBody>
      </p:sp>
      <p:sp>
        <p:nvSpPr>
          <p:cNvPr id="551" name="SASI IMPRINT: CONFIRM/REFUTE CURRENT SN EXPLOSION MODEL"/>
          <p:cNvSpPr txBox="1"/>
          <p:nvPr/>
        </p:nvSpPr>
        <p:spPr>
          <a:xfrm>
            <a:off x="3778995" y="12174923"/>
            <a:ext cx="17759179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3400" b="1">
                <a:solidFill>
                  <a:srgbClr val="9437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SASI IMPRINT: CONFIRM/REFUTE CURRENT SN EXPLOSION MODEL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SUPERNOVA NEUTRINO TIME SIGNAL"/>
          <p:cNvSpPr txBox="1"/>
          <p:nvPr/>
        </p:nvSpPr>
        <p:spPr>
          <a:xfrm>
            <a:off x="6798353" y="774046"/>
            <a:ext cx="11284503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4500" b="1">
                <a:solidFill>
                  <a:srgbClr val="797979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SUPERNOVA NEUTRINO TIME SIGNAL</a:t>
            </a:r>
          </a:p>
        </p:txBody>
      </p:sp>
      <p:grpSp>
        <p:nvGrpSpPr>
          <p:cNvPr id="563" name="Grouper"/>
          <p:cNvGrpSpPr/>
          <p:nvPr/>
        </p:nvGrpSpPr>
        <p:grpSpPr>
          <a:xfrm>
            <a:off x="1863923" y="2870232"/>
            <a:ext cx="10664395" cy="8496269"/>
            <a:chOff x="-33142" y="0"/>
            <a:chExt cx="10664394" cy="8496268"/>
          </a:xfrm>
        </p:grpSpPr>
        <p:grpSp>
          <p:nvGrpSpPr>
            <p:cNvPr id="556" name="Image"/>
            <p:cNvGrpSpPr/>
            <p:nvPr/>
          </p:nvGrpSpPr>
          <p:grpSpPr>
            <a:xfrm>
              <a:off x="-33143" y="95645"/>
              <a:ext cx="10664395" cy="7784246"/>
              <a:chOff x="0" y="0"/>
              <a:chExt cx="10664394" cy="7784245"/>
            </a:xfrm>
          </p:grpSpPr>
          <p:pic>
            <p:nvPicPr>
              <p:cNvPr id="555" name="Image" descr="Image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27000" y="88900"/>
                <a:ext cx="10410395" cy="7454046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554" name="Image" descr="Image"/>
              <p:cNvPicPr>
                <a:picLocks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10664395" cy="7784246"/>
              </a:xfrm>
              <a:prstGeom prst="rect">
                <a:avLst/>
              </a:prstGeom>
              <a:effectLst/>
            </p:spPr>
          </p:pic>
        </p:grpSp>
        <p:sp>
          <p:nvSpPr>
            <p:cNvPr id="557" name="Neutronization"/>
            <p:cNvSpPr txBox="1"/>
            <p:nvPr/>
          </p:nvSpPr>
          <p:spPr>
            <a:xfrm>
              <a:off x="-1" y="-1"/>
              <a:ext cx="2589040" cy="546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/>
            <a:p>
              <a:pPr defTabSz="584200">
                <a:lnSpc>
                  <a:spcPct val="100000"/>
                </a:lnSpc>
                <a:defRPr sz="2800">
                  <a:solidFill>
                    <a:srgbClr val="424242"/>
                  </a:solidFill>
                  <a:effectLst/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>
                  <a:solidFill>
                    <a:srgbClr val="FF9300"/>
                  </a:solidFill>
                </a:rPr>
                <a:t>Neutronization</a:t>
              </a:r>
              <a:r>
                <a:t> </a:t>
              </a:r>
            </a:p>
          </p:txBody>
        </p:sp>
        <p:sp>
          <p:nvSpPr>
            <p:cNvPr id="558" name="Accretion"/>
            <p:cNvSpPr txBox="1"/>
            <p:nvPr/>
          </p:nvSpPr>
          <p:spPr>
            <a:xfrm>
              <a:off x="3076744" y="-1"/>
              <a:ext cx="1606278" cy="546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defTabSz="584200">
                <a:lnSpc>
                  <a:spcPct val="100000"/>
                </a:lnSpc>
                <a:defRPr sz="2800">
                  <a:solidFill>
                    <a:srgbClr val="FF7E79"/>
                  </a:solidFill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>
                <a:defRPr>
                  <a:effectLst/>
                </a:defRPr>
              </a:pPr>
              <a:r>
                <a:t>Accretion</a:t>
              </a:r>
            </a:p>
          </p:txBody>
        </p:sp>
        <p:sp>
          <p:nvSpPr>
            <p:cNvPr id="559" name="Neutron star cooling"/>
            <p:cNvSpPr txBox="1"/>
            <p:nvPr/>
          </p:nvSpPr>
          <p:spPr>
            <a:xfrm>
              <a:off x="5552912" y="-1"/>
              <a:ext cx="3506942" cy="546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100" tIns="38100" rIns="38100" bIns="38100" numCol="1" anchor="ctr">
              <a:spAutoFit/>
            </a:bodyPr>
            <a:lstStyle>
              <a:lvl1pPr defTabSz="584200">
                <a:lnSpc>
                  <a:spcPct val="100000"/>
                </a:lnSpc>
                <a:defRPr sz="2800">
                  <a:solidFill>
                    <a:srgbClr val="FF2600"/>
                  </a:solidFill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>
                <a:defRPr>
                  <a:effectLst/>
                </a:defRPr>
              </a:pPr>
              <a:r>
                <a:t>Neutron star cooling</a:t>
              </a:r>
            </a:p>
          </p:txBody>
        </p:sp>
        <p:pic>
          <p:nvPicPr>
            <p:cNvPr id="560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45370" y="508770"/>
              <a:ext cx="712652" cy="53934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1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843316" y="6895569"/>
              <a:ext cx="4191319" cy="546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62" name="Different phases of the explosion"/>
            <p:cNvSpPr txBox="1"/>
            <p:nvPr/>
          </p:nvSpPr>
          <p:spPr>
            <a:xfrm>
              <a:off x="2157472" y="7759668"/>
              <a:ext cx="6689565" cy="736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rPr sz="3500">
                  <a:solidFill>
                    <a:srgbClr val="000000"/>
                  </a:solidFill>
                </a:rPr>
                <a:t>Different phases of the explosion</a:t>
              </a:r>
              <a:r>
                <a:t> </a:t>
              </a:r>
            </a:p>
          </p:txBody>
        </p:sp>
      </p:grpSp>
      <p:sp>
        <p:nvSpPr>
          <p:cNvPr id="564" name="Rectangle"/>
          <p:cNvSpPr/>
          <p:nvPr/>
        </p:nvSpPr>
        <p:spPr>
          <a:xfrm>
            <a:off x="14425967" y="1897444"/>
            <a:ext cx="352367" cy="381001"/>
          </a:xfrm>
          <a:prstGeom prst="rect">
            <a:avLst/>
          </a:prstGeom>
          <a:blipFill>
            <a:blip r:embed="rId6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565" name="Rectangle"/>
          <p:cNvSpPr/>
          <p:nvPr/>
        </p:nvSpPr>
        <p:spPr>
          <a:xfrm>
            <a:off x="14295172" y="5218358"/>
            <a:ext cx="352367" cy="381001"/>
          </a:xfrm>
          <a:prstGeom prst="rect">
            <a:avLst/>
          </a:prstGeom>
          <a:blipFill>
            <a:blip r:embed="rId6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566" name="Rectangle"/>
          <p:cNvSpPr/>
          <p:nvPr/>
        </p:nvSpPr>
        <p:spPr>
          <a:xfrm>
            <a:off x="14295172" y="7050418"/>
            <a:ext cx="352367" cy="381001"/>
          </a:xfrm>
          <a:prstGeom prst="rect">
            <a:avLst/>
          </a:prstGeom>
          <a:blipFill>
            <a:blip r:embed="rId6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567" name="Neutronization peak:…"/>
          <p:cNvSpPr txBox="1"/>
          <p:nvPr/>
        </p:nvSpPr>
        <p:spPr>
          <a:xfrm>
            <a:off x="14944452" y="1812235"/>
            <a:ext cx="7581938" cy="214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000" u="sng"/>
            </a:pPr>
            <a:r>
              <a:t>Neutronization peak:</a:t>
            </a:r>
          </a:p>
          <a:p>
            <a:pPr algn="l">
              <a:defRPr sz="3000"/>
            </a:pPr>
            <a:r>
              <a:t>&gt; time of core bounce</a:t>
            </a:r>
          </a:p>
          <a:p>
            <a:pPr algn="l">
              <a:defRPr sz="3000"/>
            </a:pPr>
            <a:r>
              <a:t>&gt; only MSW effect operates</a:t>
            </a:r>
          </a:p>
          <a:p>
            <a:pPr algn="l">
              <a:defRPr sz="3000"/>
            </a:pPr>
            <a:r>
              <a:t>&gt; non-standard properties, ex. decay or NSI </a:t>
            </a:r>
          </a:p>
        </p:txBody>
      </p:sp>
      <p:sp>
        <p:nvSpPr>
          <p:cNvPr id="568" name="Cooling phase:…"/>
          <p:cNvSpPr txBox="1"/>
          <p:nvPr/>
        </p:nvSpPr>
        <p:spPr>
          <a:xfrm>
            <a:off x="14867374" y="5136178"/>
            <a:ext cx="6441171" cy="161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000" u="sng"/>
            </a:pPr>
            <a:r>
              <a:t>Cooling phase:</a:t>
            </a:r>
          </a:p>
          <a:p>
            <a:pPr algn="l">
              <a:defRPr sz="3000"/>
            </a:pPr>
            <a:r>
              <a:t>&gt; it can be modified by non-standard </a:t>
            </a:r>
          </a:p>
          <a:p>
            <a:pPr algn="l">
              <a:defRPr sz="3000"/>
            </a:pPr>
            <a:r>
              <a:t>interactions </a:t>
            </a:r>
          </a:p>
        </p:txBody>
      </p:sp>
      <p:sp>
        <p:nvSpPr>
          <p:cNvPr id="569" name="De Gouvea et al, PRD101, 2020;  Das et al, JCAP…"/>
          <p:cNvSpPr txBox="1"/>
          <p:nvPr/>
        </p:nvSpPr>
        <p:spPr>
          <a:xfrm>
            <a:off x="15027338" y="3997007"/>
            <a:ext cx="7416166" cy="911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De Gouvea et al, PRD101, 2020;  Das et al, JCAP </a:t>
            </a:r>
          </a:p>
          <a:p>
            <a:pPr algn="l">
              <a:defRPr sz="25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05, 2017; etc…</a:t>
            </a:r>
          </a:p>
        </p:txBody>
      </p:sp>
      <p:sp>
        <p:nvSpPr>
          <p:cNvPr id="570" name="Total gravitational energy emitted in…"/>
          <p:cNvSpPr txBox="1"/>
          <p:nvPr/>
        </p:nvSpPr>
        <p:spPr>
          <a:xfrm>
            <a:off x="14843159" y="6941925"/>
            <a:ext cx="8356402" cy="26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000" u="sng"/>
            </a:pPr>
            <a:r>
              <a:t>Total gravitational energy emitted in</a:t>
            </a:r>
          </a:p>
          <a:p>
            <a:pPr algn="l">
              <a:defRPr sz="3000" u="sng"/>
            </a:pPr>
            <a:r>
              <a:t>neutrino luminosity:</a:t>
            </a:r>
          </a:p>
          <a:p>
            <a:pPr algn="l">
              <a:defRPr sz="3000"/>
            </a:pPr>
            <a:r>
              <a:t>&gt; 11% (SK) and 3% (HK) precision (SN at 10 kpc)</a:t>
            </a:r>
          </a:p>
          <a:p>
            <a:pPr algn="l">
              <a:defRPr sz="3000"/>
            </a:pPr>
            <a:r>
              <a:t>&gt; newly formed neutron star compactness</a:t>
            </a:r>
          </a:p>
        </p:txBody>
      </p:sp>
      <p:sp>
        <p:nvSpPr>
          <p:cNvPr id="571" name="Detection of each of these phases crucial"/>
          <p:cNvSpPr txBox="1"/>
          <p:nvPr/>
        </p:nvSpPr>
        <p:spPr>
          <a:xfrm>
            <a:off x="2573495" y="11971166"/>
            <a:ext cx="9151393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9437FF"/>
                </a:solidFill>
              </a:defRPr>
            </a:lvl1pPr>
          </a:lstStyle>
          <a:p>
            <a:r>
              <a:t>Detection of each of these phases crucial</a:t>
            </a:r>
          </a:p>
        </p:txBody>
      </p:sp>
      <p:grpSp>
        <p:nvGrpSpPr>
          <p:cNvPr id="575" name="Grouper"/>
          <p:cNvGrpSpPr/>
          <p:nvPr/>
        </p:nvGrpSpPr>
        <p:grpSpPr>
          <a:xfrm>
            <a:off x="15191161" y="9171544"/>
            <a:ext cx="5271703" cy="3649172"/>
            <a:chOff x="0" y="0"/>
            <a:chExt cx="5271702" cy="3649170"/>
          </a:xfrm>
        </p:grpSpPr>
        <p:pic>
          <p:nvPicPr>
            <p:cNvPr id="572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89709" y="13930"/>
              <a:ext cx="4681994" cy="31996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3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593807" y="2935511"/>
              <a:ext cx="4673799" cy="695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4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1100868" cy="36491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76" name="A star like SN1987A"/>
          <p:cNvSpPr txBox="1"/>
          <p:nvPr/>
        </p:nvSpPr>
        <p:spPr>
          <a:xfrm>
            <a:off x="20915701" y="11475217"/>
            <a:ext cx="2930253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2500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A star like SN1987A</a:t>
            </a:r>
          </a:p>
        </p:txBody>
      </p:sp>
      <p:sp>
        <p:nvSpPr>
          <p:cNvPr id="577" name="Ligne"/>
          <p:cNvSpPr/>
          <p:nvPr/>
        </p:nvSpPr>
        <p:spPr>
          <a:xfrm flipH="1" flipV="1">
            <a:off x="18624455" y="10575991"/>
            <a:ext cx="3135236" cy="854769"/>
          </a:xfrm>
          <a:prstGeom prst="line">
            <a:avLst/>
          </a:prstGeom>
          <a:ln w="25400">
            <a:solidFill>
              <a:srgbClr val="717D7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 sz="3800" b="1">
                <a:solidFill>
                  <a:srgbClr val="546056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</p:txBody>
      </p:sp>
      <p:sp>
        <p:nvSpPr>
          <p:cNvPr id="578" name="Gallo Rosso, Vissani, Volpe, JCAP 11, 2017, JCAP 04, 2018"/>
          <p:cNvSpPr txBox="1"/>
          <p:nvPr/>
        </p:nvSpPr>
        <p:spPr>
          <a:xfrm>
            <a:off x="14218507" y="12605013"/>
            <a:ext cx="9033828" cy="911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Gallo Rosso, Vissani, Volpe, JCAP 11, 2017, JCAP 04, 2018  </a:t>
            </a:r>
          </a:p>
          <a:p>
            <a:pPr>
              <a:defRPr sz="25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 </a:t>
            </a:r>
          </a:p>
        </p:txBody>
      </p:sp>
      <p:sp>
        <p:nvSpPr>
          <p:cNvPr id="579" name="ICAP, IAP, 8th September 2022"/>
          <p:cNvSpPr txBox="1"/>
          <p:nvPr/>
        </p:nvSpPr>
        <p:spPr>
          <a:xfrm>
            <a:off x="10232222" y="13152243"/>
            <a:ext cx="4862216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LPNHE Seminar, 27th March 2023  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NEUTRINO MASS ORDERING"/>
          <p:cNvSpPr txBox="1"/>
          <p:nvPr/>
        </p:nvSpPr>
        <p:spPr>
          <a:xfrm>
            <a:off x="7941955" y="711391"/>
            <a:ext cx="8796469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4500" b="1">
                <a:solidFill>
                  <a:srgbClr val="797979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NEUTRINO MASS ORDERING </a:t>
            </a:r>
          </a:p>
        </p:txBody>
      </p:sp>
      <p:sp>
        <p:nvSpPr>
          <p:cNvPr id="582" name="Rectangle"/>
          <p:cNvSpPr/>
          <p:nvPr/>
        </p:nvSpPr>
        <p:spPr>
          <a:xfrm>
            <a:off x="3434387" y="2833167"/>
            <a:ext cx="352367" cy="381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583" name="Presence of front and reverse shocks ."/>
          <p:cNvSpPr txBox="1"/>
          <p:nvPr/>
        </p:nvSpPr>
        <p:spPr>
          <a:xfrm>
            <a:off x="4144577" y="2693784"/>
            <a:ext cx="6411591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Presence of front and reverse shocks .</a:t>
            </a:r>
          </a:p>
        </p:txBody>
      </p:sp>
      <p:sp>
        <p:nvSpPr>
          <p:cNvPr id="584" name="MSW resonance can be met multiple times."/>
          <p:cNvSpPr txBox="1"/>
          <p:nvPr/>
        </p:nvSpPr>
        <p:spPr>
          <a:xfrm>
            <a:off x="3872033" y="9141340"/>
            <a:ext cx="737153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MSW resonance can be met multiple times.</a:t>
            </a:r>
          </a:p>
        </p:txBody>
      </p:sp>
      <p:grpSp>
        <p:nvGrpSpPr>
          <p:cNvPr id="587" name="FR-shocks.jpeg"/>
          <p:cNvGrpSpPr/>
          <p:nvPr/>
        </p:nvGrpSpPr>
        <p:grpSpPr>
          <a:xfrm>
            <a:off x="4598241" y="3334619"/>
            <a:ext cx="5504263" cy="5595464"/>
            <a:chOff x="0" y="0"/>
            <a:chExt cx="5504262" cy="5595463"/>
          </a:xfrm>
        </p:grpSpPr>
        <p:pic>
          <p:nvPicPr>
            <p:cNvPr id="586" name="FR-shocks.jpeg" descr="FR-shocks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7000" y="88900"/>
              <a:ext cx="5250263" cy="526526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85" name="FR-shocks.jpeg" descr="FR-shocks.jpeg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504263" cy="5595464"/>
            </a:xfrm>
            <a:prstGeom prst="rect">
              <a:avLst/>
            </a:prstGeom>
            <a:effectLst/>
          </p:spPr>
        </p:pic>
      </p:grpSp>
      <p:sp>
        <p:nvSpPr>
          <p:cNvPr id="588" name="Tomas et al, JCAP 09 (2004)"/>
          <p:cNvSpPr txBox="1"/>
          <p:nvPr/>
        </p:nvSpPr>
        <p:spPr>
          <a:xfrm rot="5321400">
            <a:off x="2034627" y="5753875"/>
            <a:ext cx="450754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2500">
                <a:solidFill>
                  <a:srgbClr val="5E5E5E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 sz="2000">
                <a:effectLst/>
              </a:defRPr>
            </a:pPr>
            <a:r>
              <a:rPr sz="2500"/>
              <a:t>Tomas et al, JCAP 09 (2004)</a:t>
            </a:r>
          </a:p>
        </p:txBody>
      </p:sp>
      <p:grpSp>
        <p:nvGrpSpPr>
          <p:cNvPr id="591" name="Image"/>
          <p:cNvGrpSpPr/>
          <p:nvPr/>
        </p:nvGrpSpPr>
        <p:grpSpPr>
          <a:xfrm>
            <a:off x="13859989" y="2719918"/>
            <a:ext cx="9743819" cy="6813343"/>
            <a:chOff x="0" y="0"/>
            <a:chExt cx="9743817" cy="6813342"/>
          </a:xfrm>
        </p:grpSpPr>
        <p:pic>
          <p:nvPicPr>
            <p:cNvPr id="590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7000" y="88900"/>
              <a:ext cx="9489818" cy="64831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89" name="Image" descr="Image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9743818" cy="6813343"/>
            </a:xfrm>
            <a:prstGeom prst="rect">
              <a:avLst/>
            </a:prstGeom>
            <a:effectLst/>
          </p:spPr>
        </p:pic>
      </p:grpSp>
      <p:sp>
        <p:nvSpPr>
          <p:cNvPr id="592" name="Time signal in Cherenkov and scintillator detectors of a supernova in our galaxy (10 kpc)"/>
          <p:cNvSpPr txBox="1"/>
          <p:nvPr/>
        </p:nvSpPr>
        <p:spPr>
          <a:xfrm>
            <a:off x="14408977" y="1582304"/>
            <a:ext cx="8645841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3000" i="1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Time signal in Cherenkov and scintillator detectors of a supernova in our galaxy (10 kpc)</a:t>
            </a:r>
          </a:p>
        </p:txBody>
      </p:sp>
      <p:sp>
        <p:nvSpPr>
          <p:cNvPr id="593" name="10 MeV"/>
          <p:cNvSpPr txBox="1"/>
          <p:nvPr/>
        </p:nvSpPr>
        <p:spPr>
          <a:xfrm>
            <a:off x="18845259" y="7167903"/>
            <a:ext cx="140854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10 MeV</a:t>
            </a:r>
          </a:p>
        </p:txBody>
      </p:sp>
      <p:sp>
        <p:nvSpPr>
          <p:cNvPr id="594" name="15 MeV"/>
          <p:cNvSpPr txBox="1"/>
          <p:nvPr/>
        </p:nvSpPr>
        <p:spPr>
          <a:xfrm>
            <a:off x="19255185" y="6351970"/>
            <a:ext cx="1408548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15 MeV</a:t>
            </a:r>
          </a:p>
        </p:txBody>
      </p:sp>
      <p:sp>
        <p:nvSpPr>
          <p:cNvPr id="595" name="19 MeV"/>
          <p:cNvSpPr txBox="1"/>
          <p:nvPr/>
        </p:nvSpPr>
        <p:spPr>
          <a:xfrm>
            <a:off x="18328746" y="5536038"/>
            <a:ext cx="140854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19 MeV</a:t>
            </a:r>
          </a:p>
        </p:txBody>
      </p:sp>
      <p:sp>
        <p:nvSpPr>
          <p:cNvPr id="596" name="29 MeV"/>
          <p:cNvSpPr txBox="1"/>
          <p:nvPr/>
        </p:nvSpPr>
        <p:spPr>
          <a:xfrm>
            <a:off x="20497590" y="6931359"/>
            <a:ext cx="1408548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29 MeV</a:t>
            </a:r>
          </a:p>
        </p:txBody>
      </p:sp>
      <p:sp>
        <p:nvSpPr>
          <p:cNvPr id="597" name="Gava, Kneller, Volpe, McLaughlin, PRL 103 (2009)"/>
          <p:cNvSpPr txBox="1"/>
          <p:nvPr/>
        </p:nvSpPr>
        <p:spPr>
          <a:xfrm>
            <a:off x="15856423" y="9426392"/>
            <a:ext cx="777843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2500">
                <a:solidFill>
                  <a:srgbClr val="5E5E5E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>
                <a:effectLst/>
              </a:defRPr>
            </a:pPr>
            <a:r>
              <a:t>Gava, Kneller, Volpe, McLaughlin, PRL 103 (2009)</a:t>
            </a:r>
          </a:p>
        </p:txBody>
      </p:sp>
      <p:sp>
        <p:nvSpPr>
          <p:cNvPr id="598" name="Picture of the shock wave passage in the MSW region. Similar for electron neutrinos in DUNE for NMO."/>
          <p:cNvSpPr txBox="1"/>
          <p:nvPr/>
        </p:nvSpPr>
        <p:spPr>
          <a:xfrm>
            <a:off x="1456356" y="11359773"/>
            <a:ext cx="21361276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3400" b="1">
                <a:solidFill>
                  <a:srgbClr val="9437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Picture of the shock wave passage in the MSW region. Similar for electron neutrinos in DUNE for NMO.</a:t>
            </a:r>
          </a:p>
        </p:txBody>
      </p:sp>
      <p:sp>
        <p:nvSpPr>
          <p:cNvPr id="599" name="Positron time signal from       per unit tonne.…"/>
          <p:cNvSpPr txBox="1"/>
          <p:nvPr/>
        </p:nvSpPr>
        <p:spPr>
          <a:xfrm>
            <a:off x="13421448" y="10160668"/>
            <a:ext cx="10773300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28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Positron time signal from       per unit tonne. </a:t>
            </a:r>
          </a:p>
          <a:p>
            <a:pPr algn="l" defTabSz="584200">
              <a:lnSpc>
                <a:spcPct val="100000"/>
              </a:lnSpc>
              <a:defRPr sz="28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Prediction includes         interactions and shock wave effects.</a:t>
            </a:r>
          </a:p>
        </p:txBody>
      </p:sp>
      <p:pic>
        <p:nvPicPr>
          <p:cNvPr id="600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7689199" y="10310532"/>
            <a:ext cx="381001" cy="355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1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7030304" y="10877172"/>
            <a:ext cx="228601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2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771833" y="10877172"/>
            <a:ext cx="228601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3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8981650" y="3327899"/>
            <a:ext cx="2692401" cy="406401"/>
          </a:xfrm>
          <a:prstGeom prst="rect">
            <a:avLst/>
          </a:prstGeom>
          <a:ln w="12700">
            <a:miter lim="400000"/>
          </a:ln>
        </p:spPr>
      </p:pic>
      <p:sp>
        <p:nvSpPr>
          <p:cNvPr id="604" name="scintillator, Cherenkov detectors"/>
          <p:cNvSpPr txBox="1"/>
          <p:nvPr/>
        </p:nvSpPr>
        <p:spPr>
          <a:xfrm>
            <a:off x="14957967" y="3699582"/>
            <a:ext cx="8645841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3000" i="1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scintillator, Cherenkov detectors</a:t>
            </a:r>
          </a:p>
        </p:txBody>
      </p:sp>
      <p:sp>
        <p:nvSpPr>
          <p:cNvPr id="605" name="Inverted mass ordering"/>
          <p:cNvSpPr txBox="1"/>
          <p:nvPr/>
        </p:nvSpPr>
        <p:spPr>
          <a:xfrm>
            <a:off x="14089060" y="8656053"/>
            <a:ext cx="4729556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 i="1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Inverted mass ordering </a:t>
            </a:r>
          </a:p>
        </p:txBody>
      </p:sp>
      <p:sp>
        <p:nvSpPr>
          <p:cNvPr id="606" name="Rectangle"/>
          <p:cNvSpPr/>
          <p:nvPr/>
        </p:nvSpPr>
        <p:spPr>
          <a:xfrm>
            <a:off x="13859989" y="1711510"/>
            <a:ext cx="352367" cy="381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607" name="ICAP, IAP, 8th September 2022"/>
          <p:cNvSpPr txBox="1"/>
          <p:nvPr/>
        </p:nvSpPr>
        <p:spPr>
          <a:xfrm>
            <a:off x="10232222" y="13152243"/>
            <a:ext cx="4862216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LPNHE Seminar, 27th March 2023  </a:t>
            </a:r>
          </a:p>
        </p:txBody>
      </p:sp>
      <p:sp>
        <p:nvSpPr>
          <p:cNvPr id="608" name="If the mass ordering determined by experiments, it will confirm/refute that we understand."/>
          <p:cNvSpPr txBox="1"/>
          <p:nvPr/>
        </p:nvSpPr>
        <p:spPr>
          <a:xfrm>
            <a:off x="4322724" y="12169392"/>
            <a:ext cx="18108212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2800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If the mass ordering determined by experiments, it will confirm/refute that we understand.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815833" y="1090431"/>
            <a:ext cx="3887537" cy="3549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61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59007" y="1214614"/>
            <a:ext cx="4797819" cy="3301124"/>
          </a:xfrm>
          <a:prstGeom prst="rect">
            <a:avLst/>
          </a:prstGeom>
          <a:ln w="12700">
            <a:miter lim="400000"/>
          </a:ln>
        </p:spPr>
      </p:pic>
      <p:pic>
        <p:nvPicPr>
          <p:cNvPr id="61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25857" y="7669179"/>
            <a:ext cx="3359989" cy="3052672"/>
          </a:xfrm>
          <a:prstGeom prst="rect">
            <a:avLst/>
          </a:prstGeom>
          <a:ln w="12700">
            <a:miter lim="400000"/>
          </a:ln>
        </p:spPr>
      </p:pic>
      <p:sp>
        <p:nvSpPr>
          <p:cNvPr id="613" name="Hyper-Kamiokande…"/>
          <p:cNvSpPr txBox="1"/>
          <p:nvPr/>
        </p:nvSpPr>
        <p:spPr>
          <a:xfrm>
            <a:off x="14753079" y="3105579"/>
            <a:ext cx="4471914" cy="161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r>
              <a:t>Hyper-Kamiokande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r>
              <a:t>178 kton</a:t>
            </a:r>
            <a:r>
              <a:rPr sz="1800"/>
              <a:t> (FV) </a:t>
            </a:r>
            <a:r>
              <a:t>water (Japan)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r>
              <a:t>Starting 2027</a:t>
            </a:r>
          </a:p>
        </p:txBody>
      </p:sp>
      <p:pic>
        <p:nvPicPr>
          <p:cNvPr id="614" name="DUNE-detector-module-19-0145-01-1536x998.jpeg" descr="DUNE-detector-module-19-0145-01-1536x998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508067" y="7669179"/>
            <a:ext cx="4698302" cy="3052672"/>
          </a:xfrm>
          <a:prstGeom prst="rect">
            <a:avLst/>
          </a:prstGeom>
          <a:ln w="12700">
            <a:miter lim="400000"/>
          </a:ln>
        </p:spPr>
      </p:pic>
      <p:sp>
        <p:nvSpPr>
          <p:cNvPr id="615" name="JUNO…"/>
          <p:cNvSpPr txBox="1"/>
          <p:nvPr/>
        </p:nvSpPr>
        <p:spPr>
          <a:xfrm>
            <a:off x="6699964" y="8575700"/>
            <a:ext cx="3411774" cy="214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r>
              <a:t>JUNO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r>
              <a:t>50 kton scintillator 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r>
              <a:t>(China)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r>
              <a:t>running soon</a:t>
            </a:r>
          </a:p>
        </p:txBody>
      </p:sp>
      <p:sp>
        <p:nvSpPr>
          <p:cNvPr id="616" name="DUNE…"/>
          <p:cNvSpPr txBox="1"/>
          <p:nvPr/>
        </p:nvSpPr>
        <p:spPr>
          <a:xfrm>
            <a:off x="14681999" y="8050421"/>
            <a:ext cx="2162176" cy="26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>
                <a:solidFill>
                  <a:srgbClr val="5E5E5E"/>
                </a:solidFill>
              </a:defRPr>
            </a:pPr>
            <a:r>
              <a:t>DUNE</a:t>
            </a:r>
          </a:p>
          <a:p>
            <a:pPr>
              <a:defRPr sz="3000">
                <a:solidFill>
                  <a:srgbClr val="212121"/>
                </a:solidFill>
              </a:defRPr>
            </a:pPr>
            <a:r>
              <a:t>40 kton</a:t>
            </a:r>
          </a:p>
          <a:p>
            <a:pPr>
              <a:defRPr sz="3000">
                <a:solidFill>
                  <a:srgbClr val="212121"/>
                </a:solidFill>
              </a:defRPr>
            </a:pPr>
            <a:r>
              <a:t>liquid argon</a:t>
            </a:r>
          </a:p>
          <a:p>
            <a:pPr>
              <a:defRPr sz="3000">
                <a:solidFill>
                  <a:srgbClr val="212121"/>
                </a:solidFill>
              </a:defRPr>
            </a:pPr>
            <a:r>
              <a:t>(US)</a:t>
            </a:r>
          </a:p>
          <a:p>
            <a:pPr>
              <a:defRPr sz="3000">
                <a:solidFill>
                  <a:srgbClr val="212121"/>
                </a:solidFill>
              </a:defRPr>
            </a:pPr>
            <a:r>
              <a:t>upcoming</a:t>
            </a:r>
          </a:p>
        </p:txBody>
      </p:sp>
      <p:sp>
        <p:nvSpPr>
          <p:cNvPr id="617" name="Super-Kamiokande…"/>
          <p:cNvSpPr txBox="1"/>
          <p:nvPr/>
        </p:nvSpPr>
        <p:spPr>
          <a:xfrm>
            <a:off x="5819921" y="2902837"/>
            <a:ext cx="3845608" cy="161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>
                <a:solidFill>
                  <a:srgbClr val="212121"/>
                </a:solidFill>
              </a:defRPr>
            </a:pPr>
            <a:r>
              <a:rPr>
                <a:solidFill>
                  <a:srgbClr val="FFFFFF"/>
                </a:solidFill>
              </a:rPr>
              <a:t>Super-Kamiokande</a:t>
            </a:r>
          </a:p>
          <a:p>
            <a:pPr>
              <a:defRPr sz="3000">
                <a:solidFill>
                  <a:srgbClr val="212121"/>
                </a:solidFill>
              </a:defRPr>
            </a:pPr>
            <a:r>
              <a:rPr>
                <a:solidFill>
                  <a:srgbClr val="FFFFFF"/>
                </a:solidFill>
              </a:rPr>
              <a:t>50 kton water (Japan)</a:t>
            </a:r>
          </a:p>
          <a:p>
            <a:pPr>
              <a:defRPr sz="3000">
                <a:solidFill>
                  <a:srgbClr val="212121"/>
                </a:solidFill>
              </a:defRPr>
            </a:pPr>
            <a:r>
              <a:rPr>
                <a:solidFill>
                  <a:srgbClr val="FFFFFF"/>
                </a:solidFill>
              </a:rPr>
              <a:t>Running (2020) + Gd</a:t>
            </a:r>
          </a:p>
        </p:txBody>
      </p:sp>
      <p:pic>
        <p:nvPicPr>
          <p:cNvPr id="61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574239" y="4600127"/>
            <a:ext cx="4559301" cy="520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1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709385" y="4600127"/>
            <a:ext cx="4559301" cy="520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20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354994" y="10726160"/>
            <a:ext cx="4559301" cy="520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21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4649834" y="10733055"/>
            <a:ext cx="4495801" cy="482601"/>
          </a:xfrm>
          <a:prstGeom prst="rect">
            <a:avLst/>
          </a:prstGeom>
          <a:ln w="12700">
            <a:miter lim="400000"/>
          </a:ln>
        </p:spPr>
      </p:pic>
      <p:sp>
        <p:nvSpPr>
          <p:cNvPr id="622" name="ICAP, IAP, 8th September 2022"/>
          <p:cNvSpPr txBox="1"/>
          <p:nvPr/>
        </p:nvSpPr>
        <p:spPr>
          <a:xfrm>
            <a:off x="10232222" y="13152243"/>
            <a:ext cx="4862216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LPNHE Seminar, 27th March 2023  </a:t>
            </a:r>
          </a:p>
        </p:txBody>
      </p:sp>
      <p:grpSp>
        <p:nvGrpSpPr>
          <p:cNvPr id="625" name="THE DISCOVERY OF THE…"/>
          <p:cNvGrpSpPr/>
          <p:nvPr/>
        </p:nvGrpSpPr>
        <p:grpSpPr>
          <a:xfrm>
            <a:off x="4571745" y="5533429"/>
            <a:ext cx="15240510" cy="1447801"/>
            <a:chOff x="0" y="0"/>
            <a:chExt cx="15240508" cy="1447800"/>
          </a:xfrm>
        </p:grpSpPr>
        <p:sp>
          <p:nvSpPr>
            <p:cNvPr id="624" name="THE DISCOVERY OF THE…"/>
            <p:cNvSpPr txBox="1"/>
            <p:nvPr/>
          </p:nvSpPr>
          <p:spPr>
            <a:xfrm>
              <a:off x="50799" y="50800"/>
              <a:ext cx="15138910" cy="1346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584200">
                <a:lnSpc>
                  <a:spcPct val="100000"/>
                </a:lnSpc>
                <a:defRPr sz="4500">
                  <a:solidFill>
                    <a:srgbClr val="929000"/>
                  </a:solidFill>
                  <a:effectLst/>
                  <a:latin typeface="Herculanum"/>
                  <a:ea typeface="Herculanum"/>
                  <a:cs typeface="Herculanum"/>
                  <a:sym typeface="Herculanum"/>
                </a:defRPr>
              </a:pPr>
              <a:r>
                <a:t>THE DISCOVERY OF THE </a:t>
              </a:r>
            </a:p>
            <a:p>
              <a:pPr defTabSz="584200">
                <a:lnSpc>
                  <a:spcPct val="100000"/>
                </a:lnSpc>
                <a:defRPr sz="4500">
                  <a:solidFill>
                    <a:srgbClr val="929000"/>
                  </a:solidFill>
                  <a:effectLst/>
                  <a:latin typeface="Herculanum"/>
                  <a:ea typeface="Herculanum"/>
                  <a:cs typeface="Herculanum"/>
                  <a:sym typeface="Herculanum"/>
                </a:defRPr>
              </a:pPr>
              <a:r>
                <a:t>DIFFUSE SUPERNOVA NEUTRINO BACKGROUND (DSNB)</a:t>
              </a:r>
            </a:p>
          </p:txBody>
        </p:sp>
        <p:pic>
          <p:nvPicPr>
            <p:cNvPr id="623" name="THE DISCOVERY OF THE… THE DISCOVERY OF THE DIFFUSE SUPERNOVA NEUTRINO BACKGROUND (DSNB)" descr="THE DISCOVERY OF THE… THE DISCOVERY OF THE DIFFUSE SUPERNOVA NEUTRINO BACKGROUND (DSNB)"/>
            <p:cNvPicPr>
              <a:picLocks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1" y="0"/>
              <a:ext cx="15240510" cy="14478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81144" y="0"/>
            <a:ext cx="18821713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2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097250" y="4533900"/>
            <a:ext cx="2247900" cy="2108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STATUS on the DSNB"/>
          <p:cNvSpPr txBox="1"/>
          <p:nvPr/>
        </p:nvSpPr>
        <p:spPr>
          <a:xfrm>
            <a:off x="9210935" y="1013566"/>
            <a:ext cx="5962130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4500" b="1">
                <a:solidFill>
                  <a:srgbClr val="797979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STATUS on the DSNB</a:t>
            </a:r>
          </a:p>
        </p:txBody>
      </p:sp>
      <p:sp>
        <p:nvSpPr>
          <p:cNvPr id="631" name="Rectangle"/>
          <p:cNvSpPr/>
          <p:nvPr/>
        </p:nvSpPr>
        <p:spPr>
          <a:xfrm>
            <a:off x="1927120" y="2541206"/>
            <a:ext cx="352367" cy="381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632" name="Flux upper limits from SKI-IV and SNO data"/>
          <p:cNvSpPr txBox="1"/>
          <p:nvPr/>
        </p:nvSpPr>
        <p:spPr>
          <a:xfrm>
            <a:off x="2659580" y="2426906"/>
            <a:ext cx="7750486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>
                <a:solidFill>
                  <a:srgbClr val="424242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Flux upper limits from SKI-IV and SNO data </a:t>
            </a:r>
          </a:p>
        </p:txBody>
      </p:sp>
      <p:pic>
        <p:nvPicPr>
          <p:cNvPr id="63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21716" y="3058519"/>
            <a:ext cx="7243337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3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40342" y="4254069"/>
            <a:ext cx="7406086" cy="464296"/>
          </a:xfrm>
          <a:prstGeom prst="rect">
            <a:avLst/>
          </a:prstGeom>
          <a:ln w="12700">
            <a:miter lim="400000"/>
          </a:ln>
        </p:spPr>
      </p:pic>
      <p:sp>
        <p:nvSpPr>
          <p:cNvPr id="635" name="Abe et al, arXiv:2109.11174"/>
          <p:cNvSpPr txBox="1"/>
          <p:nvPr/>
        </p:nvSpPr>
        <p:spPr>
          <a:xfrm>
            <a:off x="7351760" y="3587788"/>
            <a:ext cx="3310256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584200">
              <a:lnSpc>
                <a:spcPct val="100000"/>
              </a:lnSpc>
              <a:defRPr sz="2500">
                <a:solidFill>
                  <a:srgbClr val="5E5E5E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>
                <a:effectLst/>
              </a:defRPr>
            </a:pPr>
            <a:r>
              <a:t>Abe et al, 2109.11174</a:t>
            </a:r>
          </a:p>
        </p:txBody>
      </p:sp>
      <p:sp>
        <p:nvSpPr>
          <p:cNvPr id="636" name="Abe et al, arXiv:2109.11174"/>
          <p:cNvSpPr txBox="1"/>
          <p:nvPr/>
        </p:nvSpPr>
        <p:spPr>
          <a:xfrm>
            <a:off x="3560422" y="4761858"/>
            <a:ext cx="7011354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584200">
              <a:lnSpc>
                <a:spcPct val="100000"/>
              </a:lnSpc>
              <a:defRPr sz="2500">
                <a:solidFill>
                  <a:srgbClr val="5E5E5E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>
                <a:effectLst/>
              </a:defRPr>
            </a:pPr>
            <a:r>
              <a:t>SNO data, Aharmim et al, Astrophys. J. 2006 </a:t>
            </a:r>
          </a:p>
        </p:txBody>
      </p:sp>
      <p:pic>
        <p:nvPicPr>
          <p:cNvPr id="63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684192" y="5735571"/>
            <a:ext cx="2635818" cy="428040"/>
          </a:xfrm>
          <a:prstGeom prst="rect">
            <a:avLst/>
          </a:prstGeom>
          <a:ln w="12700">
            <a:miter lim="400000"/>
          </a:ln>
        </p:spPr>
      </p:pic>
      <p:sp>
        <p:nvSpPr>
          <p:cNvPr id="638" name="Abe et al, arXiv:2109.11174"/>
          <p:cNvSpPr txBox="1"/>
          <p:nvPr/>
        </p:nvSpPr>
        <p:spPr>
          <a:xfrm>
            <a:off x="5530343" y="5935927"/>
            <a:ext cx="5159058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584200">
              <a:lnSpc>
                <a:spcPct val="100000"/>
              </a:lnSpc>
              <a:defRPr sz="2500">
                <a:solidFill>
                  <a:srgbClr val="5E5E5E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>
                <a:effectLst/>
              </a:defRPr>
            </a:pPr>
            <a:r>
              <a:t>Peres and Lunardini,. JCAP 2008</a:t>
            </a:r>
          </a:p>
        </p:txBody>
      </p:sp>
      <p:grpSp>
        <p:nvGrpSpPr>
          <p:cNvPr id="641" name="Image"/>
          <p:cNvGrpSpPr/>
          <p:nvPr/>
        </p:nvGrpSpPr>
        <p:grpSpPr>
          <a:xfrm>
            <a:off x="14103545" y="2303924"/>
            <a:ext cx="7750486" cy="8871493"/>
            <a:chOff x="0" y="0"/>
            <a:chExt cx="7750485" cy="8871491"/>
          </a:xfrm>
        </p:grpSpPr>
        <p:pic>
          <p:nvPicPr>
            <p:cNvPr id="640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7000" y="88900"/>
              <a:ext cx="7496486" cy="854129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39" name="Image" descr="Image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7750486" cy="8871492"/>
            </a:xfrm>
            <a:prstGeom prst="rect">
              <a:avLst/>
            </a:prstGeom>
            <a:effectLst/>
          </p:spPr>
        </p:pic>
      </p:grpSp>
      <p:sp>
        <p:nvSpPr>
          <p:cNvPr id="642" name="Rectangle"/>
          <p:cNvSpPr/>
          <p:nvPr/>
        </p:nvSpPr>
        <p:spPr>
          <a:xfrm>
            <a:off x="13315970" y="2309923"/>
            <a:ext cx="352366" cy="381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643" name="Expected rates, 90% C.L. upper limits, best fit values (1 sig.)…"/>
          <p:cNvSpPr txBox="1"/>
          <p:nvPr/>
        </p:nvSpPr>
        <p:spPr>
          <a:xfrm>
            <a:off x="12808043" y="11006087"/>
            <a:ext cx="10133782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>
                <a:solidFill>
                  <a:srgbClr val="424242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Expected rates, 90% C.L. upper limits, best fit values (1 sig.)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424242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and expected sensitivity from SK-I and SK-IV data  </a:t>
            </a:r>
          </a:p>
        </p:txBody>
      </p:sp>
      <p:sp>
        <p:nvSpPr>
          <p:cNvPr id="644" name="Abe et al, arXiv:2109.11174"/>
          <p:cNvSpPr txBox="1"/>
          <p:nvPr/>
        </p:nvSpPr>
        <p:spPr>
          <a:xfrm>
            <a:off x="18193308" y="12236683"/>
            <a:ext cx="3310256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584200">
              <a:lnSpc>
                <a:spcPct val="100000"/>
              </a:lnSpc>
              <a:defRPr sz="2500">
                <a:solidFill>
                  <a:srgbClr val="5E5E5E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>
                <a:effectLst/>
              </a:defRPr>
            </a:pPr>
            <a:r>
              <a:t>Abe et al, 2109.11174</a:t>
            </a:r>
          </a:p>
        </p:txBody>
      </p:sp>
      <p:sp>
        <p:nvSpPr>
          <p:cNvPr id="645" name="The sensitivity of the combined analysis (90 % C.L.)…"/>
          <p:cNvSpPr txBox="1"/>
          <p:nvPr/>
        </p:nvSpPr>
        <p:spPr>
          <a:xfrm>
            <a:off x="5724561" y="7604340"/>
            <a:ext cx="8237762" cy="1130301"/>
          </a:xfrm>
          <a:prstGeom prst="rect">
            <a:avLst/>
          </a:prstGeom>
          <a:ln w="12700">
            <a:solidFill>
              <a:srgbClr val="9411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 i="1">
                <a:solidFill>
                  <a:srgbClr val="0000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The sensitivity of the combined analysis (90 % C.L.) </a:t>
            </a:r>
          </a:p>
          <a:p>
            <a:pPr algn="l" defTabSz="584200">
              <a:lnSpc>
                <a:spcPct val="100000"/>
              </a:lnSpc>
              <a:defRPr sz="3000" i="1">
                <a:solidFill>
                  <a:srgbClr val="0000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is on par with 4 predictions. </a:t>
            </a:r>
          </a:p>
        </p:txBody>
      </p:sp>
      <p:sp>
        <p:nvSpPr>
          <p:cNvPr id="646" name="Ligne"/>
          <p:cNvSpPr/>
          <p:nvPr/>
        </p:nvSpPr>
        <p:spPr>
          <a:xfrm flipV="1">
            <a:off x="14764004" y="6223000"/>
            <a:ext cx="1270001" cy="1270000"/>
          </a:xfrm>
          <a:prstGeom prst="line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  <p:pic>
        <p:nvPicPr>
          <p:cNvPr id="647" name="Rectangle Rectangle" descr="Rectangle Rectangle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020781" y="5368585"/>
            <a:ext cx="1760903" cy="3363980"/>
          </a:xfrm>
          <a:prstGeom prst="rect">
            <a:avLst/>
          </a:prstGeom>
        </p:spPr>
      </p:pic>
      <p:sp>
        <p:nvSpPr>
          <p:cNvPr id="649" name="ICAP, IAP, 8th September 2022"/>
          <p:cNvSpPr txBox="1"/>
          <p:nvPr/>
        </p:nvSpPr>
        <p:spPr>
          <a:xfrm>
            <a:off x="10232222" y="13152243"/>
            <a:ext cx="4862216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LPNHE Seminar, 27th March 2023  </a:t>
            </a:r>
          </a:p>
        </p:txBody>
      </p:sp>
      <p:sp>
        <p:nvSpPr>
          <p:cNvPr id="650" name="EXCESS (1.5 sigma) over BACKGROUND OBSERVED"/>
          <p:cNvSpPr txBox="1"/>
          <p:nvPr/>
        </p:nvSpPr>
        <p:spPr>
          <a:xfrm>
            <a:off x="2674057" y="9946792"/>
            <a:ext cx="9307414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>
                <a:solidFill>
                  <a:srgbClr val="9437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EXCESS (1.5 sigma) over BACKGROUND OBSERVED</a:t>
            </a:r>
          </a:p>
        </p:txBody>
      </p:sp>
      <p:sp>
        <p:nvSpPr>
          <p:cNvPr id="651" name="Flèche"/>
          <p:cNvSpPr/>
          <p:nvPr/>
        </p:nvSpPr>
        <p:spPr>
          <a:xfrm>
            <a:off x="13868400" y="7738159"/>
            <a:ext cx="2212661" cy="850901"/>
          </a:xfrm>
          <a:prstGeom prst="rightArrow">
            <a:avLst>
              <a:gd name="adj1" fmla="val 32000"/>
              <a:gd name="adj2" fmla="val 95522"/>
            </a:avLst>
          </a:prstGeom>
          <a:blipFill>
            <a:blip r:embed="rId9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pic>
        <p:nvPicPr>
          <p:cNvPr id="652" name="Ovale Ovale" descr="Ovale Ovale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6973549" y="9111539"/>
            <a:ext cx="705546" cy="9144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DIFFUSE SUPERNOVA NEUTRINO BACKGROUND"/>
          <p:cNvSpPr txBox="1"/>
          <p:nvPr/>
        </p:nvSpPr>
        <p:spPr>
          <a:xfrm>
            <a:off x="5009796" y="1013566"/>
            <a:ext cx="14364408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4500" b="1">
                <a:solidFill>
                  <a:srgbClr val="797979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DIFFUSE SUPERNOVA NEUTRINO BACKGROUND</a:t>
            </a:r>
          </a:p>
        </p:txBody>
      </p:sp>
      <p:sp>
        <p:nvSpPr>
          <p:cNvPr id="656" name="Rectangle"/>
          <p:cNvSpPr/>
          <p:nvPr/>
        </p:nvSpPr>
        <p:spPr>
          <a:xfrm>
            <a:off x="1681938" y="2257198"/>
            <a:ext cx="352367" cy="381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pic>
        <p:nvPicPr>
          <p:cNvPr id="65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83326" y="3437065"/>
            <a:ext cx="11988801" cy="1028701"/>
          </a:xfrm>
          <a:prstGeom prst="rect">
            <a:avLst/>
          </a:prstGeom>
          <a:ln w="12700">
            <a:miter lim="400000"/>
          </a:ln>
        </p:spPr>
      </p:pic>
      <p:sp>
        <p:nvSpPr>
          <p:cNvPr id="658" name="The DSNB flux depends on the evolving core-collapse supernova…"/>
          <p:cNvSpPr txBox="1"/>
          <p:nvPr/>
        </p:nvSpPr>
        <p:spPr>
          <a:xfrm>
            <a:off x="2161339" y="2136053"/>
            <a:ext cx="11170185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>
                <a:solidFill>
                  <a:srgbClr val="424242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The DSNB flux depends on the evolving </a:t>
            </a:r>
            <a:r>
              <a:rPr>
                <a:solidFill>
                  <a:srgbClr val="FF2600"/>
                </a:solidFill>
              </a:rPr>
              <a:t>core-collapse supernova 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424242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>
                <a:solidFill>
                  <a:srgbClr val="FF2600"/>
                </a:solidFill>
              </a:rPr>
              <a:t>rate</a:t>
            </a:r>
            <a:r>
              <a:t>, </a:t>
            </a:r>
            <a:r>
              <a:rPr>
                <a:solidFill>
                  <a:srgbClr val="008F00"/>
                </a:solidFill>
              </a:rPr>
              <a:t>the neutrino fluxes from a supernova</a:t>
            </a:r>
            <a:r>
              <a:rPr>
                <a:solidFill>
                  <a:srgbClr val="0433FF"/>
                </a:solidFill>
              </a:rPr>
              <a:t>,</a:t>
            </a:r>
            <a:r>
              <a:t> integrated over time</a:t>
            </a:r>
          </a:p>
        </p:txBody>
      </p:sp>
      <p:pic>
        <p:nvPicPr>
          <p:cNvPr id="65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64347" y="4758184"/>
            <a:ext cx="3048001" cy="495301"/>
          </a:xfrm>
          <a:prstGeom prst="rect">
            <a:avLst/>
          </a:prstGeom>
          <a:ln w="12700">
            <a:miter lim="400000"/>
          </a:ln>
        </p:spPr>
      </p:pic>
      <p:sp>
        <p:nvSpPr>
          <p:cNvPr id="660" name="redshifted neutrino energies"/>
          <p:cNvSpPr txBox="1"/>
          <p:nvPr/>
        </p:nvSpPr>
        <p:spPr>
          <a:xfrm>
            <a:off x="5900767" y="4649177"/>
            <a:ext cx="4553919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2800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redshifted neutrino energies</a:t>
            </a:r>
          </a:p>
        </p:txBody>
      </p:sp>
      <p:grpSp>
        <p:nvGrpSpPr>
          <p:cNvPr id="663" name="Image"/>
          <p:cNvGrpSpPr/>
          <p:nvPr/>
        </p:nvGrpSpPr>
        <p:grpSpPr>
          <a:xfrm>
            <a:off x="14710664" y="4073614"/>
            <a:ext cx="8165586" cy="5341990"/>
            <a:chOff x="0" y="0"/>
            <a:chExt cx="8165584" cy="5341989"/>
          </a:xfrm>
        </p:grpSpPr>
        <p:pic>
          <p:nvPicPr>
            <p:cNvPr id="662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7000" y="88900"/>
              <a:ext cx="7911585" cy="501179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61" name="Image" descr="Image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8165585" cy="5341990"/>
            </a:xfrm>
            <a:prstGeom prst="rect">
              <a:avLst/>
            </a:prstGeom>
            <a:effectLst/>
          </p:spPr>
        </p:pic>
      </p:grpSp>
      <p:sp>
        <p:nvSpPr>
          <p:cNvPr id="664" name="Priya and Lunardini JCAP 2017"/>
          <p:cNvSpPr txBox="1"/>
          <p:nvPr/>
        </p:nvSpPr>
        <p:spPr>
          <a:xfrm rot="5471526">
            <a:off x="20611169" y="6467843"/>
            <a:ext cx="5126887" cy="4224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7092" tIns="27092" rIns="27092" bIns="27092" anchor="ctr">
            <a:spAutoFit/>
          </a:bodyPr>
          <a:lstStyle>
            <a:lvl1pPr algn="l" defTabSz="415430">
              <a:lnSpc>
                <a:spcPct val="100000"/>
              </a:lnSpc>
              <a:defRPr sz="2500">
                <a:solidFill>
                  <a:srgbClr val="5E5E5E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>
                <a:effectLst/>
              </a:defRPr>
            </a:pPr>
            <a:r>
              <a:t>Priya and Lunardini JCAP 2017</a:t>
            </a:r>
          </a:p>
        </p:txBody>
      </p:sp>
      <p:sp>
        <p:nvSpPr>
          <p:cNvPr id="665" name="theoretical band…"/>
          <p:cNvSpPr txBox="1"/>
          <p:nvPr/>
        </p:nvSpPr>
        <p:spPr>
          <a:xfrm>
            <a:off x="19125604" y="4333853"/>
            <a:ext cx="3201114" cy="1781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7092" tIns="27092" rIns="27092" bIns="27092" anchor="ctr">
            <a:spAutoFit/>
          </a:bodyPr>
          <a:lstStyle/>
          <a:p>
            <a:pPr algn="l" defTabSz="415430">
              <a:lnSpc>
                <a:spcPct val="100000"/>
              </a:lnSpc>
              <a:defRPr sz="25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theoretical band</a:t>
            </a:r>
          </a:p>
          <a:p>
            <a:pPr algn="l" defTabSz="415430">
              <a:lnSpc>
                <a:spcPct val="100000"/>
              </a:lnSpc>
              <a:defRPr sz="25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includes uncertainty</a:t>
            </a:r>
          </a:p>
          <a:p>
            <a:pPr algn="l" defTabSz="415430">
              <a:lnSpc>
                <a:spcPct val="100000"/>
              </a:lnSpc>
              <a:defRPr sz="25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on supernova rate</a:t>
            </a:r>
          </a:p>
          <a:p>
            <a:pPr algn="l" defTabSz="415430">
              <a:lnSpc>
                <a:spcPct val="100000"/>
              </a:lnSpc>
              <a:defRPr sz="25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and failed supernovae</a:t>
            </a:r>
          </a:p>
        </p:txBody>
      </p:sp>
      <p:sp>
        <p:nvSpPr>
          <p:cNvPr id="666" name="SK-limit"/>
          <p:cNvSpPr txBox="1"/>
          <p:nvPr/>
        </p:nvSpPr>
        <p:spPr>
          <a:xfrm>
            <a:off x="18814780" y="6211722"/>
            <a:ext cx="1156028" cy="30818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7092" tIns="27092" rIns="27092" bIns="27092" anchor="ctr">
            <a:spAutoFit/>
          </a:bodyPr>
          <a:lstStyle>
            <a:lvl1pPr algn="l" defTabSz="415430">
              <a:lnSpc>
                <a:spcPct val="100000"/>
              </a:lnSpc>
              <a:defRPr sz="1600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SK-limit</a:t>
            </a:r>
          </a:p>
        </p:txBody>
      </p:sp>
      <p:sp>
        <p:nvSpPr>
          <p:cNvPr id="667" name="Rectangle"/>
          <p:cNvSpPr/>
          <p:nvPr/>
        </p:nvSpPr>
        <p:spPr>
          <a:xfrm>
            <a:off x="1498998" y="6569637"/>
            <a:ext cx="352367" cy="381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668" name="There is a contribution from failed supernovae (black-hole):…"/>
          <p:cNvSpPr txBox="1"/>
          <p:nvPr/>
        </p:nvSpPr>
        <p:spPr>
          <a:xfrm>
            <a:off x="2118710" y="6509044"/>
            <a:ext cx="10287426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>
                <a:solidFill>
                  <a:srgbClr val="424242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There is a contribution from failed supernovae (black-hole):  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424242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>
                <a:solidFill>
                  <a:srgbClr val="9437FF"/>
                </a:solidFill>
              </a:rPr>
              <a:t>hotter energy spectrum determines the relic flux tail</a:t>
            </a:r>
          </a:p>
        </p:txBody>
      </p:sp>
      <p:sp>
        <p:nvSpPr>
          <p:cNvPr id="669" name="Lunardini, PRL 2009"/>
          <p:cNvSpPr txBox="1"/>
          <p:nvPr/>
        </p:nvSpPr>
        <p:spPr>
          <a:xfrm>
            <a:off x="8678782" y="7662321"/>
            <a:ext cx="332390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2500">
                <a:solidFill>
                  <a:srgbClr val="5E5E5E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>
                <a:effectLst/>
              </a:defRPr>
            </a:pPr>
            <a:r>
              <a:t>Lunardini, PRL 2009</a:t>
            </a:r>
          </a:p>
        </p:txBody>
      </p:sp>
      <p:sp>
        <p:nvSpPr>
          <p:cNvPr id="670" name="Rectangle"/>
          <p:cNvSpPr/>
          <p:nvPr/>
        </p:nvSpPr>
        <p:spPr>
          <a:xfrm>
            <a:off x="1403689" y="9154074"/>
            <a:ext cx="352366" cy="381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pic>
        <p:nvPicPr>
          <p:cNvPr id="671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147665" y="8992706"/>
            <a:ext cx="7251701" cy="952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72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123578" y="10111631"/>
            <a:ext cx="17780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73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265519" y="10111631"/>
            <a:ext cx="1841501" cy="406401"/>
          </a:xfrm>
          <a:prstGeom prst="rect">
            <a:avLst/>
          </a:prstGeom>
          <a:ln w="12700">
            <a:miter lim="400000"/>
          </a:ln>
        </p:spPr>
      </p:pic>
      <p:sp>
        <p:nvSpPr>
          <p:cNvPr id="674" name="dark energy and matter cosmic energy densities"/>
          <p:cNvSpPr txBox="1"/>
          <p:nvPr/>
        </p:nvSpPr>
        <p:spPr>
          <a:xfrm>
            <a:off x="6470959" y="10010031"/>
            <a:ext cx="9336468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>
                <a:solidFill>
                  <a:srgbClr val="424242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dark energy and matter cosmic energy densities</a:t>
            </a:r>
          </a:p>
        </p:txBody>
      </p:sp>
      <p:pic>
        <p:nvPicPr>
          <p:cNvPr id="675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059463" y="10688045"/>
            <a:ext cx="4902201" cy="50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76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7987512" y="10891245"/>
            <a:ext cx="1331805" cy="308187"/>
          </a:xfrm>
          <a:prstGeom prst="rect">
            <a:avLst/>
          </a:prstGeom>
          <a:ln w="12700">
            <a:miter lim="400000"/>
          </a:ln>
        </p:spPr>
      </p:pic>
      <p:pic>
        <p:nvPicPr>
          <p:cNvPr id="677" name="Ligne Ligne" descr="Ligne Ligne"/>
          <p:cNvPicPr>
            <a:picLocks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745794" y="4201983"/>
            <a:ext cx="2262702" cy="405645"/>
          </a:xfrm>
          <a:prstGeom prst="rect">
            <a:avLst/>
          </a:prstGeom>
        </p:spPr>
      </p:pic>
      <p:pic>
        <p:nvPicPr>
          <p:cNvPr id="679" name="Ligne Ligne" descr="Ligne Ligne"/>
          <p:cNvPicPr>
            <a:picLocks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1060649" y="4230438"/>
            <a:ext cx="2867200" cy="405645"/>
          </a:xfrm>
          <a:prstGeom prst="rect">
            <a:avLst/>
          </a:prstGeom>
        </p:spPr>
      </p:pic>
      <p:sp>
        <p:nvSpPr>
          <p:cNvPr id="681" name="Ligne"/>
          <p:cNvSpPr/>
          <p:nvPr/>
        </p:nvSpPr>
        <p:spPr>
          <a:xfrm>
            <a:off x="18493599" y="7677501"/>
            <a:ext cx="1" cy="2080152"/>
          </a:xfrm>
          <a:prstGeom prst="line">
            <a:avLst/>
          </a:prstGeom>
          <a:ln w="139700">
            <a:solidFill>
              <a:schemeClr val="accent3">
                <a:satOff val="-11003"/>
                <a:lumOff val="-15119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  <p:sp>
        <p:nvSpPr>
          <p:cNvPr id="682" name="DSNB detection window"/>
          <p:cNvSpPr txBox="1"/>
          <p:nvPr/>
        </p:nvSpPr>
        <p:spPr>
          <a:xfrm>
            <a:off x="16476654" y="9854629"/>
            <a:ext cx="4046390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2800" b="1" i="1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DSNB detection window</a:t>
            </a:r>
          </a:p>
        </p:txBody>
      </p:sp>
      <p:pic>
        <p:nvPicPr>
          <p:cNvPr id="683" name="Image" descr="Image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4989419" y="5555957"/>
            <a:ext cx="393701" cy="317501"/>
          </a:xfrm>
          <a:prstGeom prst="rect">
            <a:avLst/>
          </a:prstGeom>
          <a:ln w="12700">
            <a:miter lim="400000"/>
          </a:ln>
        </p:spPr>
      </p:pic>
      <p:sp>
        <p:nvSpPr>
          <p:cNvPr id="684" name="mass of the supernova progenitor…"/>
          <p:cNvSpPr txBox="1"/>
          <p:nvPr/>
        </p:nvSpPr>
        <p:spPr>
          <a:xfrm>
            <a:off x="5900767" y="5344161"/>
            <a:ext cx="6770168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28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mass of the supernova progenitor</a:t>
            </a:r>
          </a:p>
          <a:p>
            <a:pPr algn="l" defTabSz="584200">
              <a:lnSpc>
                <a:spcPct val="100000"/>
              </a:lnSpc>
              <a:defRPr sz="28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giving either a neutron star or a black hole</a:t>
            </a:r>
          </a:p>
        </p:txBody>
      </p:sp>
      <p:sp>
        <p:nvSpPr>
          <p:cNvPr id="685" name="ICAP, IAP, 8th September 2022"/>
          <p:cNvSpPr txBox="1"/>
          <p:nvPr/>
        </p:nvSpPr>
        <p:spPr>
          <a:xfrm>
            <a:off x="10232222" y="13152243"/>
            <a:ext cx="4862216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LPNHE Seminar, 27th March 2023  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Rectangle"/>
          <p:cNvSpPr/>
          <p:nvPr/>
        </p:nvSpPr>
        <p:spPr>
          <a:xfrm>
            <a:off x="1582366" y="2373186"/>
            <a:ext cx="352367" cy="381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688" name="The cosmic core-collapse supernova rate history can be deduced from the cosmic star formation rate history."/>
          <p:cNvSpPr txBox="1"/>
          <p:nvPr/>
        </p:nvSpPr>
        <p:spPr>
          <a:xfrm>
            <a:off x="2070719" y="2233486"/>
            <a:ext cx="20704498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400">
                <a:solidFill>
                  <a:srgbClr val="424242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The </a:t>
            </a:r>
            <a:r>
              <a:rPr>
                <a:solidFill>
                  <a:srgbClr val="FF2600"/>
                </a:solidFill>
              </a:rPr>
              <a:t>cosmic core-collapse supernova rate history</a:t>
            </a:r>
            <a:r>
              <a:t> can be deduced from the </a:t>
            </a:r>
            <a:r>
              <a:rPr u="sng"/>
              <a:t>cosmic star formation rate history</a:t>
            </a:r>
            <a:r>
              <a:t>.</a:t>
            </a:r>
          </a:p>
        </p:txBody>
      </p:sp>
      <p:pic>
        <p:nvPicPr>
          <p:cNvPr id="68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38339" y="3298644"/>
            <a:ext cx="7543801" cy="133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9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203232" y="4677886"/>
            <a:ext cx="78613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691" name="Salpeter Initial Mass Function (IMF)"/>
          <p:cNvSpPr txBox="1"/>
          <p:nvPr/>
        </p:nvSpPr>
        <p:spPr>
          <a:xfrm>
            <a:off x="14225847" y="5436616"/>
            <a:ext cx="5872486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2800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Salpeter Initial Mass Function (IMF) </a:t>
            </a:r>
          </a:p>
        </p:txBody>
      </p:sp>
      <p:pic>
        <p:nvPicPr>
          <p:cNvPr id="69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288241" y="3403203"/>
            <a:ext cx="16891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693" name="is the number of stars with…"/>
          <p:cNvSpPr txBox="1"/>
          <p:nvPr/>
        </p:nvSpPr>
        <p:spPr>
          <a:xfrm>
            <a:off x="16162058" y="3339703"/>
            <a:ext cx="4409282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28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is the number of stars with </a:t>
            </a:r>
          </a:p>
          <a:p>
            <a:pPr algn="l" defTabSz="584200">
              <a:lnSpc>
                <a:spcPct val="100000"/>
              </a:lnSpc>
              <a:defRPr sz="28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progenitor mass </a:t>
            </a:r>
          </a:p>
        </p:txBody>
      </p:sp>
      <p:pic>
        <p:nvPicPr>
          <p:cNvPr id="694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8919011" y="3880284"/>
            <a:ext cx="24257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695" name="CORE-COLLAPSE SUPERNOVA RATE"/>
          <p:cNvSpPr txBox="1"/>
          <p:nvPr/>
        </p:nvSpPr>
        <p:spPr>
          <a:xfrm>
            <a:off x="7677063" y="936969"/>
            <a:ext cx="10516829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4500" b="1">
                <a:solidFill>
                  <a:srgbClr val="797979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CORE-COLLAPSE SUPERNOVA RATE</a:t>
            </a:r>
          </a:p>
        </p:txBody>
      </p:sp>
      <p:sp>
        <p:nvSpPr>
          <p:cNvPr id="696" name="Priya and Lunardini JCAP 2017"/>
          <p:cNvSpPr txBox="1"/>
          <p:nvPr/>
        </p:nvSpPr>
        <p:spPr>
          <a:xfrm rot="5339149">
            <a:off x="7536793" y="7969915"/>
            <a:ext cx="5573552" cy="4224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7092" tIns="27092" rIns="27092" bIns="27092" anchor="ctr">
            <a:spAutoFit/>
          </a:bodyPr>
          <a:lstStyle>
            <a:lvl1pPr algn="l" defTabSz="415430">
              <a:lnSpc>
                <a:spcPct val="100000"/>
              </a:lnSpc>
              <a:defRPr sz="2500">
                <a:solidFill>
                  <a:srgbClr val="5E5E5E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>
                <a:effectLst/>
              </a:defRPr>
            </a:pPr>
            <a:r>
              <a:t>Yuksel et al, i Astrophys. J(2008)</a:t>
            </a:r>
          </a:p>
        </p:txBody>
      </p:sp>
      <p:grpSp>
        <p:nvGrpSpPr>
          <p:cNvPr id="699" name="Image"/>
          <p:cNvGrpSpPr/>
          <p:nvPr/>
        </p:nvGrpSpPr>
        <p:grpSpPr>
          <a:xfrm>
            <a:off x="2763121" y="5268460"/>
            <a:ext cx="7359417" cy="5825397"/>
            <a:chOff x="0" y="0"/>
            <a:chExt cx="7359416" cy="5825396"/>
          </a:xfrm>
        </p:grpSpPr>
        <p:pic>
          <p:nvPicPr>
            <p:cNvPr id="698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27000" y="88900"/>
              <a:ext cx="7105417" cy="549519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97" name="Image" descr="Image"/>
            <p:cNvPicPr>
              <a:picLocks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7359417" cy="5825397"/>
            </a:xfrm>
            <a:prstGeom prst="rect">
              <a:avLst/>
            </a:prstGeom>
            <a:effectLst/>
          </p:spPr>
        </p:pic>
      </p:grpSp>
      <p:sp>
        <p:nvSpPr>
          <p:cNvPr id="700" name="ONE of the main UNCERTAINTIES"/>
          <p:cNvSpPr txBox="1"/>
          <p:nvPr/>
        </p:nvSpPr>
        <p:spPr>
          <a:xfrm>
            <a:off x="13975306" y="10434760"/>
            <a:ext cx="9336468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800" b="1">
                <a:solidFill>
                  <a:srgbClr val="9437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ONE of the main UNCERTAINTIES</a:t>
            </a:r>
          </a:p>
        </p:txBody>
      </p:sp>
      <p:sp>
        <p:nvSpPr>
          <p:cNvPr id="701" name="Flèche double"/>
          <p:cNvSpPr/>
          <p:nvPr/>
        </p:nvSpPr>
        <p:spPr>
          <a:xfrm>
            <a:off x="4123381" y="11073827"/>
            <a:ext cx="1689101" cy="469901"/>
          </a:xfrm>
          <a:prstGeom prst="leftRightArrow">
            <a:avLst>
              <a:gd name="adj1" fmla="val 32000"/>
              <a:gd name="adj2" fmla="val 118919"/>
            </a:avLst>
          </a:prstGeom>
          <a:blipFill>
            <a:blip r:embed="rId9"/>
          </a:blipFill>
          <a:ln w="12700">
            <a:solidFill>
              <a:srgbClr val="21212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702" name="relevant for…"/>
          <p:cNvSpPr txBox="1"/>
          <p:nvPr/>
        </p:nvSpPr>
        <p:spPr>
          <a:xfrm>
            <a:off x="3955366" y="11528748"/>
            <a:ext cx="2025130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2800">
                <a:solidFill>
                  <a:srgbClr val="FF26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relevant for </a:t>
            </a:r>
          </a:p>
          <a:p>
            <a:pPr defTabSz="584200">
              <a:lnSpc>
                <a:spcPct val="100000"/>
              </a:lnSpc>
              <a:defRPr sz="2800">
                <a:solidFill>
                  <a:srgbClr val="FF26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the DSNB</a:t>
            </a:r>
          </a:p>
        </p:txBody>
      </p:sp>
      <p:sp>
        <p:nvSpPr>
          <p:cNvPr id="703" name="below detection…"/>
          <p:cNvSpPr txBox="1"/>
          <p:nvPr/>
        </p:nvSpPr>
        <p:spPr>
          <a:xfrm>
            <a:off x="6201462" y="11528748"/>
            <a:ext cx="2705597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28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below detection </a:t>
            </a:r>
          </a:p>
          <a:p>
            <a:pPr defTabSz="584200">
              <a:lnSpc>
                <a:spcPct val="100000"/>
              </a:lnSpc>
              <a:defRPr sz="28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threshold</a:t>
            </a:r>
          </a:p>
        </p:txBody>
      </p:sp>
      <p:sp>
        <p:nvSpPr>
          <p:cNvPr id="704" name="Flèche double"/>
          <p:cNvSpPr/>
          <p:nvPr/>
        </p:nvSpPr>
        <p:spPr>
          <a:xfrm>
            <a:off x="5905286" y="11073827"/>
            <a:ext cx="3297947" cy="469901"/>
          </a:xfrm>
          <a:prstGeom prst="leftRightArrow">
            <a:avLst>
              <a:gd name="adj1" fmla="val 32000"/>
              <a:gd name="adj2" fmla="val 118919"/>
            </a:avLst>
          </a:prstGeom>
          <a:blipFill>
            <a:blip r:embed="rId9"/>
          </a:blipFill>
          <a:ln w="12700">
            <a:solidFill>
              <a:srgbClr val="21212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212121"/>
                </a:solidFill>
                <a:effectLst/>
              </a:defRPr>
            </a:pPr>
            <a:endParaRPr/>
          </a:p>
        </p:txBody>
      </p:sp>
      <p:sp>
        <p:nvSpPr>
          <p:cNvPr id="705" name="Ligne"/>
          <p:cNvSpPr/>
          <p:nvPr/>
        </p:nvSpPr>
        <p:spPr>
          <a:xfrm flipH="1">
            <a:off x="5247054" y="4340256"/>
            <a:ext cx="1158262" cy="1158261"/>
          </a:xfrm>
          <a:prstGeom prst="line">
            <a:avLst/>
          </a:prstGeom>
          <a:ln w="127000">
            <a:solidFill>
              <a:schemeClr val="accent3">
                <a:satOff val="-11003"/>
                <a:lumOff val="-15119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  <p:sp>
        <p:nvSpPr>
          <p:cNvPr id="706" name="Ligne"/>
          <p:cNvSpPr/>
          <p:nvPr/>
        </p:nvSpPr>
        <p:spPr>
          <a:xfrm>
            <a:off x="10395559" y="3461028"/>
            <a:ext cx="3170881" cy="243535"/>
          </a:xfrm>
          <a:prstGeom prst="line">
            <a:avLst/>
          </a:prstGeom>
          <a:ln w="127000">
            <a:solidFill>
              <a:schemeClr val="accent3">
                <a:satOff val="-11003"/>
                <a:lumOff val="-15119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  <p:pic>
        <p:nvPicPr>
          <p:cNvPr id="707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4554141" y="7571629"/>
            <a:ext cx="7874001" cy="1905001"/>
          </a:xfrm>
          <a:prstGeom prst="rect">
            <a:avLst/>
          </a:prstGeom>
          <a:ln w="12700">
            <a:miter lim="400000"/>
          </a:ln>
        </p:spPr>
      </p:pic>
      <p:sp>
        <p:nvSpPr>
          <p:cNvPr id="708" name="Rectangle"/>
          <p:cNvSpPr/>
          <p:nvPr/>
        </p:nvSpPr>
        <p:spPr>
          <a:xfrm>
            <a:off x="13888437" y="6953243"/>
            <a:ext cx="352367" cy="381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709" name="Local SN rate uncertain by a factor of 2:"/>
          <p:cNvSpPr txBox="1"/>
          <p:nvPr/>
        </p:nvSpPr>
        <p:spPr>
          <a:xfrm>
            <a:off x="14462200" y="6857993"/>
            <a:ext cx="6662689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28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 b="1"/>
              <a:t>Local SN rate uncertain by a factor of 2: </a:t>
            </a:r>
            <a:r>
              <a:t> </a:t>
            </a:r>
          </a:p>
        </p:txBody>
      </p:sp>
      <p:sp>
        <p:nvSpPr>
          <p:cNvPr id="710" name="ICAP, IAP, 8th September 2022"/>
          <p:cNvSpPr txBox="1"/>
          <p:nvPr/>
        </p:nvSpPr>
        <p:spPr>
          <a:xfrm>
            <a:off x="10232222" y="13152243"/>
            <a:ext cx="4862216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LPNHE Seminar, 27th March 2023  </a:t>
            </a:r>
          </a:p>
        </p:txBody>
      </p:sp>
      <p:sp>
        <p:nvSpPr>
          <p:cNvPr id="711" name="Rectangle"/>
          <p:cNvSpPr/>
          <p:nvPr/>
        </p:nvSpPr>
        <p:spPr>
          <a:xfrm>
            <a:off x="13751157" y="3471725"/>
            <a:ext cx="352367" cy="381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DSNB IMPORTANT"/>
          <p:cNvSpPr txBox="1"/>
          <p:nvPr/>
        </p:nvSpPr>
        <p:spPr>
          <a:xfrm>
            <a:off x="9101890" y="988166"/>
            <a:ext cx="5570620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4500" b="1">
                <a:solidFill>
                  <a:srgbClr val="797979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DSNB IMPORTANT</a:t>
            </a:r>
          </a:p>
        </p:txBody>
      </p:sp>
      <p:grpSp>
        <p:nvGrpSpPr>
          <p:cNvPr id="716" name="Image"/>
          <p:cNvGrpSpPr/>
          <p:nvPr/>
        </p:nvGrpSpPr>
        <p:grpSpPr>
          <a:xfrm>
            <a:off x="2579297" y="3508161"/>
            <a:ext cx="8651133" cy="6699679"/>
            <a:chOff x="0" y="0"/>
            <a:chExt cx="8651131" cy="6699677"/>
          </a:xfrm>
        </p:grpSpPr>
        <p:pic>
          <p:nvPicPr>
            <p:cNvPr id="715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8397132" cy="636947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14" name="Image" descr="Image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8651132" cy="6699679"/>
            </a:xfrm>
            <a:prstGeom prst="rect">
              <a:avLst/>
            </a:prstGeom>
            <a:effectLst/>
          </p:spPr>
        </p:pic>
      </p:grpSp>
      <p:sp>
        <p:nvSpPr>
          <p:cNvPr id="717" name="Rectangle"/>
          <p:cNvSpPr/>
          <p:nvPr/>
        </p:nvSpPr>
        <p:spPr>
          <a:xfrm>
            <a:off x="13684274" y="2954011"/>
            <a:ext cx="352367" cy="381001"/>
          </a:xfrm>
          <a:prstGeom prst="rect">
            <a:avLst/>
          </a:pr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718" name="see e.g. Priya and Lunardini 2017,…"/>
          <p:cNvSpPr txBox="1"/>
          <p:nvPr/>
        </p:nvSpPr>
        <p:spPr>
          <a:xfrm>
            <a:off x="15792774" y="4084291"/>
            <a:ext cx="5646103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2500">
                <a:solidFill>
                  <a:srgbClr val="5E5E5E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see e.g. Priya and Lunardini 2017, </a:t>
            </a:r>
          </a:p>
          <a:p>
            <a:pPr algn="l" defTabSz="584200">
              <a:lnSpc>
                <a:spcPct val="100000"/>
              </a:lnSpc>
              <a:defRPr sz="2500">
                <a:solidFill>
                  <a:srgbClr val="5E5E5E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Moller et al 2018, Kresse et al 2021, </a:t>
            </a:r>
          </a:p>
          <a:p>
            <a:pPr algn="l" defTabSz="584200">
              <a:lnSpc>
                <a:spcPct val="100000"/>
              </a:lnSpc>
              <a:defRPr sz="2500">
                <a:solidFill>
                  <a:srgbClr val="5E5E5E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Horiuchi et al 2021, …</a:t>
            </a:r>
          </a:p>
        </p:txBody>
      </p:sp>
      <p:sp>
        <p:nvSpPr>
          <p:cNvPr id="719" name="- flavor conversion phenomena beyond MSW,…"/>
          <p:cNvSpPr txBox="1"/>
          <p:nvPr/>
        </p:nvSpPr>
        <p:spPr>
          <a:xfrm>
            <a:off x="14275621" y="5741157"/>
            <a:ext cx="10297971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 - </a:t>
            </a:r>
            <a:r>
              <a:rPr>
                <a:solidFill>
                  <a:srgbClr val="C82506"/>
                </a:solidFill>
              </a:rPr>
              <a:t>flavor conversion phenomena </a:t>
            </a:r>
            <a:r>
              <a:t>beyond MSW, 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e.g.  shock waves and self-interaction. 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Event rates can be modified by 10-20 %.</a:t>
            </a:r>
          </a:p>
        </p:txBody>
      </p:sp>
      <p:sp>
        <p:nvSpPr>
          <p:cNvPr id="720" name="Galais, Kneller, Gava, Volpe, PRD81, 2010"/>
          <p:cNvSpPr txBox="1"/>
          <p:nvPr/>
        </p:nvSpPr>
        <p:spPr>
          <a:xfrm>
            <a:off x="14951594" y="7495764"/>
            <a:ext cx="637667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2500">
                <a:solidFill>
                  <a:srgbClr val="5E5E5E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>
                <a:effectLst/>
              </a:defRPr>
            </a:pPr>
            <a:r>
              <a:t>Galais, Kneller, Gava, Volpe, PRD81, 2010</a:t>
            </a:r>
          </a:p>
        </p:txBody>
      </p:sp>
      <p:sp>
        <p:nvSpPr>
          <p:cNvPr id="721" name="Kresse et al 2021"/>
          <p:cNvSpPr txBox="1"/>
          <p:nvPr/>
        </p:nvSpPr>
        <p:spPr>
          <a:xfrm>
            <a:off x="8291085" y="10193777"/>
            <a:ext cx="276764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2500">
                <a:solidFill>
                  <a:srgbClr val="5E5E5E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>
                <a:effectLst/>
              </a:defRPr>
            </a:pPr>
            <a:r>
              <a:t>Kresse et al 2021</a:t>
            </a:r>
          </a:p>
        </p:txBody>
      </p:sp>
      <p:sp>
        <p:nvSpPr>
          <p:cNvPr id="722" name="Fraction of black-hole forming supernovae versus…"/>
          <p:cNvSpPr txBox="1"/>
          <p:nvPr/>
        </p:nvSpPr>
        <p:spPr>
          <a:xfrm>
            <a:off x="2579298" y="2314055"/>
            <a:ext cx="8651132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>
                <a:solidFill>
                  <a:srgbClr val="424242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>
                <a:solidFill>
                  <a:srgbClr val="FF2600"/>
                </a:solidFill>
              </a:rPr>
              <a:t>Fraction of black-hole forming supernovae versus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424242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>
                <a:solidFill>
                  <a:srgbClr val="FF2600"/>
                </a:solidFill>
              </a:rPr>
              <a:t>neutron-star forming supernovae </a:t>
            </a:r>
            <a:r>
              <a:rPr>
                <a:solidFill>
                  <a:srgbClr val="000000"/>
                </a:solidFill>
              </a:rPr>
              <a:t>debated</a:t>
            </a:r>
          </a:p>
        </p:txBody>
      </p:sp>
      <p:sp>
        <p:nvSpPr>
          <p:cNvPr id="723" name="Therefore the DSNB is sensitive to :"/>
          <p:cNvSpPr txBox="1"/>
          <p:nvPr/>
        </p:nvSpPr>
        <p:spPr>
          <a:xfrm>
            <a:off x="13615824" y="2266522"/>
            <a:ext cx="6054590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Therefore the DSNB is sensitive to :</a:t>
            </a:r>
          </a:p>
        </p:txBody>
      </p:sp>
      <p:sp>
        <p:nvSpPr>
          <p:cNvPr id="724" name="- non-standard neutrino properties such as…"/>
          <p:cNvSpPr txBox="1"/>
          <p:nvPr/>
        </p:nvSpPr>
        <p:spPr>
          <a:xfrm>
            <a:off x="14275621" y="8348671"/>
            <a:ext cx="10297971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 - </a:t>
            </a:r>
            <a:r>
              <a:rPr>
                <a:solidFill>
                  <a:srgbClr val="FF2600"/>
                </a:solidFill>
              </a:rPr>
              <a:t>non-standard neutrino properties</a:t>
            </a:r>
            <a:r>
              <a:t> such as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   neutrino decay.</a:t>
            </a:r>
          </a:p>
        </p:txBody>
      </p:sp>
      <p:sp>
        <p:nvSpPr>
          <p:cNvPr id="725" name="Ando 2003, Lisi et al 2004,…"/>
          <p:cNvSpPr txBox="1"/>
          <p:nvPr/>
        </p:nvSpPr>
        <p:spPr>
          <a:xfrm>
            <a:off x="16222282" y="9849277"/>
            <a:ext cx="5569904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2500">
                <a:solidFill>
                  <a:srgbClr val="5E5E5E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Ando 2003, Lisi et al 2004, </a:t>
            </a:r>
          </a:p>
          <a:p>
            <a:pPr algn="l" defTabSz="584200">
              <a:lnSpc>
                <a:spcPct val="100000"/>
              </a:lnSpc>
              <a:defRPr sz="2500">
                <a:solidFill>
                  <a:srgbClr val="5E5E5E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De Gouvea et al 2020, </a:t>
            </a:r>
          </a:p>
          <a:p>
            <a:pPr algn="l" defTabSz="584200">
              <a:lnSpc>
                <a:spcPct val="100000"/>
              </a:lnSpc>
              <a:defRPr sz="2500">
                <a:solidFill>
                  <a:srgbClr val="5E5E5E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Tabrizi et Horiuchi 2021, </a:t>
            </a:r>
          </a:p>
          <a:p>
            <a:pPr algn="l" defTabSz="584200">
              <a:lnSpc>
                <a:spcPct val="100000"/>
              </a:lnSpc>
              <a:defRPr sz="2500">
                <a:solidFill>
                  <a:srgbClr val="5E5E5E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Ivanez-Ballesteros and Volpe, 2022.</a:t>
            </a:r>
          </a:p>
        </p:txBody>
      </p:sp>
      <p:sp>
        <p:nvSpPr>
          <p:cNvPr id="726" name="ICAP, IAP, 8th September 2022"/>
          <p:cNvSpPr txBox="1"/>
          <p:nvPr/>
        </p:nvSpPr>
        <p:spPr>
          <a:xfrm>
            <a:off x="10232222" y="13152243"/>
            <a:ext cx="4862216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LPNHE Seminar, 27th March 2023  </a:t>
            </a:r>
          </a:p>
        </p:txBody>
      </p:sp>
      <p:sp>
        <p:nvSpPr>
          <p:cNvPr id="727" name="FOR ASTROPHYSICS AND PARTICLE PHYSICS"/>
          <p:cNvSpPr txBox="1"/>
          <p:nvPr/>
        </p:nvSpPr>
        <p:spPr>
          <a:xfrm>
            <a:off x="6394836" y="12060360"/>
            <a:ext cx="12536988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800" b="1">
                <a:solidFill>
                  <a:srgbClr val="9437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FOR ASTROPHYSICS AND PARTICLE PHYSICS</a:t>
            </a:r>
          </a:p>
        </p:txBody>
      </p:sp>
      <p:sp>
        <p:nvSpPr>
          <p:cNvPr id="728" name="NS"/>
          <p:cNvSpPr txBox="1"/>
          <p:nvPr/>
        </p:nvSpPr>
        <p:spPr>
          <a:xfrm>
            <a:off x="5404842" y="4222749"/>
            <a:ext cx="620316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t>NS</a:t>
            </a:r>
          </a:p>
        </p:txBody>
      </p:sp>
      <p:sp>
        <p:nvSpPr>
          <p:cNvPr id="729" name="BH"/>
          <p:cNvSpPr txBox="1"/>
          <p:nvPr/>
        </p:nvSpPr>
        <p:spPr>
          <a:xfrm>
            <a:off x="6317853" y="4222749"/>
            <a:ext cx="673894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t>BH</a:t>
            </a:r>
          </a:p>
        </p:txBody>
      </p:sp>
      <p:sp>
        <p:nvSpPr>
          <p:cNvPr id="730" name="Rectangle"/>
          <p:cNvSpPr/>
          <p:nvPr/>
        </p:nvSpPr>
        <p:spPr>
          <a:xfrm>
            <a:off x="13811274" y="8516611"/>
            <a:ext cx="352367" cy="381001"/>
          </a:xfrm>
          <a:prstGeom prst="rect">
            <a:avLst/>
          </a:pr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731" name="Rectangle"/>
          <p:cNvSpPr/>
          <p:nvPr/>
        </p:nvSpPr>
        <p:spPr>
          <a:xfrm>
            <a:off x="13811274" y="5900411"/>
            <a:ext cx="352367" cy="381001"/>
          </a:xfrm>
          <a:prstGeom prst="rect">
            <a:avLst/>
          </a:pr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732" name="- the cosmic core-collapse supernova rate, the…"/>
          <p:cNvSpPr txBox="1"/>
          <p:nvPr/>
        </p:nvSpPr>
        <p:spPr>
          <a:xfrm>
            <a:off x="14217806" y="2857906"/>
            <a:ext cx="7844248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- the </a:t>
            </a:r>
            <a:r>
              <a:rPr u="sng"/>
              <a:t>cosmic core-collapse supernova rate</a:t>
            </a:r>
            <a:r>
              <a:t>, the 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fraction of </a:t>
            </a:r>
            <a:r>
              <a:rPr u="sng"/>
              <a:t>failed supernovae,</a:t>
            </a:r>
            <a:r>
              <a:t> the EOS; </a:t>
            </a:r>
          </a:p>
        </p:txBody>
      </p:sp>
      <p:sp>
        <p:nvSpPr>
          <p:cNvPr id="733" name="Ligne"/>
          <p:cNvSpPr/>
          <p:nvPr/>
        </p:nvSpPr>
        <p:spPr>
          <a:xfrm flipH="1">
            <a:off x="10721199" y="3815169"/>
            <a:ext cx="3441403" cy="1116485"/>
          </a:xfrm>
          <a:prstGeom prst="line">
            <a:avLst/>
          </a:prstGeom>
          <a:ln w="139700">
            <a:solidFill>
              <a:schemeClr val="accent3">
                <a:satOff val="-11003"/>
                <a:lumOff val="-15119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ICAP, IAP, 8th September 2022"/>
          <p:cNvSpPr txBox="1"/>
          <p:nvPr/>
        </p:nvSpPr>
        <p:spPr>
          <a:xfrm>
            <a:off x="10232222" y="13152243"/>
            <a:ext cx="4862216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LPNHE Seminar, 27th March 2023  </a:t>
            </a:r>
          </a:p>
        </p:txBody>
      </p:sp>
      <p:sp>
        <p:nvSpPr>
          <p:cNvPr id="736" name="DSNB and NEUTRINO DECAY"/>
          <p:cNvSpPr txBox="1"/>
          <p:nvPr/>
        </p:nvSpPr>
        <p:spPr>
          <a:xfrm>
            <a:off x="7968174" y="903546"/>
            <a:ext cx="8447652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lnSpc>
                <a:spcPct val="100000"/>
              </a:lnSpc>
              <a:defRPr sz="4500" b="1">
                <a:solidFill>
                  <a:srgbClr val="797979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DSNB and </a:t>
            </a:r>
            <a:r>
              <a:rPr>
                <a:solidFill>
                  <a:srgbClr val="9437FF"/>
                </a:solidFill>
              </a:rPr>
              <a:t>NEUTRINO DECAY</a:t>
            </a:r>
          </a:p>
        </p:txBody>
      </p:sp>
      <p:sp>
        <p:nvSpPr>
          <p:cNvPr id="737" name="The DSNB is sensitive to non-standard properties.…"/>
          <p:cNvSpPr txBox="1"/>
          <p:nvPr/>
        </p:nvSpPr>
        <p:spPr>
          <a:xfrm>
            <a:off x="1527128" y="2063766"/>
            <a:ext cx="8884742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The DSNB is sensitive to non-standard properties.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It has a unique sensitivity to </a:t>
            </a:r>
            <a:r>
              <a:rPr>
                <a:solidFill>
                  <a:srgbClr val="FF2600"/>
                </a:solidFill>
              </a:rPr>
              <a:t>neutrino non-radiative 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>
                <a:solidFill>
                  <a:srgbClr val="FF2600"/>
                </a:solidFill>
              </a:rPr>
              <a:t>two-body decay</a:t>
            </a:r>
            <a:r>
              <a:t>:  </a:t>
            </a:r>
          </a:p>
        </p:txBody>
      </p:sp>
      <p:sp>
        <p:nvSpPr>
          <p:cNvPr id="738" name="Rectangle"/>
          <p:cNvSpPr/>
          <p:nvPr/>
        </p:nvSpPr>
        <p:spPr>
          <a:xfrm>
            <a:off x="1090275" y="2113739"/>
            <a:ext cx="352367" cy="381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pic>
        <p:nvPicPr>
          <p:cNvPr id="73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99851" y="4164223"/>
            <a:ext cx="62611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4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03945" y="4887262"/>
            <a:ext cx="254001" cy="419101"/>
          </a:xfrm>
          <a:prstGeom prst="rect">
            <a:avLst/>
          </a:prstGeom>
          <a:ln w="12700">
            <a:miter lim="400000"/>
          </a:ln>
        </p:spPr>
      </p:pic>
      <p:sp>
        <p:nvSpPr>
          <p:cNvPr id="741" name="a massless scalar particle"/>
          <p:cNvSpPr txBox="1"/>
          <p:nvPr/>
        </p:nvSpPr>
        <p:spPr>
          <a:xfrm>
            <a:off x="3434679" y="4777793"/>
            <a:ext cx="448780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a massless scalar particle  </a:t>
            </a:r>
          </a:p>
        </p:txBody>
      </p:sp>
      <p:sp>
        <p:nvSpPr>
          <p:cNvPr id="742" name="Rectangle"/>
          <p:cNvSpPr/>
          <p:nvPr/>
        </p:nvSpPr>
        <p:spPr>
          <a:xfrm>
            <a:off x="1090275" y="7353096"/>
            <a:ext cx="352367" cy="381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743" name="Upper limits from Earth experiments,…"/>
          <p:cNvSpPr txBox="1"/>
          <p:nvPr/>
        </p:nvSpPr>
        <p:spPr>
          <a:xfrm>
            <a:off x="1771919" y="7184380"/>
            <a:ext cx="8418353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>
                <a:solidFill>
                  <a:srgbClr val="424242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Upper limits from Earth experiments, 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424242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solar neutrinos and cosmology (BBN and CMB).  </a:t>
            </a:r>
          </a:p>
        </p:txBody>
      </p:sp>
      <p:pic>
        <p:nvPicPr>
          <p:cNvPr id="74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34994" y="8410740"/>
            <a:ext cx="3048001" cy="914401"/>
          </a:xfrm>
          <a:prstGeom prst="rect">
            <a:avLst/>
          </a:prstGeom>
          <a:ln w="12700">
            <a:miter lim="400000"/>
          </a:ln>
        </p:spPr>
      </p:pic>
      <p:sp>
        <p:nvSpPr>
          <p:cNvPr id="745" name="atmospheric exp."/>
          <p:cNvSpPr txBox="1"/>
          <p:nvPr/>
        </p:nvSpPr>
        <p:spPr>
          <a:xfrm>
            <a:off x="5620680" y="8558297"/>
            <a:ext cx="2997288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>
                <a:solidFill>
                  <a:srgbClr val="424242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atmospheric exp.</a:t>
            </a:r>
          </a:p>
        </p:txBody>
      </p:sp>
      <p:sp>
        <p:nvSpPr>
          <p:cNvPr id="746" name="decay observability…"/>
          <p:cNvSpPr txBox="1"/>
          <p:nvPr/>
        </p:nvSpPr>
        <p:spPr>
          <a:xfrm>
            <a:off x="7157340" y="9315455"/>
            <a:ext cx="3394845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>
                <a:solidFill>
                  <a:srgbClr val="424242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decay observability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424242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(rule of thumb) </a:t>
            </a:r>
          </a:p>
        </p:txBody>
      </p:sp>
      <p:pic>
        <p:nvPicPr>
          <p:cNvPr id="747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9348701" y="2287019"/>
            <a:ext cx="3619501" cy="850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48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860945" y="9416996"/>
            <a:ext cx="2540001" cy="850901"/>
          </a:xfrm>
          <a:prstGeom prst="rect">
            <a:avLst/>
          </a:prstGeom>
          <a:ln w="12700">
            <a:miter lim="400000"/>
          </a:ln>
        </p:spPr>
      </p:pic>
      <p:sp>
        <p:nvSpPr>
          <p:cNvPr id="749" name="DSNB :"/>
          <p:cNvSpPr txBox="1"/>
          <p:nvPr/>
        </p:nvSpPr>
        <p:spPr>
          <a:xfrm>
            <a:off x="17729739" y="2407669"/>
            <a:ext cx="1444266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DSNB : </a:t>
            </a:r>
          </a:p>
        </p:txBody>
      </p:sp>
      <p:pic>
        <p:nvPicPr>
          <p:cNvPr id="750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179910" y="9643695"/>
            <a:ext cx="1435101" cy="393701"/>
          </a:xfrm>
          <a:prstGeom prst="rect">
            <a:avLst/>
          </a:prstGeom>
          <a:ln w="12700">
            <a:miter lim="400000"/>
          </a:ln>
        </p:spPr>
      </p:pic>
      <p:sp>
        <p:nvSpPr>
          <p:cNvPr id="751" name="Abe et al, arXiv:2109.11174"/>
          <p:cNvSpPr txBox="1"/>
          <p:nvPr/>
        </p:nvSpPr>
        <p:spPr>
          <a:xfrm>
            <a:off x="2028447" y="5531062"/>
            <a:ext cx="8403909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l" defTabSz="584200">
              <a:lnSpc>
                <a:spcPct val="100000"/>
              </a:lnSpc>
              <a:defRPr sz="2500">
                <a:solidFill>
                  <a:srgbClr val="5E5E5E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Ando et al, PLB 570 (2003) ; Fogli et al PRD70 (2004);</a:t>
            </a:r>
          </a:p>
          <a:p>
            <a:pPr algn="l" defTabSz="584200">
              <a:lnSpc>
                <a:spcPct val="100000"/>
              </a:lnSpc>
              <a:defRPr sz="2500">
                <a:solidFill>
                  <a:srgbClr val="5E5E5E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 De Gouvea et al PRD 102 (2020); Tabrizi, Horiuchi, </a:t>
            </a:r>
          </a:p>
          <a:p>
            <a:pPr algn="l" defTabSz="584200">
              <a:lnSpc>
                <a:spcPct val="100000"/>
              </a:lnSpc>
              <a:defRPr sz="2500">
                <a:solidFill>
                  <a:srgbClr val="5E5E5E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JCAP 05 (2021).</a:t>
            </a:r>
          </a:p>
        </p:txBody>
      </p:sp>
      <p:grpSp>
        <p:nvGrpSpPr>
          <p:cNvPr id="754" name="Image"/>
          <p:cNvGrpSpPr/>
          <p:nvPr/>
        </p:nvGrpSpPr>
        <p:grpSpPr>
          <a:xfrm>
            <a:off x="16620106" y="5037538"/>
            <a:ext cx="7078716" cy="5979294"/>
            <a:chOff x="0" y="0"/>
            <a:chExt cx="7078715" cy="5979293"/>
          </a:xfrm>
        </p:grpSpPr>
        <p:pic>
          <p:nvPicPr>
            <p:cNvPr id="753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27000" y="88900"/>
              <a:ext cx="6824716" cy="564909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52" name="Image" descr="Image"/>
            <p:cNvPicPr>
              <a:picLocks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7078716" cy="5979294"/>
            </a:xfrm>
            <a:prstGeom prst="rect">
              <a:avLst/>
            </a:prstGeom>
            <a:effectLst/>
          </p:spPr>
        </p:pic>
      </p:grpSp>
      <p:sp>
        <p:nvSpPr>
          <p:cNvPr id="755" name="In case DSNB not observed, it could be…"/>
          <p:cNvSpPr txBox="1"/>
          <p:nvPr/>
        </p:nvSpPr>
        <p:spPr>
          <a:xfrm>
            <a:off x="13593933" y="11671186"/>
            <a:ext cx="9715879" cy="1333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lnSpc>
                <a:spcPct val="100000"/>
              </a:lnSpc>
              <a:defRPr sz="3800">
                <a:solidFill>
                  <a:srgbClr val="FF26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 sz="3500">
                <a:solidFill>
                  <a:srgbClr val="9437FF"/>
                </a:solidFill>
              </a:rPr>
              <a:t>In case DSNB not observed, it could be </a:t>
            </a:r>
          </a:p>
          <a:p>
            <a:pPr defTabSz="584200">
              <a:lnSpc>
                <a:spcPct val="100000"/>
              </a:lnSpc>
              <a:defRPr sz="3800">
                <a:solidFill>
                  <a:srgbClr val="FF26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 sz="3500">
                <a:solidFill>
                  <a:srgbClr val="9437FF"/>
                </a:solidFill>
              </a:rPr>
              <a:t>due to neutrino non-radiative two-body decay</a:t>
            </a:r>
            <a:r>
              <a:t>    </a:t>
            </a:r>
          </a:p>
        </p:txBody>
      </p:sp>
      <p:sp>
        <p:nvSpPr>
          <p:cNvPr id="756" name="Inverted…"/>
          <p:cNvSpPr txBox="1"/>
          <p:nvPr/>
        </p:nvSpPr>
        <p:spPr>
          <a:xfrm>
            <a:off x="17772012" y="6984796"/>
            <a:ext cx="5192131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584200">
              <a:lnSpc>
                <a:spcPct val="100000"/>
              </a:lnSpc>
              <a:defRPr sz="3000" i="1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Inverted </a:t>
            </a:r>
          </a:p>
          <a:p>
            <a:pPr algn="r" defTabSz="584200">
              <a:lnSpc>
                <a:spcPct val="100000"/>
              </a:lnSpc>
              <a:defRPr sz="3000" i="1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mass ordering</a:t>
            </a:r>
          </a:p>
        </p:txBody>
      </p:sp>
      <p:sp>
        <p:nvSpPr>
          <p:cNvPr id="757" name="Abe et al, arXiv:2109.11174"/>
          <p:cNvSpPr txBox="1"/>
          <p:nvPr/>
        </p:nvSpPr>
        <p:spPr>
          <a:xfrm>
            <a:off x="18037066" y="10916237"/>
            <a:ext cx="5609908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l" defTabSz="584200">
              <a:lnSpc>
                <a:spcPct val="100000"/>
              </a:lnSpc>
              <a:defRPr sz="2500">
                <a:solidFill>
                  <a:srgbClr val="5E5E5E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Ivanez-Ballesteros and Volpe, </a:t>
            </a:r>
          </a:p>
          <a:p>
            <a:pPr algn="l" defTabSz="584200">
              <a:lnSpc>
                <a:spcPct val="100000"/>
              </a:lnSpc>
              <a:defRPr sz="2500">
                <a:solidFill>
                  <a:srgbClr val="5E5E5E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PRD107 (2023),  arXiv:2209.12465</a:t>
            </a:r>
          </a:p>
        </p:txBody>
      </p:sp>
      <p:pic>
        <p:nvPicPr>
          <p:cNvPr id="758" name="Image" descr="Image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0939665" y="2063766"/>
            <a:ext cx="6325038" cy="5420078"/>
          </a:xfrm>
          <a:prstGeom prst="rect">
            <a:avLst/>
          </a:prstGeom>
        </p:spPr>
      </p:pic>
      <p:sp>
        <p:nvSpPr>
          <p:cNvPr id="759" name="Normal mass…"/>
          <p:cNvSpPr txBox="1"/>
          <p:nvPr/>
        </p:nvSpPr>
        <p:spPr>
          <a:xfrm>
            <a:off x="11506119" y="3586373"/>
            <a:ext cx="5192131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584200">
              <a:lnSpc>
                <a:spcPct val="100000"/>
              </a:lnSpc>
              <a:defRPr sz="3000" i="1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Normal mass </a:t>
            </a:r>
          </a:p>
          <a:p>
            <a:pPr algn="r" defTabSz="584200">
              <a:lnSpc>
                <a:spcPct val="100000"/>
              </a:lnSpc>
              <a:defRPr sz="3000" i="1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ordering and  SH</a:t>
            </a:r>
          </a:p>
        </p:txBody>
      </p:sp>
      <p:sp>
        <p:nvSpPr>
          <p:cNvPr id="760" name="Expected DSNB events (no decay) :…"/>
          <p:cNvSpPr txBox="1"/>
          <p:nvPr/>
        </p:nvSpPr>
        <p:spPr>
          <a:xfrm>
            <a:off x="3792806" y="10871086"/>
            <a:ext cx="8426165" cy="213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 i="1">
                <a:solidFill>
                  <a:srgbClr val="424242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Expected DSNB events (no decay) : </a:t>
            </a:r>
          </a:p>
          <a:p>
            <a:pPr algn="l" defTabSz="584200">
              <a:lnSpc>
                <a:spcPct val="100000"/>
              </a:lnSpc>
              <a:defRPr sz="3000" i="1">
                <a:solidFill>
                  <a:srgbClr val="424242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10 for SK-Gd (10 year), and DUNE (20 years), </a:t>
            </a:r>
          </a:p>
          <a:p>
            <a:pPr algn="l" defTabSz="584200">
              <a:lnSpc>
                <a:spcPct val="100000"/>
              </a:lnSpc>
              <a:defRPr sz="3000" i="1">
                <a:solidFill>
                  <a:srgbClr val="424242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10-40 for JUNO (20 years) </a:t>
            </a:r>
          </a:p>
          <a:p>
            <a:pPr algn="l" defTabSz="584200">
              <a:lnSpc>
                <a:spcPct val="100000"/>
              </a:lnSpc>
              <a:defRPr sz="3000" i="1">
                <a:solidFill>
                  <a:srgbClr val="424242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and a few hundreds for Hyper-Kamiokande (20 years).</a:t>
            </a:r>
          </a:p>
        </p:txBody>
      </p:sp>
      <p:sp>
        <p:nvSpPr>
          <p:cNvPr id="761" name="Hyper-Kamiokande"/>
          <p:cNvSpPr txBox="1"/>
          <p:nvPr/>
        </p:nvSpPr>
        <p:spPr>
          <a:xfrm>
            <a:off x="10932219" y="1859739"/>
            <a:ext cx="6339930" cy="609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Hyper-Kamiokande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98900" y="508000"/>
            <a:ext cx="17230619" cy="1270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Rectangle"/>
          <p:cNvSpPr/>
          <p:nvPr/>
        </p:nvSpPr>
        <p:spPr>
          <a:xfrm>
            <a:off x="16002000" y="11633200"/>
            <a:ext cx="4539754" cy="7540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161" name="ICAP, IAP, 8th September 2022"/>
          <p:cNvSpPr txBox="1"/>
          <p:nvPr/>
        </p:nvSpPr>
        <p:spPr>
          <a:xfrm>
            <a:off x="10232222" y="13190343"/>
            <a:ext cx="4862216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LPNHE Seminar, 27th March 2023  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Conclusions and Perspectives"/>
          <p:cNvSpPr txBox="1"/>
          <p:nvPr/>
        </p:nvSpPr>
        <p:spPr>
          <a:xfrm>
            <a:off x="8889386" y="1743490"/>
            <a:ext cx="7454281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r>
              <a:t>Conclusions and Perspectives</a:t>
            </a:r>
          </a:p>
        </p:txBody>
      </p:sp>
      <p:pic>
        <p:nvPicPr>
          <p:cNvPr id="76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22222" y="4634329"/>
            <a:ext cx="1289667" cy="1877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76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69894" y="7570199"/>
            <a:ext cx="1289667" cy="1877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76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73615" y="10352548"/>
            <a:ext cx="1289667" cy="1877602"/>
          </a:xfrm>
          <a:prstGeom prst="rect">
            <a:avLst/>
          </a:prstGeom>
          <a:ln w="12700">
            <a:miter lim="400000"/>
          </a:ln>
        </p:spPr>
      </p:pic>
      <p:sp>
        <p:nvSpPr>
          <p:cNvPr id="767" name="Texte"/>
          <p:cNvSpPr txBox="1"/>
          <p:nvPr/>
        </p:nvSpPr>
        <p:spPr>
          <a:xfrm>
            <a:off x="9607108" y="8437571"/>
            <a:ext cx="206203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 </a:t>
            </a:r>
          </a:p>
        </p:txBody>
      </p:sp>
      <p:sp>
        <p:nvSpPr>
          <p:cNvPr id="768" name="Neutrino flavor evolution in dense environments, in particular core-collapse supernovae and…"/>
          <p:cNvSpPr txBox="1"/>
          <p:nvPr/>
        </p:nvSpPr>
        <p:spPr>
          <a:xfrm>
            <a:off x="4849586" y="4766680"/>
            <a:ext cx="16609853" cy="1612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000">
                <a:solidFill>
                  <a:srgbClr val="008F00"/>
                </a:solidFill>
              </a:defRPr>
            </a:pPr>
            <a:r>
              <a:t>Neutrino flavor evolution in dense environments, in particular core-collapse supernovae and </a:t>
            </a:r>
          </a:p>
          <a:p>
            <a:pPr>
              <a:defRPr sz="3000">
                <a:solidFill>
                  <a:srgbClr val="008F00"/>
                </a:solidFill>
              </a:defRPr>
            </a:pPr>
            <a:r>
              <a:t>binary neutron star mergers still has to reveal mysteries. Neutrino self-interaction effects requires </a:t>
            </a:r>
          </a:p>
          <a:p>
            <a:pPr algn="l">
              <a:defRPr sz="3000">
                <a:solidFill>
                  <a:srgbClr val="008F00"/>
                </a:solidFill>
              </a:defRPr>
            </a:pPr>
            <a:r>
              <a:t>further work, or gravitational field effects. </a:t>
            </a:r>
          </a:p>
        </p:txBody>
      </p:sp>
      <p:sp>
        <p:nvSpPr>
          <p:cNvPr id="769" name="As for SN1987A, observation of a new (extra)galactic supernova would bring crucial…"/>
          <p:cNvSpPr txBox="1"/>
          <p:nvPr/>
        </p:nvSpPr>
        <p:spPr>
          <a:xfrm>
            <a:off x="6091992" y="7281946"/>
            <a:ext cx="13219966" cy="2269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000">
                <a:solidFill>
                  <a:srgbClr val="7A81FF"/>
                </a:solidFill>
              </a:defRPr>
            </a:pPr>
            <a:r>
              <a:rPr dirty="0"/>
              <a:t>As for SN1987A, observation of a new (extra)galactic supernova would bring :</a:t>
            </a:r>
          </a:p>
          <a:p>
            <a:pPr marL="365759" indent="-365759" algn="l">
              <a:buSzPct val="119999"/>
              <a:buChar char="-"/>
              <a:defRPr sz="3000">
                <a:solidFill>
                  <a:srgbClr val="7A81FF"/>
                </a:solidFill>
              </a:defRPr>
            </a:pPr>
            <a:r>
              <a:rPr dirty="0"/>
              <a:t>crucial evidence on the role of SASI, </a:t>
            </a:r>
          </a:p>
          <a:p>
            <a:pPr marL="365759" indent="-365759" algn="l">
              <a:buSzPct val="119999"/>
              <a:buChar char="-"/>
              <a:defRPr sz="3000">
                <a:solidFill>
                  <a:srgbClr val="7A81FF"/>
                </a:solidFill>
              </a:defRPr>
            </a:pPr>
            <a:r>
              <a:rPr lang="fr-FR" dirty="0"/>
              <a:t>key information on the supernova, on the </a:t>
            </a:r>
            <a:r>
              <a:rPr dirty="0"/>
              <a:t>neutron star </a:t>
            </a:r>
            <a:r>
              <a:rPr lang="fr-FR" dirty="0"/>
              <a:t>and</a:t>
            </a:r>
            <a:r>
              <a:rPr dirty="0"/>
              <a:t> on</a:t>
            </a:r>
          </a:p>
          <a:p>
            <a:pPr algn="l">
              <a:defRPr sz="3000">
                <a:solidFill>
                  <a:srgbClr val="7A81FF"/>
                </a:solidFill>
              </a:defRPr>
            </a:pPr>
            <a:r>
              <a:rPr dirty="0"/>
              <a:t>unknown neutrino properties.  </a:t>
            </a:r>
          </a:p>
        </p:txBody>
      </p:sp>
      <p:sp>
        <p:nvSpPr>
          <p:cNvPr id="770" name="Upcoming measurement of the diffuse supernova neutrino background  important…"/>
          <p:cNvSpPr txBox="1"/>
          <p:nvPr/>
        </p:nvSpPr>
        <p:spPr>
          <a:xfrm>
            <a:off x="4917686" y="10601786"/>
            <a:ext cx="14055130" cy="1161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000">
                <a:solidFill>
                  <a:srgbClr val="FF2600"/>
                </a:solidFill>
              </a:defRPr>
            </a:pPr>
            <a:r>
              <a:rPr dirty="0"/>
              <a:t>Upcoming measurement of the diffuse supernova neutrino background  important</a:t>
            </a:r>
          </a:p>
          <a:p>
            <a:pPr algn="l">
              <a:defRPr sz="3000">
                <a:solidFill>
                  <a:srgbClr val="FF2600"/>
                </a:solidFill>
              </a:defRPr>
            </a:pPr>
            <a:r>
              <a:rPr dirty="0"/>
              <a:t>for astrophysics and particle physics.</a:t>
            </a:r>
            <a:r>
              <a:rPr lang="fr-FR" dirty="0"/>
              <a:t> It opens a new </a:t>
            </a:r>
            <a:r>
              <a:rPr lang="fr-FR" dirty="0" err="1"/>
              <a:t>observational</a:t>
            </a:r>
            <a:r>
              <a:rPr lang="fr-FR" dirty="0"/>
              <a:t> </a:t>
            </a:r>
            <a:r>
              <a:rPr lang="fr-FR" dirty="0" err="1"/>
              <a:t>window</a:t>
            </a:r>
            <a:r>
              <a:rPr lang="fr-FR"/>
              <a:t>.</a:t>
            </a:r>
            <a:endParaRPr dirty="0"/>
          </a:p>
        </p:txBody>
      </p:sp>
      <p:sp>
        <p:nvSpPr>
          <p:cNvPr id="771" name="ICAP, IAP, 8th September 2022"/>
          <p:cNvSpPr txBox="1"/>
          <p:nvPr/>
        </p:nvSpPr>
        <p:spPr>
          <a:xfrm>
            <a:off x="10232222" y="13215743"/>
            <a:ext cx="4862216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LPNHE Seminar, 27th March 2023  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65008" y="462755"/>
            <a:ext cx="17053984" cy="12790490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Super-Kamiokande"/>
          <p:cNvSpPr txBox="1"/>
          <p:nvPr/>
        </p:nvSpPr>
        <p:spPr>
          <a:xfrm>
            <a:off x="6540038" y="4416106"/>
            <a:ext cx="3380892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>
                <a:solidFill>
                  <a:srgbClr val="212121"/>
                </a:solidFill>
              </a:defRPr>
            </a:pPr>
            <a:r>
              <a:t>S</a:t>
            </a:r>
            <a:r>
              <a:rPr>
                <a:solidFill>
                  <a:srgbClr val="FFFFFF"/>
                </a:solidFill>
              </a:rPr>
              <a:t>uper-Kamiokande</a:t>
            </a:r>
          </a:p>
        </p:txBody>
      </p:sp>
      <p:sp>
        <p:nvSpPr>
          <p:cNvPr id="165" name="ICAP, IAP, 8th September 2022"/>
          <p:cNvSpPr txBox="1"/>
          <p:nvPr/>
        </p:nvSpPr>
        <p:spPr>
          <a:xfrm>
            <a:off x="10232222" y="13215743"/>
            <a:ext cx="4862216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LPNHE Seminar, 27th March 2023  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61121" y="388441"/>
            <a:ext cx="17252158" cy="12939118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ICAP, IAP, 8th September 2022"/>
          <p:cNvSpPr txBox="1"/>
          <p:nvPr/>
        </p:nvSpPr>
        <p:spPr>
          <a:xfrm>
            <a:off x="10232222" y="13215743"/>
            <a:ext cx="4862216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LPNHE Seminar, 27th March 2023  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Mikheev-Smirnov-Wolfenstein (MSW) EFFECT"/>
          <p:cNvSpPr txBox="1"/>
          <p:nvPr/>
        </p:nvSpPr>
        <p:spPr>
          <a:xfrm>
            <a:off x="5917415" y="804441"/>
            <a:ext cx="12549170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4500" b="1">
                <a:solidFill>
                  <a:srgbClr val="797979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solidFill>
                  <a:srgbClr val="9437FF"/>
                </a:solidFill>
                <a:effectLst/>
              </a:defRPr>
            </a:pPr>
            <a:r>
              <a:rPr>
                <a:solidFill>
                  <a:srgbClr val="797979"/>
                </a:solidFill>
              </a:rPr>
              <a:t>Mikheev-Smirnov-Wolfenstein (MSW) EFFECT</a:t>
            </a:r>
          </a:p>
        </p:txBody>
      </p:sp>
      <p:sp>
        <p:nvSpPr>
          <p:cNvPr id="171" name="Electron neutrinos adiabatically (efficiently)…"/>
          <p:cNvSpPr txBox="1"/>
          <p:nvPr/>
        </p:nvSpPr>
        <p:spPr>
          <a:xfrm>
            <a:off x="3751147" y="6809395"/>
            <a:ext cx="8670963" cy="115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Electron neutrinos adiabatically (efficiently) </a:t>
            </a:r>
          </a:p>
          <a:p>
            <a:pPr algn="l" defTabSz="821531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convert into other flavors at the resonance location</a:t>
            </a:r>
          </a:p>
        </p:txBody>
      </p:sp>
      <p:pic>
        <p:nvPicPr>
          <p:cNvPr id="17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2689" y="2055889"/>
            <a:ext cx="12914667" cy="4355388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Wolfenstein, 1978; Mikheev and Smirnov, 1985"/>
          <p:cNvSpPr txBox="1"/>
          <p:nvPr/>
        </p:nvSpPr>
        <p:spPr>
          <a:xfrm>
            <a:off x="14291051" y="1785356"/>
            <a:ext cx="736949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lnSpc>
                <a:spcPct val="100000"/>
              </a:lnSpc>
              <a:defRPr sz="2000">
                <a:solidFill>
                  <a:srgbClr val="5E5E5E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sz="2500"/>
              <a:t>Wolfenstein, 1978; Mikheev and Smirnov, 1985</a:t>
            </a:r>
            <a:r>
              <a:t> </a:t>
            </a:r>
          </a:p>
        </p:txBody>
      </p:sp>
      <p:pic>
        <p:nvPicPr>
          <p:cNvPr id="17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894445" y="7155153"/>
            <a:ext cx="7733563" cy="48783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20802951">
            <a:off x="9557815" y="2827212"/>
            <a:ext cx="520701" cy="355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50622" y="3902598"/>
            <a:ext cx="558801" cy="2413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9" name="Image"/>
          <p:cNvGrpSpPr/>
          <p:nvPr/>
        </p:nvGrpSpPr>
        <p:grpSpPr>
          <a:xfrm>
            <a:off x="16418997" y="3848949"/>
            <a:ext cx="3613254" cy="2532625"/>
            <a:chOff x="0" y="0"/>
            <a:chExt cx="3613252" cy="2532623"/>
          </a:xfrm>
        </p:grpSpPr>
        <p:pic>
          <p:nvPicPr>
            <p:cNvPr id="178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rcRect r="3" b="7"/>
            <a:stretch>
              <a:fillRect/>
            </a:stretch>
          </p:blipFill>
          <p:spPr>
            <a:xfrm>
              <a:off x="127000" y="88900"/>
              <a:ext cx="3359150" cy="2202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0802"/>
                  </a:lnTo>
                  <a:lnTo>
                    <a:pt x="0" y="21600"/>
                  </a:lnTo>
                  <a:lnTo>
                    <a:pt x="10800" y="21600"/>
                  </a:lnTo>
                  <a:lnTo>
                    <a:pt x="21600" y="21600"/>
                  </a:lnTo>
                  <a:lnTo>
                    <a:pt x="21600" y="10802"/>
                  </a:lnTo>
                  <a:lnTo>
                    <a:pt x="21600" y="0"/>
                  </a:lnTo>
                  <a:lnTo>
                    <a:pt x="10800" y="0"/>
                  </a:lnTo>
                  <a:lnTo>
                    <a:pt x="0" y="0"/>
                  </a:lnTo>
                  <a:close/>
                  <a:moveTo>
                    <a:pt x="17131" y="8381"/>
                  </a:moveTo>
                  <a:cubicBezTo>
                    <a:pt x="17171" y="8395"/>
                    <a:pt x="17208" y="8433"/>
                    <a:pt x="17231" y="8490"/>
                  </a:cubicBezTo>
                  <a:cubicBezTo>
                    <a:pt x="17277" y="8603"/>
                    <a:pt x="17252" y="8754"/>
                    <a:pt x="17177" y="8825"/>
                  </a:cubicBezTo>
                  <a:cubicBezTo>
                    <a:pt x="17103" y="8895"/>
                    <a:pt x="17004" y="8860"/>
                    <a:pt x="16958" y="8747"/>
                  </a:cubicBezTo>
                  <a:cubicBezTo>
                    <a:pt x="16912" y="8633"/>
                    <a:pt x="16937" y="8482"/>
                    <a:pt x="17012" y="8412"/>
                  </a:cubicBezTo>
                  <a:cubicBezTo>
                    <a:pt x="17049" y="8377"/>
                    <a:pt x="17092" y="8366"/>
                    <a:pt x="17131" y="8381"/>
                  </a:cubicBezTo>
                  <a:close/>
                </a:path>
              </a:pathLst>
            </a:custGeom>
            <a:ln>
              <a:noFill/>
            </a:ln>
            <a:effectLst/>
          </p:spPr>
        </p:pic>
        <p:pic>
          <p:nvPicPr>
            <p:cNvPr id="177" name="Image" descr="Image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" y="0"/>
              <a:ext cx="3613254" cy="2532624"/>
            </a:xfrm>
            <a:prstGeom prst="rect">
              <a:avLst/>
            </a:prstGeom>
            <a:effectLst/>
          </p:spPr>
        </p:pic>
      </p:grpSp>
      <p:sp>
        <p:nvSpPr>
          <p:cNvPr id="180" name="Rectangle"/>
          <p:cNvSpPr/>
          <p:nvPr/>
        </p:nvSpPr>
        <p:spPr>
          <a:xfrm>
            <a:off x="14420930" y="2726089"/>
            <a:ext cx="352367" cy="381001"/>
          </a:xfrm>
          <a:prstGeom prst="rect">
            <a:avLst/>
          </a:prstGeom>
          <a:blipFill>
            <a:blip r:embed="rId8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181" name="The neutrino-matter interaction term…"/>
          <p:cNvSpPr txBox="1"/>
          <p:nvPr/>
        </p:nvSpPr>
        <p:spPr>
          <a:xfrm>
            <a:off x="15060384" y="2537932"/>
            <a:ext cx="6330480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The neutrino-matter interaction term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responsible for the MSW effect</a:t>
            </a:r>
          </a:p>
        </p:txBody>
      </p:sp>
      <p:sp>
        <p:nvSpPr>
          <p:cNvPr id="182" name="Rectangle"/>
          <p:cNvSpPr/>
          <p:nvPr/>
        </p:nvSpPr>
        <p:spPr>
          <a:xfrm>
            <a:off x="14420930" y="6435687"/>
            <a:ext cx="352367" cy="381001"/>
          </a:xfrm>
          <a:prstGeom prst="rect">
            <a:avLst/>
          </a:prstGeom>
          <a:blipFill>
            <a:blip r:embed="rId8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183" name="Established by experiments"/>
          <p:cNvSpPr txBox="1"/>
          <p:nvPr/>
        </p:nvSpPr>
        <p:spPr>
          <a:xfrm>
            <a:off x="15011810" y="6348356"/>
            <a:ext cx="4745833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Established by experiments</a:t>
            </a:r>
          </a:p>
        </p:txBody>
      </p:sp>
      <p:sp>
        <p:nvSpPr>
          <p:cNvPr id="184" name="MSW occurs in supernovae, binary neutron…"/>
          <p:cNvSpPr txBox="1"/>
          <p:nvPr/>
        </p:nvSpPr>
        <p:spPr>
          <a:xfrm>
            <a:off x="7046993" y="10633768"/>
            <a:ext cx="8785301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lnSpc>
                <a:spcPct val="100000"/>
              </a:lnSpc>
              <a:defRPr sz="3400" b="1">
                <a:solidFill>
                  <a:srgbClr val="9437FF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MSW occurs in supernovae, binary neutron </a:t>
            </a:r>
          </a:p>
          <a:p>
            <a:pPr defTabSz="584200">
              <a:lnSpc>
                <a:spcPct val="100000"/>
              </a:lnSpc>
              <a:defRPr sz="3400" b="1">
                <a:solidFill>
                  <a:srgbClr val="9437FF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star mergers, Earth and early Universe </a:t>
            </a:r>
          </a:p>
        </p:txBody>
      </p:sp>
      <p:pic>
        <p:nvPicPr>
          <p:cNvPr id="185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51536" y="8995850"/>
            <a:ext cx="2887171" cy="403843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SNO, PRL 87 (2001)"/>
          <p:cNvSpPr txBox="1"/>
          <p:nvPr/>
        </p:nvSpPr>
        <p:spPr>
          <a:xfrm>
            <a:off x="665247" y="8995850"/>
            <a:ext cx="318674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solidFill>
                  <a:srgbClr val="D6D6D6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SNO, PRL 87 (2001)</a:t>
            </a:r>
          </a:p>
        </p:txBody>
      </p:sp>
      <p:pic>
        <p:nvPicPr>
          <p:cNvPr id="187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951944" y="8366390"/>
            <a:ext cx="2995101" cy="4160370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KamLAND,…"/>
          <p:cNvSpPr txBox="1"/>
          <p:nvPr/>
        </p:nvSpPr>
        <p:spPr>
          <a:xfrm>
            <a:off x="4243947" y="12041622"/>
            <a:ext cx="2411096" cy="911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>
                <a:solidFill>
                  <a:srgbClr val="D6D6D6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>
                <a:solidFill>
                  <a:srgbClr val="5E5E5E"/>
                </a:solidFill>
              </a:rPr>
              <a:t>KamLAND, </a:t>
            </a:r>
          </a:p>
          <a:p>
            <a:pPr>
              <a:defRPr sz="2500">
                <a:solidFill>
                  <a:srgbClr val="D6D6D6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>
                <a:solidFill>
                  <a:srgbClr val="5E5E5E"/>
                </a:solidFill>
              </a:rPr>
              <a:t>PRL 90 (2003)</a:t>
            </a:r>
          </a:p>
        </p:txBody>
      </p:sp>
      <p:pic>
        <p:nvPicPr>
          <p:cNvPr id="189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790521" y="5855347"/>
            <a:ext cx="3797301" cy="800101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ICAP, IAP, 8th September 2022"/>
          <p:cNvSpPr txBox="1"/>
          <p:nvPr/>
        </p:nvSpPr>
        <p:spPr>
          <a:xfrm>
            <a:off x="10232222" y="13190343"/>
            <a:ext cx="4862216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LPNHE Seminar, 27th March 2023  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07379" y="1875449"/>
            <a:ext cx="16633874" cy="4712932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NEUTRINO VACUUM OSCILLATIONS and open QUESTIONS"/>
          <p:cNvSpPr txBox="1"/>
          <p:nvPr/>
        </p:nvSpPr>
        <p:spPr>
          <a:xfrm>
            <a:off x="3441059" y="1013636"/>
            <a:ext cx="17020153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4500" b="1">
                <a:solidFill>
                  <a:srgbClr val="797979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solidFill>
                  <a:srgbClr val="9437FF"/>
                </a:solidFill>
                <a:effectLst/>
              </a:defRPr>
            </a:pPr>
            <a:r>
              <a:rPr>
                <a:solidFill>
                  <a:srgbClr val="797979"/>
                </a:solidFill>
              </a:rPr>
              <a:t>NEUTRINO VACUUM OSCILLATIONS and open QUESTIONS</a:t>
            </a:r>
          </a:p>
        </p:txBody>
      </p:sp>
      <p:grpSp>
        <p:nvGrpSpPr>
          <p:cNvPr id="196" name="Open questions :…"/>
          <p:cNvGrpSpPr/>
          <p:nvPr/>
        </p:nvGrpSpPr>
        <p:grpSpPr>
          <a:xfrm>
            <a:off x="13511152" y="6840426"/>
            <a:ext cx="7619683" cy="5842001"/>
            <a:chOff x="0" y="0"/>
            <a:chExt cx="7619682" cy="5842000"/>
          </a:xfrm>
        </p:grpSpPr>
        <p:sp>
          <p:nvSpPr>
            <p:cNvPr id="195" name="Open questions :…"/>
            <p:cNvSpPr txBox="1"/>
            <p:nvPr/>
          </p:nvSpPr>
          <p:spPr>
            <a:xfrm>
              <a:off x="133350" y="133350"/>
              <a:ext cx="7352983" cy="5575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1" algn="l">
                <a:lnSpc>
                  <a:spcPct val="100000"/>
                </a:lnSpc>
                <a:defRPr sz="3500">
                  <a:solidFill>
                    <a:srgbClr val="FF2600"/>
                  </a:solidFill>
                  <a:effectLst/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pPr>
              <a:r>
                <a:t>Open questions :</a:t>
              </a:r>
            </a:p>
            <a:p>
              <a:pPr lvl="1" algn="l">
                <a:lnSpc>
                  <a:spcPct val="100000"/>
                </a:lnSpc>
                <a:defRPr sz="3500">
                  <a:effectLst/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pPr>
              <a:r>
                <a:t>&gt;CP-violating phases ?</a:t>
              </a:r>
            </a:p>
            <a:p>
              <a:pPr lvl="1" algn="l">
                <a:lnSpc>
                  <a:spcPct val="100000"/>
                </a:lnSpc>
                <a:defRPr sz="3500">
                  <a:effectLst/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pPr>
              <a:r>
                <a:t>&gt;mass ordering ? </a:t>
              </a:r>
            </a:p>
            <a:p>
              <a:pPr lvl="1" algn="l">
                <a:lnSpc>
                  <a:spcPct val="100000"/>
                </a:lnSpc>
                <a:defRPr sz="3500">
                  <a:effectLst/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pPr>
              <a:r>
                <a:t>&gt;absolute mass values?</a:t>
              </a:r>
            </a:p>
            <a:p>
              <a:pPr lvl="1" algn="l">
                <a:lnSpc>
                  <a:spcPct val="100000"/>
                </a:lnSpc>
                <a:defRPr sz="3500">
                  <a:effectLst/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pPr>
              <a:r>
                <a:t>&gt;Dirac or Majorana ?</a:t>
              </a:r>
            </a:p>
            <a:p>
              <a:pPr lvl="1" algn="l">
                <a:lnSpc>
                  <a:spcPct val="100000"/>
                </a:lnSpc>
                <a:defRPr sz="3500">
                  <a:effectLst/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pPr>
              <a:r>
                <a:t>&gt;sterile neutrino ?</a:t>
              </a:r>
            </a:p>
            <a:p>
              <a:pPr lvl="1" algn="l">
                <a:lnSpc>
                  <a:spcPct val="100000"/>
                </a:lnSpc>
                <a:defRPr sz="3500">
                  <a:solidFill>
                    <a:srgbClr val="212121"/>
                  </a:solidFill>
                  <a:effectLst/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pPr>
              <a:r>
                <a:t>and </a:t>
              </a:r>
            </a:p>
            <a:p>
              <a:pPr lvl="1" algn="l">
                <a:lnSpc>
                  <a:spcPct val="100000"/>
                </a:lnSpc>
                <a:defRPr sz="3500">
                  <a:effectLst/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pPr>
              <a:r>
                <a:t>&gt;electromagnetic properties?</a:t>
              </a:r>
            </a:p>
            <a:p>
              <a:pPr lvl="1" algn="l">
                <a:lnSpc>
                  <a:spcPct val="100000"/>
                </a:lnSpc>
                <a:defRPr sz="3500">
                  <a:effectLst/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pPr>
              <a:r>
                <a:t>&gt;neutrino flavor in dense media?</a:t>
              </a:r>
            </a:p>
            <a:p>
              <a:pPr lvl="1">
                <a:lnSpc>
                  <a:spcPct val="100000"/>
                </a:lnSpc>
                <a:defRPr sz="3500">
                  <a:effectLst/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pPr>
              <a:r>
                <a:t>         ….</a:t>
              </a:r>
            </a:p>
          </p:txBody>
        </p:sp>
        <p:pic>
          <p:nvPicPr>
            <p:cNvPr id="194" name="Open questions :… Open questions :&gt;CP-violating phases ?&gt;mass ordering ? &gt;absolute mass values?&gt;Dirac or Majorana ?&gt;sterile neutrino ?and &gt;electromagnetic properties?&gt;neutrino flavor in dense media?         …." descr="Open questions :… Open questions :&gt;CP-violating phases ?&gt;mass ordering ? &gt;absolute mass values?&gt;Dirac or Majorana ?&gt;sterile neutrino ?and &gt;electromagnetic properties?&gt;neutrino flavor in dense media?         ….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7619683" cy="5842000"/>
            </a:xfrm>
            <a:prstGeom prst="rect">
              <a:avLst/>
            </a:prstGeom>
            <a:effectLst/>
          </p:spPr>
        </p:pic>
      </p:grpSp>
      <p:sp>
        <p:nvSpPr>
          <p:cNvPr id="197" name="Rectangle"/>
          <p:cNvSpPr/>
          <p:nvPr/>
        </p:nvSpPr>
        <p:spPr>
          <a:xfrm>
            <a:off x="1317604" y="2098825"/>
            <a:ext cx="352367" cy="381001"/>
          </a:xfrm>
          <a:prstGeom prst="rect">
            <a:avLst/>
          </a:pr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pic>
        <p:nvPicPr>
          <p:cNvPr id="19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045545" y="8616758"/>
            <a:ext cx="5987617" cy="31469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144789" y="9942597"/>
            <a:ext cx="1854201" cy="495301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Rectangle"/>
          <p:cNvSpPr/>
          <p:nvPr/>
        </p:nvSpPr>
        <p:spPr>
          <a:xfrm>
            <a:off x="1361294" y="7442306"/>
            <a:ext cx="352367" cy="381001"/>
          </a:xfrm>
          <a:prstGeom prst="rect">
            <a:avLst/>
          </a:pr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201" name="Normal mass ordering…"/>
          <p:cNvSpPr txBox="1"/>
          <p:nvPr/>
        </p:nvSpPr>
        <p:spPr>
          <a:xfrm>
            <a:off x="1809033" y="7251806"/>
            <a:ext cx="3775847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 i="1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Normal mass ordering </a:t>
            </a:r>
          </a:p>
          <a:p>
            <a:pPr defTabSz="584200">
              <a:lnSpc>
                <a:spcPct val="100000"/>
              </a:lnSpc>
              <a:defRPr sz="3000" i="1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(NMO)</a:t>
            </a:r>
          </a:p>
        </p:txBody>
      </p:sp>
      <p:sp>
        <p:nvSpPr>
          <p:cNvPr id="202" name="Inverted mass ordering…"/>
          <p:cNvSpPr txBox="1"/>
          <p:nvPr/>
        </p:nvSpPr>
        <p:spPr>
          <a:xfrm>
            <a:off x="5584879" y="7251806"/>
            <a:ext cx="3775847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 i="1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Inverted mass ordering </a:t>
            </a:r>
          </a:p>
          <a:p>
            <a:pPr defTabSz="584200">
              <a:lnSpc>
                <a:spcPct val="100000"/>
              </a:lnSpc>
              <a:defRPr sz="3000" i="1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(IMO)</a:t>
            </a:r>
          </a:p>
        </p:txBody>
      </p:sp>
      <p:pic>
        <p:nvPicPr>
          <p:cNvPr id="203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389648" y="11748512"/>
            <a:ext cx="1651001" cy="444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621486" y="11748512"/>
            <a:ext cx="1651001" cy="444501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ICAP, IAP, 8th September 2022"/>
          <p:cNvSpPr txBox="1"/>
          <p:nvPr/>
        </p:nvSpPr>
        <p:spPr>
          <a:xfrm>
            <a:off x="10232222" y="13190343"/>
            <a:ext cx="4862216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LPNHE Seminar, 27th March 2023  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IMPORTANT SOURCES OF NEUTRINOS"/>
          <p:cNvGrpSpPr/>
          <p:nvPr/>
        </p:nvGrpSpPr>
        <p:grpSpPr>
          <a:xfrm>
            <a:off x="6785978" y="5618980"/>
            <a:ext cx="10257030" cy="876301"/>
            <a:chOff x="0" y="0"/>
            <a:chExt cx="10257028" cy="876300"/>
          </a:xfrm>
        </p:grpSpPr>
        <p:sp>
          <p:nvSpPr>
            <p:cNvPr id="208" name="IMPORTANT SOURCES OF NEUTRINOS"/>
            <p:cNvSpPr txBox="1"/>
            <p:nvPr/>
          </p:nvSpPr>
          <p:spPr>
            <a:xfrm>
              <a:off x="50799" y="50800"/>
              <a:ext cx="10155430" cy="774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lnSpc>
                  <a:spcPct val="100000"/>
                </a:lnSpc>
                <a:defRPr sz="4500">
                  <a:solidFill>
                    <a:srgbClr val="929000"/>
                  </a:solidFill>
                  <a:latin typeface="Herculanum"/>
                  <a:ea typeface="Herculanum"/>
                  <a:cs typeface="Herculanum"/>
                  <a:sym typeface="Herculanum"/>
                </a:defRPr>
              </a:lvl1pPr>
            </a:lstStyle>
            <a:p>
              <a:pPr>
                <a:defRPr>
                  <a:effectLst/>
                </a:defRPr>
              </a:pPr>
              <a:r>
                <a:t>IMPORTANT SOURCES OF NEUTRINOS</a:t>
              </a:r>
            </a:p>
          </p:txBody>
        </p:sp>
        <p:pic>
          <p:nvPicPr>
            <p:cNvPr id="207" name="IMPORTANT SOURCES OF NEUTRINOS IMPORTANT SOURCES OF NEUTRINOS" descr="IMPORTANT SOURCES OF NEUTRINOS IMPORTANT SOURCES OF NEUTRINOS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10257030" cy="876300"/>
            </a:xfrm>
            <a:prstGeom prst="rect">
              <a:avLst/>
            </a:prstGeom>
            <a:effectLst/>
          </p:spPr>
        </p:pic>
      </p:grpSp>
      <p:pic>
        <p:nvPicPr>
          <p:cNvPr id="210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7405" t="4844" r="4521" b="9539"/>
          <a:stretch>
            <a:fillRect/>
          </a:stretch>
        </p:blipFill>
        <p:spPr>
          <a:xfrm>
            <a:off x="15759398" y="1479121"/>
            <a:ext cx="5265518" cy="31229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79" extrusionOk="0">
                <a:moveTo>
                  <a:pt x="13168" y="2"/>
                </a:moveTo>
                <a:cubicBezTo>
                  <a:pt x="12998" y="-9"/>
                  <a:pt x="12881" y="37"/>
                  <a:pt x="12906" y="106"/>
                </a:cubicBezTo>
                <a:cubicBezTo>
                  <a:pt x="12931" y="175"/>
                  <a:pt x="12876" y="346"/>
                  <a:pt x="12784" y="487"/>
                </a:cubicBezTo>
                <a:cubicBezTo>
                  <a:pt x="12624" y="731"/>
                  <a:pt x="12609" y="727"/>
                  <a:pt x="12507" y="405"/>
                </a:cubicBezTo>
                <a:cubicBezTo>
                  <a:pt x="12401" y="71"/>
                  <a:pt x="12398" y="74"/>
                  <a:pt x="12231" y="624"/>
                </a:cubicBezTo>
                <a:cubicBezTo>
                  <a:pt x="12065" y="1171"/>
                  <a:pt x="12053" y="1178"/>
                  <a:pt x="11602" y="1134"/>
                </a:cubicBezTo>
                <a:cubicBezTo>
                  <a:pt x="11291" y="1104"/>
                  <a:pt x="11149" y="1030"/>
                  <a:pt x="11164" y="904"/>
                </a:cubicBezTo>
                <a:cubicBezTo>
                  <a:pt x="11176" y="802"/>
                  <a:pt x="11137" y="713"/>
                  <a:pt x="11076" y="707"/>
                </a:cubicBezTo>
                <a:cubicBezTo>
                  <a:pt x="11015" y="701"/>
                  <a:pt x="10875" y="667"/>
                  <a:pt x="10766" y="633"/>
                </a:cubicBezTo>
                <a:cubicBezTo>
                  <a:pt x="10579" y="574"/>
                  <a:pt x="10567" y="622"/>
                  <a:pt x="10567" y="1381"/>
                </a:cubicBezTo>
                <a:cubicBezTo>
                  <a:pt x="10567" y="1827"/>
                  <a:pt x="10606" y="2233"/>
                  <a:pt x="10655" y="2284"/>
                </a:cubicBezTo>
                <a:cubicBezTo>
                  <a:pt x="10704" y="2334"/>
                  <a:pt x="10745" y="2806"/>
                  <a:pt x="10745" y="3331"/>
                </a:cubicBezTo>
                <a:cubicBezTo>
                  <a:pt x="10745" y="4130"/>
                  <a:pt x="10715" y="4313"/>
                  <a:pt x="10569" y="4445"/>
                </a:cubicBezTo>
                <a:cubicBezTo>
                  <a:pt x="10418" y="4580"/>
                  <a:pt x="10365" y="4523"/>
                  <a:pt x="10177" y="4019"/>
                </a:cubicBezTo>
                <a:cubicBezTo>
                  <a:pt x="10057" y="3698"/>
                  <a:pt x="9834" y="3285"/>
                  <a:pt x="9683" y="3104"/>
                </a:cubicBezTo>
                <a:cubicBezTo>
                  <a:pt x="9385" y="2746"/>
                  <a:pt x="9332" y="2098"/>
                  <a:pt x="9606" y="2174"/>
                </a:cubicBezTo>
                <a:cubicBezTo>
                  <a:pt x="9729" y="2208"/>
                  <a:pt x="9752" y="2048"/>
                  <a:pt x="9754" y="1099"/>
                </a:cubicBezTo>
                <a:cubicBezTo>
                  <a:pt x="9756" y="328"/>
                  <a:pt x="9724" y="-10"/>
                  <a:pt x="9653" y="13"/>
                </a:cubicBezTo>
                <a:cubicBezTo>
                  <a:pt x="9597" y="31"/>
                  <a:pt x="9528" y="181"/>
                  <a:pt x="9500" y="345"/>
                </a:cubicBezTo>
                <a:cubicBezTo>
                  <a:pt x="9473" y="509"/>
                  <a:pt x="9386" y="635"/>
                  <a:pt x="9309" y="624"/>
                </a:cubicBezTo>
                <a:cubicBezTo>
                  <a:pt x="9223" y="613"/>
                  <a:pt x="9185" y="687"/>
                  <a:pt x="9213" y="811"/>
                </a:cubicBezTo>
                <a:cubicBezTo>
                  <a:pt x="9238" y="923"/>
                  <a:pt x="9195" y="1056"/>
                  <a:pt x="9117" y="1107"/>
                </a:cubicBezTo>
                <a:cubicBezTo>
                  <a:pt x="8958" y="1210"/>
                  <a:pt x="8686" y="905"/>
                  <a:pt x="8759" y="707"/>
                </a:cubicBezTo>
                <a:cubicBezTo>
                  <a:pt x="8784" y="637"/>
                  <a:pt x="8582" y="586"/>
                  <a:pt x="8310" y="591"/>
                </a:cubicBezTo>
                <a:cubicBezTo>
                  <a:pt x="8038" y="597"/>
                  <a:pt x="7836" y="637"/>
                  <a:pt x="7863" y="682"/>
                </a:cubicBezTo>
                <a:cubicBezTo>
                  <a:pt x="7969" y="861"/>
                  <a:pt x="7701" y="1165"/>
                  <a:pt x="7435" y="1165"/>
                </a:cubicBezTo>
                <a:cubicBezTo>
                  <a:pt x="7281" y="1165"/>
                  <a:pt x="7109" y="1244"/>
                  <a:pt x="7053" y="1337"/>
                </a:cubicBezTo>
                <a:cubicBezTo>
                  <a:pt x="6977" y="1466"/>
                  <a:pt x="6881" y="1458"/>
                  <a:pt x="6672" y="1313"/>
                </a:cubicBezTo>
                <a:cubicBezTo>
                  <a:pt x="6520" y="1206"/>
                  <a:pt x="6204" y="1107"/>
                  <a:pt x="5970" y="1093"/>
                </a:cubicBezTo>
                <a:cubicBezTo>
                  <a:pt x="5699" y="1077"/>
                  <a:pt x="5488" y="974"/>
                  <a:pt x="5389" y="808"/>
                </a:cubicBezTo>
                <a:cubicBezTo>
                  <a:pt x="5265" y="599"/>
                  <a:pt x="5221" y="587"/>
                  <a:pt x="5162" y="745"/>
                </a:cubicBezTo>
                <a:cubicBezTo>
                  <a:pt x="5121" y="854"/>
                  <a:pt x="5086" y="1052"/>
                  <a:pt x="5085" y="1187"/>
                </a:cubicBezTo>
                <a:cubicBezTo>
                  <a:pt x="5082" y="1727"/>
                  <a:pt x="4572" y="2803"/>
                  <a:pt x="4318" y="2807"/>
                </a:cubicBezTo>
                <a:cubicBezTo>
                  <a:pt x="4152" y="2810"/>
                  <a:pt x="3568" y="3913"/>
                  <a:pt x="3397" y="4546"/>
                </a:cubicBezTo>
                <a:cubicBezTo>
                  <a:pt x="3242" y="5122"/>
                  <a:pt x="3183" y="5213"/>
                  <a:pt x="3002" y="5155"/>
                </a:cubicBezTo>
                <a:cubicBezTo>
                  <a:pt x="2885" y="5117"/>
                  <a:pt x="2810" y="5141"/>
                  <a:pt x="2835" y="5207"/>
                </a:cubicBezTo>
                <a:cubicBezTo>
                  <a:pt x="2904" y="5395"/>
                  <a:pt x="2501" y="5702"/>
                  <a:pt x="2241" y="5659"/>
                </a:cubicBezTo>
                <a:cubicBezTo>
                  <a:pt x="2084" y="5634"/>
                  <a:pt x="1964" y="5725"/>
                  <a:pt x="1873" y="5942"/>
                </a:cubicBezTo>
                <a:cubicBezTo>
                  <a:pt x="1800" y="6119"/>
                  <a:pt x="1629" y="6360"/>
                  <a:pt x="1496" y="6477"/>
                </a:cubicBezTo>
                <a:cubicBezTo>
                  <a:pt x="1284" y="6662"/>
                  <a:pt x="1236" y="6662"/>
                  <a:pt x="1103" y="6457"/>
                </a:cubicBezTo>
                <a:cubicBezTo>
                  <a:pt x="1019" y="6329"/>
                  <a:pt x="895" y="6244"/>
                  <a:pt x="828" y="6268"/>
                </a:cubicBezTo>
                <a:cubicBezTo>
                  <a:pt x="752" y="6296"/>
                  <a:pt x="710" y="6186"/>
                  <a:pt x="714" y="5975"/>
                </a:cubicBezTo>
                <a:cubicBezTo>
                  <a:pt x="720" y="5693"/>
                  <a:pt x="679" y="5645"/>
                  <a:pt x="464" y="5673"/>
                </a:cubicBezTo>
                <a:cubicBezTo>
                  <a:pt x="320" y="5692"/>
                  <a:pt x="167" y="5826"/>
                  <a:pt x="119" y="5978"/>
                </a:cubicBezTo>
                <a:cubicBezTo>
                  <a:pt x="15" y="6304"/>
                  <a:pt x="101" y="8780"/>
                  <a:pt x="223" y="8986"/>
                </a:cubicBezTo>
                <a:cubicBezTo>
                  <a:pt x="357" y="9213"/>
                  <a:pt x="323" y="10085"/>
                  <a:pt x="174" y="10226"/>
                </a:cubicBezTo>
                <a:cubicBezTo>
                  <a:pt x="-20" y="10409"/>
                  <a:pt x="96" y="11276"/>
                  <a:pt x="322" y="11336"/>
                </a:cubicBezTo>
                <a:cubicBezTo>
                  <a:pt x="416" y="11361"/>
                  <a:pt x="494" y="11449"/>
                  <a:pt x="496" y="11531"/>
                </a:cubicBezTo>
                <a:cubicBezTo>
                  <a:pt x="498" y="11613"/>
                  <a:pt x="540" y="11761"/>
                  <a:pt x="587" y="11857"/>
                </a:cubicBezTo>
                <a:cubicBezTo>
                  <a:pt x="675" y="12035"/>
                  <a:pt x="769" y="12799"/>
                  <a:pt x="764" y="13289"/>
                </a:cubicBezTo>
                <a:cubicBezTo>
                  <a:pt x="762" y="13520"/>
                  <a:pt x="838" y="13551"/>
                  <a:pt x="1345" y="13527"/>
                </a:cubicBezTo>
                <a:cubicBezTo>
                  <a:pt x="1995" y="13497"/>
                  <a:pt x="2220" y="13754"/>
                  <a:pt x="2122" y="14411"/>
                </a:cubicBezTo>
                <a:cubicBezTo>
                  <a:pt x="2077" y="14717"/>
                  <a:pt x="2090" y="14737"/>
                  <a:pt x="2251" y="14592"/>
                </a:cubicBezTo>
                <a:cubicBezTo>
                  <a:pt x="2373" y="14481"/>
                  <a:pt x="2483" y="14475"/>
                  <a:pt x="2597" y="14578"/>
                </a:cubicBezTo>
                <a:cubicBezTo>
                  <a:pt x="2797" y="14758"/>
                  <a:pt x="2899" y="15142"/>
                  <a:pt x="2779" y="15266"/>
                </a:cubicBezTo>
                <a:cubicBezTo>
                  <a:pt x="2732" y="15315"/>
                  <a:pt x="2715" y="15417"/>
                  <a:pt x="2743" y="15494"/>
                </a:cubicBezTo>
                <a:cubicBezTo>
                  <a:pt x="2830" y="15729"/>
                  <a:pt x="2344" y="15941"/>
                  <a:pt x="1821" y="15897"/>
                </a:cubicBezTo>
                <a:lnTo>
                  <a:pt x="1325" y="15856"/>
                </a:lnTo>
                <a:lnTo>
                  <a:pt x="1342" y="15335"/>
                </a:lnTo>
                <a:lnTo>
                  <a:pt x="1358" y="14811"/>
                </a:lnTo>
                <a:lnTo>
                  <a:pt x="893" y="14794"/>
                </a:lnTo>
                <a:cubicBezTo>
                  <a:pt x="499" y="14779"/>
                  <a:pt x="416" y="14825"/>
                  <a:pt x="343" y="15093"/>
                </a:cubicBezTo>
                <a:cubicBezTo>
                  <a:pt x="296" y="15267"/>
                  <a:pt x="205" y="15389"/>
                  <a:pt x="140" y="15365"/>
                </a:cubicBezTo>
                <a:cubicBezTo>
                  <a:pt x="67" y="15338"/>
                  <a:pt x="41" y="15406"/>
                  <a:pt x="73" y="15546"/>
                </a:cubicBezTo>
                <a:cubicBezTo>
                  <a:pt x="101" y="15670"/>
                  <a:pt x="90" y="15808"/>
                  <a:pt x="49" y="15850"/>
                </a:cubicBezTo>
                <a:cubicBezTo>
                  <a:pt x="18" y="15883"/>
                  <a:pt x="2" y="15961"/>
                  <a:pt x="0" y="16135"/>
                </a:cubicBezTo>
                <a:cubicBezTo>
                  <a:pt x="-2" y="16310"/>
                  <a:pt x="11" y="16579"/>
                  <a:pt x="37" y="16988"/>
                </a:cubicBezTo>
                <a:cubicBezTo>
                  <a:pt x="41" y="17037"/>
                  <a:pt x="332" y="17070"/>
                  <a:pt x="685" y="17062"/>
                </a:cubicBezTo>
                <a:cubicBezTo>
                  <a:pt x="1187" y="17052"/>
                  <a:pt x="1338" y="16996"/>
                  <a:pt x="1384" y="16807"/>
                </a:cubicBezTo>
                <a:cubicBezTo>
                  <a:pt x="1442" y="16570"/>
                  <a:pt x="1879" y="16339"/>
                  <a:pt x="2010" y="16476"/>
                </a:cubicBezTo>
                <a:cubicBezTo>
                  <a:pt x="2047" y="16514"/>
                  <a:pt x="2077" y="16663"/>
                  <a:pt x="2077" y="16807"/>
                </a:cubicBezTo>
                <a:cubicBezTo>
                  <a:pt x="2077" y="17046"/>
                  <a:pt x="2186" y="17069"/>
                  <a:pt x="3275" y="17054"/>
                </a:cubicBezTo>
                <a:cubicBezTo>
                  <a:pt x="4154" y="17043"/>
                  <a:pt x="4501" y="17089"/>
                  <a:pt x="4570" y="17230"/>
                </a:cubicBezTo>
                <a:cubicBezTo>
                  <a:pt x="4622" y="17335"/>
                  <a:pt x="4732" y="17422"/>
                  <a:pt x="4815" y="17422"/>
                </a:cubicBezTo>
                <a:cubicBezTo>
                  <a:pt x="4899" y="17422"/>
                  <a:pt x="5040" y="17555"/>
                  <a:pt x="5128" y="17718"/>
                </a:cubicBezTo>
                <a:cubicBezTo>
                  <a:pt x="5234" y="17916"/>
                  <a:pt x="5352" y="17985"/>
                  <a:pt x="5485" y="17929"/>
                </a:cubicBezTo>
                <a:cubicBezTo>
                  <a:pt x="5755" y="17815"/>
                  <a:pt x="5852" y="18136"/>
                  <a:pt x="5648" y="18469"/>
                </a:cubicBezTo>
                <a:cubicBezTo>
                  <a:pt x="5455" y="18784"/>
                  <a:pt x="4585" y="18951"/>
                  <a:pt x="4617" y="18667"/>
                </a:cubicBezTo>
                <a:cubicBezTo>
                  <a:pt x="4631" y="18541"/>
                  <a:pt x="4520" y="18547"/>
                  <a:pt x="4202" y="18689"/>
                </a:cubicBezTo>
                <a:cubicBezTo>
                  <a:pt x="3964" y="18795"/>
                  <a:pt x="3755" y="18859"/>
                  <a:pt x="3739" y="18831"/>
                </a:cubicBezTo>
                <a:cubicBezTo>
                  <a:pt x="3723" y="18804"/>
                  <a:pt x="3431" y="18784"/>
                  <a:pt x="3092" y="18785"/>
                </a:cubicBezTo>
                <a:cubicBezTo>
                  <a:pt x="2752" y="18785"/>
                  <a:pt x="2329" y="18782"/>
                  <a:pt x="2150" y="18779"/>
                </a:cubicBezTo>
                <a:cubicBezTo>
                  <a:pt x="1794" y="18773"/>
                  <a:pt x="1737" y="18956"/>
                  <a:pt x="1799" y="19901"/>
                </a:cubicBezTo>
                <a:lnTo>
                  <a:pt x="1828" y="20364"/>
                </a:lnTo>
                <a:lnTo>
                  <a:pt x="3693" y="20384"/>
                </a:lnTo>
                <a:cubicBezTo>
                  <a:pt x="5302" y="20400"/>
                  <a:pt x="5581" y="20368"/>
                  <a:pt x="5718" y="20159"/>
                </a:cubicBezTo>
                <a:cubicBezTo>
                  <a:pt x="5865" y="19935"/>
                  <a:pt x="5881" y="19936"/>
                  <a:pt x="5933" y="20161"/>
                </a:cubicBezTo>
                <a:cubicBezTo>
                  <a:pt x="5978" y="20362"/>
                  <a:pt x="6125" y="20405"/>
                  <a:pt x="6752" y="20403"/>
                </a:cubicBezTo>
                <a:cubicBezTo>
                  <a:pt x="7173" y="20401"/>
                  <a:pt x="7560" y="20351"/>
                  <a:pt x="7614" y="20290"/>
                </a:cubicBezTo>
                <a:cubicBezTo>
                  <a:pt x="7668" y="20230"/>
                  <a:pt x="7732" y="19863"/>
                  <a:pt x="7757" y="19473"/>
                </a:cubicBezTo>
                <a:lnTo>
                  <a:pt x="7804" y="18765"/>
                </a:lnTo>
                <a:lnTo>
                  <a:pt x="7326" y="18765"/>
                </a:lnTo>
                <a:cubicBezTo>
                  <a:pt x="6973" y="18765"/>
                  <a:pt x="6834" y="18702"/>
                  <a:pt x="6794" y="18530"/>
                </a:cubicBezTo>
                <a:cubicBezTo>
                  <a:pt x="6702" y="18125"/>
                  <a:pt x="6899" y="17996"/>
                  <a:pt x="7638" y="17970"/>
                </a:cubicBezTo>
                <a:cubicBezTo>
                  <a:pt x="8033" y="17957"/>
                  <a:pt x="8355" y="17901"/>
                  <a:pt x="8356" y="17847"/>
                </a:cubicBezTo>
                <a:cubicBezTo>
                  <a:pt x="8356" y="17711"/>
                  <a:pt x="9484" y="16676"/>
                  <a:pt x="9632" y="16676"/>
                </a:cubicBezTo>
                <a:cubicBezTo>
                  <a:pt x="9698" y="16676"/>
                  <a:pt x="9777" y="16571"/>
                  <a:pt x="9806" y="16443"/>
                </a:cubicBezTo>
                <a:cubicBezTo>
                  <a:pt x="9835" y="16314"/>
                  <a:pt x="9894" y="16246"/>
                  <a:pt x="9938" y="16292"/>
                </a:cubicBezTo>
                <a:cubicBezTo>
                  <a:pt x="9982" y="16337"/>
                  <a:pt x="10081" y="16109"/>
                  <a:pt x="10159" y="15782"/>
                </a:cubicBezTo>
                <a:cubicBezTo>
                  <a:pt x="10237" y="15454"/>
                  <a:pt x="10343" y="15184"/>
                  <a:pt x="10395" y="15184"/>
                </a:cubicBezTo>
                <a:cubicBezTo>
                  <a:pt x="10447" y="15184"/>
                  <a:pt x="10467" y="15125"/>
                  <a:pt x="10440" y="15052"/>
                </a:cubicBezTo>
                <a:cubicBezTo>
                  <a:pt x="10380" y="14888"/>
                  <a:pt x="10606" y="14555"/>
                  <a:pt x="10686" y="14690"/>
                </a:cubicBezTo>
                <a:cubicBezTo>
                  <a:pt x="10718" y="14744"/>
                  <a:pt x="10745" y="15710"/>
                  <a:pt x="10745" y="16840"/>
                </a:cubicBezTo>
                <a:cubicBezTo>
                  <a:pt x="10745" y="18071"/>
                  <a:pt x="10780" y="18934"/>
                  <a:pt x="10834" y="18990"/>
                </a:cubicBezTo>
                <a:cubicBezTo>
                  <a:pt x="11044" y="19210"/>
                  <a:pt x="10779" y="19364"/>
                  <a:pt x="10229" y="19344"/>
                </a:cubicBezTo>
                <a:cubicBezTo>
                  <a:pt x="8930" y="19296"/>
                  <a:pt x="8887" y="19310"/>
                  <a:pt x="8887" y="19791"/>
                </a:cubicBezTo>
                <a:cubicBezTo>
                  <a:pt x="8887" y="20037"/>
                  <a:pt x="8943" y="20261"/>
                  <a:pt x="9019" y="20309"/>
                </a:cubicBezTo>
                <a:cubicBezTo>
                  <a:pt x="9092" y="20357"/>
                  <a:pt x="9152" y="20499"/>
                  <a:pt x="9152" y="20625"/>
                </a:cubicBezTo>
                <a:cubicBezTo>
                  <a:pt x="9152" y="20751"/>
                  <a:pt x="9228" y="20852"/>
                  <a:pt x="9323" y="20852"/>
                </a:cubicBezTo>
                <a:cubicBezTo>
                  <a:pt x="9538" y="20852"/>
                  <a:pt x="9635" y="21089"/>
                  <a:pt x="9486" y="21250"/>
                </a:cubicBezTo>
                <a:cubicBezTo>
                  <a:pt x="9412" y="21330"/>
                  <a:pt x="9478" y="21405"/>
                  <a:pt x="9683" y="21467"/>
                </a:cubicBezTo>
                <a:cubicBezTo>
                  <a:pt x="9853" y="21518"/>
                  <a:pt x="10003" y="21568"/>
                  <a:pt x="10016" y="21579"/>
                </a:cubicBezTo>
                <a:cubicBezTo>
                  <a:pt x="10029" y="21590"/>
                  <a:pt x="10079" y="21430"/>
                  <a:pt x="10125" y="21225"/>
                </a:cubicBezTo>
                <a:cubicBezTo>
                  <a:pt x="10183" y="20967"/>
                  <a:pt x="10277" y="20852"/>
                  <a:pt x="10427" y="20852"/>
                </a:cubicBezTo>
                <a:cubicBezTo>
                  <a:pt x="10739" y="20852"/>
                  <a:pt x="11118" y="21124"/>
                  <a:pt x="11053" y="21299"/>
                </a:cubicBezTo>
                <a:cubicBezTo>
                  <a:pt x="11023" y="21382"/>
                  <a:pt x="11076" y="21448"/>
                  <a:pt x="11171" y="21448"/>
                </a:cubicBezTo>
                <a:cubicBezTo>
                  <a:pt x="11274" y="21448"/>
                  <a:pt x="11339" y="21355"/>
                  <a:pt x="11332" y="21212"/>
                </a:cubicBezTo>
                <a:cubicBezTo>
                  <a:pt x="11323" y="21039"/>
                  <a:pt x="11414" y="20959"/>
                  <a:pt x="11667" y="20918"/>
                </a:cubicBezTo>
                <a:cubicBezTo>
                  <a:pt x="12015" y="20863"/>
                  <a:pt x="12288" y="21067"/>
                  <a:pt x="12197" y="21316"/>
                </a:cubicBezTo>
                <a:cubicBezTo>
                  <a:pt x="12170" y="21389"/>
                  <a:pt x="12306" y="21448"/>
                  <a:pt x="12498" y="21448"/>
                </a:cubicBezTo>
                <a:cubicBezTo>
                  <a:pt x="12769" y="21448"/>
                  <a:pt x="12856" y="21385"/>
                  <a:pt x="12891" y="21160"/>
                </a:cubicBezTo>
                <a:cubicBezTo>
                  <a:pt x="12927" y="20926"/>
                  <a:pt x="13028" y="20859"/>
                  <a:pt x="13410" y="20822"/>
                </a:cubicBezTo>
                <a:lnTo>
                  <a:pt x="13883" y="20778"/>
                </a:lnTo>
                <a:lnTo>
                  <a:pt x="13893" y="20230"/>
                </a:lnTo>
                <a:cubicBezTo>
                  <a:pt x="13905" y="19537"/>
                  <a:pt x="13840" y="19361"/>
                  <a:pt x="13569" y="19361"/>
                </a:cubicBezTo>
                <a:cubicBezTo>
                  <a:pt x="13450" y="19360"/>
                  <a:pt x="13154" y="19350"/>
                  <a:pt x="12911" y="19336"/>
                </a:cubicBezTo>
                <a:cubicBezTo>
                  <a:pt x="12667" y="19321"/>
                  <a:pt x="12170" y="19304"/>
                  <a:pt x="11805" y="19298"/>
                </a:cubicBezTo>
                <a:lnTo>
                  <a:pt x="11141" y="19287"/>
                </a:lnTo>
                <a:lnTo>
                  <a:pt x="11114" y="17142"/>
                </a:lnTo>
                <a:cubicBezTo>
                  <a:pt x="11086" y="14979"/>
                  <a:pt x="11157" y="14382"/>
                  <a:pt x="11362" y="15030"/>
                </a:cubicBezTo>
                <a:cubicBezTo>
                  <a:pt x="11419" y="15210"/>
                  <a:pt x="11444" y="15447"/>
                  <a:pt x="11419" y="15557"/>
                </a:cubicBezTo>
                <a:cubicBezTo>
                  <a:pt x="11394" y="15667"/>
                  <a:pt x="11436" y="15796"/>
                  <a:pt x="11512" y="15845"/>
                </a:cubicBezTo>
                <a:cubicBezTo>
                  <a:pt x="11611" y="15909"/>
                  <a:pt x="11636" y="16057"/>
                  <a:pt x="11600" y="16363"/>
                </a:cubicBezTo>
                <a:cubicBezTo>
                  <a:pt x="11543" y="16846"/>
                  <a:pt x="11608" y="17042"/>
                  <a:pt x="11758" y="16832"/>
                </a:cubicBezTo>
                <a:cubicBezTo>
                  <a:pt x="11921" y="16604"/>
                  <a:pt x="12262" y="16726"/>
                  <a:pt x="12709" y="17175"/>
                </a:cubicBezTo>
                <a:cubicBezTo>
                  <a:pt x="12939" y="17405"/>
                  <a:pt x="13162" y="17557"/>
                  <a:pt x="13205" y="17512"/>
                </a:cubicBezTo>
                <a:cubicBezTo>
                  <a:pt x="13248" y="17467"/>
                  <a:pt x="13358" y="17523"/>
                  <a:pt x="13449" y="17636"/>
                </a:cubicBezTo>
                <a:cubicBezTo>
                  <a:pt x="13549" y="17759"/>
                  <a:pt x="13728" y="17810"/>
                  <a:pt x="13903" y="17762"/>
                </a:cubicBezTo>
                <a:cubicBezTo>
                  <a:pt x="14071" y="17716"/>
                  <a:pt x="14247" y="17758"/>
                  <a:pt x="14324" y="17866"/>
                </a:cubicBezTo>
                <a:cubicBezTo>
                  <a:pt x="14408" y="17983"/>
                  <a:pt x="14569" y="18015"/>
                  <a:pt x="14765" y="17954"/>
                </a:cubicBezTo>
                <a:cubicBezTo>
                  <a:pt x="15272" y="17793"/>
                  <a:pt x="15769" y="18417"/>
                  <a:pt x="15586" y="18982"/>
                </a:cubicBezTo>
                <a:cubicBezTo>
                  <a:pt x="15574" y="19020"/>
                  <a:pt x="15640" y="19144"/>
                  <a:pt x="15734" y="19259"/>
                </a:cubicBezTo>
                <a:cubicBezTo>
                  <a:pt x="16080" y="19686"/>
                  <a:pt x="15917" y="20292"/>
                  <a:pt x="15444" y="20342"/>
                </a:cubicBezTo>
                <a:cubicBezTo>
                  <a:pt x="15315" y="20356"/>
                  <a:pt x="15128" y="20376"/>
                  <a:pt x="15028" y="20386"/>
                </a:cubicBezTo>
                <a:cubicBezTo>
                  <a:pt x="14886" y="20401"/>
                  <a:pt x="14846" y="20501"/>
                  <a:pt x="14851" y="20839"/>
                </a:cubicBezTo>
                <a:cubicBezTo>
                  <a:pt x="14854" y="21078"/>
                  <a:pt x="14879" y="21315"/>
                  <a:pt x="14908" y="21363"/>
                </a:cubicBezTo>
                <a:cubicBezTo>
                  <a:pt x="15011" y="21537"/>
                  <a:pt x="20943" y="21465"/>
                  <a:pt x="21008" y="21289"/>
                </a:cubicBezTo>
                <a:cubicBezTo>
                  <a:pt x="21098" y="21041"/>
                  <a:pt x="20912" y="19958"/>
                  <a:pt x="20778" y="19958"/>
                </a:cubicBezTo>
                <a:cubicBezTo>
                  <a:pt x="20715" y="19958"/>
                  <a:pt x="20649" y="20035"/>
                  <a:pt x="20630" y="20128"/>
                </a:cubicBezTo>
                <a:cubicBezTo>
                  <a:pt x="20612" y="20222"/>
                  <a:pt x="20471" y="20322"/>
                  <a:pt x="20316" y="20351"/>
                </a:cubicBezTo>
                <a:cubicBezTo>
                  <a:pt x="20103" y="20390"/>
                  <a:pt x="20012" y="20326"/>
                  <a:pt x="19938" y="20090"/>
                </a:cubicBezTo>
                <a:lnTo>
                  <a:pt x="19838" y="19780"/>
                </a:lnTo>
                <a:lnTo>
                  <a:pt x="19646" y="20079"/>
                </a:lnTo>
                <a:cubicBezTo>
                  <a:pt x="19473" y="20350"/>
                  <a:pt x="19338" y="20377"/>
                  <a:pt x="18186" y="20367"/>
                </a:cubicBezTo>
                <a:cubicBezTo>
                  <a:pt x="17208" y="20358"/>
                  <a:pt x="16907" y="20308"/>
                  <a:pt x="16872" y="20153"/>
                </a:cubicBezTo>
                <a:cubicBezTo>
                  <a:pt x="16847" y="20042"/>
                  <a:pt x="16763" y="19969"/>
                  <a:pt x="16685" y="19991"/>
                </a:cubicBezTo>
                <a:cubicBezTo>
                  <a:pt x="16604" y="20014"/>
                  <a:pt x="16528" y="19906"/>
                  <a:pt x="16508" y="19736"/>
                </a:cubicBezTo>
                <a:cubicBezTo>
                  <a:pt x="16488" y="19574"/>
                  <a:pt x="16412" y="19369"/>
                  <a:pt x="16339" y="19278"/>
                </a:cubicBezTo>
                <a:cubicBezTo>
                  <a:pt x="16265" y="19188"/>
                  <a:pt x="16205" y="18930"/>
                  <a:pt x="16205" y="18705"/>
                </a:cubicBezTo>
                <a:cubicBezTo>
                  <a:pt x="16205" y="18401"/>
                  <a:pt x="16145" y="18257"/>
                  <a:pt x="15973" y="18146"/>
                </a:cubicBezTo>
                <a:lnTo>
                  <a:pt x="15740" y="17995"/>
                </a:lnTo>
                <a:lnTo>
                  <a:pt x="15996" y="17649"/>
                </a:lnTo>
                <a:cubicBezTo>
                  <a:pt x="16268" y="17281"/>
                  <a:pt x="17335" y="16764"/>
                  <a:pt x="17490" y="16925"/>
                </a:cubicBezTo>
                <a:cubicBezTo>
                  <a:pt x="17548" y="16986"/>
                  <a:pt x="17564" y="16931"/>
                  <a:pt x="17529" y="16780"/>
                </a:cubicBezTo>
                <a:cubicBezTo>
                  <a:pt x="17452" y="16442"/>
                  <a:pt x="17870" y="15617"/>
                  <a:pt x="18058" y="15738"/>
                </a:cubicBezTo>
                <a:cubicBezTo>
                  <a:pt x="18173" y="15813"/>
                  <a:pt x="18188" y="15758"/>
                  <a:pt x="18141" y="15439"/>
                </a:cubicBezTo>
                <a:cubicBezTo>
                  <a:pt x="18094" y="15128"/>
                  <a:pt x="18123" y="15012"/>
                  <a:pt x="18282" y="14868"/>
                </a:cubicBezTo>
                <a:cubicBezTo>
                  <a:pt x="18392" y="14769"/>
                  <a:pt x="18494" y="14705"/>
                  <a:pt x="18506" y="14726"/>
                </a:cubicBezTo>
                <a:cubicBezTo>
                  <a:pt x="18561" y="14814"/>
                  <a:pt x="19237" y="14551"/>
                  <a:pt x="19284" y="14424"/>
                </a:cubicBezTo>
                <a:cubicBezTo>
                  <a:pt x="19312" y="14348"/>
                  <a:pt x="19372" y="14325"/>
                  <a:pt x="19417" y="14372"/>
                </a:cubicBezTo>
                <a:cubicBezTo>
                  <a:pt x="19463" y="14419"/>
                  <a:pt x="19538" y="14283"/>
                  <a:pt x="19586" y="14070"/>
                </a:cubicBezTo>
                <a:cubicBezTo>
                  <a:pt x="19676" y="13674"/>
                  <a:pt x="20006" y="13361"/>
                  <a:pt x="20164" y="13522"/>
                </a:cubicBezTo>
                <a:cubicBezTo>
                  <a:pt x="20277" y="13639"/>
                  <a:pt x="20575" y="13555"/>
                  <a:pt x="20708" y="13371"/>
                </a:cubicBezTo>
                <a:cubicBezTo>
                  <a:pt x="20765" y="13292"/>
                  <a:pt x="20840" y="12951"/>
                  <a:pt x="20874" y="12611"/>
                </a:cubicBezTo>
                <a:cubicBezTo>
                  <a:pt x="20936" y="12000"/>
                  <a:pt x="21365" y="11059"/>
                  <a:pt x="21513" y="11213"/>
                </a:cubicBezTo>
                <a:cubicBezTo>
                  <a:pt x="21552" y="11253"/>
                  <a:pt x="21580" y="11040"/>
                  <a:pt x="21575" y="10738"/>
                </a:cubicBezTo>
                <a:cubicBezTo>
                  <a:pt x="21543" y="8723"/>
                  <a:pt x="21537" y="8660"/>
                  <a:pt x="21362" y="8583"/>
                </a:cubicBezTo>
                <a:cubicBezTo>
                  <a:pt x="21239" y="8528"/>
                  <a:pt x="21205" y="8418"/>
                  <a:pt x="21240" y="8191"/>
                </a:cubicBezTo>
                <a:cubicBezTo>
                  <a:pt x="21274" y="7970"/>
                  <a:pt x="21248" y="7878"/>
                  <a:pt x="21151" y="7878"/>
                </a:cubicBezTo>
                <a:cubicBezTo>
                  <a:pt x="21075" y="7878"/>
                  <a:pt x="20960" y="7697"/>
                  <a:pt x="20897" y="7478"/>
                </a:cubicBezTo>
                <a:cubicBezTo>
                  <a:pt x="20834" y="7258"/>
                  <a:pt x="20662" y="6964"/>
                  <a:pt x="20516" y="6825"/>
                </a:cubicBezTo>
                <a:cubicBezTo>
                  <a:pt x="20371" y="6685"/>
                  <a:pt x="20262" y="6495"/>
                  <a:pt x="20274" y="6403"/>
                </a:cubicBezTo>
                <a:cubicBezTo>
                  <a:pt x="20286" y="6311"/>
                  <a:pt x="20248" y="6235"/>
                  <a:pt x="20191" y="6235"/>
                </a:cubicBezTo>
                <a:cubicBezTo>
                  <a:pt x="20134" y="6235"/>
                  <a:pt x="20011" y="6120"/>
                  <a:pt x="19918" y="5978"/>
                </a:cubicBezTo>
                <a:cubicBezTo>
                  <a:pt x="19803" y="5803"/>
                  <a:pt x="19600" y="5718"/>
                  <a:pt x="19292" y="5717"/>
                </a:cubicBezTo>
                <a:cubicBezTo>
                  <a:pt x="18907" y="5715"/>
                  <a:pt x="18841" y="5674"/>
                  <a:pt x="18863" y="5454"/>
                </a:cubicBezTo>
                <a:cubicBezTo>
                  <a:pt x="18881" y="5272"/>
                  <a:pt x="18827" y="5186"/>
                  <a:pt x="18685" y="5174"/>
                </a:cubicBezTo>
                <a:cubicBezTo>
                  <a:pt x="18574" y="5165"/>
                  <a:pt x="18423" y="5149"/>
                  <a:pt x="18350" y="5138"/>
                </a:cubicBezTo>
                <a:cubicBezTo>
                  <a:pt x="18254" y="5124"/>
                  <a:pt x="18205" y="4875"/>
                  <a:pt x="18173" y="4236"/>
                </a:cubicBezTo>
                <a:cubicBezTo>
                  <a:pt x="18135" y="3467"/>
                  <a:pt x="18113" y="3386"/>
                  <a:pt x="18009" y="3600"/>
                </a:cubicBezTo>
                <a:cubicBezTo>
                  <a:pt x="17841" y="3945"/>
                  <a:pt x="17554" y="3666"/>
                  <a:pt x="17554" y="3158"/>
                </a:cubicBezTo>
                <a:cubicBezTo>
                  <a:pt x="17554" y="2882"/>
                  <a:pt x="17517" y="2799"/>
                  <a:pt x="17423" y="2859"/>
                </a:cubicBezTo>
                <a:cubicBezTo>
                  <a:pt x="17352" y="2906"/>
                  <a:pt x="17258" y="2835"/>
                  <a:pt x="17214" y="2703"/>
                </a:cubicBezTo>
                <a:cubicBezTo>
                  <a:pt x="17167" y="2562"/>
                  <a:pt x="17075" y="2499"/>
                  <a:pt x="16992" y="2552"/>
                </a:cubicBezTo>
                <a:cubicBezTo>
                  <a:pt x="16821" y="2664"/>
                  <a:pt x="16703" y="2391"/>
                  <a:pt x="16830" y="2177"/>
                </a:cubicBezTo>
                <a:cubicBezTo>
                  <a:pt x="16890" y="2076"/>
                  <a:pt x="16893" y="1895"/>
                  <a:pt x="16840" y="1658"/>
                </a:cubicBezTo>
                <a:cubicBezTo>
                  <a:pt x="16794" y="1458"/>
                  <a:pt x="16780" y="1144"/>
                  <a:pt x="16807" y="962"/>
                </a:cubicBezTo>
                <a:cubicBezTo>
                  <a:pt x="16850" y="674"/>
                  <a:pt x="16824" y="633"/>
                  <a:pt x="16609" y="655"/>
                </a:cubicBezTo>
                <a:cubicBezTo>
                  <a:pt x="16234" y="692"/>
                  <a:pt x="16213" y="706"/>
                  <a:pt x="16272" y="868"/>
                </a:cubicBezTo>
                <a:cubicBezTo>
                  <a:pt x="16359" y="1105"/>
                  <a:pt x="16046" y="1232"/>
                  <a:pt x="15859" y="1036"/>
                </a:cubicBezTo>
                <a:cubicBezTo>
                  <a:pt x="15652" y="818"/>
                  <a:pt x="15537" y="924"/>
                  <a:pt x="15420" y="1442"/>
                </a:cubicBezTo>
                <a:cubicBezTo>
                  <a:pt x="15337" y="1806"/>
                  <a:pt x="15322" y="1817"/>
                  <a:pt x="15217" y="1576"/>
                </a:cubicBezTo>
                <a:cubicBezTo>
                  <a:pt x="15154" y="1432"/>
                  <a:pt x="15121" y="1153"/>
                  <a:pt x="15143" y="956"/>
                </a:cubicBezTo>
                <a:cubicBezTo>
                  <a:pt x="15182" y="612"/>
                  <a:pt x="15165" y="600"/>
                  <a:pt x="14667" y="597"/>
                </a:cubicBezTo>
                <a:cubicBezTo>
                  <a:pt x="13883" y="593"/>
                  <a:pt x="13749" y="716"/>
                  <a:pt x="13951" y="1261"/>
                </a:cubicBezTo>
                <a:cubicBezTo>
                  <a:pt x="14035" y="1486"/>
                  <a:pt x="13789" y="1817"/>
                  <a:pt x="13620" y="1708"/>
                </a:cubicBezTo>
                <a:cubicBezTo>
                  <a:pt x="13508" y="1635"/>
                  <a:pt x="13427" y="773"/>
                  <a:pt x="13470" y="109"/>
                </a:cubicBezTo>
                <a:cubicBezTo>
                  <a:pt x="13473" y="60"/>
                  <a:pt x="13337" y="13"/>
                  <a:pt x="13168" y="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95376" y="6659862"/>
            <a:ext cx="7695929" cy="42494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352470" y="1494530"/>
            <a:ext cx="4254169" cy="3330406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SN1987A"/>
          <p:cNvSpPr txBox="1"/>
          <p:nvPr/>
        </p:nvSpPr>
        <p:spPr>
          <a:xfrm>
            <a:off x="11146077" y="4242817"/>
            <a:ext cx="1829787" cy="1135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>
                <a:solidFill>
                  <a:srgbClr val="FFFFFF"/>
                </a:solidFill>
              </a:defRPr>
            </a:lvl1pPr>
          </a:lstStyle>
          <a:p>
            <a:pPr>
              <a:defRPr sz="4400">
                <a:solidFill>
                  <a:srgbClr val="4F5C3F"/>
                </a:solidFill>
              </a:defRPr>
            </a:pPr>
            <a:r>
              <a:rPr sz="3300">
                <a:solidFill>
                  <a:srgbClr val="FFFFFF"/>
                </a:solidFill>
              </a:rPr>
              <a:t>SN1987A</a:t>
            </a:r>
          </a:p>
        </p:txBody>
      </p:sp>
      <p:sp>
        <p:nvSpPr>
          <p:cNvPr id="214" name="BINARY MERGER REMNANTS"/>
          <p:cNvSpPr txBox="1"/>
          <p:nvPr/>
        </p:nvSpPr>
        <p:spPr>
          <a:xfrm>
            <a:off x="15172106" y="4672205"/>
            <a:ext cx="6111647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>
                <a:solidFill>
                  <a:srgbClr val="000000"/>
                </a:solidFill>
              </a:defRPr>
            </a:lvl1pPr>
          </a:lstStyle>
          <a:p>
            <a:r>
              <a:t>BINARY MERGER REMNANTS</a:t>
            </a:r>
          </a:p>
        </p:txBody>
      </p:sp>
      <p:sp>
        <p:nvSpPr>
          <p:cNvPr id="215" name="ACCRETION DISKS AROUND BLACK HOLES"/>
          <p:cNvSpPr txBox="1"/>
          <p:nvPr/>
        </p:nvSpPr>
        <p:spPr>
          <a:xfrm>
            <a:off x="4424523" y="10862403"/>
            <a:ext cx="5837635" cy="1135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300">
                <a:solidFill>
                  <a:srgbClr val="000000"/>
                </a:solidFill>
              </a:defRPr>
            </a:pPr>
            <a:r>
              <a:t>ACCRETION DISKS AROUND</a:t>
            </a:r>
            <a:br/>
            <a:r>
              <a:t>BLACK HOLES</a:t>
            </a:r>
          </a:p>
        </p:txBody>
      </p:sp>
      <p:grpSp>
        <p:nvGrpSpPr>
          <p:cNvPr id="218" name="Image"/>
          <p:cNvGrpSpPr/>
          <p:nvPr/>
        </p:nvGrpSpPr>
        <p:grpSpPr>
          <a:xfrm>
            <a:off x="5300977" y="1431936"/>
            <a:ext cx="3648858" cy="3607994"/>
            <a:chOff x="0" y="0"/>
            <a:chExt cx="3648857" cy="3607993"/>
          </a:xfrm>
        </p:grpSpPr>
        <p:pic>
          <p:nvPicPr>
            <p:cNvPr id="217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7000" y="88900"/>
              <a:ext cx="3394858" cy="327779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6" name="Image" descr="Image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3648858" cy="3607994"/>
            </a:xfrm>
            <a:prstGeom prst="rect">
              <a:avLst/>
            </a:prstGeom>
            <a:effectLst/>
          </p:spPr>
        </p:pic>
      </p:grpSp>
      <p:sp>
        <p:nvSpPr>
          <p:cNvPr id="219" name="SUN"/>
          <p:cNvSpPr txBox="1"/>
          <p:nvPr/>
        </p:nvSpPr>
        <p:spPr>
          <a:xfrm>
            <a:off x="6631454" y="4319017"/>
            <a:ext cx="987904" cy="1135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>
                <a:solidFill>
                  <a:srgbClr val="FFFFFF"/>
                </a:solidFill>
              </a:defRPr>
            </a:lvl1pPr>
          </a:lstStyle>
          <a:p>
            <a:pPr>
              <a:defRPr sz="4400">
                <a:solidFill>
                  <a:srgbClr val="4F5C3F"/>
                </a:solidFill>
              </a:defRPr>
            </a:pPr>
            <a:r>
              <a:rPr sz="3300">
                <a:solidFill>
                  <a:srgbClr val="FFFFFF"/>
                </a:solidFill>
              </a:rPr>
              <a:t>SUN</a:t>
            </a:r>
          </a:p>
        </p:txBody>
      </p:sp>
      <p:pic>
        <p:nvPicPr>
          <p:cNvPr id="220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853393" y="6970789"/>
            <a:ext cx="7695930" cy="5771946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221" name="ICAP, IAP, 8th September 2022"/>
          <p:cNvSpPr txBox="1"/>
          <p:nvPr/>
        </p:nvSpPr>
        <p:spPr>
          <a:xfrm>
            <a:off x="10232222" y="13203043"/>
            <a:ext cx="4862216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LPNHE Seminar, 27th March 2023  </a:t>
            </a:r>
          </a:p>
        </p:txBody>
      </p:sp>
      <p:sp>
        <p:nvSpPr>
          <p:cNvPr id="222" name="NS"/>
          <p:cNvSpPr txBox="1"/>
          <p:nvPr/>
        </p:nvSpPr>
        <p:spPr>
          <a:xfrm>
            <a:off x="17512210" y="3510478"/>
            <a:ext cx="1759893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solidFill>
                  <a:srgbClr val="212121"/>
                </a:solidFill>
              </a:defRPr>
            </a:lvl1pPr>
          </a:lstStyle>
          <a:p>
            <a:r>
              <a:t>GW170817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Rectangle"/>
          <p:cNvSpPr/>
          <p:nvPr/>
        </p:nvSpPr>
        <p:spPr>
          <a:xfrm>
            <a:off x="1579855" y="2094949"/>
            <a:ext cx="352367" cy="381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225" name="Massive stars with"/>
          <p:cNvSpPr txBox="1"/>
          <p:nvPr/>
        </p:nvSpPr>
        <p:spPr>
          <a:xfrm>
            <a:off x="2139520" y="1955249"/>
            <a:ext cx="3250110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Massive stars with</a:t>
            </a:r>
          </a:p>
        </p:txBody>
      </p:sp>
      <p:sp>
        <p:nvSpPr>
          <p:cNvPr id="226" name="Rectangle"/>
          <p:cNvSpPr/>
          <p:nvPr/>
        </p:nvSpPr>
        <p:spPr>
          <a:xfrm>
            <a:off x="1449150" y="5566664"/>
            <a:ext cx="352367" cy="381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227" name="Gravitational binding energy taken away…"/>
          <p:cNvSpPr txBox="1"/>
          <p:nvPr/>
        </p:nvSpPr>
        <p:spPr>
          <a:xfrm>
            <a:off x="2026991" y="5419893"/>
            <a:ext cx="7146057" cy="144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Gravitational binding energy taken away 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by neutrinos.</a:t>
            </a:r>
          </a:p>
          <a:p>
            <a:pPr algn="l" defTabSz="584200">
              <a:lnSpc>
                <a:spcPct val="100000"/>
              </a:lnSpc>
              <a:defRPr sz="2000">
                <a:solidFill>
                  <a:srgbClr val="546056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                                                                                              </a:t>
            </a:r>
          </a:p>
        </p:txBody>
      </p:sp>
      <p:sp>
        <p:nvSpPr>
          <p:cNvPr id="228" name="O-Ne-Mg (electron-capture) SNe"/>
          <p:cNvSpPr txBox="1"/>
          <p:nvPr/>
        </p:nvSpPr>
        <p:spPr>
          <a:xfrm>
            <a:off x="4360103" y="2587821"/>
            <a:ext cx="562094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O-Ne-Mg (electron-capture) SNe</a:t>
            </a:r>
          </a:p>
        </p:txBody>
      </p:sp>
      <p:sp>
        <p:nvSpPr>
          <p:cNvPr id="229" name="Iron CC supernovae"/>
          <p:cNvSpPr txBox="1"/>
          <p:nvPr/>
        </p:nvSpPr>
        <p:spPr>
          <a:xfrm>
            <a:off x="4424131" y="3182293"/>
            <a:ext cx="3708686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Iron CC supernovae  </a:t>
            </a:r>
          </a:p>
        </p:txBody>
      </p:sp>
      <p:sp>
        <p:nvSpPr>
          <p:cNvPr id="230" name="They include SNII, SN Ib (H shell lost),…"/>
          <p:cNvSpPr txBox="1"/>
          <p:nvPr/>
        </p:nvSpPr>
        <p:spPr>
          <a:xfrm>
            <a:off x="2348936" y="3888245"/>
            <a:ext cx="6765988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They include SNII, SN Ib (H shell lost), 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SN Ic (H and He shell lost)</a:t>
            </a:r>
          </a:p>
        </p:txBody>
      </p:sp>
      <p:sp>
        <p:nvSpPr>
          <p:cNvPr id="231" name="Colgate and White, 1966"/>
          <p:cNvSpPr txBox="1"/>
          <p:nvPr/>
        </p:nvSpPr>
        <p:spPr>
          <a:xfrm>
            <a:off x="5309566" y="7550546"/>
            <a:ext cx="3722016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lnSpc>
                <a:spcPct val="100000"/>
              </a:lnSpc>
              <a:defRPr sz="2000">
                <a:solidFill>
                  <a:srgbClr val="546056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sz="2400"/>
              <a:t>Colgate and White, 1966</a:t>
            </a:r>
            <a:r>
              <a:t> </a:t>
            </a:r>
          </a:p>
        </p:txBody>
      </p:sp>
      <p:pic>
        <p:nvPicPr>
          <p:cNvPr id="23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92419" y="6583358"/>
            <a:ext cx="3454401" cy="685801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Powerful sources of all flavor neutrinos,…"/>
          <p:cNvSpPr txBox="1"/>
          <p:nvPr/>
        </p:nvSpPr>
        <p:spPr>
          <a:xfrm>
            <a:off x="1740824" y="10553103"/>
            <a:ext cx="7982212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lnSpc>
                <a:spcPct val="100000"/>
              </a:lnSpc>
              <a:defRPr sz="3400" b="1">
                <a:solidFill>
                  <a:srgbClr val="9437FF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Powerful sources of all flavor neutrinos,</a:t>
            </a:r>
          </a:p>
          <a:p>
            <a:pPr defTabSz="584200">
              <a:lnSpc>
                <a:spcPct val="100000"/>
              </a:lnSpc>
              <a:defRPr sz="3400" b="1">
                <a:solidFill>
                  <a:srgbClr val="9437FF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during ten seconds’ burst</a:t>
            </a:r>
          </a:p>
        </p:txBody>
      </p:sp>
      <p:sp>
        <p:nvSpPr>
          <p:cNvPr id="234" name="Rectangle"/>
          <p:cNvSpPr/>
          <p:nvPr/>
        </p:nvSpPr>
        <p:spPr>
          <a:xfrm>
            <a:off x="1402591" y="8711487"/>
            <a:ext cx="352367" cy="381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235" name="Energy : 99 % neutrinos,  0.01% photons…"/>
          <p:cNvSpPr txBox="1"/>
          <p:nvPr/>
        </p:nvSpPr>
        <p:spPr>
          <a:xfrm>
            <a:off x="2013391" y="8557066"/>
            <a:ext cx="14742059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Energy : 99 % neutrinos,  0.01% photons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about 1% explosion kinetic energy                                                                                             </a:t>
            </a:r>
          </a:p>
        </p:txBody>
      </p:sp>
      <p:sp>
        <p:nvSpPr>
          <p:cNvPr id="236" name="CORE-COLLAPSE SUPERNOVAE (SNe)"/>
          <p:cNvSpPr txBox="1"/>
          <p:nvPr/>
        </p:nvSpPr>
        <p:spPr>
          <a:xfrm>
            <a:off x="6770198" y="703392"/>
            <a:ext cx="10832438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4500" b="1">
                <a:solidFill>
                  <a:srgbClr val="797979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solidFill>
                  <a:srgbClr val="9437FF"/>
                </a:solidFill>
                <a:effectLst/>
              </a:defRPr>
            </a:pPr>
            <a:r>
              <a:rPr>
                <a:solidFill>
                  <a:srgbClr val="797979"/>
                </a:solidFill>
              </a:rPr>
              <a:t>CORE-COLLAPSE SUPERNOVAE (SNe)</a:t>
            </a:r>
          </a:p>
        </p:txBody>
      </p:sp>
      <p:pic>
        <p:nvPicPr>
          <p:cNvPr id="23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521076" y="2028085"/>
            <a:ext cx="3064582" cy="3033469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Ovale"/>
          <p:cNvSpPr/>
          <p:nvPr/>
        </p:nvSpPr>
        <p:spPr>
          <a:xfrm>
            <a:off x="13201336" y="2425874"/>
            <a:ext cx="2133441" cy="2109348"/>
          </a:xfrm>
          <a:prstGeom prst="ellipse">
            <a:avLst/>
          </a:prstGeom>
          <a:blipFill>
            <a:blip r:embed="rId5"/>
          </a:blip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239" name="H"/>
          <p:cNvSpPr txBox="1"/>
          <p:nvPr/>
        </p:nvSpPr>
        <p:spPr>
          <a:xfrm>
            <a:off x="14050485" y="3207497"/>
            <a:ext cx="435143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>
                <a:solidFill>
                  <a:srgbClr val="FF2600"/>
                </a:solidFill>
              </a:defRPr>
            </a:lvl1pPr>
          </a:lstStyle>
          <a:p>
            <a:r>
              <a:t>H</a:t>
            </a:r>
          </a:p>
        </p:txBody>
      </p:sp>
      <p:sp>
        <p:nvSpPr>
          <p:cNvPr id="240" name="Ligne"/>
          <p:cNvSpPr/>
          <p:nvPr/>
        </p:nvSpPr>
        <p:spPr>
          <a:xfrm>
            <a:off x="15945494" y="3544819"/>
            <a:ext cx="1270001" cy="1"/>
          </a:xfrm>
          <a:prstGeom prst="line">
            <a:avLst/>
          </a:prstGeom>
          <a:ln w="114300">
            <a:solidFill>
              <a:schemeClr val="accent3">
                <a:satOff val="-11003"/>
                <a:lumOff val="-15119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  <p:sp>
        <p:nvSpPr>
          <p:cNvPr id="241" name="Ligne"/>
          <p:cNvSpPr/>
          <p:nvPr/>
        </p:nvSpPr>
        <p:spPr>
          <a:xfrm flipH="1">
            <a:off x="15945408" y="4784813"/>
            <a:ext cx="1239099" cy="802826"/>
          </a:xfrm>
          <a:prstGeom prst="line">
            <a:avLst/>
          </a:prstGeom>
          <a:ln w="114300">
            <a:solidFill>
              <a:schemeClr val="accent3">
                <a:satOff val="-11003"/>
                <a:lumOff val="-15119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  <p:sp>
        <p:nvSpPr>
          <p:cNvPr id="242" name="Ligne"/>
          <p:cNvSpPr/>
          <p:nvPr/>
        </p:nvSpPr>
        <p:spPr>
          <a:xfrm flipV="1">
            <a:off x="18999296" y="7035716"/>
            <a:ext cx="1133773" cy="572243"/>
          </a:xfrm>
          <a:prstGeom prst="line">
            <a:avLst/>
          </a:prstGeom>
          <a:ln w="114300">
            <a:solidFill>
              <a:schemeClr val="accent3">
                <a:satOff val="-11003"/>
                <a:lumOff val="-15119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  <p:pic>
        <p:nvPicPr>
          <p:cNvPr id="243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0303952" y="5455734"/>
            <a:ext cx="2463801" cy="24638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6" name="Image"/>
          <p:cNvGrpSpPr/>
          <p:nvPr/>
        </p:nvGrpSpPr>
        <p:grpSpPr>
          <a:xfrm>
            <a:off x="19989082" y="8089681"/>
            <a:ext cx="3093542" cy="2463801"/>
            <a:chOff x="0" y="0"/>
            <a:chExt cx="3093541" cy="2463800"/>
          </a:xfrm>
        </p:grpSpPr>
        <p:pic>
          <p:nvPicPr>
            <p:cNvPr id="245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27000" y="88900"/>
              <a:ext cx="2839542" cy="21336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4" name="Image" descr="Image"/>
            <p:cNvPicPr>
              <a:picLocks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3093542" cy="2463800"/>
            </a:xfrm>
            <a:prstGeom prst="rect">
              <a:avLst/>
            </a:prstGeom>
            <a:effectLst/>
          </p:spPr>
        </p:pic>
      </p:grpSp>
      <p:sp>
        <p:nvSpPr>
          <p:cNvPr id="247" name="Ligne"/>
          <p:cNvSpPr/>
          <p:nvPr/>
        </p:nvSpPr>
        <p:spPr>
          <a:xfrm>
            <a:off x="18990363" y="7544919"/>
            <a:ext cx="1173176" cy="486374"/>
          </a:xfrm>
          <a:prstGeom prst="line">
            <a:avLst/>
          </a:prstGeom>
          <a:ln w="114300">
            <a:solidFill>
              <a:schemeClr val="accent3">
                <a:satOff val="-11003"/>
                <a:lumOff val="-15119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  <p:sp>
        <p:nvSpPr>
          <p:cNvPr id="248" name="Ovale"/>
          <p:cNvSpPr/>
          <p:nvPr/>
        </p:nvSpPr>
        <p:spPr>
          <a:xfrm>
            <a:off x="11284411" y="6096782"/>
            <a:ext cx="3063148" cy="2908320"/>
          </a:xfrm>
          <a:prstGeom prst="ellipse">
            <a:avLst/>
          </a:prstGeom>
          <a:blipFill>
            <a:blip r:embed="rId5"/>
          </a:blipFill>
          <a:ln w="12700">
            <a:solidFill>
              <a:srgbClr val="21212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249" name="Ovale"/>
          <p:cNvSpPr/>
          <p:nvPr/>
        </p:nvSpPr>
        <p:spPr>
          <a:xfrm>
            <a:off x="11662941" y="6420602"/>
            <a:ext cx="2306088" cy="2223648"/>
          </a:xfrm>
          <a:prstGeom prst="ellipse">
            <a:avLst/>
          </a:prstGeom>
          <a:blipFill>
            <a:blip r:embed="rId5"/>
          </a:blipFill>
          <a:ln w="254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250" name="Cercle"/>
          <p:cNvSpPr/>
          <p:nvPr/>
        </p:nvSpPr>
        <p:spPr>
          <a:xfrm>
            <a:off x="11948183" y="6682971"/>
            <a:ext cx="1707923" cy="1698910"/>
          </a:xfrm>
          <a:prstGeom prst="ellipse">
            <a:avLst/>
          </a:prstGeom>
          <a:blipFill>
            <a:blip r:embed="rId5"/>
          </a:blipFill>
          <a:ln w="254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251" name="Ovale"/>
          <p:cNvSpPr/>
          <p:nvPr/>
        </p:nvSpPr>
        <p:spPr>
          <a:xfrm>
            <a:off x="12347967" y="7061785"/>
            <a:ext cx="908354" cy="941283"/>
          </a:xfrm>
          <a:prstGeom prst="ellipse">
            <a:avLst/>
          </a:prstGeom>
          <a:blipFill>
            <a:blip r:embed="rId9"/>
          </a:blipFill>
          <a:ln w="254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252" name="Ligne"/>
          <p:cNvSpPr/>
          <p:nvPr/>
        </p:nvSpPr>
        <p:spPr>
          <a:xfrm>
            <a:off x="12757442" y="7093347"/>
            <a:ext cx="1" cy="381001"/>
          </a:xfrm>
          <a:prstGeom prst="line">
            <a:avLst/>
          </a:prstGeom>
          <a:ln w="63500">
            <a:solidFill>
              <a:srgbClr val="21212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  <p:sp>
        <p:nvSpPr>
          <p:cNvPr id="253" name="Ligne"/>
          <p:cNvSpPr/>
          <p:nvPr/>
        </p:nvSpPr>
        <p:spPr>
          <a:xfrm flipH="1">
            <a:off x="12794231" y="7526655"/>
            <a:ext cx="435143" cy="1"/>
          </a:xfrm>
          <a:prstGeom prst="line">
            <a:avLst/>
          </a:prstGeom>
          <a:ln w="63500">
            <a:solidFill>
              <a:srgbClr val="21212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  <p:sp>
        <p:nvSpPr>
          <p:cNvPr id="254" name="Ligne"/>
          <p:cNvSpPr/>
          <p:nvPr/>
        </p:nvSpPr>
        <p:spPr>
          <a:xfrm>
            <a:off x="12333274" y="7532426"/>
            <a:ext cx="435143" cy="1"/>
          </a:xfrm>
          <a:prstGeom prst="line">
            <a:avLst/>
          </a:prstGeom>
          <a:ln w="63500">
            <a:solidFill>
              <a:srgbClr val="21212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  <p:sp>
        <p:nvSpPr>
          <p:cNvPr id="255" name="Stellar death of massive stars due…"/>
          <p:cNvSpPr txBox="1"/>
          <p:nvPr/>
        </p:nvSpPr>
        <p:spPr>
          <a:xfrm>
            <a:off x="10838346" y="9086081"/>
            <a:ext cx="3927154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lnSpc>
                <a:spcPct val="100000"/>
              </a:lnSpc>
              <a:defRPr sz="2000">
                <a:solidFill>
                  <a:srgbClr val="546056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Stellar death of massive stars due </a:t>
            </a:r>
          </a:p>
          <a:p>
            <a:pPr defTabSz="584200">
              <a:lnSpc>
                <a:spcPct val="100000"/>
              </a:lnSpc>
              <a:defRPr sz="2000">
                <a:solidFill>
                  <a:srgbClr val="546056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to the core  </a:t>
            </a:r>
            <a:r>
              <a:rPr b="1"/>
              <a:t>implosion</a:t>
            </a:r>
            <a:r>
              <a:t>.</a:t>
            </a:r>
          </a:p>
        </p:txBody>
      </p:sp>
      <p:sp>
        <p:nvSpPr>
          <p:cNvPr id="256" name="Bounce of the neutron star forming,…"/>
          <p:cNvSpPr txBox="1"/>
          <p:nvPr/>
        </p:nvSpPr>
        <p:spPr>
          <a:xfrm>
            <a:off x="15108166" y="9110367"/>
            <a:ext cx="4790040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just" defTabSz="584200">
              <a:lnSpc>
                <a:spcPct val="100000"/>
              </a:lnSpc>
              <a:defRPr sz="2300">
                <a:solidFill>
                  <a:srgbClr val="546056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Bounce of the neutron star forming, </a:t>
            </a:r>
          </a:p>
          <a:p>
            <a:pPr algn="just" defTabSz="584200">
              <a:lnSpc>
                <a:spcPct val="100000"/>
              </a:lnSpc>
              <a:defRPr sz="2300">
                <a:solidFill>
                  <a:srgbClr val="546056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launches a </a:t>
            </a:r>
            <a:r>
              <a:rPr b="1"/>
              <a:t>shock</a:t>
            </a:r>
            <a:r>
              <a:t> that ejects </a:t>
            </a:r>
          </a:p>
          <a:p>
            <a:pPr algn="just" defTabSz="584200">
              <a:lnSpc>
                <a:spcPct val="100000"/>
              </a:lnSpc>
              <a:defRPr sz="2000">
                <a:solidFill>
                  <a:srgbClr val="546056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 sz="2300"/>
              <a:t>the matter to make it unbound. </a:t>
            </a:r>
          </a:p>
          <a:p>
            <a:pPr defTabSz="584200">
              <a:lnSpc>
                <a:spcPct val="100000"/>
              </a:lnSpc>
              <a:defRPr sz="2200">
                <a:solidFill>
                  <a:srgbClr val="546056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Colgate and Johnson, 1960 </a:t>
            </a:r>
          </a:p>
        </p:txBody>
      </p:sp>
      <p:sp>
        <p:nvSpPr>
          <p:cNvPr id="257" name="Hoyle and Fowler, 1960"/>
          <p:cNvSpPr txBox="1"/>
          <p:nvPr/>
        </p:nvSpPr>
        <p:spPr>
          <a:xfrm>
            <a:off x="11173846" y="9837150"/>
            <a:ext cx="3256154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2200">
                <a:solidFill>
                  <a:srgbClr val="546056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>
                <a:effectLst/>
              </a:defRPr>
            </a:pPr>
            <a:r>
              <a:t>Hoyle and Fowler, 1960</a:t>
            </a:r>
          </a:p>
        </p:txBody>
      </p:sp>
      <p:sp>
        <p:nvSpPr>
          <p:cNvPr id="258" name="Neutrinos deposit energy behind…"/>
          <p:cNvSpPr txBox="1"/>
          <p:nvPr/>
        </p:nvSpPr>
        <p:spPr>
          <a:xfrm>
            <a:off x="15038970" y="10821742"/>
            <a:ext cx="4383473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2200">
                <a:solidFill>
                  <a:srgbClr val="546056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Neutrinos deposit energy behind </a:t>
            </a:r>
          </a:p>
          <a:p>
            <a:pPr algn="l" defTabSz="584200">
              <a:lnSpc>
                <a:spcPct val="100000"/>
              </a:lnSpc>
              <a:defRPr sz="2200">
                <a:solidFill>
                  <a:srgbClr val="546056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the shock triggering the explosion </a:t>
            </a:r>
          </a:p>
          <a:p>
            <a:pPr algn="l" defTabSz="584200">
              <a:lnSpc>
                <a:spcPct val="100000"/>
              </a:lnSpc>
              <a:defRPr sz="2200">
                <a:solidFill>
                  <a:srgbClr val="546056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(prompt explosion mechanism).</a:t>
            </a:r>
          </a:p>
        </p:txBody>
      </p:sp>
      <p:sp>
        <p:nvSpPr>
          <p:cNvPr id="259" name="Cercle"/>
          <p:cNvSpPr/>
          <p:nvPr/>
        </p:nvSpPr>
        <p:spPr>
          <a:xfrm>
            <a:off x="15930728" y="6232304"/>
            <a:ext cx="2638887" cy="2637275"/>
          </a:xfrm>
          <a:prstGeom prst="ellipse">
            <a:avLst/>
          </a:prstGeom>
          <a:blipFill>
            <a:blip r:embed="rId5"/>
          </a:blipFill>
          <a:ln w="12700">
            <a:solidFill>
              <a:srgbClr val="21212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260" name="Ovale"/>
          <p:cNvSpPr/>
          <p:nvPr/>
        </p:nvSpPr>
        <p:spPr>
          <a:xfrm>
            <a:off x="16110968" y="6433346"/>
            <a:ext cx="2278406" cy="2235191"/>
          </a:xfrm>
          <a:prstGeom prst="ellipse">
            <a:avLst/>
          </a:prstGeom>
          <a:blipFill>
            <a:blip r:embed="rId5"/>
          </a:blipFill>
          <a:ln w="254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261" name="Ovale"/>
          <p:cNvSpPr/>
          <p:nvPr/>
        </p:nvSpPr>
        <p:spPr>
          <a:xfrm>
            <a:off x="16471622" y="6773114"/>
            <a:ext cx="1584781" cy="1555656"/>
          </a:xfrm>
          <a:prstGeom prst="ellipse">
            <a:avLst/>
          </a:prstGeom>
          <a:blipFill>
            <a:blip r:embed="rId5"/>
          </a:blipFill>
          <a:ln w="254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262" name="Cercle"/>
          <p:cNvSpPr/>
          <p:nvPr/>
        </p:nvSpPr>
        <p:spPr>
          <a:xfrm>
            <a:off x="16913080" y="7201854"/>
            <a:ext cx="701863" cy="698176"/>
          </a:xfrm>
          <a:prstGeom prst="ellipse">
            <a:avLst/>
          </a:prstGeom>
          <a:blipFill>
            <a:blip r:embed="rId9"/>
          </a:blipFill>
          <a:ln w="254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263" name="Ligne"/>
          <p:cNvSpPr/>
          <p:nvPr/>
        </p:nvSpPr>
        <p:spPr>
          <a:xfrm flipH="1" flipV="1">
            <a:off x="17244587" y="6365583"/>
            <a:ext cx="16371" cy="759427"/>
          </a:xfrm>
          <a:prstGeom prst="line">
            <a:avLst/>
          </a:prstGeom>
          <a:ln w="63500">
            <a:solidFill>
              <a:srgbClr val="21212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  <p:sp>
        <p:nvSpPr>
          <p:cNvPr id="264" name="Ligne"/>
          <p:cNvSpPr/>
          <p:nvPr/>
        </p:nvSpPr>
        <p:spPr>
          <a:xfrm>
            <a:off x="17230840" y="7978293"/>
            <a:ext cx="50342" cy="757933"/>
          </a:xfrm>
          <a:prstGeom prst="line">
            <a:avLst/>
          </a:prstGeom>
          <a:ln w="63500">
            <a:solidFill>
              <a:srgbClr val="21212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  <p:sp>
        <p:nvSpPr>
          <p:cNvPr id="265" name="Ligne"/>
          <p:cNvSpPr/>
          <p:nvPr/>
        </p:nvSpPr>
        <p:spPr>
          <a:xfrm flipV="1">
            <a:off x="17738696" y="7539045"/>
            <a:ext cx="758802" cy="34880"/>
          </a:xfrm>
          <a:prstGeom prst="line">
            <a:avLst/>
          </a:prstGeom>
          <a:ln w="63500">
            <a:solidFill>
              <a:srgbClr val="21212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  <p:sp>
        <p:nvSpPr>
          <p:cNvPr id="266" name="Ligne"/>
          <p:cNvSpPr/>
          <p:nvPr/>
        </p:nvSpPr>
        <p:spPr>
          <a:xfrm flipH="1" flipV="1">
            <a:off x="16003351" y="7547792"/>
            <a:ext cx="759594" cy="3806"/>
          </a:xfrm>
          <a:prstGeom prst="line">
            <a:avLst/>
          </a:prstGeom>
          <a:ln w="63500">
            <a:solidFill>
              <a:srgbClr val="21212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  <p:sp>
        <p:nvSpPr>
          <p:cNvPr id="267" name="NS"/>
          <p:cNvSpPr txBox="1"/>
          <p:nvPr/>
        </p:nvSpPr>
        <p:spPr>
          <a:xfrm>
            <a:off x="16940014" y="7263493"/>
            <a:ext cx="620316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t>NS</a:t>
            </a:r>
          </a:p>
        </p:txBody>
      </p:sp>
      <p:sp>
        <p:nvSpPr>
          <p:cNvPr id="268" name="Colgate and White, 1966"/>
          <p:cNvSpPr txBox="1"/>
          <p:nvPr/>
        </p:nvSpPr>
        <p:spPr>
          <a:xfrm>
            <a:off x="15836302" y="11945227"/>
            <a:ext cx="3426664" cy="432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lnSpc>
                <a:spcPct val="100000"/>
              </a:lnSpc>
              <a:defRPr sz="2000">
                <a:solidFill>
                  <a:srgbClr val="546056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 sz="2200">
                <a:latin typeface="American Typewriter"/>
                <a:ea typeface="American Typewriter"/>
                <a:cs typeface="American Typewriter"/>
                <a:sym typeface="American Typewriter"/>
              </a:rPr>
              <a:t>Colgate and White, 1966</a:t>
            </a:r>
            <a:r>
              <a:t> </a:t>
            </a:r>
          </a:p>
        </p:txBody>
      </p:sp>
      <p:sp>
        <p:nvSpPr>
          <p:cNvPr id="269" name="Ligne"/>
          <p:cNvSpPr/>
          <p:nvPr/>
        </p:nvSpPr>
        <p:spPr>
          <a:xfrm>
            <a:off x="14543633" y="7540933"/>
            <a:ext cx="1270001" cy="1"/>
          </a:xfrm>
          <a:prstGeom prst="line">
            <a:avLst/>
          </a:prstGeom>
          <a:ln w="114300">
            <a:solidFill>
              <a:schemeClr val="accent3">
                <a:satOff val="-11003"/>
                <a:lumOff val="-15119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  <p:pic>
        <p:nvPicPr>
          <p:cNvPr id="270" name="Rectangle Rectangle" descr="Rectangle Rectangle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0742148" y="1776995"/>
            <a:ext cx="12614459" cy="10774634"/>
          </a:xfrm>
          <a:prstGeom prst="rect">
            <a:avLst/>
          </a:prstGeom>
        </p:spPr>
      </p:pic>
      <p:sp>
        <p:nvSpPr>
          <p:cNvPr id="272" name="Ligne"/>
          <p:cNvSpPr/>
          <p:nvPr/>
        </p:nvSpPr>
        <p:spPr>
          <a:xfrm flipH="1" flipV="1">
            <a:off x="12802276" y="7589140"/>
            <a:ext cx="27420" cy="380013"/>
          </a:xfrm>
          <a:prstGeom prst="line">
            <a:avLst/>
          </a:prstGeom>
          <a:ln w="63500">
            <a:solidFill>
              <a:srgbClr val="21212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  <p:sp>
        <p:nvSpPr>
          <p:cNvPr id="273" name="8Msun&lt;M&lt; 10 Msun"/>
          <p:cNvSpPr txBox="1"/>
          <p:nvPr/>
        </p:nvSpPr>
        <p:spPr>
          <a:xfrm>
            <a:off x="885917" y="2588363"/>
            <a:ext cx="3284526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/>
            </a:pPr>
            <a:r>
              <a:t>8M</a:t>
            </a:r>
            <a:r>
              <a:rPr baseline="-5999"/>
              <a:t>sun</a:t>
            </a:r>
            <a:r>
              <a:t>&lt;M&lt; 10 M</a:t>
            </a:r>
            <a:r>
              <a:rPr baseline="-5999"/>
              <a:t>sun</a:t>
            </a:r>
          </a:p>
        </p:txBody>
      </p:sp>
      <p:sp>
        <p:nvSpPr>
          <p:cNvPr id="274" name="M&gt; 10 Msun"/>
          <p:cNvSpPr txBox="1"/>
          <p:nvPr/>
        </p:nvSpPr>
        <p:spPr>
          <a:xfrm>
            <a:off x="2117226" y="3138790"/>
            <a:ext cx="2053159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/>
            </a:pPr>
            <a:r>
              <a:t>M&gt; 10 M</a:t>
            </a:r>
            <a:r>
              <a:rPr baseline="-5999"/>
              <a:t>sun</a:t>
            </a:r>
          </a:p>
        </p:txBody>
      </p:sp>
      <p:sp>
        <p:nvSpPr>
          <p:cNvPr id="275" name="ICAP, IAP, 8th September 2022"/>
          <p:cNvSpPr txBox="1"/>
          <p:nvPr/>
        </p:nvSpPr>
        <p:spPr>
          <a:xfrm>
            <a:off x="10232222" y="13203043"/>
            <a:ext cx="4862216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LPNHE Seminar, 27th March 2023  </a:t>
            </a:r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Kyoto">
  <a:themeElements>
    <a:clrScheme name="Kyoto">
      <a:dk1>
        <a:srgbClr val="4F5C3F"/>
      </a:dk1>
      <a:lt1>
        <a:srgbClr val="3A1D5C"/>
      </a:lt1>
      <a:dk2>
        <a:srgbClr val="585752"/>
      </a:dk2>
      <a:lt2>
        <a:srgbClr val="D0CDBF"/>
      </a:lt2>
      <a:accent1>
        <a:srgbClr val="56758A"/>
      </a:accent1>
      <a:accent2>
        <a:srgbClr val="828852"/>
      </a:accent2>
      <a:accent3>
        <a:srgbClr val="D5B682"/>
      </a:accent3>
      <a:accent4>
        <a:srgbClr val="BB5809"/>
      </a:accent4>
      <a:accent5>
        <a:srgbClr val="AB1701"/>
      </a:accent5>
      <a:accent6>
        <a:srgbClr val="792255"/>
      </a:accent6>
      <a:hlink>
        <a:srgbClr val="0000FF"/>
      </a:hlink>
      <a:folHlink>
        <a:srgbClr val="FF00FF"/>
      </a:folHlink>
    </a:clrScheme>
    <a:fontScheme name="Kyoto">
      <a:majorFont>
        <a:latin typeface="Georgia"/>
        <a:ea typeface="Georgia"/>
        <a:cs typeface="Georgia"/>
      </a:majorFont>
      <a:minorFont>
        <a:latin typeface="Georgia"/>
        <a:ea typeface="Georgia"/>
        <a:cs typeface="Georgia"/>
      </a:minorFont>
    </a:fontScheme>
    <a:fmtScheme name="Kyot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F3F1DF"/>
            </a:solidFill>
            <a:effectLst/>
            <a:uFillTx/>
            <a:latin typeface="+mn-lt"/>
            <a:ea typeface="+mn-ea"/>
            <a:cs typeface="+mn-cs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3">
              <a:satOff val="-11003"/>
              <a:lumOff val="-15119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4F5C3F"/>
            </a:solidFill>
            <a:effectLst>
              <a:outerShdw blurRad="25400" dist="12700" rotWithShape="0">
                <a:srgbClr val="FFFFFF">
                  <a:alpha val="45000"/>
                </a:srgbClr>
              </a:outerShdw>
            </a:effectLst>
            <a:uFillTx/>
            <a:latin typeface="+mn-lt"/>
            <a:ea typeface="+mn-ea"/>
            <a:cs typeface="+mn-cs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Kyoto">
  <a:themeElements>
    <a:clrScheme name="Kyoto">
      <a:dk1>
        <a:srgbClr val="000000"/>
      </a:dk1>
      <a:lt1>
        <a:srgbClr val="FFFFFF"/>
      </a:lt1>
      <a:dk2>
        <a:srgbClr val="585752"/>
      </a:dk2>
      <a:lt2>
        <a:srgbClr val="D0CDBF"/>
      </a:lt2>
      <a:accent1>
        <a:srgbClr val="56758A"/>
      </a:accent1>
      <a:accent2>
        <a:srgbClr val="828852"/>
      </a:accent2>
      <a:accent3>
        <a:srgbClr val="D5B682"/>
      </a:accent3>
      <a:accent4>
        <a:srgbClr val="BB5809"/>
      </a:accent4>
      <a:accent5>
        <a:srgbClr val="AB1701"/>
      </a:accent5>
      <a:accent6>
        <a:srgbClr val="792255"/>
      </a:accent6>
      <a:hlink>
        <a:srgbClr val="0000FF"/>
      </a:hlink>
      <a:folHlink>
        <a:srgbClr val="FF00FF"/>
      </a:folHlink>
    </a:clrScheme>
    <a:fontScheme name="Kyoto">
      <a:majorFont>
        <a:latin typeface="Georgia"/>
        <a:ea typeface="Georgia"/>
        <a:cs typeface="Georgia"/>
      </a:majorFont>
      <a:minorFont>
        <a:latin typeface="Georgia"/>
        <a:ea typeface="Georgia"/>
        <a:cs typeface="Georgia"/>
      </a:minorFont>
    </a:fontScheme>
    <a:fmtScheme name="Kyot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F3F1DF"/>
            </a:solidFill>
            <a:effectLst/>
            <a:uFillTx/>
            <a:latin typeface="+mn-lt"/>
            <a:ea typeface="+mn-ea"/>
            <a:cs typeface="+mn-cs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3">
              <a:satOff val="-11003"/>
              <a:lumOff val="-15119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4F5C3F"/>
            </a:solidFill>
            <a:effectLst>
              <a:outerShdw blurRad="25400" dist="12700" rotWithShape="0">
                <a:srgbClr val="FFFFFF">
                  <a:alpha val="45000"/>
                </a:srgbClr>
              </a:outerShdw>
            </a:effectLst>
            <a:uFillTx/>
            <a:latin typeface="+mn-lt"/>
            <a:ea typeface="+mn-ea"/>
            <a:cs typeface="+mn-cs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2496</Words>
  <Application>Microsoft Macintosh PowerPoint</Application>
  <PresentationFormat>Personnalisé</PresentationFormat>
  <Paragraphs>436</Paragraphs>
  <Slides>30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9" baseType="lpstr">
      <vt:lpstr>American Typewriter</vt:lpstr>
      <vt:lpstr>Georgia</vt:lpstr>
      <vt:lpstr>Helvetica Neue</vt:lpstr>
      <vt:lpstr>Herculanum</vt:lpstr>
      <vt:lpstr>Hoefler Text</vt:lpstr>
      <vt:lpstr>Palatino</vt:lpstr>
      <vt:lpstr>Papyrus</vt:lpstr>
      <vt:lpstr>Times Roman</vt:lpstr>
      <vt:lpstr>Kyoto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Microsoft Office User</cp:lastModifiedBy>
  <cp:revision>1</cp:revision>
  <dcterms:modified xsi:type="dcterms:W3CDTF">2023-03-28T07:44:51Z</dcterms:modified>
</cp:coreProperties>
</file>