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3" r:id="rId5"/>
    <p:sldMasterId id="2147483695" r:id="rId6"/>
  </p:sldMasterIdLst>
  <p:notesMasterIdLst>
    <p:notesMasterId r:id="rId16"/>
  </p:notesMasterIdLst>
  <p:sldIdLst>
    <p:sldId id="355" r:id="rId7"/>
    <p:sldId id="420" r:id="rId8"/>
    <p:sldId id="421" r:id="rId9"/>
    <p:sldId id="422" r:id="rId10"/>
    <p:sldId id="423" r:id="rId11"/>
    <p:sldId id="427" r:id="rId12"/>
    <p:sldId id="424" r:id="rId13"/>
    <p:sldId id="425" r:id="rId14"/>
    <p:sldId id="426"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en Sempéré" initials="JS" lastIdx="7" clrIdx="0">
    <p:extLst>
      <p:ext uri="{19B8F6BF-5375-455C-9EA6-DF929625EA0E}">
        <p15:presenceInfo xmlns:p15="http://schemas.microsoft.com/office/powerpoint/2012/main" userId="S-1-5-21-747297464-3559334963-3189168801-1665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003C"/>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20" autoAdjust="0"/>
    <p:restoredTop sz="87701" autoAdjust="0"/>
  </p:normalViewPr>
  <p:slideViewPr>
    <p:cSldViewPr snapToGrid="0">
      <p:cViewPr varScale="1">
        <p:scale>
          <a:sx n="48" d="100"/>
          <a:sy n="48" d="100"/>
        </p:scale>
        <p:origin x="134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407A44-ACB3-49FA-BFDD-E508664716F1}" type="datetimeFigureOut">
              <a:rPr lang="fr-FR" smtClean="0"/>
              <a:t>27/02/2023</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5477D0-182A-42F5-9A8C-08B75B3622BB}" type="slidenum">
              <a:rPr lang="fr-FR" smtClean="0"/>
              <a:t>‹N°›</a:t>
            </a:fld>
            <a:endParaRPr lang="fr-FR"/>
          </a:p>
        </p:txBody>
      </p:sp>
    </p:spTree>
    <p:extLst>
      <p:ext uri="{BB962C8B-B14F-4D97-AF65-F5344CB8AC3E}">
        <p14:creationId xmlns:p14="http://schemas.microsoft.com/office/powerpoint/2010/main" val="1718834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Présentation générale,</a:t>
            </a:r>
            <a:r>
              <a:rPr lang="fr-FR" baseline="0" dirty="0"/>
              <a:t> axée Recherche, mais qui je demande qu’à s’élargie à des aspects Formation</a:t>
            </a:r>
            <a:endParaRPr lang="fr-FR" dirty="0"/>
          </a:p>
        </p:txBody>
      </p:sp>
      <p:sp>
        <p:nvSpPr>
          <p:cNvPr id="4" name="Espace réservé du numéro de diapositive 3"/>
          <p:cNvSpPr>
            <a:spLocks noGrp="1"/>
          </p:cNvSpPr>
          <p:nvPr>
            <p:ph type="sldNum" sz="quarter" idx="10"/>
          </p:nvPr>
        </p:nvSpPr>
        <p:spPr/>
        <p:txBody>
          <a:bodyPr/>
          <a:lstStyle/>
          <a:p>
            <a:fld id="{1D5477D0-182A-42F5-9A8C-08B75B3622BB}" type="slidenum">
              <a:rPr lang="fr-FR" smtClean="0"/>
              <a:t>1</a:t>
            </a:fld>
            <a:endParaRPr lang="fr-FR"/>
          </a:p>
        </p:txBody>
      </p:sp>
    </p:spTree>
    <p:extLst>
      <p:ext uri="{BB962C8B-B14F-4D97-AF65-F5344CB8AC3E}">
        <p14:creationId xmlns:p14="http://schemas.microsoft.com/office/powerpoint/2010/main" val="4212309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re-prun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6300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fr-FR" sz="1350" dirty="0">
              <a:solidFill>
                <a:srgbClr val="FFFFFF"/>
              </a:solidFill>
            </a:endParaRPr>
          </a:p>
        </p:txBody>
      </p:sp>
      <p:sp>
        <p:nvSpPr>
          <p:cNvPr id="2" name="Title 1"/>
          <p:cNvSpPr>
            <a:spLocks noGrp="1"/>
          </p:cNvSpPr>
          <p:nvPr>
            <p:ph type="ctrTitle"/>
          </p:nvPr>
        </p:nvSpPr>
        <p:spPr>
          <a:xfrm>
            <a:off x="272128" y="2165229"/>
            <a:ext cx="8305342" cy="3252160"/>
          </a:xfrm>
        </p:spPr>
        <p:txBody>
          <a:bodyPr anchor="b">
            <a:normAutofit/>
          </a:bodyPr>
          <a:lstStyle>
            <a:lvl1pPr algn="l">
              <a:defRPr sz="5000">
                <a:solidFill>
                  <a:schemeClr val="bg1"/>
                </a:solidFill>
              </a:defRPr>
            </a:lvl1pPr>
          </a:lstStyle>
          <a:p>
            <a:r>
              <a:rPr lang="fr-FR" dirty="0"/>
              <a:t>Modifiez le style du titre</a:t>
            </a:r>
            <a:endParaRPr lang="en-US" dirty="0"/>
          </a:p>
        </p:txBody>
      </p:sp>
      <p:sp>
        <p:nvSpPr>
          <p:cNvPr id="3" name="Subtitle 2"/>
          <p:cNvSpPr>
            <a:spLocks noGrp="1"/>
          </p:cNvSpPr>
          <p:nvPr>
            <p:ph type="subTitle" idx="1"/>
          </p:nvPr>
        </p:nvSpPr>
        <p:spPr>
          <a:xfrm>
            <a:off x="272128" y="5529528"/>
            <a:ext cx="4787999" cy="746185"/>
          </a:xfrm>
        </p:spPr>
        <p:txBody>
          <a:bodyPr anchor="b">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endParaRPr lang="en-US" dirty="0"/>
          </a:p>
        </p:txBody>
      </p:sp>
      <p:pic>
        <p:nvPicPr>
          <p:cNvPr id="5" name="Picture 4" descr="A picture containing drawing&#10;&#10;Description automatically generated">
            <a:extLst>
              <a:ext uri="{FF2B5EF4-FFF2-40B4-BE49-F238E27FC236}">
                <a16:creationId xmlns:a16="http://schemas.microsoft.com/office/drawing/2014/main" id="{D5528D86-D103-DD4C-9FC4-7D5D789A7C4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94667"/>
            <a:ext cx="5060127" cy="2274214"/>
          </a:xfrm>
          <a:prstGeom prst="rect">
            <a:avLst/>
          </a:prstGeom>
        </p:spPr>
      </p:pic>
      <p:pic>
        <p:nvPicPr>
          <p:cNvPr id="6" name="Image 4">
            <a:extLst>
              <a:ext uri="{FF2B5EF4-FFF2-40B4-BE49-F238E27FC236}">
                <a16:creationId xmlns:a16="http://schemas.microsoft.com/office/drawing/2014/main" id="{4644E84E-EF66-2B41-A976-69EF3658DAD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6200000">
            <a:off x="4459654" y="2173654"/>
            <a:ext cx="224692" cy="9144000"/>
          </a:xfrm>
          <a:prstGeom prst="rect">
            <a:avLst/>
          </a:prstGeom>
        </p:spPr>
      </p:pic>
    </p:spTree>
    <p:extLst>
      <p:ext uri="{BB962C8B-B14F-4D97-AF65-F5344CB8AC3E}">
        <p14:creationId xmlns:p14="http://schemas.microsoft.com/office/powerpoint/2010/main" val="476154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lvl1pPr>
              <a:defRPr/>
            </a:lvl1pPr>
          </a:lstStyle>
          <a:p>
            <a:r>
              <a:rPr lang="fr-FR" dirty="0"/>
              <a:t>Webinaire HAL, 30 janvier 2023</a:t>
            </a:r>
          </a:p>
        </p:txBody>
      </p:sp>
      <p:sp>
        <p:nvSpPr>
          <p:cNvPr id="6" name="Espace réservé du numéro de diapositive 5"/>
          <p:cNvSpPr>
            <a:spLocks noGrp="1"/>
          </p:cNvSpPr>
          <p:nvPr>
            <p:ph type="sldNum" sz="quarter" idx="12"/>
          </p:nvPr>
        </p:nvSpPr>
        <p:spPr/>
        <p:txBody>
          <a:bodyPr/>
          <a:lstStyle/>
          <a:p>
            <a:fld id="{9F7E80DE-AF35-4B3F-9B1A-2E8872C4EC03}" type="slidenum">
              <a:rPr lang="fr-FR" smtClean="0"/>
              <a:t>‹N°›</a:t>
            </a:fld>
            <a:endParaRPr lang="fr-FR"/>
          </a:p>
        </p:txBody>
      </p:sp>
    </p:spTree>
    <p:extLst>
      <p:ext uri="{BB962C8B-B14F-4D97-AF65-F5344CB8AC3E}">
        <p14:creationId xmlns:p14="http://schemas.microsoft.com/office/powerpoint/2010/main" val="1479009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a:t>Conseil Académique, 17 janvier 2022</a:t>
            </a:r>
          </a:p>
        </p:txBody>
      </p:sp>
      <p:sp>
        <p:nvSpPr>
          <p:cNvPr id="6" name="Espace réservé du numéro de diapositive 5"/>
          <p:cNvSpPr>
            <a:spLocks noGrp="1"/>
          </p:cNvSpPr>
          <p:nvPr>
            <p:ph type="sldNum" sz="quarter" idx="12"/>
          </p:nvPr>
        </p:nvSpPr>
        <p:spPr/>
        <p:txBody>
          <a:bodyPr/>
          <a:lstStyle/>
          <a:p>
            <a:fld id="{9F7E80DE-AF35-4B3F-9B1A-2E8872C4EC03}" type="slidenum">
              <a:rPr lang="fr-FR" smtClean="0"/>
              <a:t>‹N°›</a:t>
            </a:fld>
            <a:endParaRPr lang="fr-FR"/>
          </a:p>
        </p:txBody>
      </p:sp>
    </p:spTree>
    <p:extLst>
      <p:ext uri="{BB962C8B-B14F-4D97-AF65-F5344CB8AC3E}">
        <p14:creationId xmlns:p14="http://schemas.microsoft.com/office/powerpoint/2010/main" val="28021397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28650" y="1825625"/>
            <a:ext cx="386715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825625"/>
            <a:ext cx="386715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a:t>Conseil Académique, 17 janvier 2022</a:t>
            </a:r>
          </a:p>
        </p:txBody>
      </p:sp>
      <p:sp>
        <p:nvSpPr>
          <p:cNvPr id="7" name="Espace réservé du numéro de diapositive 6"/>
          <p:cNvSpPr>
            <a:spLocks noGrp="1"/>
          </p:cNvSpPr>
          <p:nvPr>
            <p:ph type="sldNum" sz="quarter" idx="12"/>
          </p:nvPr>
        </p:nvSpPr>
        <p:spPr/>
        <p:txBody>
          <a:bodyPr/>
          <a:lstStyle/>
          <a:p>
            <a:fld id="{9F7E80DE-AF35-4B3F-9B1A-2E8872C4EC03}" type="slidenum">
              <a:rPr lang="fr-FR" smtClean="0"/>
              <a:t>‹N°›</a:t>
            </a:fld>
            <a:endParaRPr lang="fr-FR"/>
          </a:p>
        </p:txBody>
      </p:sp>
    </p:spTree>
    <p:extLst>
      <p:ext uri="{BB962C8B-B14F-4D97-AF65-F5344CB8AC3E}">
        <p14:creationId xmlns:p14="http://schemas.microsoft.com/office/powerpoint/2010/main" val="3994614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r>
              <a:rPr lang="fr-FR"/>
              <a:t>Conseil Académique, 17 janvier 2022</a:t>
            </a:r>
          </a:p>
        </p:txBody>
      </p:sp>
      <p:sp>
        <p:nvSpPr>
          <p:cNvPr id="9" name="Espace réservé du numéro de diapositive 8"/>
          <p:cNvSpPr>
            <a:spLocks noGrp="1"/>
          </p:cNvSpPr>
          <p:nvPr>
            <p:ph type="sldNum" sz="quarter" idx="12"/>
          </p:nvPr>
        </p:nvSpPr>
        <p:spPr/>
        <p:txBody>
          <a:bodyPr/>
          <a:lstStyle/>
          <a:p>
            <a:fld id="{9F7E80DE-AF35-4B3F-9B1A-2E8872C4EC03}" type="slidenum">
              <a:rPr lang="fr-FR" smtClean="0"/>
              <a:t>‹N°›</a:t>
            </a:fld>
            <a:endParaRPr lang="fr-FR"/>
          </a:p>
        </p:txBody>
      </p:sp>
    </p:spTree>
    <p:extLst>
      <p:ext uri="{BB962C8B-B14F-4D97-AF65-F5344CB8AC3E}">
        <p14:creationId xmlns:p14="http://schemas.microsoft.com/office/powerpoint/2010/main" val="1056280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r>
              <a:rPr lang="fr-FR"/>
              <a:t>Conseil Académique, 17 janvier 2022</a:t>
            </a:r>
          </a:p>
        </p:txBody>
      </p:sp>
      <p:sp>
        <p:nvSpPr>
          <p:cNvPr id="5" name="Espace réservé du numéro de diapositive 4"/>
          <p:cNvSpPr>
            <a:spLocks noGrp="1"/>
          </p:cNvSpPr>
          <p:nvPr>
            <p:ph type="sldNum" sz="quarter" idx="12"/>
          </p:nvPr>
        </p:nvSpPr>
        <p:spPr/>
        <p:txBody>
          <a:bodyPr/>
          <a:lstStyle/>
          <a:p>
            <a:fld id="{9F7E80DE-AF35-4B3F-9B1A-2E8872C4EC03}" type="slidenum">
              <a:rPr lang="fr-FR" smtClean="0"/>
              <a:t>‹N°›</a:t>
            </a:fld>
            <a:endParaRPr lang="fr-FR"/>
          </a:p>
        </p:txBody>
      </p:sp>
    </p:spTree>
    <p:extLst>
      <p:ext uri="{BB962C8B-B14F-4D97-AF65-F5344CB8AC3E}">
        <p14:creationId xmlns:p14="http://schemas.microsoft.com/office/powerpoint/2010/main" val="972525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r>
              <a:rPr lang="fr-FR"/>
              <a:t>Conseil Académique, 17 janvier 2022</a:t>
            </a:r>
          </a:p>
        </p:txBody>
      </p:sp>
      <p:sp>
        <p:nvSpPr>
          <p:cNvPr id="4" name="Espace réservé du numéro de diapositive 3"/>
          <p:cNvSpPr>
            <a:spLocks noGrp="1"/>
          </p:cNvSpPr>
          <p:nvPr>
            <p:ph type="sldNum" sz="quarter" idx="12"/>
          </p:nvPr>
        </p:nvSpPr>
        <p:spPr/>
        <p:txBody>
          <a:bodyPr/>
          <a:lstStyle/>
          <a:p>
            <a:fld id="{9F7E80DE-AF35-4B3F-9B1A-2E8872C4EC03}" type="slidenum">
              <a:rPr lang="fr-FR" smtClean="0"/>
              <a:t>‹N°›</a:t>
            </a:fld>
            <a:endParaRPr lang="fr-FR"/>
          </a:p>
        </p:txBody>
      </p:sp>
    </p:spTree>
    <p:extLst>
      <p:ext uri="{BB962C8B-B14F-4D97-AF65-F5344CB8AC3E}">
        <p14:creationId xmlns:p14="http://schemas.microsoft.com/office/powerpoint/2010/main" val="10251428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a:t>Conseil Académique, 17 janvier 2022</a:t>
            </a:r>
          </a:p>
        </p:txBody>
      </p:sp>
      <p:sp>
        <p:nvSpPr>
          <p:cNvPr id="7" name="Espace réservé du numéro de diapositive 6"/>
          <p:cNvSpPr>
            <a:spLocks noGrp="1"/>
          </p:cNvSpPr>
          <p:nvPr>
            <p:ph type="sldNum" sz="quarter" idx="12"/>
          </p:nvPr>
        </p:nvSpPr>
        <p:spPr/>
        <p:txBody>
          <a:bodyPr/>
          <a:lstStyle/>
          <a:p>
            <a:fld id="{9F7E80DE-AF35-4B3F-9B1A-2E8872C4EC03}" type="slidenum">
              <a:rPr lang="fr-FR" smtClean="0"/>
              <a:t>‹N°›</a:t>
            </a:fld>
            <a:endParaRPr lang="fr-FR"/>
          </a:p>
        </p:txBody>
      </p:sp>
    </p:spTree>
    <p:extLst>
      <p:ext uri="{BB962C8B-B14F-4D97-AF65-F5344CB8AC3E}">
        <p14:creationId xmlns:p14="http://schemas.microsoft.com/office/powerpoint/2010/main" val="12645557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a:t>Conseil Académique, 17 janvier 2022</a:t>
            </a:r>
          </a:p>
        </p:txBody>
      </p:sp>
      <p:sp>
        <p:nvSpPr>
          <p:cNvPr id="7" name="Espace réservé du numéro de diapositive 6"/>
          <p:cNvSpPr>
            <a:spLocks noGrp="1"/>
          </p:cNvSpPr>
          <p:nvPr>
            <p:ph type="sldNum" sz="quarter" idx="12"/>
          </p:nvPr>
        </p:nvSpPr>
        <p:spPr/>
        <p:txBody>
          <a:bodyPr/>
          <a:lstStyle/>
          <a:p>
            <a:fld id="{9F7E80DE-AF35-4B3F-9B1A-2E8872C4EC03}" type="slidenum">
              <a:rPr lang="fr-FR" smtClean="0"/>
              <a:t>‹N°›</a:t>
            </a:fld>
            <a:endParaRPr lang="fr-FR"/>
          </a:p>
        </p:txBody>
      </p:sp>
    </p:spTree>
    <p:extLst>
      <p:ext uri="{BB962C8B-B14F-4D97-AF65-F5344CB8AC3E}">
        <p14:creationId xmlns:p14="http://schemas.microsoft.com/office/powerpoint/2010/main" val="2342623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a:t>Conseil Académique, 17 janvier 2022</a:t>
            </a:r>
          </a:p>
        </p:txBody>
      </p:sp>
      <p:sp>
        <p:nvSpPr>
          <p:cNvPr id="6" name="Espace réservé du numéro de diapositive 5"/>
          <p:cNvSpPr>
            <a:spLocks noGrp="1"/>
          </p:cNvSpPr>
          <p:nvPr>
            <p:ph type="sldNum" sz="quarter" idx="12"/>
          </p:nvPr>
        </p:nvSpPr>
        <p:spPr/>
        <p:txBody>
          <a:bodyPr/>
          <a:lstStyle/>
          <a:p>
            <a:fld id="{9F7E80DE-AF35-4B3F-9B1A-2E8872C4EC03}" type="slidenum">
              <a:rPr lang="fr-FR" smtClean="0"/>
              <a:t>‹N°›</a:t>
            </a:fld>
            <a:endParaRPr lang="fr-FR"/>
          </a:p>
        </p:txBody>
      </p:sp>
    </p:spTree>
    <p:extLst>
      <p:ext uri="{BB962C8B-B14F-4D97-AF65-F5344CB8AC3E}">
        <p14:creationId xmlns:p14="http://schemas.microsoft.com/office/powerpoint/2010/main" val="1294991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28650" y="365125"/>
            <a:ext cx="5762625"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a:t>Conseil Académique, 17 janvier 2022</a:t>
            </a:r>
          </a:p>
        </p:txBody>
      </p:sp>
      <p:sp>
        <p:nvSpPr>
          <p:cNvPr id="6" name="Espace réservé du numéro de diapositive 5"/>
          <p:cNvSpPr>
            <a:spLocks noGrp="1"/>
          </p:cNvSpPr>
          <p:nvPr>
            <p:ph type="sldNum" sz="quarter" idx="12"/>
          </p:nvPr>
        </p:nvSpPr>
        <p:spPr/>
        <p:txBody>
          <a:bodyPr/>
          <a:lstStyle/>
          <a:p>
            <a:fld id="{9F7E80DE-AF35-4B3F-9B1A-2E8872C4EC03}" type="slidenum">
              <a:rPr lang="fr-FR" smtClean="0"/>
              <a:t>‹N°›</a:t>
            </a:fld>
            <a:endParaRPr lang="fr-FR"/>
          </a:p>
        </p:txBody>
      </p:sp>
    </p:spTree>
    <p:extLst>
      <p:ext uri="{BB962C8B-B14F-4D97-AF65-F5344CB8AC3E}">
        <p14:creationId xmlns:p14="http://schemas.microsoft.com/office/powerpoint/2010/main" val="3609345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re-blanc">
    <p:spTree>
      <p:nvGrpSpPr>
        <p:cNvPr id="1" name=""/>
        <p:cNvGrpSpPr/>
        <p:nvPr/>
      </p:nvGrpSpPr>
      <p:grpSpPr>
        <a:xfrm>
          <a:off x="0" y="0"/>
          <a:ext cx="0" cy="0"/>
          <a:chOff x="0" y="0"/>
          <a:chExt cx="0" cy="0"/>
        </a:xfrm>
      </p:grpSpPr>
      <p:sp>
        <p:nvSpPr>
          <p:cNvPr id="2" name="Title 1"/>
          <p:cNvSpPr>
            <a:spLocks noGrp="1"/>
          </p:cNvSpPr>
          <p:nvPr>
            <p:ph type="ctrTitle"/>
          </p:nvPr>
        </p:nvSpPr>
        <p:spPr>
          <a:xfrm>
            <a:off x="272128" y="2165229"/>
            <a:ext cx="8305342" cy="3252160"/>
          </a:xfrm>
        </p:spPr>
        <p:txBody>
          <a:bodyPr anchor="b">
            <a:normAutofit/>
          </a:bodyPr>
          <a:lstStyle>
            <a:lvl1pPr algn="l">
              <a:defRPr sz="5000">
                <a:solidFill>
                  <a:schemeClr val="tx1"/>
                </a:solidFill>
              </a:defRPr>
            </a:lvl1pPr>
          </a:lstStyle>
          <a:p>
            <a:r>
              <a:rPr lang="fr-FR" dirty="0"/>
              <a:t>Modifiez le style du titre</a:t>
            </a:r>
            <a:endParaRPr lang="en-US" dirty="0"/>
          </a:p>
        </p:txBody>
      </p:sp>
      <p:sp>
        <p:nvSpPr>
          <p:cNvPr id="3" name="Subtitle 2"/>
          <p:cNvSpPr>
            <a:spLocks noGrp="1"/>
          </p:cNvSpPr>
          <p:nvPr>
            <p:ph type="subTitle" idx="1"/>
          </p:nvPr>
        </p:nvSpPr>
        <p:spPr>
          <a:xfrm>
            <a:off x="272128" y="5529528"/>
            <a:ext cx="4787999" cy="746185"/>
          </a:xfrm>
        </p:spPr>
        <p:txBody>
          <a:bodyPr anchor="b">
            <a:norm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endParaRPr lang="en-US" dirty="0"/>
          </a:p>
        </p:txBody>
      </p:sp>
      <p:pic>
        <p:nvPicPr>
          <p:cNvPr id="8" name="Picture 7" descr="A picture containing food, drawing&#10;&#10;Description automatically generated">
            <a:extLst>
              <a:ext uri="{FF2B5EF4-FFF2-40B4-BE49-F238E27FC236}">
                <a16:creationId xmlns:a16="http://schemas.microsoft.com/office/drawing/2014/main" id="{B7B52807-DA9F-0143-86B1-7DB821DCCF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08986"/>
            <a:ext cx="5060133" cy="2274215"/>
          </a:xfrm>
          <a:prstGeom prst="rect">
            <a:avLst/>
          </a:prstGeom>
        </p:spPr>
      </p:pic>
      <p:pic>
        <p:nvPicPr>
          <p:cNvPr id="9" name="Image 6">
            <a:extLst>
              <a:ext uri="{FF2B5EF4-FFF2-40B4-BE49-F238E27FC236}">
                <a16:creationId xmlns:a16="http://schemas.microsoft.com/office/drawing/2014/main" id="{3F7AF8FE-BF12-AE41-8CFA-DE8FD1D5D2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6200000">
            <a:off x="4459654" y="2173654"/>
            <a:ext cx="224692" cy="9144000"/>
          </a:xfrm>
          <a:prstGeom prst="rect">
            <a:avLst/>
          </a:prstGeom>
        </p:spPr>
      </p:pic>
      <p:sp>
        <p:nvSpPr>
          <p:cNvPr id="4" name="Rectangle 3">
            <a:extLst>
              <a:ext uri="{FF2B5EF4-FFF2-40B4-BE49-F238E27FC236}">
                <a16:creationId xmlns:a16="http://schemas.microsoft.com/office/drawing/2014/main" id="{58C93E39-FEFE-534E-B4C9-ED4AA686B2EE}"/>
              </a:ext>
            </a:extLst>
          </p:cNvPr>
          <p:cNvSpPr/>
          <p:nvPr userDrawn="1"/>
        </p:nvSpPr>
        <p:spPr>
          <a:xfrm>
            <a:off x="7663070" y="6092687"/>
            <a:ext cx="1411356" cy="5406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47862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6A2222DA-A29D-49D9-B63E-3B6B8F150C06}" type="datetimeFigureOut">
              <a:rPr lang="fr-FR" smtClean="0"/>
              <a:t>27/02/2023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696793-ACA6-4DBC-BFDC-5533E32F17FF}" type="slidenum">
              <a:rPr lang="fr-FR" smtClean="0"/>
              <a:t>‹N°›</a:t>
            </a:fld>
            <a:endParaRPr lang="fr-FR"/>
          </a:p>
        </p:txBody>
      </p:sp>
    </p:spTree>
    <p:extLst>
      <p:ext uri="{BB962C8B-B14F-4D97-AF65-F5344CB8AC3E}">
        <p14:creationId xmlns:p14="http://schemas.microsoft.com/office/powerpoint/2010/main" val="22618815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A2222DA-A29D-49D9-B63E-3B6B8F150C06}" type="datetimeFigureOut">
              <a:rPr lang="fr-FR" smtClean="0"/>
              <a:t>27/02/2023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696793-ACA6-4DBC-BFDC-5533E32F17FF}" type="slidenum">
              <a:rPr lang="fr-FR" smtClean="0"/>
              <a:t>‹N°›</a:t>
            </a:fld>
            <a:endParaRPr lang="fr-FR"/>
          </a:p>
        </p:txBody>
      </p:sp>
    </p:spTree>
    <p:extLst>
      <p:ext uri="{BB962C8B-B14F-4D97-AF65-F5344CB8AC3E}">
        <p14:creationId xmlns:p14="http://schemas.microsoft.com/office/powerpoint/2010/main" val="10762138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6A2222DA-A29D-49D9-B63E-3B6B8F150C06}" type="datetimeFigureOut">
              <a:rPr lang="fr-FR" smtClean="0"/>
              <a:t>27/02/2023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696793-ACA6-4DBC-BFDC-5533E32F17FF}" type="slidenum">
              <a:rPr lang="fr-FR" smtClean="0"/>
              <a:t>‹N°›</a:t>
            </a:fld>
            <a:endParaRPr lang="fr-FR"/>
          </a:p>
        </p:txBody>
      </p:sp>
    </p:spTree>
    <p:extLst>
      <p:ext uri="{BB962C8B-B14F-4D97-AF65-F5344CB8AC3E}">
        <p14:creationId xmlns:p14="http://schemas.microsoft.com/office/powerpoint/2010/main" val="1715212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28650" y="1825625"/>
            <a:ext cx="386715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825625"/>
            <a:ext cx="386715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A2222DA-A29D-49D9-B63E-3B6B8F150C06}" type="datetimeFigureOut">
              <a:rPr lang="fr-FR" smtClean="0"/>
              <a:t>27/02/2023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696793-ACA6-4DBC-BFDC-5533E32F17FF}" type="slidenum">
              <a:rPr lang="fr-FR" smtClean="0"/>
              <a:t>‹N°›</a:t>
            </a:fld>
            <a:endParaRPr lang="fr-FR"/>
          </a:p>
        </p:txBody>
      </p:sp>
    </p:spTree>
    <p:extLst>
      <p:ext uri="{BB962C8B-B14F-4D97-AF65-F5344CB8AC3E}">
        <p14:creationId xmlns:p14="http://schemas.microsoft.com/office/powerpoint/2010/main" val="35601640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A2222DA-A29D-49D9-B63E-3B6B8F150C06}" type="datetimeFigureOut">
              <a:rPr lang="fr-FR" smtClean="0"/>
              <a:t>27/02/2023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6696793-ACA6-4DBC-BFDC-5533E32F17FF}" type="slidenum">
              <a:rPr lang="fr-FR" smtClean="0"/>
              <a:t>‹N°›</a:t>
            </a:fld>
            <a:endParaRPr lang="fr-FR"/>
          </a:p>
        </p:txBody>
      </p:sp>
    </p:spTree>
    <p:extLst>
      <p:ext uri="{BB962C8B-B14F-4D97-AF65-F5344CB8AC3E}">
        <p14:creationId xmlns:p14="http://schemas.microsoft.com/office/powerpoint/2010/main" val="22925257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A2222DA-A29D-49D9-B63E-3B6B8F150C06}" type="datetimeFigureOut">
              <a:rPr lang="fr-FR" smtClean="0"/>
              <a:t>27/02/2023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6696793-ACA6-4DBC-BFDC-5533E32F17FF}" type="slidenum">
              <a:rPr lang="fr-FR" smtClean="0"/>
              <a:t>‹N°›</a:t>
            </a:fld>
            <a:endParaRPr lang="fr-FR"/>
          </a:p>
        </p:txBody>
      </p:sp>
    </p:spTree>
    <p:extLst>
      <p:ext uri="{BB962C8B-B14F-4D97-AF65-F5344CB8AC3E}">
        <p14:creationId xmlns:p14="http://schemas.microsoft.com/office/powerpoint/2010/main" val="7120255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A2222DA-A29D-49D9-B63E-3B6B8F150C06}" type="datetimeFigureOut">
              <a:rPr lang="fr-FR" smtClean="0"/>
              <a:t>27/02/2023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6696793-ACA6-4DBC-BFDC-5533E32F17FF}" type="slidenum">
              <a:rPr lang="fr-FR" smtClean="0"/>
              <a:t>‹N°›</a:t>
            </a:fld>
            <a:endParaRPr lang="fr-FR"/>
          </a:p>
        </p:txBody>
      </p:sp>
    </p:spTree>
    <p:extLst>
      <p:ext uri="{BB962C8B-B14F-4D97-AF65-F5344CB8AC3E}">
        <p14:creationId xmlns:p14="http://schemas.microsoft.com/office/powerpoint/2010/main" val="2914983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6A2222DA-A29D-49D9-B63E-3B6B8F150C06}" type="datetimeFigureOut">
              <a:rPr lang="fr-FR" smtClean="0"/>
              <a:t>27/02/2023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696793-ACA6-4DBC-BFDC-5533E32F17FF}" type="slidenum">
              <a:rPr lang="fr-FR" smtClean="0"/>
              <a:t>‹N°›</a:t>
            </a:fld>
            <a:endParaRPr lang="fr-FR"/>
          </a:p>
        </p:txBody>
      </p:sp>
    </p:spTree>
    <p:extLst>
      <p:ext uri="{BB962C8B-B14F-4D97-AF65-F5344CB8AC3E}">
        <p14:creationId xmlns:p14="http://schemas.microsoft.com/office/powerpoint/2010/main" val="27957012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6A2222DA-A29D-49D9-B63E-3B6B8F150C06}" type="datetimeFigureOut">
              <a:rPr lang="fr-FR" smtClean="0"/>
              <a:t>27/02/2023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696793-ACA6-4DBC-BFDC-5533E32F17FF}" type="slidenum">
              <a:rPr lang="fr-FR" smtClean="0"/>
              <a:t>‹N°›</a:t>
            </a:fld>
            <a:endParaRPr lang="fr-FR"/>
          </a:p>
        </p:txBody>
      </p:sp>
    </p:spTree>
    <p:extLst>
      <p:ext uri="{BB962C8B-B14F-4D97-AF65-F5344CB8AC3E}">
        <p14:creationId xmlns:p14="http://schemas.microsoft.com/office/powerpoint/2010/main" val="31250196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A2222DA-A29D-49D9-B63E-3B6B8F150C06}" type="datetimeFigureOut">
              <a:rPr lang="fr-FR" smtClean="0"/>
              <a:t>27/02/2023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696793-ACA6-4DBC-BFDC-5533E32F17FF}" type="slidenum">
              <a:rPr lang="fr-FR" smtClean="0"/>
              <a:t>‹N°›</a:t>
            </a:fld>
            <a:endParaRPr lang="fr-FR"/>
          </a:p>
        </p:txBody>
      </p:sp>
    </p:spTree>
    <p:extLst>
      <p:ext uri="{BB962C8B-B14F-4D97-AF65-F5344CB8AC3E}">
        <p14:creationId xmlns:p14="http://schemas.microsoft.com/office/powerpoint/2010/main" val="4281744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itre_texte">
    <p:spTree>
      <p:nvGrpSpPr>
        <p:cNvPr id="1" name=""/>
        <p:cNvGrpSpPr/>
        <p:nvPr/>
      </p:nvGrpSpPr>
      <p:grpSpPr>
        <a:xfrm>
          <a:off x="0" y="0"/>
          <a:ext cx="0" cy="0"/>
          <a:chOff x="0" y="0"/>
          <a:chExt cx="0" cy="0"/>
        </a:xfrm>
      </p:grpSpPr>
      <p:sp>
        <p:nvSpPr>
          <p:cNvPr id="2" name="Title 1"/>
          <p:cNvSpPr>
            <a:spLocks noGrp="1"/>
          </p:cNvSpPr>
          <p:nvPr>
            <p:ph type="ctrTitle"/>
          </p:nvPr>
        </p:nvSpPr>
        <p:spPr>
          <a:xfrm>
            <a:off x="272128" y="1360159"/>
            <a:ext cx="8305342" cy="3252160"/>
          </a:xfrm>
        </p:spPr>
        <p:txBody>
          <a:bodyPr anchor="b">
            <a:normAutofit/>
          </a:bodyPr>
          <a:lstStyle>
            <a:lvl1pPr algn="l">
              <a:defRPr sz="4000" b="1">
                <a:solidFill>
                  <a:schemeClr val="tx1"/>
                </a:solidFill>
              </a:defRPr>
            </a:lvl1pPr>
          </a:lstStyle>
          <a:p>
            <a:r>
              <a:rPr lang="fr-FR" dirty="0"/>
              <a:t>Modifiez le style du titre</a:t>
            </a:r>
            <a:endParaRPr lang="en-US" dirty="0"/>
          </a:p>
        </p:txBody>
      </p:sp>
      <p:pic>
        <p:nvPicPr>
          <p:cNvPr id="9" name="Image 6">
            <a:extLst>
              <a:ext uri="{FF2B5EF4-FFF2-40B4-BE49-F238E27FC236}">
                <a16:creationId xmlns:a16="http://schemas.microsoft.com/office/drawing/2014/main" id="{3F7AF8FE-BF12-AE41-8CFA-DE8FD1D5D2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16200000">
            <a:off x="4459654" y="2173654"/>
            <a:ext cx="224692" cy="9144000"/>
          </a:xfrm>
          <a:prstGeom prst="rect">
            <a:avLst/>
          </a:prstGeom>
        </p:spPr>
      </p:pic>
      <p:pic>
        <p:nvPicPr>
          <p:cNvPr id="6" name="Image 7">
            <a:extLst>
              <a:ext uri="{FF2B5EF4-FFF2-40B4-BE49-F238E27FC236}">
                <a16:creationId xmlns:a16="http://schemas.microsoft.com/office/drawing/2014/main" id="{BBA528A6-1823-4A4A-A83E-FDC5D9C681C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32832" y="6141906"/>
            <a:ext cx="1279285" cy="453080"/>
          </a:xfrm>
          <a:prstGeom prst="rect">
            <a:avLst/>
          </a:prstGeom>
        </p:spPr>
      </p:pic>
    </p:spTree>
    <p:extLst>
      <p:ext uri="{BB962C8B-B14F-4D97-AF65-F5344CB8AC3E}">
        <p14:creationId xmlns:p14="http://schemas.microsoft.com/office/powerpoint/2010/main" val="20504806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28650" y="365125"/>
            <a:ext cx="5762625"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A2222DA-A29D-49D9-B63E-3B6B8F150C06}" type="datetimeFigureOut">
              <a:rPr lang="fr-FR" smtClean="0"/>
              <a:t>27/02/2023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696793-ACA6-4DBC-BFDC-5533E32F17FF}" type="slidenum">
              <a:rPr lang="fr-FR" smtClean="0"/>
              <a:t>‹N°›</a:t>
            </a:fld>
            <a:endParaRPr lang="fr-FR"/>
          </a:p>
        </p:txBody>
      </p:sp>
    </p:spTree>
    <p:extLst>
      <p:ext uri="{BB962C8B-B14F-4D97-AF65-F5344CB8AC3E}">
        <p14:creationId xmlns:p14="http://schemas.microsoft.com/office/powerpoint/2010/main" val="2613433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_image">
    <p:spTree>
      <p:nvGrpSpPr>
        <p:cNvPr id="1" name=""/>
        <p:cNvGrpSpPr/>
        <p:nvPr/>
      </p:nvGrpSpPr>
      <p:grpSpPr>
        <a:xfrm>
          <a:off x="0" y="0"/>
          <a:ext cx="0" cy="0"/>
          <a:chOff x="0" y="0"/>
          <a:chExt cx="0" cy="0"/>
        </a:xfrm>
      </p:grpSpPr>
      <p:sp>
        <p:nvSpPr>
          <p:cNvPr id="2" name="Title 1"/>
          <p:cNvSpPr>
            <a:spLocks noGrp="1"/>
          </p:cNvSpPr>
          <p:nvPr>
            <p:ph type="ctrTitle"/>
          </p:nvPr>
        </p:nvSpPr>
        <p:spPr>
          <a:xfrm>
            <a:off x="5267738" y="1360159"/>
            <a:ext cx="3309731" cy="3252160"/>
          </a:xfrm>
        </p:spPr>
        <p:txBody>
          <a:bodyPr anchor="b">
            <a:normAutofit/>
          </a:bodyPr>
          <a:lstStyle>
            <a:lvl1pPr algn="l">
              <a:defRPr sz="4000" b="1">
                <a:solidFill>
                  <a:schemeClr val="tx1"/>
                </a:solidFill>
              </a:defRPr>
            </a:lvl1pPr>
          </a:lstStyle>
          <a:p>
            <a:r>
              <a:rPr lang="fr-FR" dirty="0"/>
              <a:t>Modifiez le style du titre</a:t>
            </a:r>
            <a:endParaRPr lang="en-US" dirty="0"/>
          </a:p>
        </p:txBody>
      </p:sp>
      <p:pic>
        <p:nvPicPr>
          <p:cNvPr id="9" name="Image 6">
            <a:extLst>
              <a:ext uri="{FF2B5EF4-FFF2-40B4-BE49-F238E27FC236}">
                <a16:creationId xmlns:a16="http://schemas.microsoft.com/office/drawing/2014/main" id="{3F7AF8FE-BF12-AE41-8CFA-DE8FD1D5D2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16200000">
            <a:off x="4459654" y="2173654"/>
            <a:ext cx="224692" cy="9144000"/>
          </a:xfrm>
          <a:prstGeom prst="rect">
            <a:avLst/>
          </a:prstGeom>
        </p:spPr>
      </p:pic>
      <p:pic>
        <p:nvPicPr>
          <p:cNvPr id="4" name="Image 7">
            <a:extLst>
              <a:ext uri="{FF2B5EF4-FFF2-40B4-BE49-F238E27FC236}">
                <a16:creationId xmlns:a16="http://schemas.microsoft.com/office/drawing/2014/main" id="{85248A40-54A1-BF4F-9ABE-485D735883F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32832" y="6141906"/>
            <a:ext cx="1279285" cy="453080"/>
          </a:xfrm>
          <a:prstGeom prst="rect">
            <a:avLst/>
          </a:prstGeom>
        </p:spPr>
      </p:pic>
      <p:sp>
        <p:nvSpPr>
          <p:cNvPr id="6" name="Picture Placeholder 5">
            <a:extLst>
              <a:ext uri="{FF2B5EF4-FFF2-40B4-BE49-F238E27FC236}">
                <a16:creationId xmlns:a16="http://schemas.microsoft.com/office/drawing/2014/main" id="{651E25D8-6A00-F044-8E2A-6518EFC40F20}"/>
              </a:ext>
            </a:extLst>
          </p:cNvPr>
          <p:cNvSpPr>
            <a:spLocks noGrp="1"/>
          </p:cNvSpPr>
          <p:nvPr>
            <p:ph type="pic" sz="quarter" idx="10"/>
          </p:nvPr>
        </p:nvSpPr>
        <p:spPr>
          <a:xfrm>
            <a:off x="0" y="0"/>
            <a:ext cx="5059363" cy="6632575"/>
          </a:xfrm>
        </p:spPr>
        <p:txBody>
          <a:bodyPr/>
          <a:lstStyle/>
          <a:p>
            <a:endParaRPr lang="en-US"/>
          </a:p>
        </p:txBody>
      </p:sp>
    </p:spTree>
    <p:extLst>
      <p:ext uri="{BB962C8B-B14F-4D97-AF65-F5344CB8AC3E}">
        <p14:creationId xmlns:p14="http://schemas.microsoft.com/office/powerpoint/2010/main" val="3133158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pleine">
    <p:spTree>
      <p:nvGrpSpPr>
        <p:cNvPr id="1" name=""/>
        <p:cNvGrpSpPr/>
        <p:nvPr/>
      </p:nvGrpSpPr>
      <p:grpSpPr>
        <a:xfrm>
          <a:off x="0" y="0"/>
          <a:ext cx="0" cy="0"/>
          <a:chOff x="0" y="0"/>
          <a:chExt cx="0" cy="0"/>
        </a:xfrm>
      </p:grpSpPr>
      <p:pic>
        <p:nvPicPr>
          <p:cNvPr id="9" name="Image 6">
            <a:extLst>
              <a:ext uri="{FF2B5EF4-FFF2-40B4-BE49-F238E27FC236}">
                <a16:creationId xmlns:a16="http://schemas.microsoft.com/office/drawing/2014/main" id="{3F7AF8FE-BF12-AE41-8CFA-DE8FD1D5D2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16200000">
            <a:off x="4459654" y="2173654"/>
            <a:ext cx="224692" cy="9144000"/>
          </a:xfrm>
          <a:prstGeom prst="rect">
            <a:avLst/>
          </a:prstGeom>
        </p:spPr>
      </p:pic>
      <p:pic>
        <p:nvPicPr>
          <p:cNvPr id="4" name="Image 7">
            <a:extLst>
              <a:ext uri="{FF2B5EF4-FFF2-40B4-BE49-F238E27FC236}">
                <a16:creationId xmlns:a16="http://schemas.microsoft.com/office/drawing/2014/main" id="{85248A40-54A1-BF4F-9ABE-485D735883F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32832" y="6141906"/>
            <a:ext cx="1279285" cy="453080"/>
          </a:xfrm>
          <a:prstGeom prst="rect">
            <a:avLst/>
          </a:prstGeom>
        </p:spPr>
      </p:pic>
      <p:sp>
        <p:nvSpPr>
          <p:cNvPr id="6" name="Picture Placeholder 5">
            <a:extLst>
              <a:ext uri="{FF2B5EF4-FFF2-40B4-BE49-F238E27FC236}">
                <a16:creationId xmlns:a16="http://schemas.microsoft.com/office/drawing/2014/main" id="{651E25D8-6A00-F044-8E2A-6518EFC40F20}"/>
              </a:ext>
            </a:extLst>
          </p:cNvPr>
          <p:cNvSpPr>
            <a:spLocks noGrp="1"/>
          </p:cNvSpPr>
          <p:nvPr>
            <p:ph type="pic" sz="quarter" idx="10"/>
          </p:nvPr>
        </p:nvSpPr>
        <p:spPr>
          <a:xfrm>
            <a:off x="0" y="0"/>
            <a:ext cx="9144000" cy="6023113"/>
          </a:xfrm>
        </p:spPr>
        <p:txBody>
          <a:bodyPr/>
          <a:lstStyle/>
          <a:p>
            <a:endParaRPr lang="en-US"/>
          </a:p>
        </p:txBody>
      </p:sp>
    </p:spTree>
    <p:extLst>
      <p:ext uri="{BB962C8B-B14F-4D97-AF65-F5344CB8AC3E}">
        <p14:creationId xmlns:p14="http://schemas.microsoft.com/office/powerpoint/2010/main" val="3258065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texte">
    <p:spTree>
      <p:nvGrpSpPr>
        <p:cNvPr id="1" name=""/>
        <p:cNvGrpSpPr/>
        <p:nvPr/>
      </p:nvGrpSpPr>
      <p:grpSpPr>
        <a:xfrm>
          <a:off x="0" y="0"/>
          <a:ext cx="0" cy="0"/>
          <a:chOff x="0" y="0"/>
          <a:chExt cx="0" cy="0"/>
        </a:xfrm>
      </p:grpSpPr>
      <p:sp>
        <p:nvSpPr>
          <p:cNvPr id="2" name="Title 1"/>
          <p:cNvSpPr>
            <a:spLocks noGrp="1"/>
          </p:cNvSpPr>
          <p:nvPr>
            <p:ph type="title"/>
          </p:nvPr>
        </p:nvSpPr>
        <p:spPr>
          <a:xfrm>
            <a:off x="5382883" y="365126"/>
            <a:ext cx="3614467" cy="1325563"/>
          </a:xfrm>
        </p:spPr>
        <p:txBody>
          <a:bodyPr anchor="b">
            <a:normAutofit/>
          </a:bodyPr>
          <a:lstStyle>
            <a:lvl1pPr>
              <a:defRPr sz="2800">
                <a:solidFill>
                  <a:schemeClr val="tx2"/>
                </a:solidFill>
              </a:defRPr>
            </a:lvl1pPr>
          </a:lstStyle>
          <a:p>
            <a:r>
              <a:rPr lang="fr-FR" dirty="0"/>
              <a:t>Modifiez le style du titre</a:t>
            </a:r>
            <a:endParaRPr lang="en-US" dirty="0"/>
          </a:p>
        </p:txBody>
      </p:sp>
      <p:sp>
        <p:nvSpPr>
          <p:cNvPr id="3" name="Content Placeholder 2"/>
          <p:cNvSpPr>
            <a:spLocks noGrp="1"/>
          </p:cNvSpPr>
          <p:nvPr>
            <p:ph idx="1"/>
          </p:nvPr>
        </p:nvSpPr>
        <p:spPr>
          <a:xfrm>
            <a:off x="5382883" y="1825625"/>
            <a:ext cx="3614468" cy="4098097"/>
          </a:xfrm>
        </p:spPr>
        <p:txBody>
          <a:bodyPr>
            <a:normAutofit/>
          </a:bodyPr>
          <a:lstStyle>
            <a:lvl1pPr>
              <a:defRPr sz="2400"/>
            </a:lvl1pPr>
            <a:lvl2pPr>
              <a:defRPr sz="2000">
                <a:solidFill>
                  <a:schemeClr val="tx2"/>
                </a:solidFill>
              </a:defRPr>
            </a:lvl2pPr>
            <a:lvl3pPr>
              <a:defRPr sz="1800">
                <a:solidFill>
                  <a:schemeClr val="tx2"/>
                </a:solidFill>
              </a:defRPr>
            </a:lvl3pPr>
            <a:lvl4pPr>
              <a:defRPr sz="1600">
                <a:solidFill>
                  <a:schemeClr val="tx2"/>
                </a:solidFill>
              </a:defRPr>
            </a:lvl4pPr>
            <a:lvl5pPr>
              <a:defRPr sz="1600">
                <a:solidFill>
                  <a:schemeClr val="tx2"/>
                </a:solidFill>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8" name="Picture Placeholder 5">
            <a:extLst>
              <a:ext uri="{FF2B5EF4-FFF2-40B4-BE49-F238E27FC236}">
                <a16:creationId xmlns:a16="http://schemas.microsoft.com/office/drawing/2014/main" id="{560B01FE-025F-8749-84F2-207CBD08AC66}"/>
              </a:ext>
            </a:extLst>
          </p:cNvPr>
          <p:cNvSpPr>
            <a:spLocks noGrp="1"/>
          </p:cNvSpPr>
          <p:nvPr>
            <p:ph type="pic" sz="quarter" idx="10"/>
          </p:nvPr>
        </p:nvSpPr>
        <p:spPr>
          <a:xfrm>
            <a:off x="0" y="0"/>
            <a:ext cx="5059363" cy="6632575"/>
          </a:xfrm>
        </p:spPr>
        <p:txBody>
          <a:bodyPr/>
          <a:lstStyle/>
          <a:p>
            <a:endParaRPr lang="en-US"/>
          </a:p>
        </p:txBody>
      </p:sp>
      <p:pic>
        <p:nvPicPr>
          <p:cNvPr id="9" name="Image 6">
            <a:extLst>
              <a:ext uri="{FF2B5EF4-FFF2-40B4-BE49-F238E27FC236}">
                <a16:creationId xmlns:a16="http://schemas.microsoft.com/office/drawing/2014/main" id="{CE14387A-F4E1-1347-8FF0-507E94272C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16200000">
            <a:off x="4459654" y="2173654"/>
            <a:ext cx="224692" cy="9144000"/>
          </a:xfrm>
          <a:prstGeom prst="rect">
            <a:avLst/>
          </a:prstGeom>
        </p:spPr>
      </p:pic>
      <p:pic>
        <p:nvPicPr>
          <p:cNvPr id="10" name="Image 7">
            <a:extLst>
              <a:ext uri="{FF2B5EF4-FFF2-40B4-BE49-F238E27FC236}">
                <a16:creationId xmlns:a16="http://schemas.microsoft.com/office/drawing/2014/main" id="{9523FA44-68E4-194B-9F46-38FD29212B5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32832" y="6141906"/>
            <a:ext cx="1279285" cy="453080"/>
          </a:xfrm>
          <a:prstGeom prst="rect">
            <a:avLst/>
          </a:prstGeom>
        </p:spPr>
      </p:pic>
    </p:spTree>
    <p:extLst>
      <p:ext uri="{BB962C8B-B14F-4D97-AF65-F5344CB8AC3E}">
        <p14:creationId xmlns:p14="http://schemas.microsoft.com/office/powerpoint/2010/main" val="421073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u+image">
    <p:spTree>
      <p:nvGrpSpPr>
        <p:cNvPr id="1" name=""/>
        <p:cNvGrpSpPr/>
        <p:nvPr/>
      </p:nvGrpSpPr>
      <p:grpSpPr>
        <a:xfrm>
          <a:off x="0" y="0"/>
          <a:ext cx="0" cy="0"/>
          <a:chOff x="0" y="0"/>
          <a:chExt cx="0" cy="0"/>
        </a:xfrm>
      </p:grpSpPr>
      <p:sp>
        <p:nvSpPr>
          <p:cNvPr id="14" name="Titre 1"/>
          <p:cNvSpPr>
            <a:spLocks noGrp="1"/>
          </p:cNvSpPr>
          <p:nvPr>
            <p:ph type="title"/>
          </p:nvPr>
        </p:nvSpPr>
        <p:spPr>
          <a:xfrm>
            <a:off x="467544" y="274638"/>
            <a:ext cx="7632848" cy="562074"/>
          </a:xfrm>
          <a:noFill/>
        </p:spPr>
        <p:txBody>
          <a:bodyPr>
            <a:normAutofit/>
          </a:bodyPr>
          <a:lstStyle>
            <a:lvl1pPr>
              <a:defRPr lang="fr-FR" sz="3400" dirty="0">
                <a:solidFill>
                  <a:schemeClr val="tx2"/>
                </a:solidFill>
              </a:defRPr>
            </a:lvl1pPr>
          </a:lstStyle>
          <a:p>
            <a:r>
              <a:rPr lang="fr-FR" dirty="0"/>
              <a:t>Modifiez le style du titre</a:t>
            </a:r>
          </a:p>
        </p:txBody>
      </p:sp>
      <p:sp>
        <p:nvSpPr>
          <p:cNvPr id="19" name="Espace réservé du contenu 2"/>
          <p:cNvSpPr>
            <a:spLocks noGrp="1"/>
          </p:cNvSpPr>
          <p:nvPr>
            <p:ph idx="1"/>
          </p:nvPr>
        </p:nvSpPr>
        <p:spPr>
          <a:xfrm>
            <a:off x="467545" y="1556793"/>
            <a:ext cx="4104456" cy="4406462"/>
          </a:xfrm>
          <a:solidFill>
            <a:schemeClr val="accent3"/>
          </a:solidFill>
        </p:spPr>
        <p:txBody>
          <a:bodyPr>
            <a:normAutofit/>
          </a:bodyPr>
          <a:lstStyle>
            <a:lvl1pPr>
              <a:defRPr sz="2800"/>
            </a:lvl1pPr>
            <a:lvl2pPr>
              <a:defRPr sz="2400"/>
            </a:lvl2pPr>
            <a:lvl3pPr marL="1143000" indent="-228600">
              <a:buFont typeface="Arial" panose="020B0604020202020204" pitchFamily="34" charset="0"/>
              <a:buChar char="•"/>
              <a:defRPr sz="2000"/>
            </a:lvl3pPr>
            <a:lvl4pPr>
              <a:defRPr sz="1800"/>
            </a:lvl4pPr>
            <a:lvl5pPr>
              <a:defRPr sz="1800"/>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Picture Placeholder 5">
            <a:extLst>
              <a:ext uri="{FF2B5EF4-FFF2-40B4-BE49-F238E27FC236}">
                <a16:creationId xmlns:a16="http://schemas.microsoft.com/office/drawing/2014/main" id="{BFDE980C-7B70-AF40-9C52-BF3DA44CAF30}"/>
              </a:ext>
            </a:extLst>
          </p:cNvPr>
          <p:cNvSpPr>
            <a:spLocks noGrp="1"/>
          </p:cNvSpPr>
          <p:nvPr>
            <p:ph type="pic" sz="quarter" idx="10"/>
          </p:nvPr>
        </p:nvSpPr>
        <p:spPr>
          <a:xfrm>
            <a:off x="4840358" y="1563081"/>
            <a:ext cx="3836098" cy="4400398"/>
          </a:xfrm>
        </p:spPr>
        <p:txBody>
          <a:bodyPr/>
          <a:lstStyle/>
          <a:p>
            <a:endParaRPr lang="en-US" dirty="0"/>
          </a:p>
        </p:txBody>
      </p:sp>
    </p:spTree>
    <p:extLst>
      <p:ext uri="{BB962C8B-B14F-4D97-AF65-F5344CB8AC3E}">
        <p14:creationId xmlns:p14="http://schemas.microsoft.com/office/powerpoint/2010/main" val="2459223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ontenu">
    <p:spTree>
      <p:nvGrpSpPr>
        <p:cNvPr id="1" name=""/>
        <p:cNvGrpSpPr/>
        <p:nvPr/>
      </p:nvGrpSpPr>
      <p:grpSpPr>
        <a:xfrm>
          <a:off x="0" y="0"/>
          <a:ext cx="0" cy="0"/>
          <a:chOff x="0" y="0"/>
          <a:chExt cx="0" cy="0"/>
        </a:xfrm>
      </p:grpSpPr>
      <p:sp>
        <p:nvSpPr>
          <p:cNvPr id="14" name="Titre 1"/>
          <p:cNvSpPr>
            <a:spLocks noGrp="1"/>
          </p:cNvSpPr>
          <p:nvPr>
            <p:ph type="title"/>
          </p:nvPr>
        </p:nvSpPr>
        <p:spPr>
          <a:xfrm>
            <a:off x="467544" y="274638"/>
            <a:ext cx="7632848" cy="562074"/>
          </a:xfrm>
          <a:noFill/>
        </p:spPr>
        <p:txBody>
          <a:bodyPr>
            <a:normAutofit/>
          </a:bodyPr>
          <a:lstStyle>
            <a:lvl1pPr>
              <a:defRPr lang="fr-FR" sz="3400" dirty="0">
                <a:solidFill>
                  <a:schemeClr val="tx2"/>
                </a:solidFill>
              </a:defRPr>
            </a:lvl1pPr>
          </a:lstStyle>
          <a:p>
            <a:r>
              <a:rPr lang="fr-FR" dirty="0"/>
              <a:t>Modifiez le style du titre</a:t>
            </a:r>
          </a:p>
        </p:txBody>
      </p:sp>
      <p:sp>
        <p:nvSpPr>
          <p:cNvPr id="19" name="Espace réservé du contenu 2"/>
          <p:cNvSpPr>
            <a:spLocks noGrp="1"/>
          </p:cNvSpPr>
          <p:nvPr>
            <p:ph idx="1"/>
          </p:nvPr>
        </p:nvSpPr>
        <p:spPr>
          <a:xfrm>
            <a:off x="467544" y="1556793"/>
            <a:ext cx="7632849" cy="4366930"/>
          </a:xfrm>
          <a:solidFill>
            <a:schemeClr val="accent3"/>
          </a:solidFill>
        </p:spPr>
        <p:txBody>
          <a:bodyPr>
            <a:normAutofit/>
          </a:bodyPr>
          <a:lstStyle>
            <a:lvl1pPr>
              <a:defRPr sz="2800"/>
            </a:lvl1pPr>
            <a:lvl2pPr>
              <a:defRPr sz="2400"/>
            </a:lvl2pPr>
            <a:lvl3pPr marL="1143000" indent="-228600">
              <a:buFont typeface="Arial" panose="020B0604020202020204" pitchFamily="34" charset="0"/>
              <a:buChar char="•"/>
              <a:defRPr sz="2000"/>
            </a:lvl3pPr>
            <a:lvl4pPr>
              <a:defRPr sz="1800"/>
            </a:lvl4pPr>
            <a:lvl5pPr>
              <a:defRPr sz="1800"/>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 name="Espace réservé de la date 1"/>
          <p:cNvSpPr>
            <a:spLocks noGrp="1"/>
          </p:cNvSpPr>
          <p:nvPr>
            <p:ph type="dt" sz="half" idx="10"/>
          </p:nvPr>
        </p:nvSpPr>
        <p:spPr/>
        <p:txBody>
          <a:bodyPr/>
          <a:lstStyle/>
          <a:p>
            <a:endParaRPr lang="fr-FR" dirty="0"/>
          </a:p>
        </p:txBody>
      </p:sp>
      <p:sp>
        <p:nvSpPr>
          <p:cNvPr id="3" name="Espace réservé du pied de page 2"/>
          <p:cNvSpPr>
            <a:spLocks noGrp="1"/>
          </p:cNvSpPr>
          <p:nvPr>
            <p:ph type="ftr" sz="quarter" idx="11"/>
          </p:nvPr>
        </p:nvSpPr>
        <p:spPr/>
        <p:txBody>
          <a:bodyPr/>
          <a:lstStyle/>
          <a:p>
            <a:pPr algn="l"/>
            <a:r>
              <a:rPr lang="fr-FR" dirty="0"/>
              <a:t>Webinaire HAL, 30 janvier 2023</a:t>
            </a:r>
          </a:p>
        </p:txBody>
      </p:sp>
      <p:sp>
        <p:nvSpPr>
          <p:cNvPr id="4" name="Espace réservé du numéro de diapositive 3"/>
          <p:cNvSpPr>
            <a:spLocks noGrp="1"/>
          </p:cNvSpPr>
          <p:nvPr>
            <p:ph type="sldNum" sz="quarter" idx="12"/>
          </p:nvPr>
        </p:nvSpPr>
        <p:spPr/>
        <p:txBody>
          <a:bodyPr/>
          <a:lstStyle/>
          <a:p>
            <a:pPr algn="l"/>
            <a:fld id="{A0B0FBA5-3649-4193-81EC-FC1C61F9B58C}" type="slidenum">
              <a:rPr lang="fr-FR" smtClean="0"/>
              <a:pPr algn="l"/>
              <a:t>‹N°›</a:t>
            </a:fld>
            <a:endParaRPr lang="fr-FR" dirty="0"/>
          </a:p>
        </p:txBody>
      </p:sp>
    </p:spTree>
    <p:extLst>
      <p:ext uri="{BB962C8B-B14F-4D97-AF65-F5344CB8AC3E}">
        <p14:creationId xmlns:p14="http://schemas.microsoft.com/office/powerpoint/2010/main" val="2832985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lvl1pPr>
              <a:defRPr/>
            </a:lvl1pPr>
          </a:lstStyle>
          <a:p>
            <a:r>
              <a:rPr lang="fr-FR" dirty="0"/>
              <a:t>Webinaire HAL, 30 janvier 2023</a:t>
            </a:r>
          </a:p>
        </p:txBody>
      </p:sp>
      <p:sp>
        <p:nvSpPr>
          <p:cNvPr id="6" name="Espace réservé du numéro de diapositive 5"/>
          <p:cNvSpPr>
            <a:spLocks noGrp="1"/>
          </p:cNvSpPr>
          <p:nvPr>
            <p:ph type="sldNum" sz="quarter" idx="12"/>
          </p:nvPr>
        </p:nvSpPr>
        <p:spPr/>
        <p:txBody>
          <a:bodyPr/>
          <a:lstStyle/>
          <a:p>
            <a:fld id="{9F7E80DE-AF35-4B3F-9B1A-2E8872C4EC03}" type="slidenum">
              <a:rPr lang="fr-FR" smtClean="0"/>
              <a:t>‹N°›</a:t>
            </a:fld>
            <a:endParaRPr lang="fr-FR"/>
          </a:p>
        </p:txBody>
      </p:sp>
    </p:spTree>
    <p:extLst>
      <p:ext uri="{BB962C8B-B14F-4D97-AF65-F5344CB8AC3E}">
        <p14:creationId xmlns:p14="http://schemas.microsoft.com/office/powerpoint/2010/main" val="3358485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628650" y="1825625"/>
            <a:ext cx="7886700" cy="4129664"/>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098034" y="6321449"/>
            <a:ext cx="1279286" cy="365125"/>
          </a:xfrm>
          <a:prstGeom prst="rect">
            <a:avLst/>
          </a:prstGeom>
        </p:spPr>
        <p:txBody>
          <a:bodyPr vert="horz" lIns="91440" tIns="45720" rIns="91440" bIns="45720" rtlCol="0" anchor="ctr"/>
          <a:lstStyle>
            <a:lvl1pPr algn="l">
              <a:defRPr sz="1200">
                <a:solidFill>
                  <a:schemeClr val="tx1"/>
                </a:solidFill>
              </a:defRPr>
            </a:lvl1pPr>
          </a:lstStyle>
          <a:p>
            <a:endParaRPr lang="fr-FR" dirty="0"/>
          </a:p>
        </p:txBody>
      </p:sp>
      <p:sp>
        <p:nvSpPr>
          <p:cNvPr id="5" name="Footer Placeholder 4"/>
          <p:cNvSpPr>
            <a:spLocks noGrp="1"/>
          </p:cNvSpPr>
          <p:nvPr>
            <p:ph type="ftr" sz="quarter" idx="3"/>
          </p:nvPr>
        </p:nvSpPr>
        <p:spPr>
          <a:xfrm>
            <a:off x="1577837" y="6306258"/>
            <a:ext cx="3958259" cy="365125"/>
          </a:xfrm>
          <a:prstGeom prst="rect">
            <a:avLst/>
          </a:prstGeom>
        </p:spPr>
        <p:txBody>
          <a:bodyPr vert="horz" lIns="91440" tIns="45720" rIns="91440" bIns="45720" rtlCol="0" anchor="ctr"/>
          <a:lstStyle>
            <a:lvl1pPr algn="ctr">
              <a:defRPr sz="1200">
                <a:solidFill>
                  <a:schemeClr val="tx1"/>
                </a:solidFill>
              </a:defRPr>
            </a:lvl1pPr>
          </a:lstStyle>
          <a:p>
            <a:pPr algn="l"/>
            <a:r>
              <a:rPr lang="fr-FR" dirty="0"/>
              <a:t>Webinaire HAL, 30 janvier 2023</a:t>
            </a:r>
          </a:p>
        </p:txBody>
      </p:sp>
      <p:sp>
        <p:nvSpPr>
          <p:cNvPr id="6" name="Slide Number Placeholder 5"/>
          <p:cNvSpPr>
            <a:spLocks noGrp="1"/>
          </p:cNvSpPr>
          <p:nvPr>
            <p:ph type="sldNum" sz="quarter" idx="4"/>
          </p:nvPr>
        </p:nvSpPr>
        <p:spPr>
          <a:xfrm>
            <a:off x="628650" y="6306258"/>
            <a:ext cx="2057400" cy="365125"/>
          </a:xfrm>
          <a:prstGeom prst="rect">
            <a:avLst/>
          </a:prstGeom>
        </p:spPr>
        <p:txBody>
          <a:bodyPr vert="horz" lIns="91440" tIns="45720" rIns="91440" bIns="45720" rtlCol="0" anchor="ctr"/>
          <a:lstStyle>
            <a:lvl1pPr algn="r">
              <a:defRPr sz="1200">
                <a:solidFill>
                  <a:schemeClr val="tx1"/>
                </a:solidFill>
              </a:defRPr>
            </a:lvl1pPr>
          </a:lstStyle>
          <a:p>
            <a:pPr algn="l"/>
            <a:fld id="{A0B0FBA5-3649-4193-81EC-FC1C61F9B58C}" type="slidenum">
              <a:rPr lang="fr-FR" smtClean="0"/>
              <a:pPr algn="l"/>
              <a:t>‹N°›</a:t>
            </a:fld>
            <a:endParaRPr lang="fr-FR" dirty="0"/>
          </a:p>
        </p:txBody>
      </p:sp>
      <p:pic>
        <p:nvPicPr>
          <p:cNvPr id="9" name="Image 6">
            <a:extLst>
              <a:ext uri="{FF2B5EF4-FFF2-40B4-BE49-F238E27FC236}">
                <a16:creationId xmlns:a16="http://schemas.microsoft.com/office/drawing/2014/main" id="{8508DA88-D542-4B4A-8988-A2E7D72ED18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rot="16200000">
            <a:off x="4459654" y="2173654"/>
            <a:ext cx="224692" cy="9144000"/>
          </a:xfrm>
          <a:prstGeom prst="rect">
            <a:avLst/>
          </a:prstGeom>
        </p:spPr>
      </p:pic>
      <p:pic>
        <p:nvPicPr>
          <p:cNvPr id="10" name="Image 7">
            <a:extLst>
              <a:ext uri="{FF2B5EF4-FFF2-40B4-BE49-F238E27FC236}">
                <a16:creationId xmlns:a16="http://schemas.microsoft.com/office/drawing/2014/main" id="{47493A00-037F-F243-A4D2-7BA52BE7859E}"/>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732832" y="6141906"/>
            <a:ext cx="1279285" cy="453080"/>
          </a:xfrm>
          <a:prstGeom prst="rect">
            <a:avLst/>
          </a:prstGeom>
        </p:spPr>
      </p:pic>
    </p:spTree>
    <p:extLst>
      <p:ext uri="{BB962C8B-B14F-4D97-AF65-F5344CB8AC3E}">
        <p14:creationId xmlns:p14="http://schemas.microsoft.com/office/powerpoint/2010/main" val="2242941789"/>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77" r:id="rId3"/>
    <p:sldLayoutId id="2147483678" r:id="rId4"/>
    <p:sldLayoutId id="2147483679" r:id="rId5"/>
    <p:sldLayoutId id="2147483674" r:id="rId6"/>
    <p:sldLayoutId id="2147483680" r:id="rId7"/>
    <p:sldLayoutId id="2147483682" r:id="rId8"/>
  </p:sldLayoutIdLst>
  <p:hf sldNum="0" hdr="0" dt="0"/>
  <p:txStyles>
    <p:titleStyle>
      <a:lvl1pPr algn="l" defTabSz="914400" rtl="0" eaLnBrk="1" latinLnBrk="0" hangingPunct="1">
        <a:lnSpc>
          <a:spcPct val="90000"/>
        </a:lnSpc>
        <a:spcBef>
          <a:spcPct val="0"/>
        </a:spcBef>
        <a:buNone/>
        <a:defRPr sz="3400" b="1"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dirty="0"/>
              <a:t>Webinaire HAL, 30 janvier 2023</a:t>
            </a:r>
          </a:p>
        </p:txBody>
      </p:sp>
      <p:sp>
        <p:nvSpPr>
          <p:cNvPr id="6" name="Espace réservé du numéro de diapositive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E80DE-AF35-4B3F-9B1A-2E8872C4EC03}" type="slidenum">
              <a:rPr lang="fr-FR" smtClean="0"/>
              <a:t>‹N°›</a:t>
            </a:fld>
            <a:endParaRPr lang="fr-FR"/>
          </a:p>
        </p:txBody>
      </p:sp>
    </p:spTree>
    <p:extLst>
      <p:ext uri="{BB962C8B-B14F-4D97-AF65-F5344CB8AC3E}">
        <p14:creationId xmlns:p14="http://schemas.microsoft.com/office/powerpoint/2010/main" val="345227235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2222DA-A29D-49D9-B63E-3B6B8F150C06}" type="datetimeFigureOut">
              <a:rPr lang="fr-FR" smtClean="0"/>
              <a:t>27/02/2023</a:t>
            </a:fld>
            <a:endParaRPr lang="fr-FR"/>
          </a:p>
        </p:txBody>
      </p:sp>
      <p:sp>
        <p:nvSpPr>
          <p:cNvPr id="5" name="Espace réservé du pied de page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696793-ACA6-4DBC-BFDC-5533E32F17FF}" type="slidenum">
              <a:rPr lang="fr-FR" smtClean="0"/>
              <a:t>‹N°›</a:t>
            </a:fld>
            <a:endParaRPr lang="fr-FR"/>
          </a:p>
        </p:txBody>
      </p:sp>
    </p:spTree>
    <p:extLst>
      <p:ext uri="{BB962C8B-B14F-4D97-AF65-F5344CB8AC3E}">
        <p14:creationId xmlns:p14="http://schemas.microsoft.com/office/powerpoint/2010/main" val="960084567"/>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s://www.egi.eu/" TargetMode="External"/><Relationship Id="rId3" Type="http://schemas.openxmlformats.org/officeDocument/2006/relationships/hyperlink" Target="https://eosc.eu/advisory-groups" TargetMode="External"/><Relationship Id="rId7" Type="http://schemas.openxmlformats.org/officeDocument/2006/relationships/hyperlink" Target="https://network.geant.org/" TargetMode="External"/><Relationship Id="rId2" Type="http://schemas.openxmlformats.org/officeDocument/2006/relationships/hyperlink" Target="https://eosc.eu/sria" TargetMode="External"/><Relationship Id="rId1" Type="http://schemas.openxmlformats.org/officeDocument/2006/relationships/slideLayout" Target="../slideLayouts/slideLayout8.xml"/><Relationship Id="rId6" Type="http://schemas.openxmlformats.org/officeDocument/2006/relationships/hyperlink" Target="https://prace-ri.eu/" TargetMode="External"/><Relationship Id="rId5" Type="http://schemas.openxmlformats.org/officeDocument/2006/relationships/hyperlink" Target="https://zenodo.org/" TargetMode="External"/><Relationship Id="rId4" Type="http://schemas.openxmlformats.org/officeDocument/2006/relationships/hyperlink" Target="https://elixir-europe.or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genci.fr/fr" TargetMode="External"/><Relationship Id="rId2" Type="http://schemas.openxmlformats.org/officeDocument/2006/relationships/hyperlink" Target="https://www.enseignementsup-recherche.gouv.fr/fr/la-feuille-de-route-nationale-des-infrastructures-de-recherche-2021-84056" TargetMode="External"/><Relationship Id="rId1" Type="http://schemas.openxmlformats.org/officeDocument/2006/relationships/slideLayout" Target="../slideLayouts/slideLayout8.xml"/><Relationship Id="rId5" Type="http://schemas.openxmlformats.org/officeDocument/2006/relationships/hyperlink" Target="https://recherche.data.gouv.fr/fr" TargetMode="External"/><Relationship Id="rId4" Type="http://schemas.openxmlformats.org/officeDocument/2006/relationships/hyperlink" Target="https://www.renater.fr/"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data-terra.org/" TargetMode="External"/><Relationship Id="rId7" Type="http://schemas.openxmlformats.org/officeDocument/2006/relationships/hyperlink" Target="https://www.gbif.org/" TargetMode="External"/><Relationship Id="rId2" Type="http://schemas.openxmlformats.org/officeDocument/2006/relationships/hyperlink" Target="https://cdsweb.u-strasbg.fr/index-fr.gml" TargetMode="External"/><Relationship Id="rId1" Type="http://schemas.openxmlformats.org/officeDocument/2006/relationships/slideLayout" Target="../slideLayouts/slideLayout8.xml"/><Relationship Id="rId6" Type="http://schemas.openxmlformats.org/officeDocument/2006/relationships/hyperlink" Target="https://www.pndb.fr/" TargetMode="External"/><Relationship Id="rId5" Type="http://schemas.openxmlformats.org/officeDocument/2006/relationships/hyperlink" Target="https://terra-forma.cnrs.fr/le-projet/" TargetMode="External"/><Relationship Id="rId4" Type="http://schemas.openxmlformats.org/officeDocument/2006/relationships/hyperlink" Target="http://gaia-data.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huma-num.fr/" TargetMode="External"/><Relationship Id="rId3" Type="http://schemas.openxmlformats.org/officeDocument/2006/relationships/hyperlink" Target="https://elixir-europe.org/" TargetMode="External"/><Relationship Id="rId7" Type="http://schemas.openxmlformats.org/officeDocument/2006/relationships/hyperlink" Target="https://ebrains.eu/" TargetMode="External"/><Relationship Id="rId2" Type="http://schemas.openxmlformats.org/officeDocument/2006/relationships/hyperlink" Target="https://www.france-bioinformatique.fr/" TargetMode="External"/><Relationship Id="rId1" Type="http://schemas.openxmlformats.org/officeDocument/2006/relationships/slideLayout" Target="../slideLayouts/slideLayout8.xml"/><Relationship Id="rId6" Type="http://schemas.openxmlformats.org/officeDocument/2006/relationships/hyperlink" Target="https://francecohortes.org/" TargetMode="External"/><Relationship Id="rId5" Type="http://schemas.openxmlformats.org/officeDocument/2006/relationships/hyperlink" Target="https://pfmg2025.aviesan.fr/le-plan/collecteur-analyseur-de-donnees-cad/" TargetMode="External"/><Relationship Id="rId10" Type="http://schemas.openxmlformats.org/officeDocument/2006/relationships/hyperlink" Target="https://www.progedo.fr/" TargetMode="External"/><Relationship Id="rId4" Type="http://schemas.openxmlformats.org/officeDocument/2006/relationships/hyperlink" Target="https://www.france-bioinformatique.fr/actualites/mudis4ls-le-projet-despaces-numeriques-mutualises-pour-les-sciences-du-vivant/" TargetMode="External"/><Relationship Id="rId9" Type="http://schemas.openxmlformats.org/officeDocument/2006/relationships/hyperlink" Target="http://www.sciences-patrimoine.org/espado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cines.fr/" TargetMode="External"/><Relationship Id="rId2" Type="http://schemas.openxmlformats.org/officeDocument/2006/relationships/hyperlink" Target="https://cc.in2p3.fr/" TargetMode="External"/><Relationship Id="rId1" Type="http://schemas.openxmlformats.org/officeDocument/2006/relationships/slideLayout" Target="../slideLayouts/slideLayout8.xml"/><Relationship Id="rId5" Type="http://schemas.openxmlformats.org/officeDocument/2006/relationships/hyperlink" Target="https://www.egi.eu/" TargetMode="External"/><Relationship Id="rId4" Type="http://schemas.openxmlformats.org/officeDocument/2006/relationships/hyperlink" Target="https://www.france-grilles.fr/accuei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84828" y="1512559"/>
            <a:ext cx="8744872" cy="2261582"/>
          </a:xfrm>
        </p:spPr>
        <p:txBody>
          <a:bodyPr>
            <a:normAutofit fontScale="90000"/>
          </a:bodyPr>
          <a:lstStyle/>
          <a:p>
            <a:pPr algn="ctr"/>
            <a:br>
              <a:rPr lang="fr-FR" dirty="0"/>
            </a:br>
            <a:r>
              <a:rPr lang="fr-FR" dirty="0"/>
              <a:t>Groupe de Travail </a:t>
            </a:r>
            <a:br>
              <a:rPr lang="fr-FR" dirty="0"/>
            </a:br>
            <a:r>
              <a:rPr lang="fr-FR" dirty="0"/>
              <a:t>des </a:t>
            </a:r>
            <a:br>
              <a:rPr lang="fr-FR" dirty="0"/>
            </a:br>
            <a:r>
              <a:rPr lang="fr-FR" dirty="0"/>
              <a:t>Infrastructures de Service aux Données</a:t>
            </a:r>
            <a:br>
              <a:rPr lang="fr-FR" dirty="0"/>
            </a:br>
            <a:r>
              <a:rPr lang="fr-FR" dirty="0"/>
              <a:t>Plan d’action 2023-2025</a:t>
            </a:r>
          </a:p>
        </p:txBody>
      </p:sp>
    </p:spTree>
    <p:extLst>
      <p:ext uri="{BB962C8B-B14F-4D97-AF65-F5344CB8AC3E}">
        <p14:creationId xmlns:p14="http://schemas.microsoft.com/office/powerpoint/2010/main" val="3620099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1831" y="103188"/>
            <a:ext cx="7632848" cy="562074"/>
          </a:xfrm>
        </p:spPr>
        <p:txBody>
          <a:bodyPr/>
          <a:lstStyle/>
          <a:p>
            <a:r>
              <a:rPr lang="fr-FR" dirty="0"/>
              <a:t>Cadre général : international</a:t>
            </a:r>
          </a:p>
        </p:txBody>
      </p:sp>
      <p:sp>
        <p:nvSpPr>
          <p:cNvPr id="3" name="Espace réservé du contenu 2"/>
          <p:cNvSpPr>
            <a:spLocks noGrp="1"/>
          </p:cNvSpPr>
          <p:nvPr>
            <p:ph idx="1"/>
          </p:nvPr>
        </p:nvSpPr>
        <p:spPr>
          <a:xfrm>
            <a:off x="310382" y="836712"/>
            <a:ext cx="8547869" cy="5786983"/>
          </a:xfrm>
          <a:noFill/>
        </p:spPr>
        <p:txBody>
          <a:bodyPr>
            <a:normAutofit fontScale="85000" lnSpcReduction="20000"/>
          </a:bodyPr>
          <a:lstStyle/>
          <a:p>
            <a:r>
              <a:rPr lang="fr-FR" dirty="0"/>
              <a:t>Mieux partager les données de la recherche</a:t>
            </a:r>
          </a:p>
          <a:p>
            <a:pPr lvl="1"/>
            <a:r>
              <a:rPr lang="fr-FR" b="1" dirty="0"/>
              <a:t>EOSC</a:t>
            </a:r>
            <a:r>
              <a:rPr lang="fr-FR" dirty="0"/>
              <a:t>: Web des données FAIR </a:t>
            </a:r>
            <a:r>
              <a:rPr lang="fr-FR" b="1" dirty="0"/>
              <a:t>et des services associés</a:t>
            </a:r>
          </a:p>
          <a:p>
            <a:pPr lvl="1"/>
            <a:r>
              <a:rPr lang="fr-FR" dirty="0"/>
              <a:t>Strategic Innovation and </a:t>
            </a:r>
            <a:r>
              <a:rPr lang="fr-FR" dirty="0" err="1"/>
              <a:t>Research</a:t>
            </a:r>
            <a:r>
              <a:rPr lang="fr-FR" dirty="0"/>
              <a:t> Agenda (</a:t>
            </a:r>
            <a:r>
              <a:rPr lang="fr-FR" dirty="0">
                <a:hlinkClick r:id="rId2"/>
              </a:rPr>
              <a:t>https://eosc.eu/sria</a:t>
            </a:r>
            <a:r>
              <a:rPr lang="fr-FR" dirty="0"/>
              <a:t> )</a:t>
            </a:r>
          </a:p>
          <a:p>
            <a:pPr lvl="1"/>
            <a:r>
              <a:rPr lang="fr-FR" dirty="0" err="1"/>
              <a:t>Task</a:t>
            </a:r>
            <a:r>
              <a:rPr lang="fr-FR" dirty="0"/>
              <a:t> Forces  (</a:t>
            </a:r>
            <a:r>
              <a:rPr lang="fr-FR" dirty="0">
                <a:hlinkClick r:id="rId3"/>
              </a:rPr>
              <a:t>https://eosc.eu/advisory-groups</a:t>
            </a:r>
            <a:r>
              <a:rPr lang="fr-FR" dirty="0"/>
              <a:t> )</a:t>
            </a:r>
          </a:p>
          <a:p>
            <a:pPr lvl="1"/>
            <a:r>
              <a:rPr lang="fr-FR" dirty="0"/>
              <a:t>Ingénierie, Implémentation progressive</a:t>
            </a:r>
          </a:p>
          <a:p>
            <a:pPr marL="457200" lvl="1" indent="0">
              <a:buNone/>
            </a:pPr>
            <a:endParaRPr lang="fr-FR" sz="900" dirty="0"/>
          </a:p>
          <a:p>
            <a:r>
              <a:rPr lang="fr-FR" dirty="0"/>
              <a:t>Entrepôts de données thématiques</a:t>
            </a:r>
          </a:p>
          <a:p>
            <a:pPr lvl="1"/>
            <a:r>
              <a:rPr lang="fr-FR" dirty="0"/>
              <a:t>Des services pour une communauté de chercheurs</a:t>
            </a:r>
          </a:p>
          <a:p>
            <a:pPr lvl="1"/>
            <a:r>
              <a:rPr lang="fr-FR" dirty="0"/>
              <a:t>Exemple de la </a:t>
            </a:r>
            <a:r>
              <a:rPr lang="fr-FR" dirty="0" err="1"/>
              <a:t>bioinformatique</a:t>
            </a:r>
            <a:r>
              <a:rPr lang="fr-FR" dirty="0"/>
              <a:t>: ELIXIR </a:t>
            </a:r>
          </a:p>
          <a:p>
            <a:pPr marL="457200" lvl="1" indent="0">
              <a:buNone/>
            </a:pPr>
            <a:r>
              <a:rPr lang="fr-FR" dirty="0"/>
              <a:t>   (</a:t>
            </a:r>
            <a:r>
              <a:rPr lang="fr-FR" dirty="0">
                <a:hlinkClick r:id="rId4"/>
              </a:rPr>
              <a:t>https://elixir-europe.org/</a:t>
            </a:r>
            <a:r>
              <a:rPr lang="fr-FR" dirty="0"/>
              <a:t> )</a:t>
            </a:r>
          </a:p>
          <a:p>
            <a:r>
              <a:rPr lang="fr-FR" dirty="0"/>
              <a:t>Entrepôts généralistes</a:t>
            </a:r>
          </a:p>
          <a:p>
            <a:pPr lvl="1"/>
            <a:r>
              <a:rPr lang="fr-FR" dirty="0"/>
              <a:t>Exemple: ZENODO (</a:t>
            </a:r>
            <a:r>
              <a:rPr lang="fr-FR" dirty="0">
                <a:hlinkClick r:id="rId5"/>
              </a:rPr>
              <a:t>https://zenodo.org/</a:t>
            </a:r>
            <a:r>
              <a:rPr lang="fr-FR" dirty="0"/>
              <a:t> )</a:t>
            </a:r>
          </a:p>
          <a:p>
            <a:pPr marL="457200" lvl="1" indent="0">
              <a:buNone/>
            </a:pPr>
            <a:endParaRPr lang="fr-FR" sz="900" dirty="0"/>
          </a:p>
          <a:p>
            <a:r>
              <a:rPr lang="fr-FR" dirty="0"/>
              <a:t>Mutualiser les outils du calcul intensif</a:t>
            </a:r>
          </a:p>
          <a:p>
            <a:pPr lvl="1"/>
            <a:r>
              <a:rPr lang="fr-FR" dirty="0"/>
              <a:t>PRACE (Euro-HPC) </a:t>
            </a:r>
            <a:r>
              <a:rPr lang="fr-FR" dirty="0">
                <a:hlinkClick r:id="rId6"/>
              </a:rPr>
              <a:t>https://prace-ri.eu/</a:t>
            </a:r>
            <a:r>
              <a:rPr lang="fr-FR" dirty="0"/>
              <a:t> </a:t>
            </a:r>
          </a:p>
          <a:p>
            <a:r>
              <a:rPr lang="fr-FR" dirty="0"/>
              <a:t>Réseau internet académique: GEANT</a:t>
            </a:r>
          </a:p>
          <a:p>
            <a:pPr lvl="1"/>
            <a:r>
              <a:rPr lang="fr-FR" dirty="0">
                <a:hlinkClick r:id="rId7"/>
              </a:rPr>
              <a:t>https://network.geant.org/</a:t>
            </a:r>
            <a:endParaRPr lang="fr-FR" dirty="0"/>
          </a:p>
          <a:p>
            <a:r>
              <a:rPr lang="fr-FR" dirty="0" err="1"/>
              <a:t>European</a:t>
            </a:r>
            <a:r>
              <a:rPr lang="fr-FR" dirty="0"/>
              <a:t> </a:t>
            </a:r>
            <a:r>
              <a:rPr lang="fr-FR" dirty="0" err="1"/>
              <a:t>Grid</a:t>
            </a:r>
            <a:r>
              <a:rPr lang="fr-FR" dirty="0"/>
              <a:t> Initiative: </a:t>
            </a:r>
            <a:r>
              <a:rPr lang="fr-FR" dirty="0">
                <a:hlinkClick r:id="rId8"/>
              </a:rPr>
              <a:t>https://www.egi.eu/</a:t>
            </a:r>
            <a:r>
              <a:rPr lang="fr-FR" dirty="0"/>
              <a:t> </a:t>
            </a:r>
          </a:p>
          <a:p>
            <a:endParaRPr lang="fr-FR" dirty="0"/>
          </a:p>
        </p:txBody>
      </p:sp>
    </p:spTree>
    <p:extLst>
      <p:ext uri="{BB962C8B-B14F-4D97-AF65-F5344CB8AC3E}">
        <p14:creationId xmlns:p14="http://schemas.microsoft.com/office/powerpoint/2010/main" val="3288442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Cadre général: au plan national</a:t>
            </a:r>
          </a:p>
        </p:txBody>
      </p:sp>
      <p:sp>
        <p:nvSpPr>
          <p:cNvPr id="3" name="Espace réservé du contenu 2"/>
          <p:cNvSpPr>
            <a:spLocks noGrp="1"/>
          </p:cNvSpPr>
          <p:nvPr>
            <p:ph idx="1"/>
          </p:nvPr>
        </p:nvSpPr>
        <p:spPr>
          <a:xfrm>
            <a:off x="271464" y="1042442"/>
            <a:ext cx="8729662" cy="5415508"/>
          </a:xfrm>
          <a:noFill/>
        </p:spPr>
        <p:txBody>
          <a:bodyPr>
            <a:normAutofit fontScale="92500" lnSpcReduction="20000"/>
          </a:bodyPr>
          <a:lstStyle/>
          <a:p>
            <a:r>
              <a:rPr lang="fr-FR" dirty="0"/>
              <a:t>Démarche de consolidation des moyens numériques pour l’ESR (MESR/</a:t>
            </a:r>
            <a:r>
              <a:rPr lang="fr-FR" dirty="0" err="1"/>
              <a:t>CoSIN</a:t>
            </a:r>
            <a:r>
              <a:rPr lang="fr-FR" dirty="0"/>
              <a:t>): </a:t>
            </a:r>
          </a:p>
          <a:p>
            <a:pPr lvl="1"/>
            <a:r>
              <a:rPr lang="fr-FR" dirty="0"/>
              <a:t>Elaboration d’une feuille de route nationale</a:t>
            </a:r>
          </a:p>
          <a:p>
            <a:pPr lvl="1"/>
            <a:endParaRPr lang="fr-FR" dirty="0"/>
          </a:p>
          <a:p>
            <a:pPr lvl="1"/>
            <a:r>
              <a:rPr lang="fr-FR" dirty="0"/>
              <a:t>Labellisation de Data </a:t>
            </a:r>
            <a:r>
              <a:rPr lang="fr-FR" dirty="0" err="1"/>
              <a:t>Centers</a:t>
            </a:r>
            <a:endParaRPr lang="fr-FR" dirty="0"/>
          </a:p>
          <a:p>
            <a:pPr lvl="1"/>
            <a:r>
              <a:rPr lang="fr-FR" dirty="0"/>
              <a:t>Réflexion sur les </a:t>
            </a:r>
            <a:r>
              <a:rPr lang="fr-FR" dirty="0" err="1"/>
              <a:t>mésocentres</a:t>
            </a:r>
            <a:endParaRPr lang="fr-FR" dirty="0"/>
          </a:p>
          <a:p>
            <a:pPr lvl="1"/>
            <a:r>
              <a:rPr lang="fr-FR" dirty="0"/>
              <a:t>Infrastructures nationales de Service aux Données</a:t>
            </a:r>
          </a:p>
          <a:p>
            <a:pPr lvl="2"/>
            <a:r>
              <a:rPr lang="fr-FR" dirty="0"/>
              <a:t>Feuille de route 2021</a:t>
            </a:r>
          </a:p>
          <a:p>
            <a:pPr lvl="2"/>
            <a:r>
              <a:rPr lang="fr-FR" dirty="0">
                <a:hlinkClick r:id="rId2"/>
              </a:rPr>
              <a:t>https://www.enseignementsup-recherche.gouv.fr/fr/la-feuille-de-route-nationale-des-infrastructures-de-recherche-2021-84056</a:t>
            </a:r>
            <a:r>
              <a:rPr lang="fr-FR" dirty="0"/>
              <a:t> </a:t>
            </a:r>
          </a:p>
          <a:p>
            <a:pPr marL="914400" lvl="2" indent="0">
              <a:buNone/>
            </a:pPr>
            <a:endParaRPr lang="fr-FR" sz="900" dirty="0"/>
          </a:p>
          <a:p>
            <a:r>
              <a:rPr lang="fr-FR" dirty="0"/>
              <a:t>Organisation nationale du calcul intensif: GENCI</a:t>
            </a:r>
          </a:p>
          <a:p>
            <a:pPr lvl="1"/>
            <a:r>
              <a:rPr lang="fr-FR" dirty="0">
                <a:hlinkClick r:id="rId3"/>
              </a:rPr>
              <a:t>https://www.genci.fr/fr</a:t>
            </a:r>
            <a:r>
              <a:rPr lang="fr-FR" dirty="0"/>
              <a:t> </a:t>
            </a:r>
          </a:p>
          <a:p>
            <a:r>
              <a:rPr lang="fr-FR" dirty="0"/>
              <a:t>Réseau académique national: RENATER</a:t>
            </a:r>
          </a:p>
          <a:p>
            <a:pPr lvl="1"/>
            <a:r>
              <a:rPr lang="fr-FR" dirty="0">
                <a:hlinkClick r:id="rId4"/>
              </a:rPr>
              <a:t>https://www.renater.fr/</a:t>
            </a:r>
            <a:r>
              <a:rPr lang="fr-FR" dirty="0"/>
              <a:t> </a:t>
            </a:r>
          </a:p>
          <a:p>
            <a:r>
              <a:rPr lang="fr-FR" dirty="0"/>
              <a:t>Recherche Data Gouv, Ateliers de la Donnée</a:t>
            </a:r>
          </a:p>
          <a:p>
            <a:pPr lvl="1"/>
            <a:r>
              <a:rPr lang="fr-FR" dirty="0">
                <a:hlinkClick r:id="rId5"/>
              </a:rPr>
              <a:t>https://recherche.data.gouv.fr/fr</a:t>
            </a:r>
            <a:r>
              <a:rPr lang="fr-FR" dirty="0"/>
              <a:t> </a:t>
            </a:r>
          </a:p>
        </p:txBody>
      </p:sp>
    </p:spTree>
    <p:extLst>
      <p:ext uri="{BB962C8B-B14F-4D97-AF65-F5344CB8AC3E}">
        <p14:creationId xmlns:p14="http://schemas.microsoft.com/office/powerpoint/2010/main" val="3726914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6080" y="131762"/>
            <a:ext cx="8947920" cy="654051"/>
          </a:xfrm>
        </p:spPr>
        <p:txBody>
          <a:bodyPr>
            <a:normAutofit fontScale="90000"/>
          </a:bodyPr>
          <a:lstStyle/>
          <a:p>
            <a:r>
              <a:rPr lang="fr-FR" dirty="0"/>
              <a:t>GT Infrastructures de Service aux Données (1/3)</a:t>
            </a:r>
          </a:p>
        </p:txBody>
      </p:sp>
      <p:sp>
        <p:nvSpPr>
          <p:cNvPr id="3" name="Espace réservé du contenu 2"/>
          <p:cNvSpPr>
            <a:spLocks noGrp="1"/>
          </p:cNvSpPr>
          <p:nvPr>
            <p:ph idx="1"/>
          </p:nvPr>
        </p:nvSpPr>
        <p:spPr>
          <a:xfrm>
            <a:off x="338956" y="1242467"/>
            <a:ext cx="8190680" cy="5086895"/>
          </a:xfrm>
        </p:spPr>
        <p:txBody>
          <a:bodyPr>
            <a:normAutofit lnSpcReduction="10000"/>
          </a:bodyPr>
          <a:lstStyle/>
          <a:p>
            <a:r>
              <a:rPr lang="fr-FR" dirty="0"/>
              <a:t>Centre de Données Astronomiques de Strasbourg (CDS) :</a:t>
            </a:r>
          </a:p>
          <a:p>
            <a:pPr lvl="1"/>
            <a:r>
              <a:rPr lang="fr-FR" dirty="0"/>
              <a:t> </a:t>
            </a:r>
            <a:r>
              <a:rPr lang="fr-FR" u="sng" dirty="0">
                <a:hlinkClick r:id="rId2"/>
              </a:rPr>
              <a:t>https://cdsweb.u-strasbg.fr/index-fr.gml</a:t>
            </a:r>
            <a:r>
              <a:rPr lang="en-GB" dirty="0"/>
              <a:t> </a:t>
            </a:r>
            <a:endParaRPr lang="fr-FR" dirty="0"/>
          </a:p>
          <a:p>
            <a:r>
              <a:rPr lang="fr-FR" dirty="0" err="1"/>
              <a:t>DataTerra</a:t>
            </a:r>
            <a:r>
              <a:rPr lang="fr-FR" dirty="0"/>
              <a:t> : </a:t>
            </a:r>
          </a:p>
          <a:p>
            <a:pPr lvl="1"/>
            <a:r>
              <a:rPr lang="fr-FR" u="sng" dirty="0">
                <a:hlinkClick r:id="rId3"/>
              </a:rPr>
              <a:t>https://www.data-terra.org/</a:t>
            </a:r>
            <a:r>
              <a:rPr lang="fr-FR" dirty="0"/>
              <a:t> </a:t>
            </a:r>
          </a:p>
          <a:p>
            <a:pPr lvl="1"/>
            <a:r>
              <a:rPr lang="en-GB" dirty="0" err="1"/>
              <a:t>Equipex</a:t>
            </a:r>
            <a:r>
              <a:rPr lang="en-GB" dirty="0"/>
              <a:t>+  GAIA-DATA : </a:t>
            </a:r>
            <a:r>
              <a:rPr lang="en-GB" u="sng" dirty="0">
                <a:hlinkClick r:id="rId4"/>
              </a:rPr>
              <a:t>http://gaia-data.org/</a:t>
            </a:r>
            <a:endParaRPr lang="fr-FR" dirty="0"/>
          </a:p>
          <a:p>
            <a:pPr lvl="1"/>
            <a:r>
              <a:rPr lang="fr-FR" dirty="0" err="1"/>
              <a:t>Equipex</a:t>
            </a:r>
            <a:r>
              <a:rPr lang="fr-FR" dirty="0"/>
              <a:t>+ TERRA FORMA: </a:t>
            </a:r>
            <a:r>
              <a:rPr lang="fr-FR" u="sng" dirty="0">
                <a:hlinkClick r:id="rId5"/>
              </a:rPr>
              <a:t>https://terra-forma.cnrs.fr/le-projet/</a:t>
            </a:r>
            <a:r>
              <a:rPr lang="fr-FR" dirty="0"/>
              <a:t> </a:t>
            </a:r>
          </a:p>
          <a:p>
            <a:r>
              <a:rPr lang="fr-FR" dirty="0"/>
              <a:t>Portail National de la Bio Diversité (PNDB) :</a:t>
            </a:r>
          </a:p>
          <a:p>
            <a:pPr lvl="1"/>
            <a:r>
              <a:rPr lang="fr-FR" dirty="0"/>
              <a:t> </a:t>
            </a:r>
            <a:r>
              <a:rPr lang="fr-FR" u="sng" dirty="0">
                <a:hlinkClick r:id="rId6"/>
              </a:rPr>
              <a:t>https://www.pndb.fr/</a:t>
            </a:r>
            <a:r>
              <a:rPr lang="fr-FR" dirty="0"/>
              <a:t> </a:t>
            </a:r>
          </a:p>
          <a:p>
            <a:pPr lvl="1"/>
            <a:r>
              <a:rPr lang="en-GB" dirty="0" err="1"/>
              <a:t>Equipex</a:t>
            </a:r>
            <a:r>
              <a:rPr lang="en-GB" dirty="0"/>
              <a:t>+  GAIA-DATA : </a:t>
            </a:r>
            <a:r>
              <a:rPr lang="en-GB" dirty="0">
                <a:hlinkClick r:id="rId4"/>
              </a:rPr>
              <a:t>http://gaia-data.org/</a:t>
            </a:r>
            <a:endParaRPr lang="en-GB" dirty="0"/>
          </a:p>
          <a:p>
            <a:pPr lvl="1"/>
            <a:r>
              <a:rPr lang="en-GB" dirty="0"/>
              <a:t>Global Biodiversity Information Facility (GBIF)</a:t>
            </a:r>
          </a:p>
          <a:p>
            <a:pPr marL="457200" lvl="1" indent="0">
              <a:buNone/>
            </a:pPr>
            <a:r>
              <a:rPr lang="fr-FR" dirty="0">
                <a:hlinkClick r:id="rId7"/>
              </a:rPr>
              <a:t>  https://www.gbif.org/</a:t>
            </a:r>
            <a:r>
              <a:rPr lang="fr-FR" dirty="0"/>
              <a:t> </a:t>
            </a:r>
          </a:p>
          <a:p>
            <a:endParaRPr lang="fr-FR" dirty="0"/>
          </a:p>
        </p:txBody>
      </p:sp>
    </p:spTree>
    <p:extLst>
      <p:ext uri="{BB962C8B-B14F-4D97-AF65-F5344CB8AC3E}">
        <p14:creationId xmlns:p14="http://schemas.microsoft.com/office/powerpoint/2010/main" val="184810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9477" y="0"/>
            <a:ext cx="8947920" cy="682625"/>
          </a:xfrm>
        </p:spPr>
        <p:txBody>
          <a:bodyPr>
            <a:normAutofit fontScale="90000"/>
          </a:bodyPr>
          <a:lstStyle/>
          <a:p>
            <a:r>
              <a:rPr lang="fr-FR" dirty="0"/>
              <a:t>GT Infrastructures de Service aux Données (2/3)</a:t>
            </a:r>
          </a:p>
        </p:txBody>
      </p:sp>
      <p:sp>
        <p:nvSpPr>
          <p:cNvPr id="3" name="Espace réservé du contenu 2"/>
          <p:cNvSpPr>
            <a:spLocks noGrp="1"/>
          </p:cNvSpPr>
          <p:nvPr>
            <p:ph idx="1"/>
          </p:nvPr>
        </p:nvSpPr>
        <p:spPr>
          <a:xfrm>
            <a:off x="142875" y="800100"/>
            <a:ext cx="9001125" cy="5614988"/>
          </a:xfrm>
          <a:noFill/>
        </p:spPr>
        <p:txBody>
          <a:bodyPr>
            <a:normAutofit fontScale="85000" lnSpcReduction="20000"/>
          </a:bodyPr>
          <a:lstStyle/>
          <a:p>
            <a:r>
              <a:rPr lang="fr-FR" dirty="0"/>
              <a:t>Institut Français de Bio informatique (IFB) :</a:t>
            </a:r>
          </a:p>
          <a:p>
            <a:pPr lvl="1"/>
            <a:r>
              <a:rPr lang="fr-FR" dirty="0"/>
              <a:t> </a:t>
            </a:r>
            <a:r>
              <a:rPr lang="fr-FR" u="sng" dirty="0">
                <a:hlinkClick r:id="rId2"/>
              </a:rPr>
              <a:t>https://www.france-bioinformatique.fr/</a:t>
            </a:r>
            <a:r>
              <a:rPr lang="fr-FR" u="sng" dirty="0"/>
              <a:t> </a:t>
            </a:r>
            <a:r>
              <a:rPr lang="fr-FR" dirty="0"/>
              <a:t>     </a:t>
            </a:r>
          </a:p>
          <a:p>
            <a:pPr lvl="1"/>
            <a:r>
              <a:rPr lang="fr-FR" dirty="0"/>
              <a:t>En Europe : </a:t>
            </a:r>
            <a:r>
              <a:rPr lang="fr-FR" u="sng" dirty="0">
                <a:hlinkClick r:id="rId3"/>
              </a:rPr>
              <a:t>https://elixir-europe.org/</a:t>
            </a:r>
            <a:r>
              <a:rPr lang="en-GB" dirty="0"/>
              <a:t> </a:t>
            </a:r>
            <a:endParaRPr lang="fr-FR" dirty="0"/>
          </a:p>
          <a:p>
            <a:pPr lvl="1"/>
            <a:r>
              <a:rPr lang="fr-FR" dirty="0" err="1"/>
              <a:t>Equipex</a:t>
            </a:r>
            <a:r>
              <a:rPr lang="fr-FR" dirty="0"/>
              <a:t>+ MUDIS4LS : </a:t>
            </a:r>
            <a:r>
              <a:rPr lang="fr-FR" u="sng" dirty="0">
                <a:hlinkClick r:id="rId4"/>
              </a:rPr>
              <a:t>https://www.france-bioinformatique.fr/actualites/mudis4ls-le-projet-despaces-numeriques-mutualises-pour-les-sciences-du-vivant/</a:t>
            </a:r>
            <a:r>
              <a:rPr lang="fr-FR" dirty="0"/>
              <a:t> </a:t>
            </a:r>
          </a:p>
          <a:p>
            <a:r>
              <a:rPr lang="fr-FR" dirty="0"/>
              <a:t>Collecteur Analyseur de Données (génomique) (CAD) :</a:t>
            </a:r>
          </a:p>
          <a:p>
            <a:pPr lvl="1"/>
            <a:r>
              <a:rPr lang="fr-FR" u="sng" dirty="0">
                <a:hlinkClick r:id="rId5"/>
              </a:rPr>
              <a:t>https://pfmg2025.aviesan.fr/le-plan/collecteur-analyseur-de-donnees-cad/</a:t>
            </a:r>
            <a:r>
              <a:rPr lang="fr-FR" dirty="0"/>
              <a:t> </a:t>
            </a:r>
          </a:p>
          <a:p>
            <a:r>
              <a:rPr lang="fr-FR" dirty="0"/>
              <a:t>France-Cohortes:</a:t>
            </a:r>
          </a:p>
          <a:p>
            <a:pPr lvl="1"/>
            <a:r>
              <a:rPr lang="fr-FR" dirty="0"/>
              <a:t> </a:t>
            </a:r>
            <a:r>
              <a:rPr lang="fr-FR" u="sng" dirty="0">
                <a:hlinkClick r:id="rId6"/>
              </a:rPr>
              <a:t>https://francecohortes.org/</a:t>
            </a:r>
            <a:r>
              <a:rPr lang="fr-FR" dirty="0"/>
              <a:t> </a:t>
            </a:r>
          </a:p>
          <a:p>
            <a:r>
              <a:rPr lang="fr-FR" dirty="0"/>
              <a:t>EBRAINS : </a:t>
            </a:r>
          </a:p>
          <a:p>
            <a:pPr lvl="1"/>
            <a:r>
              <a:rPr lang="fr-FR" u="sng" dirty="0">
                <a:hlinkClick r:id="rId7"/>
              </a:rPr>
              <a:t>https://ebrains.eu/</a:t>
            </a:r>
            <a:r>
              <a:rPr lang="en-GB" dirty="0"/>
              <a:t> </a:t>
            </a:r>
            <a:endParaRPr lang="fr-FR" dirty="0"/>
          </a:p>
          <a:p>
            <a:r>
              <a:rPr lang="fr-FR" dirty="0"/>
              <a:t>Humanités Numériques (</a:t>
            </a:r>
            <a:r>
              <a:rPr lang="fr-FR" dirty="0" err="1"/>
              <a:t>HumaNum</a:t>
            </a:r>
            <a:r>
              <a:rPr lang="fr-FR" dirty="0"/>
              <a:t>):</a:t>
            </a:r>
          </a:p>
          <a:p>
            <a:pPr lvl="1"/>
            <a:r>
              <a:rPr lang="fr-FR" dirty="0"/>
              <a:t> </a:t>
            </a:r>
            <a:r>
              <a:rPr lang="fr-FR" u="sng" dirty="0">
                <a:hlinkClick r:id="rId8"/>
              </a:rPr>
              <a:t>https://www.huma-num.fr/</a:t>
            </a:r>
            <a:r>
              <a:rPr lang="en-GB" dirty="0"/>
              <a:t> </a:t>
            </a:r>
            <a:endParaRPr lang="fr-FR" dirty="0"/>
          </a:p>
          <a:p>
            <a:pPr lvl="1"/>
            <a:r>
              <a:rPr lang="fr-FR" dirty="0" err="1"/>
              <a:t>Equipex</a:t>
            </a:r>
            <a:r>
              <a:rPr lang="fr-FR" dirty="0"/>
              <a:t>+ ESPADON : </a:t>
            </a:r>
            <a:r>
              <a:rPr lang="fr-FR" u="sng" dirty="0">
                <a:hlinkClick r:id="rId9"/>
              </a:rPr>
              <a:t>http://www.sciences-patrimoine.org/espadon/</a:t>
            </a:r>
            <a:r>
              <a:rPr lang="fr-FR" dirty="0"/>
              <a:t> </a:t>
            </a:r>
          </a:p>
          <a:p>
            <a:r>
              <a:rPr lang="fr-FR" dirty="0"/>
              <a:t>Données de Recherche en Sciences Sociales (PROGEDO): </a:t>
            </a:r>
          </a:p>
          <a:p>
            <a:pPr lvl="1"/>
            <a:r>
              <a:rPr lang="fr-FR" u="sng" dirty="0">
                <a:hlinkClick r:id="rId10"/>
              </a:rPr>
              <a:t>https://www.progedo.fr/</a:t>
            </a:r>
            <a:endParaRPr lang="fr-FR" dirty="0"/>
          </a:p>
        </p:txBody>
      </p:sp>
    </p:spTree>
    <p:extLst>
      <p:ext uri="{BB962C8B-B14F-4D97-AF65-F5344CB8AC3E}">
        <p14:creationId xmlns:p14="http://schemas.microsoft.com/office/powerpoint/2010/main" val="1283161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1794" y="117476"/>
            <a:ext cx="8962206" cy="596900"/>
          </a:xfrm>
        </p:spPr>
        <p:txBody>
          <a:bodyPr>
            <a:normAutofit fontScale="90000"/>
          </a:bodyPr>
          <a:lstStyle/>
          <a:p>
            <a:r>
              <a:rPr lang="fr-FR" dirty="0"/>
              <a:t>GT Infrastructures de Service aux Données (3/3)</a:t>
            </a:r>
          </a:p>
        </p:txBody>
      </p:sp>
      <p:sp>
        <p:nvSpPr>
          <p:cNvPr id="3" name="Espace réservé du contenu 2"/>
          <p:cNvSpPr>
            <a:spLocks noGrp="1"/>
          </p:cNvSpPr>
          <p:nvPr>
            <p:ph idx="1"/>
          </p:nvPr>
        </p:nvSpPr>
        <p:spPr>
          <a:xfrm>
            <a:off x="242888" y="1556793"/>
            <a:ext cx="8543925" cy="4366930"/>
          </a:xfrm>
        </p:spPr>
        <p:txBody>
          <a:bodyPr/>
          <a:lstStyle/>
          <a:p>
            <a:r>
              <a:rPr lang="fr-FR" dirty="0"/>
              <a:t>Centre de Calcul de l’IN2P3 (CCIN2P3) : </a:t>
            </a:r>
          </a:p>
          <a:p>
            <a:pPr lvl="1"/>
            <a:r>
              <a:rPr lang="fr-FR" u="sng" dirty="0">
                <a:hlinkClick r:id="rId2"/>
              </a:rPr>
              <a:t>https://cc.in2p3.fr/</a:t>
            </a:r>
            <a:r>
              <a:rPr lang="fr-FR" dirty="0"/>
              <a:t> </a:t>
            </a:r>
          </a:p>
          <a:p>
            <a:pPr lvl="1"/>
            <a:r>
              <a:rPr lang="fr-FR" dirty="0" err="1"/>
              <a:t>EquipeX</a:t>
            </a:r>
            <a:r>
              <a:rPr lang="fr-FR" dirty="0"/>
              <a:t>+ FITS </a:t>
            </a:r>
          </a:p>
          <a:p>
            <a:r>
              <a:rPr lang="fr-FR" dirty="0"/>
              <a:t>Centre Informatique National de l’Enseignement Supérieur (CINES) : </a:t>
            </a:r>
          </a:p>
          <a:p>
            <a:pPr lvl="1"/>
            <a:r>
              <a:rPr lang="fr-FR" u="sng" dirty="0">
                <a:hlinkClick r:id="rId3"/>
              </a:rPr>
              <a:t>https://www.cines.fr/</a:t>
            </a:r>
            <a:r>
              <a:rPr lang="fr-FR" dirty="0"/>
              <a:t> </a:t>
            </a:r>
          </a:p>
          <a:p>
            <a:r>
              <a:rPr lang="fr-FR" dirty="0"/>
              <a:t>France-Grilles : </a:t>
            </a:r>
          </a:p>
          <a:p>
            <a:pPr lvl="1"/>
            <a:r>
              <a:rPr lang="fr-FR" u="sng" dirty="0">
                <a:hlinkClick r:id="rId4"/>
              </a:rPr>
              <a:t>https://www.france-grilles.fr/accueil/</a:t>
            </a:r>
            <a:endParaRPr lang="fr-FR" u="sng" dirty="0"/>
          </a:p>
          <a:p>
            <a:pPr lvl="1"/>
            <a:r>
              <a:rPr lang="fr-FR" dirty="0" err="1"/>
              <a:t>EquipeX</a:t>
            </a:r>
            <a:r>
              <a:rPr lang="fr-FR" dirty="0"/>
              <a:t>+ FITS</a:t>
            </a:r>
            <a:endParaRPr lang="fr-FR" u="sng" dirty="0"/>
          </a:p>
          <a:p>
            <a:pPr lvl="1"/>
            <a:r>
              <a:rPr lang="fr-FR" dirty="0"/>
              <a:t>En Europe: EGI : </a:t>
            </a:r>
            <a:r>
              <a:rPr lang="fr-FR" u="sng" dirty="0">
                <a:hlinkClick r:id="rId5"/>
              </a:rPr>
              <a:t>https://www.egi.eu/</a:t>
            </a:r>
            <a:r>
              <a:rPr lang="fr-FR" u="sng" dirty="0"/>
              <a:t> </a:t>
            </a:r>
            <a:endParaRPr lang="fr-FR" dirty="0"/>
          </a:p>
        </p:txBody>
      </p:sp>
    </p:spTree>
    <p:extLst>
      <p:ext uri="{BB962C8B-B14F-4D97-AF65-F5344CB8AC3E}">
        <p14:creationId xmlns:p14="http://schemas.microsoft.com/office/powerpoint/2010/main" val="2961089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3" y="274637"/>
            <a:ext cx="8376419" cy="611187"/>
          </a:xfrm>
        </p:spPr>
        <p:txBody>
          <a:bodyPr>
            <a:normAutofit fontScale="90000"/>
          </a:bodyPr>
          <a:lstStyle/>
          <a:p>
            <a:r>
              <a:rPr lang="fr-FR" dirty="0"/>
              <a:t>GT Infrastructures de Service aux Données</a:t>
            </a:r>
          </a:p>
        </p:txBody>
      </p:sp>
      <p:sp>
        <p:nvSpPr>
          <p:cNvPr id="3" name="Espace réservé du contenu 2"/>
          <p:cNvSpPr>
            <a:spLocks noGrp="1"/>
          </p:cNvSpPr>
          <p:nvPr>
            <p:ph idx="1"/>
          </p:nvPr>
        </p:nvSpPr>
        <p:spPr>
          <a:xfrm>
            <a:off x="128588" y="1100138"/>
            <a:ext cx="9015412" cy="5257800"/>
          </a:xfrm>
          <a:noFill/>
        </p:spPr>
        <p:txBody>
          <a:bodyPr>
            <a:normAutofit fontScale="92500" lnSpcReduction="20000"/>
          </a:bodyPr>
          <a:lstStyle/>
          <a:p>
            <a:r>
              <a:rPr lang="fr-FR" dirty="0"/>
              <a:t>Soutien de la France au développement d’infrastructures internationales</a:t>
            </a:r>
          </a:p>
          <a:p>
            <a:r>
              <a:rPr lang="fr-FR" dirty="0"/>
              <a:t>Contribution française à l’offre de service des infrastructures internationales</a:t>
            </a:r>
          </a:p>
          <a:p>
            <a:pPr lvl="1"/>
            <a:r>
              <a:rPr lang="fr-FR" dirty="0"/>
              <a:t>Renforcer la place de la France dans ces infrastructures</a:t>
            </a:r>
          </a:p>
          <a:p>
            <a:pPr lvl="1"/>
            <a:r>
              <a:rPr lang="fr-FR" dirty="0"/>
              <a:t>S’assurer que l’offre de service correspond aux besoins des chercheurs français</a:t>
            </a:r>
          </a:p>
          <a:p>
            <a:r>
              <a:rPr lang="fr-FR" dirty="0"/>
              <a:t>Coordonner les infrastructures nationales</a:t>
            </a:r>
          </a:p>
          <a:p>
            <a:pPr lvl="1"/>
            <a:r>
              <a:rPr lang="fr-FR" dirty="0"/>
              <a:t>Dans le cadre de la Feuille de route du </a:t>
            </a:r>
            <a:r>
              <a:rPr lang="fr-FR" dirty="0" err="1"/>
              <a:t>CoSIN</a:t>
            </a:r>
            <a:endParaRPr lang="fr-FR" dirty="0"/>
          </a:p>
          <a:p>
            <a:r>
              <a:rPr lang="fr-FR" dirty="0"/>
              <a:t>Organiser les échanges entre infrastructures nationales</a:t>
            </a:r>
          </a:p>
          <a:p>
            <a:pPr lvl="1"/>
            <a:r>
              <a:rPr lang="fr-FR" dirty="0"/>
              <a:t>Echange d’information, catalogues de services</a:t>
            </a:r>
          </a:p>
          <a:p>
            <a:pPr lvl="1"/>
            <a:r>
              <a:rPr lang="fr-FR" dirty="0"/>
              <a:t>Echange de bonnes pratiques</a:t>
            </a:r>
          </a:p>
          <a:p>
            <a:pPr lvl="1"/>
            <a:r>
              <a:rPr lang="fr-FR" dirty="0"/>
              <a:t>Collaborations / Mutualisations</a:t>
            </a:r>
          </a:p>
          <a:p>
            <a:pPr lvl="1"/>
            <a:r>
              <a:rPr lang="fr-FR" dirty="0"/>
              <a:t>Développements communs de services</a:t>
            </a:r>
          </a:p>
          <a:p>
            <a:r>
              <a:rPr lang="fr-FR" dirty="0"/>
              <a:t>Dans un contexte EOSC</a:t>
            </a:r>
          </a:p>
        </p:txBody>
      </p:sp>
      <p:sp>
        <p:nvSpPr>
          <p:cNvPr id="5" name="ZoneTexte 4"/>
          <p:cNvSpPr txBox="1"/>
          <p:nvPr/>
        </p:nvSpPr>
        <p:spPr>
          <a:xfrm>
            <a:off x="6672263" y="4900613"/>
            <a:ext cx="2471737" cy="707886"/>
          </a:xfrm>
          <a:prstGeom prst="rect">
            <a:avLst/>
          </a:prstGeom>
          <a:solidFill>
            <a:schemeClr val="accent1">
              <a:lumMod val="20000"/>
              <a:lumOff val="80000"/>
            </a:schemeClr>
          </a:solidFill>
        </p:spPr>
        <p:txBody>
          <a:bodyPr wrap="square" rtlCol="0">
            <a:spAutoFit/>
          </a:bodyPr>
          <a:lstStyle/>
          <a:p>
            <a:r>
              <a:rPr lang="fr-FR" sz="2000" dirty="0"/>
              <a:t>Plus efficace qu’au niveau Européen </a:t>
            </a:r>
          </a:p>
        </p:txBody>
      </p:sp>
    </p:spTree>
    <p:extLst>
      <p:ext uri="{BB962C8B-B14F-4D97-AF65-F5344CB8AC3E}">
        <p14:creationId xmlns:p14="http://schemas.microsoft.com/office/powerpoint/2010/main" val="1858325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819" y="131762"/>
            <a:ext cx="8347844" cy="625475"/>
          </a:xfrm>
        </p:spPr>
        <p:txBody>
          <a:bodyPr>
            <a:normAutofit fontScale="90000"/>
          </a:bodyPr>
          <a:lstStyle/>
          <a:p>
            <a:r>
              <a:rPr lang="fr-FR" dirty="0"/>
              <a:t>GT Infrastructures de Service aux Données</a:t>
            </a:r>
            <a:br>
              <a:rPr lang="fr-FR" dirty="0"/>
            </a:br>
            <a:r>
              <a:rPr lang="fr-FR" dirty="0"/>
              <a:t>Plan d’action 2023-2025 (en discussion)</a:t>
            </a:r>
          </a:p>
        </p:txBody>
      </p:sp>
      <p:sp>
        <p:nvSpPr>
          <p:cNvPr id="3" name="Espace réservé du contenu 2"/>
          <p:cNvSpPr>
            <a:spLocks noGrp="1"/>
          </p:cNvSpPr>
          <p:nvPr>
            <p:ph idx="1"/>
          </p:nvPr>
        </p:nvSpPr>
        <p:spPr>
          <a:xfrm>
            <a:off x="-171449" y="899567"/>
            <a:ext cx="8901112" cy="5958433"/>
          </a:xfrm>
          <a:noFill/>
        </p:spPr>
        <p:txBody>
          <a:bodyPr>
            <a:normAutofit fontScale="85000" lnSpcReduction="10000"/>
          </a:bodyPr>
          <a:lstStyle/>
          <a:p>
            <a:r>
              <a:rPr lang="fr-FR" b="1" dirty="0"/>
              <a:t>Axe1</a:t>
            </a:r>
            <a:r>
              <a:rPr lang="fr-FR" dirty="0"/>
              <a:t> </a:t>
            </a:r>
            <a:r>
              <a:rPr lang="fr-FR" b="1" dirty="0"/>
              <a:t> : Prise en charge de de la </a:t>
            </a:r>
            <a:r>
              <a:rPr lang="fr-FR" b="1" dirty="0" err="1"/>
              <a:t>FAIRisation</a:t>
            </a:r>
            <a:endParaRPr lang="fr-FR" b="1" dirty="0"/>
          </a:p>
          <a:p>
            <a:pPr lvl="1"/>
            <a:r>
              <a:rPr lang="fr-FR" dirty="0"/>
              <a:t>Cartographier les services dédiées en précisant les moyens (Hard, Soft, hum) </a:t>
            </a:r>
          </a:p>
          <a:p>
            <a:pPr lvl="1"/>
            <a:r>
              <a:rPr lang="fr-FR" dirty="0"/>
              <a:t>Fixer un objectif qualitatif de </a:t>
            </a:r>
            <a:r>
              <a:rPr lang="fr-FR" dirty="0" err="1"/>
              <a:t>FAIRitude</a:t>
            </a:r>
            <a:r>
              <a:rPr lang="fr-FR" dirty="0"/>
              <a:t> des métadonnées</a:t>
            </a:r>
          </a:p>
          <a:p>
            <a:pPr lvl="1"/>
            <a:r>
              <a:rPr lang="fr-FR" dirty="0"/>
              <a:t>Développer l’interopérabilité technique et sémantique </a:t>
            </a:r>
          </a:p>
          <a:p>
            <a:r>
              <a:rPr lang="fr-FR" b="1" dirty="0"/>
              <a:t>Axe2 : Construire un catalogue dynamique des services proposées par les ISD</a:t>
            </a:r>
          </a:p>
          <a:p>
            <a:pPr lvl="1"/>
            <a:r>
              <a:rPr lang="fr-FR" dirty="0"/>
              <a:t>Produire une nomenclature des services et des outils associés</a:t>
            </a:r>
          </a:p>
          <a:p>
            <a:pPr lvl="1"/>
            <a:r>
              <a:rPr lang="fr-FR" dirty="0"/>
              <a:t>Favoriser les synergies et complémentarités </a:t>
            </a:r>
          </a:p>
          <a:p>
            <a:r>
              <a:rPr lang="fr-FR" b="1" dirty="0"/>
              <a:t>Axe3 : Améliorer les processus de recrutement et d’évolution des personnels impliqués</a:t>
            </a:r>
          </a:p>
          <a:p>
            <a:pPr lvl="1"/>
            <a:r>
              <a:rPr lang="fr-FR" dirty="0"/>
              <a:t>Cartographier les compétences liées à la documentation et la curation des données</a:t>
            </a:r>
          </a:p>
          <a:p>
            <a:pPr lvl="1"/>
            <a:r>
              <a:rPr lang="fr-FR" dirty="0"/>
              <a:t>Favoriser les parcours professionnels dans l’écosystème des ISD</a:t>
            </a:r>
            <a:endParaRPr lang="fr-FR" b="1" dirty="0"/>
          </a:p>
          <a:p>
            <a:r>
              <a:rPr lang="fr-FR" b="1" dirty="0"/>
              <a:t>Axe 4 : Développer des modèles économiques pérennes </a:t>
            </a:r>
          </a:p>
          <a:p>
            <a:pPr lvl="1"/>
            <a:r>
              <a:rPr lang="fr-FR" dirty="0"/>
              <a:t>Analyser les modalités et les sources de financement des ISD</a:t>
            </a:r>
          </a:p>
          <a:p>
            <a:pPr lvl="1"/>
            <a:r>
              <a:rPr lang="fr-FR" dirty="0"/>
              <a:t>Analyser la prise en compte des coûts et leur prise en charge</a:t>
            </a:r>
            <a:endParaRPr lang="fr-FR" b="1" dirty="0"/>
          </a:p>
        </p:txBody>
      </p:sp>
    </p:spTree>
    <p:extLst>
      <p:ext uri="{BB962C8B-B14F-4D97-AF65-F5344CB8AC3E}">
        <p14:creationId xmlns:p14="http://schemas.microsoft.com/office/powerpoint/2010/main" val="1017103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S’agissant de France-Grilles</a:t>
            </a:r>
          </a:p>
        </p:txBody>
      </p:sp>
      <p:sp>
        <p:nvSpPr>
          <p:cNvPr id="3" name="Espace réservé du contenu 2"/>
          <p:cNvSpPr>
            <a:spLocks noGrp="1"/>
          </p:cNvSpPr>
          <p:nvPr>
            <p:ph idx="1"/>
          </p:nvPr>
        </p:nvSpPr>
        <p:spPr>
          <a:xfrm>
            <a:off x="467544" y="1556793"/>
            <a:ext cx="8376419" cy="4366930"/>
          </a:xfrm>
        </p:spPr>
        <p:txBody>
          <a:bodyPr/>
          <a:lstStyle/>
          <a:p>
            <a:r>
              <a:rPr lang="fr-FR" dirty="0"/>
              <a:t>Quels ont les besoins des ISD « thématiques » en matière de Grille / Cloud ?</a:t>
            </a:r>
          </a:p>
          <a:p>
            <a:r>
              <a:rPr lang="fr-FR" dirty="0"/>
              <a:t>Comment F-G peut-elle y contribuer ?</a:t>
            </a:r>
          </a:p>
          <a:p>
            <a:pPr lvl="1"/>
            <a:r>
              <a:rPr lang="fr-FR" dirty="0"/>
              <a:t>Demandes spécifiques de certaines ISD</a:t>
            </a:r>
          </a:p>
          <a:p>
            <a:pPr lvl="1"/>
            <a:r>
              <a:rPr lang="fr-FR" dirty="0"/>
              <a:t>Services plus génériques</a:t>
            </a:r>
          </a:p>
          <a:p>
            <a:pPr lvl="1"/>
            <a:r>
              <a:rPr lang="fr-FR" dirty="0"/>
              <a:t>Quelle articulation avec le plan européen ?</a:t>
            </a:r>
          </a:p>
          <a:p>
            <a:pPr lvl="1"/>
            <a:r>
              <a:rPr lang="fr-FR" dirty="0"/>
              <a:t>Quelle articulation avec EOSC-France ? Avec EOSC ?</a:t>
            </a:r>
          </a:p>
          <a:p>
            <a:r>
              <a:rPr lang="fr-FR" dirty="0"/>
              <a:t>Quelle offre de service aux </a:t>
            </a:r>
            <a:r>
              <a:rPr lang="fr-FR"/>
              <a:t>ISD thématiques ?</a:t>
            </a:r>
            <a:endParaRPr lang="fr-FR" dirty="0"/>
          </a:p>
        </p:txBody>
      </p:sp>
    </p:spTree>
    <p:extLst>
      <p:ext uri="{BB962C8B-B14F-4D97-AF65-F5344CB8AC3E}">
        <p14:creationId xmlns:p14="http://schemas.microsoft.com/office/powerpoint/2010/main" val="1800610921"/>
      </p:ext>
    </p:extLst>
  </p:cSld>
  <p:clrMapOvr>
    <a:masterClrMapping/>
  </p:clrMapOvr>
</p:sld>
</file>

<file path=ppt/theme/theme1.xml><?xml version="1.0" encoding="utf-8"?>
<a:theme xmlns:a="http://schemas.openxmlformats.org/drawingml/2006/main" name="1_UPSACLAY">
  <a:themeElements>
    <a:clrScheme name="UPSACLAY 1">
      <a:dk1>
        <a:srgbClr val="63003C"/>
      </a:dk1>
      <a:lt1>
        <a:srgbClr val="FFFFFF"/>
      </a:lt1>
      <a:dk2>
        <a:srgbClr val="303E48"/>
      </a:dk2>
      <a:lt2>
        <a:srgbClr val="BDC4BC"/>
      </a:lt2>
      <a:accent1>
        <a:srgbClr val="DA5200"/>
      </a:accent1>
      <a:accent2>
        <a:srgbClr val="006996"/>
      </a:accent2>
      <a:accent3>
        <a:srgbClr val="FFFFFF"/>
      </a:accent3>
      <a:accent4>
        <a:srgbClr val="86B700"/>
      </a:accent4>
      <a:accent5>
        <a:srgbClr val="464595"/>
      </a:accent5>
      <a:accent6>
        <a:srgbClr val="80143C"/>
      </a:accent6>
      <a:hlink>
        <a:srgbClr val="63003C"/>
      </a:hlink>
      <a:folHlink>
        <a:srgbClr val="B8ACD7"/>
      </a:folHlink>
    </a:clrScheme>
    <a:fontScheme name="Université Paris-Saclay">
      <a:majorFont>
        <a:latin typeface="Open Sans"/>
        <a:ea typeface=""/>
        <a:cs typeface="Arial Unicode MS"/>
      </a:majorFont>
      <a:minorFont>
        <a:latin typeface="Open Sans"/>
        <a:ea typeface=""/>
        <a:cs typeface="Arial Unicode MS"/>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 refaire" id="{94AEBCF8-AF65-4DB5-B259-1F3F1BE73777}" vid="{6FB0EB57-A501-4BEC-859A-9BC2B4F2B6C4}"/>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055D020B8AAA645A8F68569F9F0E6F3" ma:contentTypeVersion="1" ma:contentTypeDescription="Crée un document." ma:contentTypeScope="" ma:versionID="1da94ed5020cc77596048814f6b5ea6a">
  <xsd:schema xmlns:xsd="http://www.w3.org/2001/XMLSchema" xmlns:xs="http://www.w3.org/2001/XMLSchema" xmlns:p="http://schemas.microsoft.com/office/2006/metadata/properties" xmlns:ns1="http://schemas.microsoft.com/sharepoint/v3" targetNamespace="http://schemas.microsoft.com/office/2006/metadata/properties" ma:root="true" ma:fieldsID="132a28c79c43b64d99b1aea8d4faede6"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hidden="true" ma:internalName="PublishingStartDate">
      <xsd:simpleType>
        <xsd:restriction base="dms:Unknown"/>
      </xsd:simpleType>
    </xsd:element>
    <xsd:element name="PublishingExpirationDate" ma:index="9" nillable="true" ma:displayName="Date de fin de planification" ma:description="La colonne de site Date de fin de planification est créée par la fonctionnalité de publication. Elle permet de spécifier les date et heure auxquelles cette page n'apparaîtra plus aux visiteurs du site."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19B317-D8EE-46C7-863A-1F88FCC49D4B}">
  <ds:schemaRefs>
    <ds:schemaRef ds:uri="http://schemas.microsoft.com/sharepoint/v3/contenttype/forms"/>
  </ds:schemaRefs>
</ds:datastoreItem>
</file>

<file path=customXml/itemProps2.xml><?xml version="1.0" encoding="utf-8"?>
<ds:datastoreItem xmlns:ds="http://schemas.openxmlformats.org/officeDocument/2006/customXml" ds:itemID="{72AFB91A-9A73-41AD-9016-D7946DA3343D}">
  <ds:schemaRef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schemas.microsoft.com/sharepoint/v3"/>
    <ds:schemaRef ds:uri="http://purl.org/dc/terms/"/>
    <ds:schemaRef ds:uri="http://www.w3.org/XML/1998/namespace"/>
  </ds:schemaRefs>
</ds:datastoreItem>
</file>

<file path=customXml/itemProps3.xml><?xml version="1.0" encoding="utf-8"?>
<ds:datastoreItem xmlns:ds="http://schemas.openxmlformats.org/officeDocument/2006/customXml" ds:itemID="{C2E6F37A-D8C1-48FB-9994-3ACA7C3EFA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9199</TotalTime>
  <Words>900</Words>
  <Application>Microsoft Macintosh PowerPoint</Application>
  <PresentationFormat>Affichage à l'écran (4:3)</PresentationFormat>
  <Paragraphs>112</Paragraphs>
  <Slides>9</Slides>
  <Notes>1</Notes>
  <HiddenSlides>0</HiddenSlides>
  <MMClips>0</MMClips>
  <ScaleCrop>false</ScaleCrop>
  <HeadingPairs>
    <vt:vector size="6" baseType="variant">
      <vt:variant>
        <vt:lpstr>Polices utilisées</vt:lpstr>
      </vt:variant>
      <vt:variant>
        <vt:i4>5</vt:i4>
      </vt:variant>
      <vt:variant>
        <vt:lpstr>Thème</vt:lpstr>
      </vt:variant>
      <vt:variant>
        <vt:i4>3</vt:i4>
      </vt:variant>
      <vt:variant>
        <vt:lpstr>Titres des diapositives</vt:lpstr>
      </vt:variant>
      <vt:variant>
        <vt:i4>9</vt:i4>
      </vt:variant>
    </vt:vector>
  </HeadingPairs>
  <TitlesOfParts>
    <vt:vector size="17" baseType="lpstr">
      <vt:lpstr>Arial Unicode MS</vt:lpstr>
      <vt:lpstr>Arial</vt:lpstr>
      <vt:lpstr>Calibri</vt:lpstr>
      <vt:lpstr>Calibri Light</vt:lpstr>
      <vt:lpstr>Open Sans</vt:lpstr>
      <vt:lpstr>1_UPSACLAY</vt:lpstr>
      <vt:lpstr>Conception personnalisée</vt:lpstr>
      <vt:lpstr>1_Conception personnalisée</vt:lpstr>
      <vt:lpstr> Groupe de Travail  des  Infrastructures de Service aux Données Plan d’action 2023-2025</vt:lpstr>
      <vt:lpstr>Cadre général : international</vt:lpstr>
      <vt:lpstr>Cadre général: au plan national</vt:lpstr>
      <vt:lpstr>GT Infrastructures de Service aux Données (1/3)</vt:lpstr>
      <vt:lpstr>GT Infrastructures de Service aux Données (2/3)</vt:lpstr>
      <vt:lpstr>GT Infrastructures de Service aux Données (3/3)</vt:lpstr>
      <vt:lpstr>GT Infrastructures de Service aux Données</vt:lpstr>
      <vt:lpstr>GT Infrastructures de Service aux Données Plan d’action 2023-2025 (en discussion)</vt:lpstr>
      <vt:lpstr>S’agissant de France-Grilles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Virginie Paris</dc:creator>
  <cp:lastModifiedBy>Microsoft Office User</cp:lastModifiedBy>
  <cp:revision>412</cp:revision>
  <dcterms:created xsi:type="dcterms:W3CDTF">2020-02-07T10:36:28Z</dcterms:created>
  <dcterms:modified xsi:type="dcterms:W3CDTF">2023-02-27T18:27:09Z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0x0101001055D020B8AAA645A8F68569F9F0E6F3</vt:lpwstr>
  </property>
</Properties>
</file>