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4" r:id="rId6"/>
    <p:sldId id="265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mansh shah" userId="e3798ed5dd300527" providerId="LiveId" clId="{9B889605-C18D-4E8C-90DF-FAE0B0C6091C}"/>
    <pc:docChg chg="custSel addSld modSld">
      <pc:chgData name="hemansh shah" userId="e3798ed5dd300527" providerId="LiveId" clId="{9B889605-C18D-4E8C-90DF-FAE0B0C6091C}" dt="2023-07-08T14:19:50.350" v="316"/>
      <pc:docMkLst>
        <pc:docMk/>
      </pc:docMkLst>
      <pc:sldChg chg="modSp mod modTransition">
        <pc:chgData name="hemansh shah" userId="e3798ed5dd300527" providerId="LiveId" clId="{9B889605-C18D-4E8C-90DF-FAE0B0C6091C}" dt="2023-07-08T14:19:50.350" v="316"/>
        <pc:sldMkLst>
          <pc:docMk/>
          <pc:sldMk cId="4207166734" sldId="257"/>
        </pc:sldMkLst>
        <pc:spChg chg="mod">
          <ac:chgData name="hemansh shah" userId="e3798ed5dd300527" providerId="LiveId" clId="{9B889605-C18D-4E8C-90DF-FAE0B0C6091C}" dt="2023-07-08T13:54:50.086" v="148" actId="1076"/>
          <ac:spMkLst>
            <pc:docMk/>
            <pc:sldMk cId="4207166734" sldId="257"/>
            <ac:spMk id="5" creationId="{13B243CB-DEA4-CCAD-C49D-671B31F45C6F}"/>
          </ac:spMkLst>
        </pc:spChg>
        <pc:picChg chg="mod">
          <ac:chgData name="hemansh shah" userId="e3798ed5dd300527" providerId="LiveId" clId="{9B889605-C18D-4E8C-90DF-FAE0B0C6091C}" dt="2023-07-08T13:55:14.823" v="160" actId="1035"/>
          <ac:picMkLst>
            <pc:docMk/>
            <pc:sldMk cId="4207166734" sldId="257"/>
            <ac:picMk id="4" creationId="{1BCBEC88-D42A-E785-D83B-9B26C330B518}"/>
          </ac:picMkLst>
        </pc:picChg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1676064453" sldId="258"/>
        </pc:sldMkLst>
      </pc:sldChg>
      <pc:sldChg chg="modSp mod modTransition">
        <pc:chgData name="hemansh shah" userId="e3798ed5dd300527" providerId="LiveId" clId="{9B889605-C18D-4E8C-90DF-FAE0B0C6091C}" dt="2023-07-08T14:19:50.350" v="316"/>
        <pc:sldMkLst>
          <pc:docMk/>
          <pc:sldMk cId="1912453198" sldId="259"/>
        </pc:sldMkLst>
        <pc:spChg chg="mod">
          <ac:chgData name="hemansh shah" userId="e3798ed5dd300527" providerId="LiveId" clId="{9B889605-C18D-4E8C-90DF-FAE0B0C6091C}" dt="2023-07-07T21:02:03.053" v="9" actId="5793"/>
          <ac:spMkLst>
            <pc:docMk/>
            <pc:sldMk cId="1912453198" sldId="259"/>
            <ac:spMk id="5" creationId="{2BD9285D-AE01-371D-EB7B-B6D2B50C5898}"/>
          </ac:spMkLst>
        </pc:spChg>
      </pc:sldChg>
      <pc:sldChg chg="modSp mod modTransition">
        <pc:chgData name="hemansh shah" userId="e3798ed5dd300527" providerId="LiveId" clId="{9B889605-C18D-4E8C-90DF-FAE0B0C6091C}" dt="2023-07-08T14:19:50.350" v="316"/>
        <pc:sldMkLst>
          <pc:docMk/>
          <pc:sldMk cId="2012390957" sldId="260"/>
        </pc:sldMkLst>
        <pc:spChg chg="mod">
          <ac:chgData name="hemansh shah" userId="e3798ed5dd300527" providerId="LiveId" clId="{9B889605-C18D-4E8C-90DF-FAE0B0C6091C}" dt="2023-07-08T13:56:26.504" v="164" actId="1076"/>
          <ac:spMkLst>
            <pc:docMk/>
            <pc:sldMk cId="2012390957" sldId="260"/>
            <ac:spMk id="10" creationId="{8901E150-17DF-8766-20FB-917867A9C174}"/>
          </ac:spMkLst>
        </pc:spChg>
        <pc:spChg chg="mod">
          <ac:chgData name="hemansh shah" userId="e3798ed5dd300527" providerId="LiveId" clId="{9B889605-C18D-4E8C-90DF-FAE0B0C6091C}" dt="2023-07-08T13:56:04.603" v="161" actId="20577"/>
          <ac:spMkLst>
            <pc:docMk/>
            <pc:sldMk cId="2012390957" sldId="260"/>
            <ac:spMk id="11" creationId="{FF3C77B2-38FB-0EAC-7347-B3C249353642}"/>
          </ac:spMkLst>
        </pc:spChg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042051374" sldId="264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369550171" sldId="265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3575106108" sldId="267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3030629678" sldId="269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996660305" sldId="270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3298790188" sldId="271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693908215" sldId="272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651006386" sldId="273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048517080" sldId="274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943850296" sldId="275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1898799059" sldId="276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68727573" sldId="277"/>
        </pc:sldMkLst>
      </pc:sldChg>
      <pc:sldChg chg="modTransition">
        <pc:chgData name="hemansh shah" userId="e3798ed5dd300527" providerId="LiveId" clId="{9B889605-C18D-4E8C-90DF-FAE0B0C6091C}" dt="2023-07-08T14:19:50.350" v="316"/>
        <pc:sldMkLst>
          <pc:docMk/>
          <pc:sldMk cId="2682156900" sldId="278"/>
        </pc:sldMkLst>
      </pc:sldChg>
      <pc:sldChg chg="modSp mod modTransition">
        <pc:chgData name="hemansh shah" userId="e3798ed5dd300527" providerId="LiveId" clId="{9B889605-C18D-4E8C-90DF-FAE0B0C6091C}" dt="2023-07-08T14:19:50.350" v="316"/>
        <pc:sldMkLst>
          <pc:docMk/>
          <pc:sldMk cId="1634821200" sldId="279"/>
        </pc:sldMkLst>
        <pc:spChg chg="mod">
          <ac:chgData name="hemansh shah" userId="e3798ed5dd300527" providerId="LiveId" clId="{9B889605-C18D-4E8C-90DF-FAE0B0C6091C}" dt="2023-07-08T13:58:11.428" v="166" actId="20577"/>
          <ac:spMkLst>
            <pc:docMk/>
            <pc:sldMk cId="1634821200" sldId="279"/>
            <ac:spMk id="2" creationId="{7E3248E5-6246-8536-D4DC-A83F60458D83}"/>
          </ac:spMkLst>
        </pc:spChg>
        <pc:spChg chg="mod">
          <ac:chgData name="hemansh shah" userId="e3798ed5dd300527" providerId="LiveId" clId="{9B889605-C18D-4E8C-90DF-FAE0B0C6091C}" dt="2023-07-08T13:58:22.676" v="181" actId="1036"/>
          <ac:spMkLst>
            <pc:docMk/>
            <pc:sldMk cId="1634821200" sldId="279"/>
            <ac:spMk id="3" creationId="{03BC6AA5-0645-3B79-0782-C8F7A4F6CE37}"/>
          </ac:spMkLst>
        </pc:spChg>
        <pc:spChg chg="mod">
          <ac:chgData name="hemansh shah" userId="e3798ed5dd300527" providerId="LiveId" clId="{9B889605-C18D-4E8C-90DF-FAE0B0C6091C}" dt="2023-07-08T13:58:22.676" v="181" actId="1036"/>
          <ac:spMkLst>
            <pc:docMk/>
            <pc:sldMk cId="1634821200" sldId="279"/>
            <ac:spMk id="4" creationId="{5E53FFCD-9E81-820B-DE2C-A1E4BBC9B804}"/>
          </ac:spMkLst>
        </pc:spChg>
        <pc:spChg chg="mod">
          <ac:chgData name="hemansh shah" userId="e3798ed5dd300527" providerId="LiveId" clId="{9B889605-C18D-4E8C-90DF-FAE0B0C6091C}" dt="2023-07-08T13:58:22.676" v="181" actId="1036"/>
          <ac:spMkLst>
            <pc:docMk/>
            <pc:sldMk cId="1634821200" sldId="279"/>
            <ac:spMk id="5" creationId="{6F016D30-D338-3AA6-491C-BB090C7A938A}"/>
          </ac:spMkLst>
        </pc:spChg>
        <pc:spChg chg="mod">
          <ac:chgData name="hemansh shah" userId="e3798ed5dd300527" providerId="LiveId" clId="{9B889605-C18D-4E8C-90DF-FAE0B0C6091C}" dt="2023-07-08T13:58:22.676" v="181" actId="1036"/>
          <ac:spMkLst>
            <pc:docMk/>
            <pc:sldMk cId="1634821200" sldId="279"/>
            <ac:spMk id="6" creationId="{F6315546-E59F-CEDC-B5BB-FA17A6B29949}"/>
          </ac:spMkLst>
        </pc:spChg>
        <pc:spChg chg="mod">
          <ac:chgData name="hemansh shah" userId="e3798ed5dd300527" providerId="LiveId" clId="{9B889605-C18D-4E8C-90DF-FAE0B0C6091C}" dt="2023-07-08T13:58:22.676" v="181" actId="1036"/>
          <ac:spMkLst>
            <pc:docMk/>
            <pc:sldMk cId="1634821200" sldId="279"/>
            <ac:spMk id="7" creationId="{66D4AD48-BD88-492E-87D1-07DCB08090CD}"/>
          </ac:spMkLst>
        </pc:spChg>
        <pc:spChg chg="mod">
          <ac:chgData name="hemansh shah" userId="e3798ed5dd300527" providerId="LiveId" clId="{9B889605-C18D-4E8C-90DF-FAE0B0C6091C}" dt="2023-07-08T13:58:22.676" v="181" actId="1036"/>
          <ac:spMkLst>
            <pc:docMk/>
            <pc:sldMk cId="1634821200" sldId="279"/>
            <ac:spMk id="8" creationId="{A69B1770-0851-CE70-0609-B2C5E0D10E98}"/>
          </ac:spMkLst>
        </pc:spChg>
        <pc:picChg chg="mod">
          <ac:chgData name="hemansh shah" userId="e3798ed5dd300527" providerId="LiveId" clId="{9B889605-C18D-4E8C-90DF-FAE0B0C6091C}" dt="2023-07-08T13:58:22.676" v="181" actId="1036"/>
          <ac:picMkLst>
            <pc:docMk/>
            <pc:sldMk cId="1634821200" sldId="279"/>
            <ac:picMk id="1026" creationId="{E0590E09-CDD4-D976-65E8-FFFF015B49FD}"/>
          </ac:picMkLst>
        </pc:picChg>
      </pc:sldChg>
      <pc:sldChg chg="modSp add mod modTransition">
        <pc:chgData name="hemansh shah" userId="e3798ed5dd300527" providerId="LiveId" clId="{9B889605-C18D-4E8C-90DF-FAE0B0C6091C}" dt="2023-07-08T14:19:50.350" v="316"/>
        <pc:sldMkLst>
          <pc:docMk/>
          <pc:sldMk cId="3452243275" sldId="280"/>
        </pc:sldMkLst>
        <pc:spChg chg="mod">
          <ac:chgData name="hemansh shah" userId="e3798ed5dd300527" providerId="LiveId" clId="{9B889605-C18D-4E8C-90DF-FAE0B0C6091C}" dt="2023-07-08T13:58:49.840" v="182" actId="207"/>
          <ac:spMkLst>
            <pc:docMk/>
            <pc:sldMk cId="3452243275" sldId="280"/>
            <ac:spMk id="2" creationId="{C333503D-C9A2-2893-F837-B014B3EC7B84}"/>
          </ac:spMkLst>
        </pc:spChg>
        <pc:spChg chg="mod">
          <ac:chgData name="hemansh shah" userId="e3798ed5dd300527" providerId="LiveId" clId="{9B889605-C18D-4E8C-90DF-FAE0B0C6091C}" dt="2023-07-08T13:59:02.415" v="183" actId="207"/>
          <ac:spMkLst>
            <pc:docMk/>
            <pc:sldMk cId="3452243275" sldId="280"/>
            <ac:spMk id="3" creationId="{7D980E0D-31C2-3A3F-F3FA-69B57051247F}"/>
          </ac:spMkLst>
        </pc:spChg>
        <pc:spChg chg="mod">
          <ac:chgData name="hemansh shah" userId="e3798ed5dd300527" providerId="LiveId" clId="{9B889605-C18D-4E8C-90DF-FAE0B0C6091C}" dt="2023-07-08T13:59:07.751" v="185" actId="207"/>
          <ac:spMkLst>
            <pc:docMk/>
            <pc:sldMk cId="3452243275" sldId="280"/>
            <ac:spMk id="4" creationId="{AB1D3C42-05FB-9915-E933-1BF657FD0AF1}"/>
          </ac:spMkLst>
        </pc:spChg>
        <pc:spChg chg="mod">
          <ac:chgData name="hemansh shah" userId="e3798ed5dd300527" providerId="LiveId" clId="{9B889605-C18D-4E8C-90DF-FAE0B0C6091C}" dt="2023-07-08T13:59:05.235" v="184" actId="207"/>
          <ac:spMkLst>
            <pc:docMk/>
            <pc:sldMk cId="3452243275" sldId="280"/>
            <ac:spMk id="7" creationId="{064D2F5C-B7A5-C635-4F2D-85A7DA932EB3}"/>
          </ac:spMkLst>
        </pc:spChg>
        <pc:spChg chg="mod">
          <ac:chgData name="hemansh shah" userId="e3798ed5dd300527" providerId="LiveId" clId="{9B889605-C18D-4E8C-90DF-FAE0B0C6091C}" dt="2023-07-08T13:59:24.565" v="186" actId="208"/>
          <ac:spMkLst>
            <pc:docMk/>
            <pc:sldMk cId="3452243275" sldId="280"/>
            <ac:spMk id="8" creationId="{70C9A6F5-9999-FA58-C0A4-DB9A2F03B44D}"/>
          </ac:spMkLst>
        </pc:spChg>
        <pc:spChg chg="mod">
          <ac:chgData name="hemansh shah" userId="e3798ed5dd300527" providerId="LiveId" clId="{9B889605-C18D-4E8C-90DF-FAE0B0C6091C}" dt="2023-07-08T13:59:43.882" v="193" actId="1038"/>
          <ac:spMkLst>
            <pc:docMk/>
            <pc:sldMk cId="3452243275" sldId="280"/>
            <ac:spMk id="9" creationId="{DB5239A6-20DD-687B-D0AD-E85170905B62}"/>
          </ac:spMkLst>
        </pc:spChg>
        <pc:spChg chg="mod">
          <ac:chgData name="hemansh shah" userId="e3798ed5dd300527" providerId="LiveId" clId="{9B889605-C18D-4E8C-90DF-FAE0B0C6091C}" dt="2023-07-08T13:52:02.326" v="147" actId="1038"/>
          <ac:spMkLst>
            <pc:docMk/>
            <pc:sldMk cId="3452243275" sldId="280"/>
            <ac:spMk id="10" creationId="{4A25AFFB-B6D5-AD11-C917-E108650297F6}"/>
          </ac:spMkLst>
        </pc:spChg>
        <pc:spChg chg="mod">
          <ac:chgData name="hemansh shah" userId="e3798ed5dd300527" providerId="LiveId" clId="{9B889605-C18D-4E8C-90DF-FAE0B0C6091C}" dt="2023-07-08T13:50:14.776" v="122" actId="1035"/>
          <ac:spMkLst>
            <pc:docMk/>
            <pc:sldMk cId="3452243275" sldId="280"/>
            <ac:spMk id="11" creationId="{377D2E9C-E172-0298-CFA0-561E7E325BFF}"/>
          </ac:spMkLst>
        </pc:spChg>
      </pc:sldChg>
      <pc:sldChg chg="addSp delSp modSp new mod modTransition">
        <pc:chgData name="hemansh shah" userId="e3798ed5dd300527" providerId="LiveId" clId="{9B889605-C18D-4E8C-90DF-FAE0B0C6091C}" dt="2023-07-08T14:19:50.350" v="316"/>
        <pc:sldMkLst>
          <pc:docMk/>
          <pc:sldMk cId="3514264589" sldId="281"/>
        </pc:sldMkLst>
        <pc:spChg chg="add mod">
          <ac:chgData name="hemansh shah" userId="e3798ed5dd300527" providerId="LiveId" clId="{9B889605-C18D-4E8C-90DF-FAE0B0C6091C}" dt="2023-07-08T14:06:45.149" v="277" actId="1076"/>
          <ac:spMkLst>
            <pc:docMk/>
            <pc:sldMk cId="3514264589" sldId="281"/>
            <ac:spMk id="2" creationId="{9D4EEEA6-637E-C96D-9451-86316CF35E05}"/>
          </ac:spMkLst>
        </pc:spChg>
        <pc:spChg chg="add del mod">
          <ac:chgData name="hemansh shah" userId="e3798ed5dd300527" providerId="LiveId" clId="{9B889605-C18D-4E8C-90DF-FAE0B0C6091C}" dt="2023-07-08T14:02:42.285" v="218" actId="478"/>
          <ac:spMkLst>
            <pc:docMk/>
            <pc:sldMk cId="3514264589" sldId="281"/>
            <ac:spMk id="5" creationId="{D3951FC8-7402-0A75-01EA-64D2C2004F2C}"/>
          </ac:spMkLst>
        </pc:spChg>
        <pc:spChg chg="add mod">
          <ac:chgData name="hemansh shah" userId="e3798ed5dd300527" providerId="LiveId" clId="{9B889605-C18D-4E8C-90DF-FAE0B0C6091C}" dt="2023-07-08T14:06:37.791" v="276" actId="1076"/>
          <ac:spMkLst>
            <pc:docMk/>
            <pc:sldMk cId="3514264589" sldId="281"/>
            <ac:spMk id="6" creationId="{0D5535C6-C6AA-918B-D078-06D4EE42B2D7}"/>
          </ac:spMkLst>
        </pc:spChg>
        <pc:spChg chg="add mod">
          <ac:chgData name="hemansh shah" userId="e3798ed5dd300527" providerId="LiveId" clId="{9B889605-C18D-4E8C-90DF-FAE0B0C6091C}" dt="2023-07-08T14:06:25.776" v="275" actId="1038"/>
          <ac:spMkLst>
            <pc:docMk/>
            <pc:sldMk cId="3514264589" sldId="281"/>
            <ac:spMk id="7" creationId="{B0EDBF5A-C111-03F7-52C8-9DCE38B59F9A}"/>
          </ac:spMkLst>
        </pc:spChg>
        <pc:spChg chg="add mod">
          <ac:chgData name="hemansh shah" userId="e3798ed5dd300527" providerId="LiveId" clId="{9B889605-C18D-4E8C-90DF-FAE0B0C6091C}" dt="2023-07-08T14:06:25.776" v="275" actId="1038"/>
          <ac:spMkLst>
            <pc:docMk/>
            <pc:sldMk cId="3514264589" sldId="281"/>
            <ac:spMk id="8" creationId="{7B88D509-6C33-6EF4-A28B-77BD48F778B4}"/>
          </ac:spMkLst>
        </pc:spChg>
        <pc:spChg chg="add mod">
          <ac:chgData name="hemansh shah" userId="e3798ed5dd300527" providerId="LiveId" clId="{9B889605-C18D-4E8C-90DF-FAE0B0C6091C}" dt="2023-07-08T14:06:25.776" v="275" actId="1038"/>
          <ac:spMkLst>
            <pc:docMk/>
            <pc:sldMk cId="3514264589" sldId="281"/>
            <ac:spMk id="9" creationId="{B74217A8-0C79-E494-F2FC-BE2B81822DED}"/>
          </ac:spMkLst>
        </pc:spChg>
        <pc:spChg chg="add mod">
          <ac:chgData name="hemansh shah" userId="e3798ed5dd300527" providerId="LiveId" clId="{9B889605-C18D-4E8C-90DF-FAE0B0C6091C}" dt="2023-07-08T14:08:47.344" v="308" actId="1076"/>
          <ac:spMkLst>
            <pc:docMk/>
            <pc:sldMk cId="3514264589" sldId="281"/>
            <ac:spMk id="10" creationId="{F2CBCBD8-1EEE-6338-7A75-BEBF26D70871}"/>
          </ac:spMkLst>
        </pc:spChg>
        <pc:spChg chg="add mod">
          <ac:chgData name="hemansh shah" userId="e3798ed5dd300527" providerId="LiveId" clId="{9B889605-C18D-4E8C-90DF-FAE0B0C6091C}" dt="2023-07-08T14:07:59.632" v="301" actId="1076"/>
          <ac:spMkLst>
            <pc:docMk/>
            <pc:sldMk cId="3514264589" sldId="281"/>
            <ac:spMk id="11" creationId="{00A856FF-D288-1F04-A8CF-57519BF3B8F6}"/>
          </ac:spMkLst>
        </pc:spChg>
        <pc:spChg chg="add mod">
          <ac:chgData name="hemansh shah" userId="e3798ed5dd300527" providerId="LiveId" clId="{9B889605-C18D-4E8C-90DF-FAE0B0C6091C}" dt="2023-07-08T14:08:18.852" v="306" actId="14100"/>
          <ac:spMkLst>
            <pc:docMk/>
            <pc:sldMk cId="3514264589" sldId="281"/>
            <ac:spMk id="12" creationId="{76F52468-87C7-99E6-4698-691826A711D5}"/>
          </ac:spMkLst>
        </pc:spChg>
        <pc:spChg chg="add mod">
          <ac:chgData name="hemansh shah" userId="e3798ed5dd300527" providerId="LiveId" clId="{9B889605-C18D-4E8C-90DF-FAE0B0C6091C}" dt="2023-07-08T14:11:06.966" v="315" actId="1076"/>
          <ac:spMkLst>
            <pc:docMk/>
            <pc:sldMk cId="3514264589" sldId="281"/>
            <ac:spMk id="13" creationId="{4E95249C-B1EA-60A0-2321-9045437E4617}"/>
          </ac:spMkLst>
        </pc:spChg>
        <pc:picChg chg="add del mod">
          <ac:chgData name="hemansh shah" userId="e3798ed5dd300527" providerId="LiveId" clId="{9B889605-C18D-4E8C-90DF-FAE0B0C6091C}" dt="2023-07-08T14:04:54.671" v="229" actId="478"/>
          <ac:picMkLst>
            <pc:docMk/>
            <pc:sldMk cId="3514264589" sldId="281"/>
            <ac:picMk id="4" creationId="{58BCBA27-AD51-8E04-34D1-C095B02EF57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9542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38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1523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2999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9039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232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6490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5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78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235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331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51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722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065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26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912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814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49F238-76DB-42C7-832B-FB72AB4AB675}" type="datetimeFigureOut">
              <a:rPr lang="en-IN" smtClean="0"/>
              <a:t>08-07-2023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397962-437F-4A3F-A4A5-71C2247933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0425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nifiedtao-en.blogspot.com/2010_08_01_archive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ucket-container-pail-tool-vessel-2027031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eyes-surprise-wow-expression-open-312093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243CB-DEA4-CCAD-C49D-671B31F45C6F}"/>
              </a:ext>
            </a:extLst>
          </p:cNvPr>
          <p:cNvSpPr/>
          <p:nvPr/>
        </p:nvSpPr>
        <p:spPr>
          <a:xfrm>
            <a:off x="3733801" y="3226878"/>
            <a:ext cx="78269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Mach’s Principle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959E76-8B46-FEFB-42BB-39D6C195D16A}"/>
              </a:ext>
            </a:extLst>
          </p:cNvPr>
          <p:cNvSpPr/>
          <p:nvPr/>
        </p:nvSpPr>
        <p:spPr>
          <a:xfrm>
            <a:off x="8191837" y="5148560"/>
            <a:ext cx="31806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-</a:t>
            </a:r>
            <a:r>
              <a:rPr lang="en-US" sz="36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Hemansh Shah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BEC88-D42A-E785-D83B-9B26C330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0883"/>
            <a:ext cx="3733800" cy="353504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0716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"/>
    </mc:Choice>
    <mc:Fallback>
      <p:transition spd="slow" advTm="24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1B0F069-E423-F52F-2CF4-52B679AEB5BB}"/>
              </a:ext>
            </a:extLst>
          </p:cNvPr>
          <p:cNvSpPr/>
          <p:nvPr/>
        </p:nvSpPr>
        <p:spPr>
          <a:xfrm>
            <a:off x="689898" y="1396719"/>
            <a:ext cx="4496400" cy="4494704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6552B-E478-DCBC-862D-1EC910AB5A04}"/>
              </a:ext>
            </a:extLst>
          </p:cNvPr>
          <p:cNvSpPr/>
          <p:nvPr/>
        </p:nvSpPr>
        <p:spPr>
          <a:xfrm>
            <a:off x="2888790" y="3590071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55CBB0-F619-505F-BC51-F50F12C83646}"/>
              </a:ext>
            </a:extLst>
          </p:cNvPr>
          <p:cNvCxnSpPr>
            <a:cxnSpLocks/>
          </p:cNvCxnSpPr>
          <p:nvPr/>
        </p:nvCxnSpPr>
        <p:spPr>
          <a:xfrm>
            <a:off x="2996790" y="3644071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0586BF-C28A-5340-DB61-99A542D3C7D6}"/>
                  </a:ext>
                </a:extLst>
              </p:cNvPr>
              <p:cNvSpPr txBox="1"/>
              <p:nvPr/>
            </p:nvSpPr>
            <p:spPr>
              <a:xfrm>
                <a:off x="2591110" y="3505717"/>
                <a:ext cx="375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0586BF-C28A-5340-DB61-99A542D3C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110" y="3505717"/>
                <a:ext cx="375240" cy="584775"/>
              </a:xfrm>
              <a:prstGeom prst="rect">
                <a:avLst/>
              </a:prstGeom>
              <a:blipFill>
                <a:blip r:embed="rId2"/>
                <a:stretch>
                  <a:fillRect r="-145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4372E8-475B-AA49-61C2-BBC15499B91D}"/>
                  </a:ext>
                </a:extLst>
              </p:cNvPr>
              <p:cNvSpPr txBox="1"/>
              <p:nvPr/>
            </p:nvSpPr>
            <p:spPr>
              <a:xfrm>
                <a:off x="3443850" y="3498160"/>
                <a:ext cx="203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4372E8-475B-AA49-61C2-BBC15499B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850" y="3498160"/>
                <a:ext cx="203240" cy="646331"/>
              </a:xfrm>
              <a:prstGeom prst="rect">
                <a:avLst/>
              </a:prstGeom>
              <a:blipFill>
                <a:blip r:embed="rId3"/>
                <a:stretch>
                  <a:fillRect r="-696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581284-9936-8E25-EE9D-F3FFA9572C02}"/>
                  </a:ext>
                </a:extLst>
              </p:cNvPr>
              <p:cNvSpPr txBox="1"/>
              <p:nvPr/>
            </p:nvSpPr>
            <p:spPr>
              <a:xfrm>
                <a:off x="5325004" y="2574686"/>
                <a:ext cx="491437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The mass experiences a leftward inertial backreaction of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.</a:t>
                </a:r>
              </a:p>
              <a:p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An external rightward force of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is needed to balance it out.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581284-9936-8E25-EE9D-F3FFA9572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004" y="2574686"/>
                <a:ext cx="4914371" cy="2246769"/>
              </a:xfrm>
              <a:prstGeom prst="rect">
                <a:avLst/>
              </a:prstGeom>
              <a:blipFill>
                <a:blip r:embed="rId4"/>
                <a:stretch>
                  <a:fillRect l="-2605" t="-2439" r="-3350" b="-67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6C54C2-392E-C1C0-432D-BF589589BFDF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Case 1:</a:t>
            </a:r>
          </a:p>
        </p:txBody>
      </p:sp>
    </p:spTree>
    <p:extLst>
      <p:ext uri="{BB962C8B-B14F-4D97-AF65-F5344CB8AC3E}">
        <p14:creationId xmlns:p14="http://schemas.microsoft.com/office/powerpoint/2010/main" val="329879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"/>
    </mc:Choice>
    <mc:Fallback>
      <p:transition spd="slow" advTm="38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D7A2B-53DE-DB0C-54C9-B40E50D7EB10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Case 2: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CCB7B3-F950-9DEA-AD5D-52D7D2270809}"/>
              </a:ext>
            </a:extLst>
          </p:cNvPr>
          <p:cNvSpPr/>
          <p:nvPr/>
        </p:nvSpPr>
        <p:spPr>
          <a:xfrm>
            <a:off x="2724585" y="353560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789BB6-A03C-7A37-7D23-75E12FD49FCC}"/>
              </a:ext>
            </a:extLst>
          </p:cNvPr>
          <p:cNvCxnSpPr>
            <a:cxnSpLocks/>
          </p:cNvCxnSpPr>
          <p:nvPr/>
        </p:nvCxnSpPr>
        <p:spPr>
          <a:xfrm flipH="1">
            <a:off x="2231825" y="2233248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DB4BC-C1B1-BF96-DE04-248E883578E5}"/>
                  </a:ext>
                </a:extLst>
              </p:cNvPr>
              <p:cNvSpPr txBox="1"/>
              <p:nvPr/>
            </p:nvSpPr>
            <p:spPr>
              <a:xfrm>
                <a:off x="2536965" y="3555928"/>
                <a:ext cx="375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DB4BC-C1B1-BF96-DE04-248E8835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965" y="3555928"/>
                <a:ext cx="375240" cy="584775"/>
              </a:xfrm>
              <a:prstGeom prst="rect">
                <a:avLst/>
              </a:prstGeom>
              <a:blipFill>
                <a:blip r:embed="rId2"/>
                <a:stretch>
                  <a:fillRect r="-145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A81ED4-CC91-4FD7-EEF7-9B233DA1B5D2}"/>
                  </a:ext>
                </a:extLst>
              </p:cNvPr>
              <p:cNvSpPr txBox="1"/>
              <p:nvPr/>
            </p:nvSpPr>
            <p:spPr>
              <a:xfrm>
                <a:off x="2130205" y="2084119"/>
                <a:ext cx="203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A81ED4-CC91-4FD7-EEF7-9B233DA1B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205" y="2084119"/>
                <a:ext cx="203240" cy="646331"/>
              </a:xfrm>
              <a:prstGeom prst="rect">
                <a:avLst/>
              </a:prstGeom>
              <a:blipFill>
                <a:blip r:embed="rId3"/>
                <a:stretch>
                  <a:fillRect r="-676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0CF6D5-E7A1-C626-19A8-AE22A6F83E61}"/>
              </a:ext>
            </a:extLst>
          </p:cNvPr>
          <p:cNvCxnSpPr>
            <a:cxnSpLocks/>
          </p:cNvCxnSpPr>
          <p:nvPr/>
        </p:nvCxnSpPr>
        <p:spPr>
          <a:xfrm flipH="1">
            <a:off x="1064105" y="3324014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06A30-E6EC-3257-D445-3679C1336285}"/>
              </a:ext>
            </a:extLst>
          </p:cNvPr>
          <p:cNvCxnSpPr>
            <a:cxnSpLocks/>
          </p:cNvCxnSpPr>
          <p:nvPr/>
        </p:nvCxnSpPr>
        <p:spPr>
          <a:xfrm flipH="1">
            <a:off x="1424105" y="4966923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4B7E46-2007-7C3E-FDCD-8945F181D700}"/>
              </a:ext>
            </a:extLst>
          </p:cNvPr>
          <p:cNvCxnSpPr>
            <a:cxnSpLocks/>
          </p:cNvCxnSpPr>
          <p:nvPr/>
        </p:nvCxnSpPr>
        <p:spPr>
          <a:xfrm flipH="1">
            <a:off x="3340580" y="4959109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1C64BC-147D-C189-1FDC-C9DE06D10162}"/>
              </a:ext>
            </a:extLst>
          </p:cNvPr>
          <p:cNvCxnSpPr>
            <a:cxnSpLocks/>
          </p:cNvCxnSpPr>
          <p:nvPr/>
        </p:nvCxnSpPr>
        <p:spPr>
          <a:xfrm flipH="1">
            <a:off x="3603380" y="3214323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D43457C-31A4-B63F-8CF7-C10513168083}"/>
              </a:ext>
            </a:extLst>
          </p:cNvPr>
          <p:cNvSpPr/>
          <p:nvPr/>
        </p:nvSpPr>
        <p:spPr>
          <a:xfrm>
            <a:off x="530385" y="1342256"/>
            <a:ext cx="4496400" cy="4494704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6129F-A3E1-C94F-20DA-80B721BF8FFD}"/>
              </a:ext>
            </a:extLst>
          </p:cNvPr>
          <p:cNvSpPr txBox="1"/>
          <p:nvPr/>
        </p:nvSpPr>
        <p:spPr>
          <a:xfrm>
            <a:off x="5214405" y="1119562"/>
            <a:ext cx="601557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According to Newtonian gravitation, there is no force on the mass. </a:t>
            </a:r>
          </a:p>
          <a:p>
            <a:endParaRPr lang="en-IN" sz="1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But such a force does arise in General Relativity. Exact computations are difficult, but if we neglect stresses and assume weak fields, we can use an approximation here, called </a:t>
            </a:r>
          </a:p>
          <a:p>
            <a:r>
              <a:rPr lang="en-IN" sz="2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Gravito</a:t>
            </a:r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-electromagnetism.</a:t>
            </a:r>
          </a:p>
          <a:p>
            <a:r>
              <a:rPr lang="en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(The approximation is gross here, but I can’t help it.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 reality, such a sphere would have enormous stresses</a:t>
            </a:r>
            <a:r>
              <a:rPr lang="en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affecting its gravity further.)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B32067-E592-3715-9B59-867A054514CA}"/>
              </a:ext>
            </a:extLst>
          </p:cNvPr>
          <p:cNvSpPr/>
          <p:nvPr/>
        </p:nvSpPr>
        <p:spPr>
          <a:xfrm>
            <a:off x="5338353" y="133506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0BD722-E4CC-9C4A-57AE-01720614265D}"/>
              </a:ext>
            </a:extLst>
          </p:cNvPr>
          <p:cNvSpPr/>
          <p:nvPr/>
        </p:nvSpPr>
        <p:spPr>
          <a:xfrm>
            <a:off x="5366928" y="238281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390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3"/>
    </mc:Choice>
    <mc:Fallback>
      <p:transition spd="slow" advTm="1778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B10A0-71B0-E0CC-176E-9263A23FF883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Gravito-electromagnetism: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AE1445-0BBD-CEA8-E2AA-25A16E7A2116}"/>
                  </a:ext>
                </a:extLst>
              </p:cNvPr>
              <p:cNvSpPr txBox="1"/>
              <p:nvPr/>
            </p:nvSpPr>
            <p:spPr>
              <a:xfrm>
                <a:off x="837382" y="1342256"/>
                <a:ext cx="9792517" cy="492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Two fields:	Gravitational field: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				Gravitomagnetic field: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Force on a mass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moving with velocity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: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IN" sz="2800" b="0" i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2800" b="0" i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IN" sz="2800" b="0" i="1" dirty="0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IN" sz="2800" b="0" i="1" dirty="0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800" b="0" i="1" dirty="0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  <m:r>
                          <a:rPr lang="en-IN" sz="2800" b="0" i="1" dirty="0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IN" sz="2800" b="0" i="1" dirty="0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800" b="0" i="1" dirty="0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IN" sz="2800" b="0" i="1" dirty="0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  <m:acc>
                          <m:accPr>
                            <m:chr m:val="⃗"/>
                            <m:ctrlPr>
                              <a:rPr lang="en-IN" sz="2800" b="0" i="1" dirty="0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800" b="0" i="1" dirty="0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</m:d>
                  </m:oMath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Field equations, with matter density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and mass flow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IN" sz="2800" b="0" i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=−4</m:t>
                      </m:r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IN" sz="2800" b="0" i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IN" sz="2800" b="0" i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num>
                        <m:den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2800" b="0" i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num>
                        <m:den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AE1445-0BBD-CEA8-E2AA-25A16E7A2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82" y="1342256"/>
                <a:ext cx="9792517" cy="4923335"/>
              </a:xfrm>
              <a:prstGeom prst="rect">
                <a:avLst/>
              </a:prstGeom>
              <a:blipFill>
                <a:blip r:embed="rId2"/>
                <a:stretch>
                  <a:fillRect l="-1245" t="-111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00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3"/>
    </mc:Choice>
    <mc:Fallback>
      <p:transition spd="slow" advTm="261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B9277-9362-096B-9586-6E5C3757338F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Case 2: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110552-4101-F80C-FF1F-425622180BB4}"/>
              </a:ext>
            </a:extLst>
          </p:cNvPr>
          <p:cNvSpPr/>
          <p:nvPr/>
        </p:nvSpPr>
        <p:spPr>
          <a:xfrm>
            <a:off x="2724585" y="353560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3838FB-DD35-811B-8D30-F695AC5DD936}"/>
              </a:ext>
            </a:extLst>
          </p:cNvPr>
          <p:cNvCxnSpPr>
            <a:cxnSpLocks/>
          </p:cNvCxnSpPr>
          <p:nvPr/>
        </p:nvCxnSpPr>
        <p:spPr>
          <a:xfrm flipH="1">
            <a:off x="2231825" y="2233248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5008FC-F7DE-E75C-8876-DD5D4EA89D7D}"/>
                  </a:ext>
                </a:extLst>
              </p:cNvPr>
              <p:cNvSpPr txBox="1"/>
              <p:nvPr/>
            </p:nvSpPr>
            <p:spPr>
              <a:xfrm>
                <a:off x="2536965" y="3555928"/>
                <a:ext cx="375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5008FC-F7DE-E75C-8876-DD5D4EA89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965" y="3555928"/>
                <a:ext cx="375240" cy="584775"/>
              </a:xfrm>
              <a:prstGeom prst="rect">
                <a:avLst/>
              </a:prstGeom>
              <a:blipFill>
                <a:blip r:embed="rId2"/>
                <a:stretch>
                  <a:fillRect r="-145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7E6CFE-28B7-2961-5111-FAAF3E8A5F7D}"/>
                  </a:ext>
                </a:extLst>
              </p:cNvPr>
              <p:cNvSpPr txBox="1"/>
              <p:nvPr/>
            </p:nvSpPr>
            <p:spPr>
              <a:xfrm>
                <a:off x="2130205" y="2084119"/>
                <a:ext cx="203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7E6CFE-28B7-2961-5111-FAAF3E8A5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205" y="2084119"/>
                <a:ext cx="203240" cy="646331"/>
              </a:xfrm>
              <a:prstGeom prst="rect">
                <a:avLst/>
              </a:prstGeom>
              <a:blipFill>
                <a:blip r:embed="rId3"/>
                <a:stretch>
                  <a:fillRect r="-676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F96F10-062E-A329-3F61-41AAB3804F3F}"/>
              </a:ext>
            </a:extLst>
          </p:cNvPr>
          <p:cNvCxnSpPr>
            <a:cxnSpLocks/>
          </p:cNvCxnSpPr>
          <p:nvPr/>
        </p:nvCxnSpPr>
        <p:spPr>
          <a:xfrm flipH="1">
            <a:off x="1064105" y="3324014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7EBD1D-C3DA-4E66-DA90-7EDD167FB71A}"/>
              </a:ext>
            </a:extLst>
          </p:cNvPr>
          <p:cNvCxnSpPr>
            <a:cxnSpLocks/>
          </p:cNvCxnSpPr>
          <p:nvPr/>
        </p:nvCxnSpPr>
        <p:spPr>
          <a:xfrm flipH="1">
            <a:off x="1424105" y="4966923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9FA5AC-A56E-0FC7-E500-BF45520761EA}"/>
              </a:ext>
            </a:extLst>
          </p:cNvPr>
          <p:cNvCxnSpPr>
            <a:cxnSpLocks/>
          </p:cNvCxnSpPr>
          <p:nvPr/>
        </p:nvCxnSpPr>
        <p:spPr>
          <a:xfrm flipH="1">
            <a:off x="3340580" y="4959109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4F011A-4AAD-09B8-43A5-781DADA44FB4}"/>
              </a:ext>
            </a:extLst>
          </p:cNvPr>
          <p:cNvCxnSpPr>
            <a:cxnSpLocks/>
          </p:cNvCxnSpPr>
          <p:nvPr/>
        </p:nvCxnSpPr>
        <p:spPr>
          <a:xfrm flipH="1">
            <a:off x="3603380" y="3214323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716BC60-72E3-5367-1631-1754249F73B6}"/>
              </a:ext>
            </a:extLst>
          </p:cNvPr>
          <p:cNvSpPr/>
          <p:nvPr/>
        </p:nvSpPr>
        <p:spPr>
          <a:xfrm>
            <a:off x="530385" y="1342256"/>
            <a:ext cx="4496400" cy="4494704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F9AF57-F2E5-9FC5-E96D-EA4875526DF3}"/>
                  </a:ext>
                </a:extLst>
              </p:cNvPr>
              <p:cNvSpPr txBox="1"/>
              <p:nvPr/>
            </p:nvSpPr>
            <p:spPr>
              <a:xfrm>
                <a:off x="5225647" y="1333531"/>
                <a:ext cx="5352910" cy="4404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The accelerating matter creates an increasing circulating gravitomagnetic field, which creates a leftward gravitational field at the centre, with magnitude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is the density of matter and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is the radius of the sphere.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F9AF57-F2E5-9FC5-E96D-EA4875526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647" y="1333531"/>
                <a:ext cx="5352910" cy="4404154"/>
              </a:xfrm>
              <a:prstGeom prst="rect">
                <a:avLst/>
              </a:prstGeom>
              <a:blipFill>
                <a:blip r:embed="rId4"/>
                <a:stretch>
                  <a:fillRect l="-2278" t="-1385" r="-1139" b="-30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51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6"/>
    </mc:Choice>
    <mc:Fallback>
      <p:transition spd="slow" advTm="169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68F1C-818E-49C6-888E-48522045D8F4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Case 2: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3C60C0-29BC-FA72-AD92-C7DC93E32591}"/>
              </a:ext>
            </a:extLst>
          </p:cNvPr>
          <p:cNvSpPr/>
          <p:nvPr/>
        </p:nvSpPr>
        <p:spPr>
          <a:xfrm>
            <a:off x="2724585" y="353560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3DE3D4-ED48-83D7-C6B1-88BF7317F164}"/>
              </a:ext>
            </a:extLst>
          </p:cNvPr>
          <p:cNvCxnSpPr>
            <a:cxnSpLocks/>
          </p:cNvCxnSpPr>
          <p:nvPr/>
        </p:nvCxnSpPr>
        <p:spPr>
          <a:xfrm flipH="1">
            <a:off x="2231825" y="2233248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F79E78-F59D-210B-00EC-0F5E2BE8B6A0}"/>
                  </a:ext>
                </a:extLst>
              </p:cNvPr>
              <p:cNvSpPr txBox="1"/>
              <p:nvPr/>
            </p:nvSpPr>
            <p:spPr>
              <a:xfrm>
                <a:off x="2536965" y="3555928"/>
                <a:ext cx="375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F79E78-F59D-210B-00EC-0F5E2BE8B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965" y="3555928"/>
                <a:ext cx="375240" cy="584775"/>
              </a:xfrm>
              <a:prstGeom prst="rect">
                <a:avLst/>
              </a:prstGeom>
              <a:blipFill>
                <a:blip r:embed="rId2"/>
                <a:stretch>
                  <a:fillRect r="-145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B6350E-ED76-D178-5332-A8F8E45D4001}"/>
                  </a:ext>
                </a:extLst>
              </p:cNvPr>
              <p:cNvSpPr txBox="1"/>
              <p:nvPr/>
            </p:nvSpPr>
            <p:spPr>
              <a:xfrm>
                <a:off x="2130205" y="2084119"/>
                <a:ext cx="203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B6350E-ED76-D178-5332-A8F8E45D4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205" y="2084119"/>
                <a:ext cx="203240" cy="646331"/>
              </a:xfrm>
              <a:prstGeom prst="rect">
                <a:avLst/>
              </a:prstGeom>
              <a:blipFill>
                <a:blip r:embed="rId3"/>
                <a:stretch>
                  <a:fillRect r="-676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33FAF3-2F97-40CD-5623-92846ADB5985}"/>
              </a:ext>
            </a:extLst>
          </p:cNvPr>
          <p:cNvCxnSpPr>
            <a:cxnSpLocks/>
          </p:cNvCxnSpPr>
          <p:nvPr/>
        </p:nvCxnSpPr>
        <p:spPr>
          <a:xfrm flipH="1">
            <a:off x="1064105" y="3324014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0DFDCE-DDF7-4CA9-1461-85488A8CACFE}"/>
              </a:ext>
            </a:extLst>
          </p:cNvPr>
          <p:cNvCxnSpPr>
            <a:cxnSpLocks/>
          </p:cNvCxnSpPr>
          <p:nvPr/>
        </p:nvCxnSpPr>
        <p:spPr>
          <a:xfrm flipH="1">
            <a:off x="1424105" y="4966923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6CEA5D-14D2-3E05-185B-DA8A315B0B88}"/>
              </a:ext>
            </a:extLst>
          </p:cNvPr>
          <p:cNvCxnSpPr>
            <a:cxnSpLocks/>
          </p:cNvCxnSpPr>
          <p:nvPr/>
        </p:nvCxnSpPr>
        <p:spPr>
          <a:xfrm flipH="1">
            <a:off x="3340580" y="4959109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05F451-8458-9432-ECC2-1B085939AC41}"/>
              </a:ext>
            </a:extLst>
          </p:cNvPr>
          <p:cNvCxnSpPr>
            <a:cxnSpLocks/>
          </p:cNvCxnSpPr>
          <p:nvPr/>
        </p:nvCxnSpPr>
        <p:spPr>
          <a:xfrm flipH="1">
            <a:off x="3603380" y="3214323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1C269C9-22C6-5762-6F22-42EFEA2C6989}"/>
              </a:ext>
            </a:extLst>
          </p:cNvPr>
          <p:cNvSpPr/>
          <p:nvPr/>
        </p:nvSpPr>
        <p:spPr>
          <a:xfrm>
            <a:off x="530385" y="1342256"/>
            <a:ext cx="4496400" cy="4494704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4CB5F3-3FF0-594F-455B-BB22F112F448}"/>
                  </a:ext>
                </a:extLst>
              </p:cNvPr>
              <p:cNvSpPr txBox="1"/>
              <p:nvPr/>
            </p:nvSpPr>
            <p:spPr>
              <a:xfrm>
                <a:off x="5406440" y="2084119"/>
                <a:ext cx="5352910" cy="3542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The mass experiences a leftward gravitational backreaction of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, which must be balanced by an equal external rightward force, since the mass stays stationary.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4CB5F3-3FF0-594F-455B-BB22F112F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440" y="2084119"/>
                <a:ext cx="5352910" cy="3542380"/>
              </a:xfrm>
              <a:prstGeom prst="rect">
                <a:avLst/>
              </a:prstGeom>
              <a:blipFill>
                <a:blip r:embed="rId4"/>
                <a:stretch>
                  <a:fillRect l="-2392" b="-395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85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0"/>
    </mc:Choice>
    <mc:Fallback>
      <p:transition spd="slow" advTm="1074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CAA6F-3CF9-0AC1-2426-3756F4371A33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Equivalency?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CC67BC-92DB-6BFF-FCA9-038F279C53C1}"/>
                  </a:ext>
                </a:extLst>
              </p:cNvPr>
              <p:cNvSpPr txBox="1"/>
              <p:nvPr/>
            </p:nvSpPr>
            <p:spPr>
              <a:xfrm>
                <a:off x="694508" y="1512619"/>
                <a:ext cx="10764067" cy="4595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  If our universe were indeed a static homogenous sphere (somehow…),</a:t>
                </a: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we could say that Mach’s principle was valid if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N" sz="105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endParaRPr lang="en-IN" sz="16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  Of course, our universe isn’t, but the above equation will still be true very </a:t>
                </a:r>
                <a:r>
                  <a:rPr lang="en-IN" sz="2800" dirty="0" err="1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VERY</a:t>
                </a:r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roughly. Further, we can substitute: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𝑐𝑡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∼1/</m:t>
                    </m:r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to get an order of magnitude equation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CC67BC-92DB-6BFF-FCA9-038F279C5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08" y="1512619"/>
                <a:ext cx="10764067" cy="4595232"/>
              </a:xfrm>
              <a:prstGeom prst="rect">
                <a:avLst/>
              </a:prstGeom>
              <a:blipFill>
                <a:blip r:embed="rId2"/>
                <a:stretch>
                  <a:fillRect l="-1189" t="-1194" r="-79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C51F53A-1F72-258F-B15F-18D778E60588}"/>
              </a:ext>
            </a:extLst>
          </p:cNvPr>
          <p:cNvSpPr/>
          <p:nvPr/>
        </p:nvSpPr>
        <p:spPr>
          <a:xfrm>
            <a:off x="842553" y="173511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607333-17AA-0B69-1C29-2205B5B79BA1}"/>
              </a:ext>
            </a:extLst>
          </p:cNvPr>
          <p:cNvSpPr/>
          <p:nvPr/>
        </p:nvSpPr>
        <p:spPr>
          <a:xfrm>
            <a:off x="852078" y="411636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879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1"/>
    </mc:Choice>
    <mc:Fallback>
      <p:transition spd="slow" advTm="3099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053A4B-7EED-EC0B-0A24-477D587750B4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General Relativity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25751D-A517-8FB3-0305-13FDE1EDCA72}"/>
                  </a:ext>
                </a:extLst>
              </p:cNvPr>
              <p:cNvSpPr txBox="1"/>
              <p:nvPr/>
            </p:nvSpPr>
            <p:spPr>
              <a:xfrm>
                <a:off x="694508" y="1512619"/>
                <a:ext cx="11249842" cy="459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Now, we do know that our universe is flat (</a:t>
                </a:r>
                <a:r>
                  <a:rPr lang="en-IN" sz="2800" dirty="0" err="1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upto</a:t>
                </a:r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our best measurements). So,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=1                            </m:t>
                      </m:r>
                      <m:r>
                        <m:rPr>
                          <m:lit/>
                        </m:rP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flat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universe</m:t>
                      </m:r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That’s impressive, but General Relativity is generally not </a:t>
                </a:r>
                <a:r>
                  <a:rPr lang="en-IN" sz="2800" dirty="0" err="1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Machian</a:t>
                </a:r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could as well have been any other value. The universe might have</a:t>
                </a: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been empty, but the solar system would not be different.</a:t>
                </a: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Einstein hence, later, abandoned Mach’s principle.</a:t>
                </a:r>
              </a:p>
              <a:p>
                <a:endParaRPr lang="en-IN" sz="16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So, our universe seeming to obey the principle is just a coincidence?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25751D-A517-8FB3-0305-13FDE1EDC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08" y="1512619"/>
                <a:ext cx="11249842" cy="4595104"/>
              </a:xfrm>
              <a:prstGeom prst="rect">
                <a:avLst/>
              </a:prstGeom>
              <a:blipFill>
                <a:blip r:embed="rId2"/>
                <a:stretch>
                  <a:fillRect l="-1138" t="-1194" b="-278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2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3"/>
    </mc:Choice>
    <mc:Fallback>
      <p:transition spd="slow" advTm="181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230412_100141">
            <a:hlinkClick r:id="" action="ppaction://media"/>
            <a:extLst>
              <a:ext uri="{FF2B5EF4-FFF2-40B4-BE49-F238E27FC236}">
                <a16:creationId xmlns:a16="http://schemas.microsoft.com/office/drawing/2014/main" id="{1C5A4576-CD8D-7AD1-7393-21A43BB3E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0" b="3294"/>
          <a:stretch/>
        </p:blipFill>
        <p:spPr>
          <a:xfrm>
            <a:off x="1133475" y="1327225"/>
            <a:ext cx="9925050" cy="4203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7C6C8-1E7F-0BFC-E579-56964C1454E0}"/>
              </a:ext>
            </a:extLst>
          </p:cNvPr>
          <p:cNvSpPr txBox="1"/>
          <p:nvPr/>
        </p:nvSpPr>
        <p:spPr>
          <a:xfrm>
            <a:off x="7562851" y="742450"/>
            <a:ext cx="340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It was an accident!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2CD64-E1DD-75A8-FD7E-227A1CE23100}"/>
              </a:ext>
            </a:extLst>
          </p:cNvPr>
          <p:cNvSpPr txBox="1"/>
          <p:nvPr/>
        </p:nvSpPr>
        <p:spPr>
          <a:xfrm>
            <a:off x="1133475" y="553077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There are no accidents…</a:t>
            </a:r>
          </a:p>
        </p:txBody>
      </p:sp>
    </p:spTree>
    <p:extLst>
      <p:ext uri="{BB962C8B-B14F-4D97-AF65-F5344CB8AC3E}">
        <p14:creationId xmlns:p14="http://schemas.microsoft.com/office/powerpoint/2010/main" val="268215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7"/>
    </mc:Choice>
    <mc:Fallback>
      <p:transition spd="slow" advTm="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  <p:extLst>
    <p:ext uri="{E180D4A7-C9FB-4DFB-919C-405C955672EB}">
      <p14:showEvtLst xmlns:p14="http://schemas.microsoft.com/office/powerpoint/2010/main">
        <p14:playEvt time="13" objId="3"/>
        <p14:stopEvt time="5672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248E5-6246-8536-D4DC-A83F60458D83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Mach’s principle today: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03BC6AA5-0645-3B79-0782-C8F7A4F6CE37}"/>
              </a:ext>
            </a:extLst>
          </p:cNvPr>
          <p:cNvSpPr/>
          <p:nvPr/>
        </p:nvSpPr>
        <p:spPr>
          <a:xfrm>
            <a:off x="424815" y="1815560"/>
            <a:ext cx="4118428" cy="13462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The universe does not appear to rotate relative to local inertial frames.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5E53FFCD-9E81-820B-DE2C-A1E4BBC9B804}"/>
                  </a:ext>
                </a:extLst>
              </p:cNvPr>
              <p:cNvSpPr/>
              <p:nvPr/>
            </p:nvSpPr>
            <p:spPr>
              <a:xfrm>
                <a:off x="4659357" y="1621251"/>
                <a:ext cx="3854268" cy="538480"/>
              </a:xfrm>
              <a:prstGeom prst="flowChartTermina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IN" sz="2800" dirty="0">
                    <a:solidFill>
                      <a:schemeClr val="accent1">
                        <a:lumMod val="50000"/>
                      </a:schemeClr>
                    </a:solidFill>
                  </a:rPr>
                  <a:t> is a dynamical field.</a:t>
                </a:r>
              </a:p>
            </p:txBody>
          </p:sp>
        </mc:Choice>
        <mc:Fallback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5E53FFCD-9E81-820B-DE2C-A1E4BBC9B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357" y="1621251"/>
                <a:ext cx="3854268" cy="538480"/>
              </a:xfrm>
              <a:prstGeom prst="flowChartTerminator">
                <a:avLst/>
              </a:prstGeom>
              <a:blipFill>
                <a:blip r:embed="rId2"/>
                <a:stretch>
                  <a:fillRect t="-7692" b="-285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F016D30-D338-3AA6-491C-BB090C7A938A}"/>
              </a:ext>
            </a:extLst>
          </p:cNvPr>
          <p:cNvSpPr/>
          <p:nvPr/>
        </p:nvSpPr>
        <p:spPr>
          <a:xfrm>
            <a:off x="3138623" y="5138316"/>
            <a:ext cx="4541520" cy="97536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An isolated body in empty space has no inertia.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6315546-E59F-CEDC-B5BB-FA17A6B29949}"/>
              </a:ext>
            </a:extLst>
          </p:cNvPr>
          <p:cNvSpPr/>
          <p:nvPr/>
        </p:nvSpPr>
        <p:spPr>
          <a:xfrm>
            <a:off x="265883" y="3759094"/>
            <a:ext cx="4541520" cy="97536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Local inertial frames are affected by cosmic motion.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id="{66D4AD48-BD88-492E-87D1-07DCB08090CD}"/>
                  </a:ext>
                </a:extLst>
              </p:cNvPr>
              <p:cNvSpPr/>
              <p:nvPr/>
            </p:nvSpPr>
            <p:spPr>
              <a:xfrm>
                <a:off x="8219349" y="4061355"/>
                <a:ext cx="3302000" cy="1346200"/>
              </a:xfrm>
              <a:prstGeom prst="flowChartTermina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28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IN" sz="28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IN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𝜋𝜌</m:t>
                    </m:r>
                    <m:r>
                      <a:rPr lang="en-IN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sSup>
                      <m:sSupPr>
                        <m:ctrlPr>
                          <a:rPr lang="en-IN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IN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sz="2800" dirty="0">
                    <a:solidFill>
                      <a:schemeClr val="accent1">
                        <a:lumMod val="50000"/>
                      </a:schemeClr>
                    </a:solidFill>
                  </a:rPr>
                  <a:t> is a definite number of order unity.</a:t>
                </a:r>
              </a:p>
            </p:txBody>
          </p:sp>
        </mc:Choice>
        <mc:Fallback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id="{66D4AD48-BD88-492E-87D1-07DCB080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349" y="4061355"/>
                <a:ext cx="3302000" cy="1346200"/>
              </a:xfrm>
              <a:prstGeom prst="flowChartTerminator">
                <a:avLst/>
              </a:prstGeom>
              <a:blipFill>
                <a:blip r:embed="rId3"/>
                <a:stretch>
                  <a:fillRect t="-4464" b="-1294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A69B1770-0851-CE70-0609-B2C5E0D10E98}"/>
              </a:ext>
            </a:extLst>
          </p:cNvPr>
          <p:cNvSpPr/>
          <p:nvPr/>
        </p:nvSpPr>
        <p:spPr>
          <a:xfrm>
            <a:off x="8069124" y="2366333"/>
            <a:ext cx="3881120" cy="13462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Inertial mass is affected by global distribution of matter.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590E09-CDD4-D976-65E8-FFFF015B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95" y="2420107"/>
            <a:ext cx="3127694" cy="23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2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7"/>
    </mc:Choice>
    <mc:Fallback>
      <p:transition spd="slow" advTm="2435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3503D-C9A2-2893-F837-B014B3EC7B84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 what’s true?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7D980E0D-31C2-3A3F-F3FA-69B57051247F}"/>
              </a:ext>
            </a:extLst>
          </p:cNvPr>
          <p:cNvSpPr/>
          <p:nvPr/>
        </p:nvSpPr>
        <p:spPr>
          <a:xfrm>
            <a:off x="1706880" y="2039620"/>
            <a:ext cx="4118428" cy="13462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Space has properties independent of the matter contained in it.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AB1D3C42-05FB-9915-E933-1BF657FD0AF1}"/>
              </a:ext>
            </a:extLst>
          </p:cNvPr>
          <p:cNvSpPr/>
          <p:nvPr/>
        </p:nvSpPr>
        <p:spPr>
          <a:xfrm>
            <a:off x="3634468" y="3948430"/>
            <a:ext cx="5208814" cy="13462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General Relativity is correct, but there are some yet unknown boundary conditions.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064D2F5C-B7A5-C635-4F2D-85A7DA932EB3}"/>
              </a:ext>
            </a:extLst>
          </p:cNvPr>
          <p:cNvSpPr/>
          <p:nvPr/>
        </p:nvSpPr>
        <p:spPr>
          <a:xfrm>
            <a:off x="6746240" y="2081530"/>
            <a:ext cx="4118428" cy="13462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accent1">
                    <a:lumMod val="50000"/>
                  </a:schemeClr>
                </a:solidFill>
              </a:rPr>
              <a:t>General Relativity is not an accurate description of the universe.</a:t>
            </a:r>
          </a:p>
        </p:txBody>
      </p:sp>
      <p:sp>
        <p:nvSpPr>
          <p:cNvPr id="8" name="Flowchart: Merge 7">
            <a:extLst>
              <a:ext uri="{FF2B5EF4-FFF2-40B4-BE49-F238E27FC236}">
                <a16:creationId xmlns:a16="http://schemas.microsoft.com/office/drawing/2014/main" id="{70C9A6F5-9999-FA58-C0A4-DB9A2F03B44D}"/>
              </a:ext>
            </a:extLst>
          </p:cNvPr>
          <p:cNvSpPr/>
          <p:nvPr/>
        </p:nvSpPr>
        <p:spPr>
          <a:xfrm>
            <a:off x="5394960" y="3091180"/>
            <a:ext cx="1869440" cy="1030104"/>
          </a:xfrm>
          <a:prstGeom prst="flowChartMerg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IN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OR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B5239A6-20DD-687B-D0AD-E85170905B62}"/>
              </a:ext>
            </a:extLst>
          </p:cNvPr>
          <p:cNvSpPr/>
          <p:nvPr/>
        </p:nvSpPr>
        <p:spPr>
          <a:xfrm>
            <a:off x="1043125" y="1337945"/>
            <a:ext cx="4023360" cy="69596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General Relativity is accurate.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A25AFFB-B6D5-AD11-C917-E108650297F6}"/>
              </a:ext>
            </a:extLst>
          </p:cNvPr>
          <p:cNvSpPr/>
          <p:nvPr/>
        </p:nvSpPr>
        <p:spPr>
          <a:xfrm>
            <a:off x="3479346" y="5304155"/>
            <a:ext cx="5519057" cy="1025024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General Relativity is accurate for our universe, but empty space solutions, etc. are somehow disallowed.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377D2E9C-E172-0298-CFA0-561E7E325BFF}"/>
              </a:ext>
            </a:extLst>
          </p:cNvPr>
          <p:cNvSpPr/>
          <p:nvPr/>
        </p:nvSpPr>
        <p:spPr>
          <a:xfrm>
            <a:off x="7382694" y="938530"/>
            <a:ext cx="3793306" cy="1143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What is?</a:t>
            </a:r>
          </a:p>
          <a:p>
            <a:pPr algn="ctr"/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Replacements have been proposed but none verified.</a:t>
            </a:r>
          </a:p>
        </p:txBody>
      </p:sp>
    </p:spTree>
    <p:extLst>
      <p:ext uri="{BB962C8B-B14F-4D97-AF65-F5344CB8AC3E}">
        <p14:creationId xmlns:p14="http://schemas.microsoft.com/office/powerpoint/2010/main" val="345224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7"/>
    </mc:Choice>
    <mc:Fallback>
      <p:transition spd="slow" advTm="375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54C3BF-8A22-3A58-8214-BA85A5B914C0}"/>
              </a:ext>
            </a:extLst>
          </p:cNvPr>
          <p:cNvSpPr txBox="1"/>
          <p:nvPr/>
        </p:nvSpPr>
        <p:spPr>
          <a:xfrm>
            <a:off x="1185862" y="742950"/>
            <a:ext cx="6167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principle: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46B2F-09A3-A64F-A095-C61B7DFFB6D3}"/>
              </a:ext>
            </a:extLst>
          </p:cNvPr>
          <p:cNvSpPr txBox="1"/>
          <p:nvPr/>
        </p:nvSpPr>
        <p:spPr>
          <a:xfrm>
            <a:off x="2545216" y="1664068"/>
            <a:ext cx="5699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Basically, there exists no ‘space’ independent of the matter within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7BC44-54EF-20C2-2F40-7B535FEE6CBB}"/>
              </a:ext>
            </a:extLst>
          </p:cNvPr>
          <p:cNvSpPr txBox="1"/>
          <p:nvPr/>
        </p:nvSpPr>
        <p:spPr>
          <a:xfrm>
            <a:off x="4751614" y="3780788"/>
            <a:ext cx="2688771" cy="1564821"/>
          </a:xfrm>
          <a:prstGeom prst="rect">
            <a:avLst/>
          </a:prstGeom>
          <a:noFill/>
        </p:spPr>
        <p:txBody>
          <a:bodyPr wrap="square" rtlCol="0">
            <a:prstTxWarp prst="textCanDown">
              <a:avLst>
                <a:gd name="adj" fmla="val 5854"/>
              </a:avLst>
            </a:prstTxWarp>
            <a:spAutoFit/>
          </a:bodyPr>
          <a:lstStyle/>
          <a:p>
            <a:r>
              <a:rPr lang="en-IN" sz="72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</a:rPr>
              <a:t>???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A784F-E5A3-5F50-4429-D12490BF8C1D}"/>
              </a:ext>
            </a:extLst>
          </p:cNvPr>
          <p:cNvSpPr txBox="1"/>
          <p:nvPr/>
        </p:nvSpPr>
        <p:spPr>
          <a:xfrm>
            <a:off x="5908051" y="5530275"/>
            <a:ext cx="467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Let’s look at some history.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06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1"/>
    </mc:Choice>
    <mc:Fallback>
      <p:transition spd="slow" advTm="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4EEEA6-637E-C96D-9451-86316CF35E05}"/>
              </a:ext>
            </a:extLst>
          </p:cNvPr>
          <p:cNvSpPr/>
          <p:nvPr/>
        </p:nvSpPr>
        <p:spPr>
          <a:xfrm>
            <a:off x="4659086" y="3587468"/>
            <a:ext cx="57803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Thank you!!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D5535C6-C6AA-918B-D078-06D4EE42B2D7}"/>
              </a:ext>
            </a:extLst>
          </p:cNvPr>
          <p:cNvSpPr/>
          <p:nvPr/>
        </p:nvSpPr>
        <p:spPr>
          <a:xfrm>
            <a:off x="487135" y="745762"/>
            <a:ext cx="1926771" cy="1338943"/>
          </a:xfrm>
          <a:prstGeom prst="triangle">
            <a:avLst>
              <a:gd name="adj" fmla="val 2627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0EDBF5A-C111-03F7-52C8-9DCE38B59F9A}"/>
              </a:ext>
            </a:extLst>
          </p:cNvPr>
          <p:cNvSpPr/>
          <p:nvPr/>
        </p:nvSpPr>
        <p:spPr>
          <a:xfrm>
            <a:off x="1230086" y="936171"/>
            <a:ext cx="1926771" cy="1769554"/>
          </a:xfrm>
          <a:prstGeom prst="triangle">
            <a:avLst>
              <a:gd name="adj" fmla="val 6186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88D509-6C33-6EF4-A28B-77BD48F778B4}"/>
              </a:ext>
            </a:extLst>
          </p:cNvPr>
          <p:cNvSpPr/>
          <p:nvPr/>
        </p:nvSpPr>
        <p:spPr>
          <a:xfrm>
            <a:off x="2193471" y="350218"/>
            <a:ext cx="2013857" cy="181791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217A8-0C79-E494-F2FC-BE2B81822DED}"/>
              </a:ext>
            </a:extLst>
          </p:cNvPr>
          <p:cNvSpPr/>
          <p:nvPr/>
        </p:nvSpPr>
        <p:spPr>
          <a:xfrm>
            <a:off x="383721" y="1415234"/>
            <a:ext cx="1066800" cy="23657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CBCBD8-1EEE-6338-7A75-BEBF26D70871}"/>
              </a:ext>
            </a:extLst>
          </p:cNvPr>
          <p:cNvSpPr/>
          <p:nvPr/>
        </p:nvSpPr>
        <p:spPr>
          <a:xfrm>
            <a:off x="830034" y="2598118"/>
            <a:ext cx="1583872" cy="155415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A856FF-D288-1F04-A8CF-57519BF3B8F6}"/>
              </a:ext>
            </a:extLst>
          </p:cNvPr>
          <p:cNvSpPr/>
          <p:nvPr/>
        </p:nvSpPr>
        <p:spPr>
          <a:xfrm>
            <a:off x="1592041" y="2248524"/>
            <a:ext cx="1926770" cy="131235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F52468-87C7-99E6-4698-691826A711D5}"/>
              </a:ext>
            </a:extLst>
          </p:cNvPr>
          <p:cNvSpPr/>
          <p:nvPr/>
        </p:nvSpPr>
        <p:spPr>
          <a:xfrm>
            <a:off x="609599" y="493561"/>
            <a:ext cx="2416629" cy="5950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4E95249C-B1EA-60A0-2321-9045437E4617}"/>
              </a:ext>
            </a:extLst>
          </p:cNvPr>
          <p:cNvSpPr/>
          <p:nvPr/>
        </p:nvSpPr>
        <p:spPr>
          <a:xfrm rot="1112183">
            <a:off x="3153032" y="272523"/>
            <a:ext cx="1828004" cy="1250140"/>
          </a:xfrm>
          <a:prstGeom prst="triangle">
            <a:avLst>
              <a:gd name="adj" fmla="val 7535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426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2"/>
    </mc:Choice>
    <mc:Fallback>
      <p:transition spd="slow" advTm="51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4FF98-FDA9-F76C-A6C5-EC54C6FEE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4509" y="1620500"/>
            <a:ext cx="2784130" cy="4249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9285D-AE01-371D-EB7B-B6D2B50C5898}"/>
              </a:ext>
            </a:extLst>
          </p:cNvPr>
          <p:cNvSpPr txBox="1"/>
          <p:nvPr/>
        </p:nvSpPr>
        <p:spPr>
          <a:xfrm>
            <a:off x="3788227" y="1544490"/>
            <a:ext cx="73064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“Time, space, place, and motion, being words well known to everybody, I do not define. Yet, it is to be remarked that the vulgar conceive them only in their relation to sensible objects.”</a:t>
            </a:r>
          </a:p>
          <a:p>
            <a:r>
              <a:rPr lang="en-I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……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“Absolute time, by itself, flows on uniformly, without regard to anything external.”</a:t>
            </a:r>
          </a:p>
          <a:p>
            <a:r>
              <a:rPr lang="en-I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……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“Absolute space, without regard to anything external, always remains similar and immovable.”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57955-1947-89DD-ACAA-CE8F9CA3A32A}"/>
              </a:ext>
            </a:extLst>
          </p:cNvPr>
          <p:cNvSpPr txBox="1"/>
          <p:nvPr/>
        </p:nvSpPr>
        <p:spPr>
          <a:xfrm>
            <a:off x="694509" y="634370"/>
            <a:ext cx="5648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Newton in Principia: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51D47-A19F-79FB-ED0E-312DE419BFC9}"/>
              </a:ext>
            </a:extLst>
          </p:cNvPr>
          <p:cNvSpPr txBox="1"/>
          <p:nvPr/>
        </p:nvSpPr>
        <p:spPr>
          <a:xfrm>
            <a:off x="7732395" y="726703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Year: 1687</a:t>
            </a:r>
          </a:p>
        </p:txBody>
      </p:sp>
    </p:spTree>
    <p:extLst>
      <p:ext uri="{BB962C8B-B14F-4D97-AF65-F5344CB8AC3E}">
        <p14:creationId xmlns:p14="http://schemas.microsoft.com/office/powerpoint/2010/main" val="191245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4"/>
    </mc:Choice>
    <mc:Fallback>
      <p:transition spd="slow" advTm="119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75DB1-4128-39CC-4C90-21749FB628F4}"/>
              </a:ext>
            </a:extLst>
          </p:cNvPr>
          <p:cNvSpPr txBox="1"/>
          <p:nvPr/>
        </p:nvSpPr>
        <p:spPr>
          <a:xfrm>
            <a:off x="694508" y="634370"/>
            <a:ext cx="8335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Why so, Newton? : Newton’s bucket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E0B37-751B-1A21-F827-DA69D5E7C8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796" y="3570513"/>
            <a:ext cx="1476222" cy="2492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C411E-A767-974C-A2FD-79274437E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0031" y="2068487"/>
            <a:ext cx="983752" cy="775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6652D-D21B-80B4-FF09-BD248BBE43C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67184" y="3570513"/>
            <a:ext cx="1476222" cy="2492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735F2-B6FC-A1EE-3D4F-640AD5D7B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13419" y="2068487"/>
            <a:ext cx="983752" cy="775795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9C535C92-4144-C693-E767-201946E1BDCB}"/>
              </a:ext>
            </a:extLst>
          </p:cNvPr>
          <p:cNvSpPr/>
          <p:nvPr/>
        </p:nvSpPr>
        <p:spPr>
          <a:xfrm rot="16200000">
            <a:off x="3723674" y="898549"/>
            <a:ext cx="556177" cy="116499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3DB11F-BC93-A88E-005C-D8BF7180E73D}"/>
              </a:ext>
            </a:extLst>
          </p:cNvPr>
          <p:cNvCxnSpPr>
            <a:cxnSpLocks/>
          </p:cNvCxnSpPr>
          <p:nvPr/>
        </p:nvCxnSpPr>
        <p:spPr>
          <a:xfrm>
            <a:off x="4005294" y="1514475"/>
            <a:ext cx="0" cy="4871138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01E150-17DF-8766-20FB-917867A9C174}"/>
              </a:ext>
            </a:extLst>
          </p:cNvPr>
          <p:cNvSpPr txBox="1"/>
          <p:nvPr/>
        </p:nvSpPr>
        <p:spPr>
          <a:xfrm>
            <a:off x="2406834" y="3242158"/>
            <a:ext cx="74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2">
                    <a:lumMod val="40000"/>
                    <a:lumOff val="60000"/>
                  </a:schemeClr>
                </a:solidFill>
                <a:latin typeface="Ink Free" panose="03080402000500000000" pitchFamily="66" charset="0"/>
              </a:rPr>
              <a:t>vs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C77B2-38FB-0EAC-7347-B3C249353642}"/>
              </a:ext>
            </a:extLst>
          </p:cNvPr>
          <p:cNvSpPr txBox="1"/>
          <p:nvPr/>
        </p:nvSpPr>
        <p:spPr>
          <a:xfrm>
            <a:off x="5476284" y="1470418"/>
            <a:ext cx="57141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Newton’s argument for the existence of absolute space was to consider a thought experiment with an observer and a bucket at rest relative to the observer. 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If they are as a whole inertial, the water level in the bucket will be flat.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If they are, as a whole, rotating of accelerating, the water level will deform.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Hence, the absolute space…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D02B9A-FCB6-A41F-5F25-FAF25AF2715C}"/>
              </a:ext>
            </a:extLst>
          </p:cNvPr>
          <p:cNvSpPr/>
          <p:nvPr/>
        </p:nvSpPr>
        <p:spPr>
          <a:xfrm>
            <a:off x="5624103" y="168748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9BDC23F-6EA2-35D8-0FDA-2FD92B2648F6}"/>
              </a:ext>
            </a:extLst>
          </p:cNvPr>
          <p:cNvSpPr/>
          <p:nvPr/>
        </p:nvSpPr>
        <p:spPr>
          <a:xfrm>
            <a:off x="5624103" y="383061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B2AA7-2BD2-1925-C176-DB1AD0743692}"/>
              </a:ext>
            </a:extLst>
          </p:cNvPr>
          <p:cNvSpPr/>
          <p:nvPr/>
        </p:nvSpPr>
        <p:spPr>
          <a:xfrm>
            <a:off x="5643153" y="469738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239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1"/>
    </mc:Choice>
    <mc:Fallback>
      <p:transition spd="slow" advTm="2434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C070DB-F1AB-C797-4464-A7CEB5581540}"/>
              </a:ext>
            </a:extLst>
          </p:cNvPr>
          <p:cNvSpPr txBox="1"/>
          <p:nvPr/>
        </p:nvSpPr>
        <p:spPr>
          <a:xfrm>
            <a:off x="694508" y="634370"/>
            <a:ext cx="827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Mach in ‘The Science of Mechanics’: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70A4B-98E0-99F0-D0A5-7DA3988F2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08" y="1543050"/>
            <a:ext cx="3064679" cy="4238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960D6-BB8E-BF5B-BE9A-C48DA629596A}"/>
              </a:ext>
            </a:extLst>
          </p:cNvPr>
          <p:cNvSpPr txBox="1"/>
          <p:nvPr/>
        </p:nvSpPr>
        <p:spPr>
          <a:xfrm>
            <a:off x="4343400" y="1544490"/>
            <a:ext cx="66729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“Instead of referring a moving body to space or a system of coordinates, let us view directly its relation to the bodies in the universe, by which alone such a system of coordinates can be determined.”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…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“Instead of saying the velocity of a mass in space remains constant, we should say, the mean acceleration of a mass with respect to all the other masses is zero.”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6ACDC-B34C-CD2B-19D9-9F024AF7CB95}"/>
              </a:ext>
            </a:extLst>
          </p:cNvPr>
          <p:cNvSpPr txBox="1"/>
          <p:nvPr/>
        </p:nvSpPr>
        <p:spPr>
          <a:xfrm>
            <a:off x="8972549" y="726703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Year: 1883</a:t>
            </a:r>
          </a:p>
        </p:txBody>
      </p:sp>
    </p:spTree>
    <p:extLst>
      <p:ext uri="{BB962C8B-B14F-4D97-AF65-F5344CB8AC3E}">
        <p14:creationId xmlns:p14="http://schemas.microsoft.com/office/powerpoint/2010/main" val="204205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6"/>
    </mc:Choice>
    <mc:Fallback>
      <p:transition spd="slow" advTm="209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7D119-152D-4AB6-14F4-747C45AEBBB2}"/>
              </a:ext>
            </a:extLst>
          </p:cNvPr>
          <p:cNvSpPr txBox="1"/>
          <p:nvPr/>
        </p:nvSpPr>
        <p:spPr>
          <a:xfrm>
            <a:off x="952500" y="634370"/>
            <a:ext cx="827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Mach’s alternative: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04631-B535-38DC-FAB9-24A4BA2F53BE}"/>
                  </a:ext>
                </a:extLst>
              </p:cNvPr>
              <p:cNvSpPr txBox="1"/>
              <p:nvPr/>
            </p:nvSpPr>
            <p:spPr>
              <a:xfrm>
                <a:off x="952499" y="1589105"/>
                <a:ext cx="8934451" cy="435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  Mach proposed a modified law for the motion of a particle of mass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acted upon by a 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IN" sz="2800" b="0" i="1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IN" sz="2800" b="0" i="1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IN" sz="280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sSub>
                            <m:sSubPr>
                              <m:ctrlPr>
                                <a:rPr lang="en-IN" sz="2800" i="1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i="1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IN" sz="2800" i="1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IN" sz="2800" i="1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N" sz="2800" i="1">
                                      <a:solidFill>
                                        <a:schemeClr val="bg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800" i="1">
                                      <a:solidFill>
                                        <a:schemeClr val="bg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IN" sz="2800" i="1">
                                      <a:solidFill>
                                        <a:schemeClr val="bg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IN" sz="2800" b="0" i="0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sSub>
                            <m:sSubPr>
                              <m:ctrlP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IN" sz="2800" b="0" i="1" dirty="0" smtClean="0">
                                  <a:solidFill>
                                    <a:schemeClr val="bg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IN" sz="2800" b="0" i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b="0" i="1" dirty="0" smtClean="0">
                              <a:solidFill>
                                <a:schemeClr val="bg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IN" sz="28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where the sum is over all particles,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are their masses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N" sz="2800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IN" sz="2800" b="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800" b="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sz="2800" b="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are the position vector of our particle relative to them.</a:t>
                </a:r>
              </a:p>
              <a:p>
                <a:endParaRPr lang="en-IN" sz="1200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  This allows Mach to circumvent the need for absolute space in Newton’s law </a:t>
                </a:r>
                <a14:m>
                  <m:oMath xmlns:m="http://schemas.openxmlformats.org/officeDocument/2006/math">
                    <m:r>
                      <a:rPr lang="en-IN" sz="2800" b="0" i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acc>
                      <m:accPr>
                        <m:chr m:val="̈"/>
                        <m:ctrlPr>
                          <a:rPr lang="en-IN" sz="2800" b="0" i="1" dirty="0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en-IN" sz="2800" b="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800" b="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acc>
                    <m:r>
                      <a:rPr lang="en-IN" sz="2800" b="0" i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2800" b="0" i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28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, and works exactly the same given the net motion of all matter is defined “inertial”.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04631-B535-38DC-FAB9-24A4BA2F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499" y="1589105"/>
                <a:ext cx="8934451" cy="4352217"/>
              </a:xfrm>
              <a:prstGeom prst="rect">
                <a:avLst/>
              </a:prstGeom>
              <a:blipFill>
                <a:blip r:embed="rId2"/>
                <a:stretch>
                  <a:fillRect l="-1364" t="-1401" r="-1705" b="-30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949C4D27-8201-7EBD-F0FC-3B4CAA2405AD}"/>
              </a:ext>
            </a:extLst>
          </p:cNvPr>
          <p:cNvSpPr/>
          <p:nvPr/>
        </p:nvSpPr>
        <p:spPr>
          <a:xfrm>
            <a:off x="1118778" y="181131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564C19-A4DC-8428-BA7F-193D7EBA49D4}"/>
              </a:ext>
            </a:extLst>
          </p:cNvPr>
          <p:cNvSpPr/>
          <p:nvPr/>
        </p:nvSpPr>
        <p:spPr>
          <a:xfrm>
            <a:off x="1099728" y="469738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55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1"/>
    </mc:Choice>
    <mc:Fallback>
      <p:transition spd="slow" advTm="2361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6B22A1-F9B7-37E6-C9C5-83A252937817}"/>
              </a:ext>
            </a:extLst>
          </p:cNvPr>
          <p:cNvSpPr txBox="1"/>
          <p:nvPr/>
        </p:nvSpPr>
        <p:spPr>
          <a:xfrm>
            <a:off x="694508" y="634370"/>
            <a:ext cx="827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Einstein’s Special Relativity: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1F247-B50D-A15B-697F-CF42D0231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36" y="1444076"/>
            <a:ext cx="3105583" cy="46012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8AFF3-969D-6BB9-6DC5-B2341E092EB0}"/>
              </a:ext>
            </a:extLst>
          </p:cNvPr>
          <p:cNvSpPr txBox="1"/>
          <p:nvPr/>
        </p:nvSpPr>
        <p:spPr>
          <a:xfrm>
            <a:off x="4174670" y="1444076"/>
            <a:ext cx="72296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Special Relativity provided a new theoretical understanding of the nature of space and time. Space and time were unified into one 4-D Minkowski space, and the principle of relativity was maintained as a change in velocity was now a ‘rotation’ in this 4-D space.</a:t>
            </a:r>
          </a:p>
          <a:p>
            <a:endParaRPr lang="en-IN" sz="1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Special relativity is not a Machian theory. Objects move in uniform motion on a background spacetime, irrespective of the rest of the matter.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09F38-7DFE-88BE-EFF2-55F50E3D764F}"/>
              </a:ext>
            </a:extLst>
          </p:cNvPr>
          <p:cNvSpPr txBox="1"/>
          <p:nvPr/>
        </p:nvSpPr>
        <p:spPr>
          <a:xfrm>
            <a:off x="8000999" y="726703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Year: 1905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21E33-8A7B-6012-5FD8-C6B5647B38B7}"/>
              </a:ext>
            </a:extLst>
          </p:cNvPr>
          <p:cNvSpPr/>
          <p:nvPr/>
        </p:nvSpPr>
        <p:spPr>
          <a:xfrm>
            <a:off x="4328703" y="437353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6FFB24-EA81-DF26-E032-E4D92F5F28A9}"/>
              </a:ext>
            </a:extLst>
          </p:cNvPr>
          <p:cNvSpPr/>
          <p:nvPr/>
        </p:nvSpPr>
        <p:spPr>
          <a:xfrm>
            <a:off x="4328703" y="164938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510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0"/>
    </mc:Choice>
    <mc:Fallback>
      <p:transition spd="slow" advTm="196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81DA3-92E5-07D1-715F-5E0D35155C84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Einstein’s General Theory of Relativity: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858B0-FD38-07E9-26DE-25C368C3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2" y="1342255"/>
            <a:ext cx="3153961" cy="4982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2D41F-DC0E-98FC-7A4F-B9D2EF7CDBA2}"/>
              </a:ext>
            </a:extLst>
          </p:cNvPr>
          <p:cNvSpPr txBox="1"/>
          <p:nvPr/>
        </p:nvSpPr>
        <p:spPr>
          <a:xfrm>
            <a:off x="4102554" y="1342255"/>
            <a:ext cx="7689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Real progress in the understanding and implementation of Mach’s principle was made with the General Theory of Relativity.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Mach’s principle was one of the key considerations of Einstein when making this theory. He hoped the theory would satisfy this principle.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However, Einstein dropped it later.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In general relativity, inertial objects still move uniformly through a ‘background space’.</a:t>
            </a:r>
          </a:p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However, a major change is that the motion of masses can indeed change the standard of rest.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BEE1F5-365A-71DE-0C57-FADBFADFE723}"/>
              </a:ext>
            </a:extLst>
          </p:cNvPr>
          <p:cNvSpPr txBox="1"/>
          <p:nvPr/>
        </p:nvSpPr>
        <p:spPr>
          <a:xfrm>
            <a:off x="9591675" y="726703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Year: 1915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F27471-5D13-0765-F9D1-B5CEBE2F84DB}"/>
              </a:ext>
            </a:extLst>
          </p:cNvPr>
          <p:cNvSpPr/>
          <p:nvPr/>
        </p:nvSpPr>
        <p:spPr>
          <a:xfrm>
            <a:off x="4271553" y="156366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17316F-5BC8-B076-5140-7017D57966BC}"/>
              </a:ext>
            </a:extLst>
          </p:cNvPr>
          <p:cNvSpPr/>
          <p:nvPr/>
        </p:nvSpPr>
        <p:spPr>
          <a:xfrm>
            <a:off x="4262028" y="284953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CA74A8-4F43-BC6C-53CE-62C29E1D9D4D}"/>
              </a:ext>
            </a:extLst>
          </p:cNvPr>
          <p:cNvSpPr/>
          <p:nvPr/>
        </p:nvSpPr>
        <p:spPr>
          <a:xfrm>
            <a:off x="4262028" y="413541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D65021-4254-74E1-37A8-D73682F8AA66}"/>
              </a:ext>
            </a:extLst>
          </p:cNvPr>
          <p:cNvSpPr/>
          <p:nvPr/>
        </p:nvSpPr>
        <p:spPr>
          <a:xfrm>
            <a:off x="4252503" y="4554512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3AC3E1-BA1C-9E77-2062-0738CC1E9722}"/>
              </a:ext>
            </a:extLst>
          </p:cNvPr>
          <p:cNvSpPr/>
          <p:nvPr/>
        </p:nvSpPr>
        <p:spPr>
          <a:xfrm>
            <a:off x="4262028" y="5402237"/>
            <a:ext cx="104400" cy="1032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062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36"/>
    </mc:Choice>
    <mc:Fallback>
      <p:transition spd="slow" advTm="301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9EF652-F0F5-6D3D-D2FC-8A1B48F8194D}"/>
              </a:ext>
            </a:extLst>
          </p:cNvPr>
          <p:cNvSpPr txBox="1"/>
          <p:nvPr/>
        </p:nvSpPr>
        <p:spPr>
          <a:xfrm>
            <a:off x="694508" y="634370"/>
            <a:ext cx="878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quick computation: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D6DCF6-5C6B-37D8-E224-EBDF7B0B2F60}"/>
              </a:ext>
            </a:extLst>
          </p:cNvPr>
          <p:cNvSpPr/>
          <p:nvPr/>
        </p:nvSpPr>
        <p:spPr>
          <a:xfrm>
            <a:off x="689898" y="2072994"/>
            <a:ext cx="4496400" cy="4494704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D639B8-5786-8BE2-E5D4-84B8C0414EC2}"/>
              </a:ext>
            </a:extLst>
          </p:cNvPr>
          <p:cNvSpPr/>
          <p:nvPr/>
        </p:nvSpPr>
        <p:spPr>
          <a:xfrm>
            <a:off x="2888790" y="4266346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5F2EB6-6651-8084-1249-B36208E84906}"/>
              </a:ext>
            </a:extLst>
          </p:cNvPr>
          <p:cNvCxnSpPr>
            <a:cxnSpLocks/>
          </p:cNvCxnSpPr>
          <p:nvPr/>
        </p:nvCxnSpPr>
        <p:spPr>
          <a:xfrm>
            <a:off x="2996790" y="4320346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85CAB3-C75B-791E-9406-F3D266AAC51E}"/>
                  </a:ext>
                </a:extLst>
              </p:cNvPr>
              <p:cNvSpPr txBox="1"/>
              <p:nvPr/>
            </p:nvSpPr>
            <p:spPr>
              <a:xfrm>
                <a:off x="2591110" y="4181992"/>
                <a:ext cx="375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85CAB3-C75B-791E-9406-F3D266AAC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110" y="4181992"/>
                <a:ext cx="375240" cy="584775"/>
              </a:xfrm>
              <a:prstGeom prst="rect">
                <a:avLst/>
              </a:prstGeom>
              <a:blipFill>
                <a:blip r:embed="rId3"/>
                <a:stretch>
                  <a:fillRect r="-145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63AF10-04EB-D2EC-CB2C-26A04B1B184C}"/>
                  </a:ext>
                </a:extLst>
              </p:cNvPr>
              <p:cNvSpPr txBox="1"/>
              <p:nvPr/>
            </p:nvSpPr>
            <p:spPr>
              <a:xfrm>
                <a:off x="3443850" y="4174435"/>
                <a:ext cx="203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63AF10-04EB-D2EC-CB2C-26A04B1B1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850" y="4174435"/>
                <a:ext cx="203240" cy="646331"/>
              </a:xfrm>
              <a:prstGeom prst="rect">
                <a:avLst/>
              </a:prstGeom>
              <a:blipFill>
                <a:blip r:embed="rId4"/>
                <a:stretch>
                  <a:fillRect r="-696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113CDDBB-C341-F728-43D1-FEE766E2A105}"/>
              </a:ext>
            </a:extLst>
          </p:cNvPr>
          <p:cNvSpPr/>
          <p:nvPr/>
        </p:nvSpPr>
        <p:spPr>
          <a:xfrm>
            <a:off x="9249210" y="4266346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19884B-91F3-98D6-0A21-4F4C9A47549B}"/>
              </a:ext>
            </a:extLst>
          </p:cNvPr>
          <p:cNvCxnSpPr>
            <a:cxnSpLocks/>
          </p:cNvCxnSpPr>
          <p:nvPr/>
        </p:nvCxnSpPr>
        <p:spPr>
          <a:xfrm flipH="1">
            <a:off x="8756450" y="2963986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1F6F0C-5375-B93A-F0CF-A4986EA412FE}"/>
                  </a:ext>
                </a:extLst>
              </p:cNvPr>
              <p:cNvSpPr txBox="1"/>
              <p:nvPr/>
            </p:nvSpPr>
            <p:spPr>
              <a:xfrm>
                <a:off x="9061590" y="4286666"/>
                <a:ext cx="375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1F6F0C-5375-B93A-F0CF-A4986EA4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590" y="4286666"/>
                <a:ext cx="375240" cy="584775"/>
              </a:xfrm>
              <a:prstGeom prst="rect">
                <a:avLst/>
              </a:prstGeom>
              <a:blipFill>
                <a:blip r:embed="rId5"/>
                <a:stretch>
                  <a:fillRect r="-145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D0D3-EE20-8479-635E-7772529F25E0}"/>
                  </a:ext>
                </a:extLst>
              </p:cNvPr>
              <p:cNvSpPr txBox="1"/>
              <p:nvPr/>
            </p:nvSpPr>
            <p:spPr>
              <a:xfrm>
                <a:off x="8654830" y="2814857"/>
                <a:ext cx="203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D0D3-EE20-8479-635E-7772529F2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30" y="2814857"/>
                <a:ext cx="203240" cy="646331"/>
              </a:xfrm>
              <a:prstGeom prst="rect">
                <a:avLst/>
              </a:prstGeom>
              <a:blipFill>
                <a:blip r:embed="rId6"/>
                <a:stretch>
                  <a:fillRect r="-696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7E31DB-7044-3056-3AB3-0B1BE6B52176}"/>
                  </a:ext>
                </a:extLst>
              </p:cNvPr>
              <p:cNvSpPr txBox="1"/>
              <p:nvPr/>
            </p:nvSpPr>
            <p:spPr>
              <a:xfrm>
                <a:off x="5711732" y="4166602"/>
                <a:ext cx="6451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54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IN" sz="5400" b="0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7E31DB-7044-3056-3AB3-0B1BE6B52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732" y="4166602"/>
                <a:ext cx="645120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2FFF2CD-3107-8F3D-4368-FEA5EFE3EE18}"/>
              </a:ext>
            </a:extLst>
          </p:cNvPr>
          <p:cNvSpPr txBox="1"/>
          <p:nvPr/>
        </p:nvSpPr>
        <p:spPr>
          <a:xfrm>
            <a:off x="5877350" y="4035010"/>
            <a:ext cx="41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?</a:t>
            </a:r>
            <a:endParaRPr lang="en-IN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A9D571-9979-1D56-524D-583AFDA6C954}"/>
              </a:ext>
            </a:extLst>
          </p:cNvPr>
          <p:cNvCxnSpPr>
            <a:cxnSpLocks/>
          </p:cNvCxnSpPr>
          <p:nvPr/>
        </p:nvCxnSpPr>
        <p:spPr>
          <a:xfrm flipH="1">
            <a:off x="7588730" y="4054752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171E70-4CF7-FF57-3FB7-B0CCFF6B131A}"/>
              </a:ext>
            </a:extLst>
          </p:cNvPr>
          <p:cNvCxnSpPr>
            <a:cxnSpLocks/>
          </p:cNvCxnSpPr>
          <p:nvPr/>
        </p:nvCxnSpPr>
        <p:spPr>
          <a:xfrm flipH="1">
            <a:off x="7948730" y="5697661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F75037-A3D3-9D94-8B20-D1046ED15CB9}"/>
              </a:ext>
            </a:extLst>
          </p:cNvPr>
          <p:cNvCxnSpPr>
            <a:cxnSpLocks/>
          </p:cNvCxnSpPr>
          <p:nvPr/>
        </p:nvCxnSpPr>
        <p:spPr>
          <a:xfrm flipH="1">
            <a:off x="9865205" y="5689847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DB9BFFA-80BF-F7AD-AD64-2C650B78113B}"/>
              </a:ext>
            </a:extLst>
          </p:cNvPr>
          <p:cNvCxnSpPr>
            <a:cxnSpLocks/>
          </p:cNvCxnSpPr>
          <p:nvPr/>
        </p:nvCxnSpPr>
        <p:spPr>
          <a:xfrm flipH="1">
            <a:off x="10128005" y="3945061"/>
            <a:ext cx="7200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63B73F5-2072-B1D6-9C08-3ECD1AA2F3B2}"/>
              </a:ext>
            </a:extLst>
          </p:cNvPr>
          <p:cNvSpPr/>
          <p:nvPr/>
        </p:nvSpPr>
        <p:spPr>
          <a:xfrm>
            <a:off x="7055010" y="2072994"/>
            <a:ext cx="4496400" cy="4494704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CB60CB-6316-9C8E-9177-A08865784851}"/>
              </a:ext>
            </a:extLst>
          </p:cNvPr>
          <p:cNvSpPr txBox="1"/>
          <p:nvPr/>
        </p:nvSpPr>
        <p:spPr>
          <a:xfrm>
            <a:off x="689898" y="1501991"/>
            <a:ext cx="5448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mass at rest, surrounded by a uniform sphere of matter, starts accelerating rightward.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4734D6-74C7-92D4-667E-F8111F9DA501}"/>
              </a:ext>
            </a:extLst>
          </p:cNvPr>
          <p:cNvSpPr txBox="1"/>
          <p:nvPr/>
        </p:nvSpPr>
        <p:spPr>
          <a:xfrm>
            <a:off x="6392074" y="1244509"/>
            <a:ext cx="5448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 matter surrounding the mass starts accelerating leftward, while the mass stays stationary.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98487F-4765-8CEA-968F-9DE6838C2CFB}"/>
              </a:ext>
            </a:extLst>
          </p:cNvPr>
          <p:cNvSpPr txBox="1"/>
          <p:nvPr/>
        </p:nvSpPr>
        <p:spPr>
          <a:xfrm>
            <a:off x="4963054" y="3034793"/>
            <a:ext cx="254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Let’s compare!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7615B9-75A4-C716-1F6E-83CCDE0CB82E}"/>
              </a:ext>
            </a:extLst>
          </p:cNvPr>
          <p:cNvSpPr txBox="1"/>
          <p:nvPr/>
        </p:nvSpPr>
        <p:spPr>
          <a:xfrm>
            <a:off x="4452256" y="4908169"/>
            <a:ext cx="3207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Mach’s principle </a:t>
            </a:r>
          </a:p>
          <a:p>
            <a:pPr algn="ctr"/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suggests</a:t>
            </a:r>
          </a:p>
          <a:p>
            <a:pPr algn="ctr"/>
            <a:r>
              <a:rPr lang="en-IN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equivalency.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66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5"/>
    </mc:Choice>
    <mc:Fallback>
      <p:transition spd="slow" advTm="2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1195</Words>
  <Application>Microsoft Office PowerPoint</Application>
  <PresentationFormat>Widescreen</PresentationFormat>
  <Paragraphs>128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Dubai Medium</vt:lpstr>
      <vt:lpstr>Freestyle Script</vt:lpstr>
      <vt:lpstr>Ink Free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hemansh shah</dc:creator>
  <cp:lastModifiedBy>hemansh shah</cp:lastModifiedBy>
  <cp:revision>1</cp:revision>
  <dcterms:created xsi:type="dcterms:W3CDTF">2023-07-07T18:57:52Z</dcterms:created>
  <dcterms:modified xsi:type="dcterms:W3CDTF">2023-07-08T14:24:36Z</dcterms:modified>
</cp:coreProperties>
</file>