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1" r:id="rId9"/>
    <p:sldId id="271" r:id="rId10"/>
    <p:sldId id="277" r:id="rId11"/>
    <p:sldId id="272" r:id="rId12"/>
    <p:sldId id="275" r:id="rId13"/>
    <p:sldId id="264" r:id="rId14"/>
    <p:sldId id="267" r:id="rId15"/>
    <p:sldId id="270" r:id="rId16"/>
    <p:sldId id="269" r:id="rId17"/>
    <p:sldId id="276" r:id="rId18"/>
    <p:sldId id="278" r:id="rId19"/>
    <p:sldId id="266" r:id="rId20"/>
    <p:sldId id="268" r:id="rId2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5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2F3227-BDDE-4C05-87A1-FD36AE3517EA}" type="datetimeFigureOut">
              <a:rPr lang="fr-FR" smtClean="0"/>
              <a:t>11/03/2010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AB6171-61FB-44B0-9D39-077ED16CF3A3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A9391-4AAB-4C29-915E-49087B2D4AF8}" type="datetime1">
              <a:rPr lang="fr-FR" smtClean="0"/>
              <a:t>11/03/2010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A.Zghiche    Réunion de groupe OPERA        12 mars 2010-10:30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74EF-9571-4DD0-BD43-31CB864E305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2863-3B13-44D6-9264-45A27A8A06B3}" type="datetime1">
              <a:rPr lang="fr-FR" smtClean="0"/>
              <a:t>11/03/2010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A.Zghiche    Réunion de groupe OPERA        12 mars 2010-10:30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74EF-9571-4DD0-BD43-31CB864E305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4D43-5104-43AA-A83D-AEB9D1269A9A}" type="datetime1">
              <a:rPr lang="fr-FR" smtClean="0"/>
              <a:t>11/03/2010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A.Zghiche    Réunion de groupe OPERA        12 mars 2010-10:30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74EF-9571-4DD0-BD43-31CB864E305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56B06-44FA-4482-A9F2-604800458B02}" type="datetime1">
              <a:rPr lang="fr-FR" smtClean="0"/>
              <a:t>11/03/2010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A.Zghiche    Réunion de groupe OPERA        12 mars 2010-10:30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74EF-9571-4DD0-BD43-31CB864E305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5C23-65D3-4BEA-B484-90843296DFAA}" type="datetime1">
              <a:rPr lang="fr-FR" smtClean="0"/>
              <a:t>11/03/2010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A.Zghiche    Réunion de groupe OPERA        12 mars 2010-10:30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74EF-9571-4DD0-BD43-31CB864E305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234E4-6A72-4A97-B28F-3C89061FB18E}" type="datetime1">
              <a:rPr lang="fr-FR" smtClean="0"/>
              <a:t>11/03/2010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A.Zghiche    Réunion de groupe OPERA        12 mars 2010-10:30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74EF-9571-4DD0-BD43-31CB864E305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C39F-6386-4DF8-B7B7-0389FD988BDD}" type="datetime1">
              <a:rPr lang="fr-FR" smtClean="0"/>
              <a:t>11/03/2010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A.Zghiche    Réunion de groupe OPERA        12 mars 2010-10:30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74EF-9571-4DD0-BD43-31CB864E305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D0EF7-AD35-411D-8913-D6F9CEAD1F21}" type="datetime1">
              <a:rPr lang="fr-FR" smtClean="0"/>
              <a:t>11/03/2010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A.Zghiche    Réunion de groupe OPERA        12 mars 2010-10:30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74EF-9571-4DD0-BD43-31CB864E305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082F-BF21-4789-9592-5B2F662431B8}" type="datetime1">
              <a:rPr lang="fr-FR" smtClean="0"/>
              <a:t>11/03/2010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A.Zghiche    Réunion de groupe OPERA        12 mars 2010-10:30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74EF-9571-4DD0-BD43-31CB864E305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C167-F58B-4661-9C78-A5D87ADDC2A8}" type="datetime1">
              <a:rPr lang="fr-FR" smtClean="0"/>
              <a:t>11/03/2010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A.Zghiche    Réunion de groupe OPERA        12 mars 2010-10:30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74EF-9571-4DD0-BD43-31CB864E305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53AFD-EA6A-415C-B0E8-C7A8FA090456}" type="datetime1">
              <a:rPr lang="fr-FR" smtClean="0"/>
              <a:t>11/03/2010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A.Zghiche    Réunion de groupe OPERA        12 mars 2010-10:30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74EF-9571-4DD0-BD43-31CB864E305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1487F-CF58-476C-B497-6A7971B8B6ED}" type="datetime1">
              <a:rPr lang="fr-FR" smtClean="0"/>
              <a:t>11/03/2010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A.Zghiche    Réunion de groupe OPERA        12 mars 2010-10:30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F74EF-9571-4DD0-BD43-31CB864E305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Mise en place de la chaine de simulation complète et Efficacités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/>
            <a:r>
              <a:rPr lang="fr-FR" dirty="0" err="1" smtClean="0"/>
              <a:t>A.Zghiche</a:t>
            </a:r>
            <a:endParaRPr lang="fr-FR" dirty="0" smtClean="0"/>
          </a:p>
          <a:p>
            <a:pPr marL="514350" indent="-514350"/>
            <a:r>
              <a:rPr lang="fr-FR" dirty="0" smtClean="0"/>
              <a:t>Réunion de groupe OPERA</a:t>
            </a:r>
          </a:p>
          <a:p>
            <a:pPr marL="514350" indent="-514350"/>
            <a:r>
              <a:rPr lang="fr-FR" dirty="0" smtClean="0"/>
              <a:t>12 mars 2010-10:30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A.Zghiche    Réunion de groupe OPERA        12 mars 2010-10:30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Comparaison longueur des traces</a:t>
            </a:r>
            <a:endParaRPr lang="fr-FR" dirty="0"/>
          </a:p>
        </p:txBody>
      </p:sp>
      <p:pic>
        <p:nvPicPr>
          <p:cNvPr id="5" name="Espace réservé du contenu 4" descr="muon_front_10GeV_EFF1_slength_comp_100-300mrd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7300" y="1615281"/>
            <a:ext cx="6629400" cy="4495800"/>
          </a:xfr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A.Zghiche    Réunion de groupe OPERA        12 mars 2010-10:30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Angles X-up and down </a:t>
            </a:r>
            <a:r>
              <a:rPr lang="fr-FR" dirty="0" err="1" smtClean="0"/>
              <a:t>stream</a:t>
            </a:r>
            <a:endParaRPr lang="fr-FR" dirty="0"/>
          </a:p>
        </p:txBody>
      </p:sp>
      <p:pic>
        <p:nvPicPr>
          <p:cNvPr id="5" name="Espace réservé du contenu 4" descr="muon_front_10GeV_EFF1_TrackAngUpandD_comp_0deg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7300" y="1615281"/>
            <a:ext cx="6629400" cy="4495800"/>
          </a:xfr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A.Zghiche    Réunion de groupe OPERA        12 mars 2010-10:30</a:t>
            </a:r>
            <a:endParaRPr lang="fr-F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Angles Y-up and down </a:t>
            </a:r>
            <a:r>
              <a:rPr lang="fr-FR" dirty="0" err="1" smtClean="0"/>
              <a:t>stream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A.Zghiche    Réunion de groupe OPERA        12 mars 2010-10:30</a:t>
            </a:r>
            <a:endParaRPr lang="fr-FR"/>
          </a:p>
        </p:txBody>
      </p:sp>
      <p:pic>
        <p:nvPicPr>
          <p:cNvPr id="7" name="Espace réservé du contenu 6" descr="muon_front_10GeV_EFF1_TrackYAngUpandD_comp_0deg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7300" y="1615281"/>
            <a:ext cx="6629400" cy="449580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Comparaison angle X des traces</a:t>
            </a:r>
            <a:br>
              <a:rPr lang="fr-FR" dirty="0" smtClean="0"/>
            </a:br>
            <a:r>
              <a:rPr lang="fr-FR" dirty="0" err="1" smtClean="0"/>
              <a:t>Upstream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A.Zghiche    Réunion de groupe OPERA        12 mars 2010-10:30</a:t>
            </a:r>
            <a:endParaRPr lang="fr-FR"/>
          </a:p>
        </p:txBody>
      </p:sp>
      <p:pic>
        <p:nvPicPr>
          <p:cNvPr id="7" name="Espace réservé du contenu 6" descr="muon_front_10GeV_EFF1_sangleUp_comp_100-300mrd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7300" y="1615281"/>
            <a:ext cx="6629400" cy="4495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Comparaison angle X des traces</a:t>
            </a:r>
            <a:br>
              <a:rPr lang="fr-FR" dirty="0" smtClean="0"/>
            </a:br>
            <a:r>
              <a:rPr lang="fr-FR" dirty="0" err="1" smtClean="0"/>
              <a:t>downstream</a:t>
            </a:r>
            <a:endParaRPr lang="fr-FR" dirty="0"/>
          </a:p>
        </p:txBody>
      </p:sp>
      <p:pic>
        <p:nvPicPr>
          <p:cNvPr id="5" name="Espace réservé du contenu 4" descr="muon_front_10GeV_EFF1_sangle_comp_100-300mrd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7300" y="1615281"/>
            <a:ext cx="6629400" cy="4495800"/>
          </a:xfr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A.Zghiche    Réunion de groupe OPERA        12 mars 2010-10:30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Distribution angulaire X 100mrd</a:t>
            </a:r>
            <a:endParaRPr lang="fr-FR" dirty="0"/>
          </a:p>
        </p:txBody>
      </p:sp>
      <p:pic>
        <p:nvPicPr>
          <p:cNvPr id="5" name="Espace réservé du contenu 4" descr="muon_front_10GeV_EFF1_TrackAngUpandD_comp_100mrd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7300" y="1615281"/>
            <a:ext cx="6629400" cy="4495800"/>
          </a:xfr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A.Zghiche    Réunion de groupe OPERA        12 mars 2010-10:30</a:t>
            </a:r>
            <a:endParaRPr lang="fr-F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ce réservé du contenu 5" descr="muon_front_10GeV_EFF1_TrackAngUpandD_comp_300mrd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7300" y="1615281"/>
            <a:ext cx="6629400" cy="4495800"/>
          </a:xfr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A.Zghiche    Réunion de groupe OPERA        12 mars 2010-10:30</a:t>
            </a:r>
            <a:endParaRPr lang="fr-FR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Distribution angulaire X 300mrd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Distribution angulaire Y-comparaison 100 et 300 </a:t>
            </a:r>
            <a:r>
              <a:rPr lang="fr-FR" dirty="0" err="1" smtClean="0"/>
              <a:t>mrd</a:t>
            </a:r>
            <a:r>
              <a:rPr lang="fr-FR" dirty="0" smtClean="0"/>
              <a:t>- </a:t>
            </a:r>
            <a:r>
              <a:rPr lang="fr-FR" dirty="0" err="1" smtClean="0"/>
              <a:t>Downstream</a:t>
            </a:r>
            <a:endParaRPr lang="fr-FR" dirty="0"/>
          </a:p>
        </p:txBody>
      </p:sp>
      <p:pic>
        <p:nvPicPr>
          <p:cNvPr id="5" name="Espace réservé du contenu 4" descr="muon_front_10GeV_EFF1_sangleYD_comp_100-300mrd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7300" y="1615281"/>
            <a:ext cx="6629400" cy="4495800"/>
          </a:xfr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A.Zghiche    Réunion de groupe OPERA        12 mars 2010-10:30</a:t>
            </a:r>
            <a:endParaRPr lang="fr-F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Efficacité comparaison 0-300mrd</a:t>
            </a:r>
            <a:endParaRPr lang="fr-FR" dirty="0"/>
          </a:p>
        </p:txBody>
      </p:sp>
      <p:pic>
        <p:nvPicPr>
          <p:cNvPr id="5" name="Espace réservé du contenu 4" descr="muon_front_10GeV_EFF1_Efficiency_comp_0-300mrd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7300" y="1615281"/>
            <a:ext cx="6629400" cy="4495800"/>
          </a:xfr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A.Zghiche    Réunion de groupe OPERA        12 mars 2010-10:30</a:t>
            </a:r>
            <a:endParaRPr lang="fr-F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Comparaison Efficacité</a:t>
            </a:r>
            <a:br>
              <a:rPr lang="fr-FR" dirty="0" smtClean="0"/>
            </a:br>
            <a:r>
              <a:rPr lang="fr-FR" dirty="0" smtClean="0"/>
              <a:t>100 et 300 </a:t>
            </a:r>
            <a:r>
              <a:rPr lang="fr-FR" dirty="0" err="1" smtClean="0"/>
              <a:t>mrd</a:t>
            </a:r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5" name="Espace réservé du contenu 4" descr="muon_front_10GeV_EFF1_Efficiency_comp_100-300mrd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7300" y="1615281"/>
            <a:ext cx="6629400" cy="4495800"/>
          </a:xfr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A.Zghiche    Réunion de groupe OPERA        12 mars 2010-10:30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Efficacités </a:t>
            </a:r>
            <a:r>
              <a:rPr lang="fr-FR" dirty="0" err="1" smtClean="0"/>
              <a:t>micro-traces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Simulation de muons de 10 </a:t>
            </a:r>
            <a:r>
              <a:rPr lang="fr-FR" dirty="0" err="1" smtClean="0"/>
              <a:t>GeV</a:t>
            </a:r>
            <a:r>
              <a:rPr lang="fr-FR" dirty="0" smtClean="0"/>
              <a:t> dans une brique</a:t>
            </a:r>
          </a:p>
          <a:p>
            <a:r>
              <a:rPr lang="fr-FR" dirty="0" smtClean="0"/>
              <a:t>Calculs d’efficacités et comparaison avec les résultats montrés aux réunions de collaboration par Murat Guler</a:t>
            </a:r>
          </a:p>
          <a:p>
            <a:r>
              <a:rPr lang="fr-FR" dirty="0" smtClean="0"/>
              <a:t>Ajout d’un bruit de fond données</a:t>
            </a:r>
          </a:p>
          <a:p>
            <a:r>
              <a:rPr lang="fr-FR" dirty="0" smtClean="0"/>
              <a:t>Simulation de muons avec leur fond dans une émulsion (Jean)</a:t>
            </a:r>
          </a:p>
          <a:p>
            <a:r>
              <a:rPr lang="fr-FR" dirty="0" smtClean="0"/>
              <a:t>Profil des cosmiques au LNGS-surface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A.Zghiche    Réunion de groupe OPERA        12 mars 2010-10:30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305800" cy="411162"/>
          </a:xfrm>
        </p:spPr>
        <p:txBody>
          <a:bodyPr>
            <a:normAutofit fontScale="90000"/>
          </a:bodyPr>
          <a:lstStyle/>
          <a:p>
            <a:r>
              <a:rPr lang="fr-FR" sz="2400" dirty="0" smtClean="0"/>
              <a:t>Résumé 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8600" y="533400"/>
            <a:ext cx="8686800" cy="6096000"/>
          </a:xfrm>
        </p:spPr>
        <p:txBody>
          <a:bodyPr>
            <a:noAutofit/>
          </a:bodyPr>
          <a:lstStyle/>
          <a:p>
            <a:r>
              <a:rPr lang="fr-FR" sz="2200" b="1" dirty="0" smtClean="0"/>
              <a:t>La chaine fonctionne après un test soutenu et des échanges fructueux avec Cristiano</a:t>
            </a:r>
          </a:p>
          <a:p>
            <a:r>
              <a:rPr lang="fr-FR" sz="2200" b="1" dirty="0" smtClean="0"/>
              <a:t>L’efficacité  de reconstruction des micro traces est calculée avec  </a:t>
            </a:r>
            <a:r>
              <a:rPr lang="fr-FR" sz="2200" b="1" dirty="0" err="1" smtClean="0"/>
              <a:t>SySal</a:t>
            </a:r>
            <a:r>
              <a:rPr lang="fr-FR" sz="2200" b="1" dirty="0" smtClean="0"/>
              <a:t> et la simulation des muons de 10 </a:t>
            </a:r>
            <a:r>
              <a:rPr lang="fr-FR" sz="2200" b="1" dirty="0" err="1" smtClean="0"/>
              <a:t>GeV</a:t>
            </a:r>
            <a:r>
              <a:rPr lang="fr-FR" sz="2200" b="1" dirty="0" smtClean="0"/>
              <a:t> </a:t>
            </a:r>
          </a:p>
          <a:p>
            <a:pPr lvl="1"/>
            <a:r>
              <a:rPr lang="fr-FR" sz="2200" dirty="0" smtClean="0"/>
              <a:t>Introduire la distribution en énergie réelle des cosmiques en surface du LNGS</a:t>
            </a:r>
          </a:p>
          <a:p>
            <a:pPr lvl="1"/>
            <a:r>
              <a:rPr lang="fr-FR" sz="2200" dirty="0" smtClean="0"/>
              <a:t>Introduire les effets du fond</a:t>
            </a:r>
          </a:p>
          <a:p>
            <a:pPr lvl="2"/>
            <a:r>
              <a:rPr lang="fr-FR" sz="2200" dirty="0" smtClean="0"/>
              <a:t>D’une part avec les données (Murat)</a:t>
            </a:r>
          </a:p>
          <a:p>
            <a:pPr lvl="2"/>
            <a:r>
              <a:rPr lang="fr-FR" sz="2200" dirty="0" smtClean="0"/>
              <a:t>D’autre part avec une simulation complète des émulsions (Jean)</a:t>
            </a:r>
          </a:p>
          <a:p>
            <a:r>
              <a:rPr lang="fr-FR" sz="2200" b="1" dirty="0" smtClean="0"/>
              <a:t>Calcul de l’impulsion avec algorithme PMCS dans </a:t>
            </a:r>
            <a:r>
              <a:rPr lang="fr-FR" sz="2200" b="1" dirty="0" err="1" smtClean="0"/>
              <a:t>Sysal</a:t>
            </a:r>
            <a:r>
              <a:rPr lang="fr-FR" sz="2200" b="1" dirty="0" smtClean="0"/>
              <a:t> existe déjà -il suffit de le mettre en route</a:t>
            </a:r>
          </a:p>
          <a:p>
            <a:r>
              <a:rPr lang="fr-FR" sz="2200" b="1" dirty="0" smtClean="0"/>
              <a:t>Prochaine étape: efficacité reconstruction et séparation électrons-pions</a:t>
            </a:r>
          </a:p>
          <a:p>
            <a:pPr lvl="1"/>
            <a:r>
              <a:rPr lang="fr-FR" sz="2200" dirty="0" smtClean="0"/>
              <a:t>Algorithme Gerbe EM dans </a:t>
            </a:r>
            <a:r>
              <a:rPr lang="fr-FR" sz="2200" dirty="0" err="1" smtClean="0"/>
              <a:t>SySal</a:t>
            </a:r>
            <a:r>
              <a:rPr lang="fr-FR" sz="2200" dirty="0" smtClean="0"/>
              <a:t> et </a:t>
            </a:r>
            <a:r>
              <a:rPr lang="fr-FR" sz="2200" dirty="0" err="1" smtClean="0"/>
              <a:t>Fedra</a:t>
            </a:r>
            <a:endParaRPr lang="fr-FR" sz="2200" dirty="0" smtClean="0"/>
          </a:p>
          <a:p>
            <a:r>
              <a:rPr lang="fr-FR" sz="2200" b="1" dirty="0" smtClean="0"/>
              <a:t>Simulation des fonds physiques pour les événements tau en e…</a:t>
            </a:r>
          </a:p>
          <a:p>
            <a:pPr lvl="2"/>
            <a:endParaRPr lang="fr-FR" sz="2200" dirty="0" smtClean="0"/>
          </a:p>
          <a:p>
            <a:endParaRPr lang="fr-FR" sz="2200" dirty="0" smtClean="0"/>
          </a:p>
          <a:p>
            <a:endParaRPr lang="fr-FR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chaine de simulation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Génération des muons de 10 </a:t>
            </a:r>
            <a:r>
              <a:rPr lang="fr-FR" dirty="0" err="1" smtClean="0"/>
              <a:t>GeV</a:t>
            </a:r>
            <a:r>
              <a:rPr lang="fr-FR" dirty="0" smtClean="0"/>
              <a:t> 0deg:1000evts </a:t>
            </a:r>
          </a:p>
          <a:p>
            <a:r>
              <a:rPr lang="fr-FR" dirty="0" smtClean="0"/>
              <a:t>Simulation:</a:t>
            </a:r>
          </a:p>
          <a:p>
            <a:pPr lvl="1"/>
            <a:r>
              <a:rPr lang="fr-FR" dirty="0" smtClean="0"/>
              <a:t>Tirage frontal  dans une brique avec </a:t>
            </a:r>
            <a:r>
              <a:rPr lang="fr-FR" dirty="0" err="1" smtClean="0"/>
              <a:t>OpSim</a:t>
            </a:r>
            <a:r>
              <a:rPr lang="fr-FR" dirty="0" smtClean="0"/>
              <a:t> : option FRONT</a:t>
            </a:r>
          </a:p>
          <a:p>
            <a:pPr lvl="1"/>
            <a:r>
              <a:rPr lang="fr-FR" dirty="0" err="1" smtClean="0"/>
              <a:t>Digitisation</a:t>
            </a:r>
            <a:r>
              <a:rPr lang="fr-FR" dirty="0" smtClean="0"/>
              <a:t> avec </a:t>
            </a:r>
            <a:r>
              <a:rPr lang="fr-FR" dirty="0" err="1" smtClean="0"/>
              <a:t>OpDigit</a:t>
            </a:r>
            <a:r>
              <a:rPr lang="fr-FR" dirty="0" smtClean="0"/>
              <a:t>, paramètres dans Default.par, efficacité </a:t>
            </a:r>
            <a:r>
              <a:rPr lang="fr-FR" dirty="0" err="1" smtClean="0"/>
              <a:t>micro-trace</a:t>
            </a:r>
            <a:r>
              <a:rPr lang="fr-FR" dirty="0" smtClean="0"/>
              <a:t> : off, désalignement: off</a:t>
            </a:r>
          </a:p>
          <a:p>
            <a:r>
              <a:rPr lang="fr-FR" dirty="0" err="1" smtClean="0"/>
              <a:t>OpEmuIO</a:t>
            </a:r>
            <a:r>
              <a:rPr lang="fr-FR" dirty="0" smtClean="0"/>
              <a:t>: </a:t>
            </a:r>
          </a:p>
          <a:p>
            <a:pPr lvl="1"/>
            <a:r>
              <a:rPr lang="fr-FR" dirty="0" smtClean="0"/>
              <a:t>Entrée: fichier de sortie </a:t>
            </a:r>
            <a:r>
              <a:rPr lang="fr-FR" dirty="0" err="1" smtClean="0"/>
              <a:t>OpDigit</a:t>
            </a:r>
            <a:r>
              <a:rPr lang="fr-FR" dirty="0" smtClean="0"/>
              <a:t>: ~1000 événements</a:t>
            </a:r>
          </a:p>
          <a:p>
            <a:pPr lvl="1"/>
            <a:r>
              <a:rPr lang="fr-FR" dirty="0" smtClean="0"/>
              <a:t>sortie : de chaque événement dans un fichier séparé</a:t>
            </a:r>
          </a:p>
          <a:p>
            <a:r>
              <a:rPr lang="fr-FR" dirty="0" err="1" smtClean="0"/>
              <a:t>OpEmuRec</a:t>
            </a:r>
            <a:r>
              <a:rPr lang="fr-FR" dirty="0" smtClean="0"/>
              <a:t>-</a:t>
            </a:r>
            <a:r>
              <a:rPr lang="fr-FR" dirty="0" err="1" smtClean="0"/>
              <a:t>SySal</a:t>
            </a:r>
            <a:r>
              <a:rPr lang="fr-FR" dirty="0" smtClean="0"/>
              <a:t>: </a:t>
            </a:r>
            <a:r>
              <a:rPr lang="fr-FR" dirty="0" err="1" smtClean="0"/>
              <a:t>tracking</a:t>
            </a:r>
            <a:r>
              <a:rPr lang="fr-FR" dirty="0" smtClean="0"/>
              <a:t>+</a:t>
            </a:r>
            <a:r>
              <a:rPr lang="fr-FR" dirty="0" err="1" smtClean="0"/>
              <a:t>analysis</a:t>
            </a:r>
            <a:r>
              <a:rPr lang="fr-FR" dirty="0" smtClean="0"/>
              <a:t> pour chaque </a:t>
            </a:r>
            <a:r>
              <a:rPr lang="fr-FR" dirty="0" err="1" smtClean="0"/>
              <a:t>evt</a:t>
            </a:r>
            <a:endParaRPr lang="fr-FR" dirty="0" smtClean="0"/>
          </a:p>
          <a:p>
            <a:r>
              <a:rPr lang="fr-FR" dirty="0" err="1" smtClean="0"/>
              <a:t>Ntuple</a:t>
            </a:r>
            <a:r>
              <a:rPr lang="fr-FR" dirty="0" smtClean="0"/>
              <a:t> final regroupant toutes les traces…avec des variables telles que longueur, angles, et bientôt impulsion…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A.Zghiche    Réunion de groupe OPERA        12 mars 2010-10:30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Définition de l’efficacité  des </a:t>
            </a:r>
            <a:r>
              <a:rPr lang="fr-FR" dirty="0" err="1" smtClean="0"/>
              <a:t>micro-traces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C’est celle dont on a besoin pour les digits puisque la </a:t>
            </a:r>
            <a:r>
              <a:rPr lang="fr-FR" dirty="0" err="1" smtClean="0"/>
              <a:t>micro-trace</a:t>
            </a:r>
            <a:r>
              <a:rPr lang="fr-FR" dirty="0" smtClean="0"/>
              <a:t> est le seul objet manipulé  par </a:t>
            </a:r>
            <a:r>
              <a:rPr lang="fr-FR" dirty="0" err="1" smtClean="0"/>
              <a:t>OpDigit</a:t>
            </a:r>
            <a:endParaRPr lang="fr-FR" dirty="0" smtClean="0"/>
          </a:p>
          <a:p>
            <a:r>
              <a:rPr lang="fr-FR" dirty="0" smtClean="0"/>
              <a:t>Les efficacités présentées par Murat Guler sont des efficacités base-traces, c’est la racine carrée qui doit être utilisée pour </a:t>
            </a:r>
            <a:r>
              <a:rPr lang="fr-FR" dirty="0" err="1" smtClean="0"/>
              <a:t>OpDigit</a:t>
            </a:r>
            <a:r>
              <a:rPr lang="fr-FR" dirty="0" smtClean="0"/>
              <a:t>. </a:t>
            </a:r>
          </a:p>
          <a:p>
            <a:r>
              <a:rPr lang="fr-FR" dirty="0" smtClean="0"/>
              <a:t>Celle obtenue avec la partie </a:t>
            </a:r>
            <a:r>
              <a:rPr lang="fr-FR" dirty="0" err="1" smtClean="0"/>
              <a:t>SySal</a:t>
            </a:r>
            <a:r>
              <a:rPr lang="fr-FR" dirty="0" smtClean="0"/>
              <a:t> a été calculée par Cristiano pour être comparée à  celle calculée par FEDRA.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A.Zghiche    Réunion de groupe OPERA        12 mars 2010-10:30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Efficacités </a:t>
            </a:r>
            <a:r>
              <a:rPr lang="fr-FR" dirty="0" err="1" smtClean="0"/>
              <a:t>micro-traces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Différents angles:0,100,300,500mrd</a:t>
            </a:r>
            <a:endParaRPr lang="fr-FR" dirty="0"/>
          </a:p>
          <a:p>
            <a:r>
              <a:rPr lang="fr-FR" dirty="0" smtClean="0"/>
              <a:t>Quelques variables, </a:t>
            </a:r>
            <a:r>
              <a:rPr lang="fr-FR" dirty="0" err="1" smtClean="0"/>
              <a:t>runs</a:t>
            </a:r>
            <a:r>
              <a:rPr lang="fr-FR" dirty="0" smtClean="0"/>
              <a:t> de 200evts</a:t>
            </a:r>
          </a:p>
          <a:p>
            <a:pPr lvl="1"/>
            <a:r>
              <a:rPr lang="fr-FR" dirty="0" smtClean="0"/>
              <a:t>Angles up et down et </a:t>
            </a:r>
            <a:r>
              <a:rPr lang="fr-FR" dirty="0" err="1" smtClean="0"/>
              <a:t>x,y</a:t>
            </a:r>
            <a:r>
              <a:rPr lang="fr-FR" dirty="0" smtClean="0"/>
              <a:t> pour chaque trace reconstruite</a:t>
            </a:r>
          </a:p>
          <a:p>
            <a:pPr lvl="1"/>
            <a:r>
              <a:rPr lang="fr-FR" dirty="0" smtClean="0"/>
              <a:t>Longueurs des traces</a:t>
            </a:r>
          </a:p>
          <a:p>
            <a:pPr lvl="1"/>
            <a:r>
              <a:rPr lang="fr-FR" dirty="0" smtClean="0"/>
              <a:t>Efficacité </a:t>
            </a:r>
          </a:p>
          <a:p>
            <a:pPr lvl="1"/>
            <a:r>
              <a:rPr lang="fr-FR" dirty="0" smtClean="0"/>
              <a:t>Impulsion reconstruite méthode </a:t>
            </a:r>
            <a:r>
              <a:rPr lang="fr-FR" dirty="0" err="1" smtClean="0"/>
              <a:t>mcs</a:t>
            </a:r>
            <a:r>
              <a:rPr lang="fr-FR" dirty="0" smtClean="0"/>
              <a:t>----à venir</a:t>
            </a:r>
          </a:p>
          <a:p>
            <a:r>
              <a:rPr lang="fr-FR" dirty="0" smtClean="0"/>
              <a:t>Comparaison entre 2GeV et 10 </a:t>
            </a:r>
            <a:r>
              <a:rPr lang="fr-FR" dirty="0" err="1" smtClean="0"/>
              <a:t>GeV</a:t>
            </a:r>
            <a:r>
              <a:rPr lang="fr-FR" dirty="0" smtClean="0"/>
              <a:t>, Muon Front-0Deg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A.Zghiche    Réunion de groupe OPERA        12 mars 2010-10:30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A.Zghiche    Réunion de groupe OPERA        12 mars 2010-10:30</a:t>
            </a:r>
            <a:endParaRPr lang="fr-FR"/>
          </a:p>
        </p:txBody>
      </p:sp>
      <p:pic>
        <p:nvPicPr>
          <p:cNvPr id="4" name="Image 3" descr="muon101-10Ge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52600" y="762000"/>
            <a:ext cx="5334000" cy="5334000"/>
          </a:xfrm>
          <a:prstGeom prst="rect">
            <a:avLst/>
          </a:prstGeom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457200" y="76200"/>
            <a:ext cx="79248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Muon-Front-10GeV-0mrd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Muon-Front-10GeV-100mrd</a:t>
            </a:r>
            <a:endParaRPr lang="fr-FR" dirty="0"/>
          </a:p>
        </p:txBody>
      </p:sp>
      <p:pic>
        <p:nvPicPr>
          <p:cNvPr id="5" name="Espace réservé du contenu 4" descr="muon101-10GeV-100mr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67000" y="1810544"/>
            <a:ext cx="3810000" cy="4105275"/>
          </a:xfr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A.Zghiche    Réunion de groupe OPERA        12 mars 2010-10:30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Front-10GeV-300mrd </a:t>
            </a:r>
            <a:endParaRPr lang="fr-FR" dirty="0"/>
          </a:p>
        </p:txBody>
      </p:sp>
      <p:pic>
        <p:nvPicPr>
          <p:cNvPr id="5" name="Espace réservé du contenu 4" descr="muon101-10GeV-300mr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67000" y="1810544"/>
            <a:ext cx="3810000" cy="4105275"/>
          </a:xfr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A.Zghiche    Réunion de groupe OPERA        12 mars 2010-10:30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Longueur des traces muon 10 </a:t>
            </a:r>
            <a:r>
              <a:rPr lang="fr-FR" dirty="0" err="1" smtClean="0"/>
              <a:t>GeV</a:t>
            </a:r>
            <a:r>
              <a:rPr lang="fr-FR" dirty="0" smtClean="0"/>
              <a:t> 0deg frontal sur la brique</a:t>
            </a:r>
            <a:endParaRPr lang="fr-FR" dirty="0"/>
          </a:p>
        </p:txBody>
      </p:sp>
      <p:pic>
        <p:nvPicPr>
          <p:cNvPr id="5" name="Espace réservé du contenu 4" descr="muon_front_10GeV_EFF1_slength_0mrd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7300" y="1615281"/>
            <a:ext cx="6629400" cy="4495800"/>
          </a:xfr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A.Zghiche    Réunion de groupe OPERA        12 mars 2010-10:30</a:t>
            </a:r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1092</TotalTime>
  <Words>581</Words>
  <Application>Microsoft Office PowerPoint</Application>
  <PresentationFormat>Affichage à l'écran (4:3)</PresentationFormat>
  <Paragraphs>77</Paragraphs>
  <Slides>20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Thème Office</vt:lpstr>
      <vt:lpstr>Mise en place de la chaine de simulation complète et Efficacités </vt:lpstr>
      <vt:lpstr>Efficacités micro-traces</vt:lpstr>
      <vt:lpstr>La chaine de simulation</vt:lpstr>
      <vt:lpstr>Définition de l’efficacité  des micro-traces</vt:lpstr>
      <vt:lpstr>Efficacités micro-traces</vt:lpstr>
      <vt:lpstr>Diapositive 6</vt:lpstr>
      <vt:lpstr>Muon-Front-10GeV-100mrd</vt:lpstr>
      <vt:lpstr>Front-10GeV-300mrd </vt:lpstr>
      <vt:lpstr>Longueur des traces muon 10 GeV 0deg frontal sur la brique</vt:lpstr>
      <vt:lpstr>Comparaison longueur des traces</vt:lpstr>
      <vt:lpstr>Angles X-up and down stream</vt:lpstr>
      <vt:lpstr>Angles Y-up and down stream</vt:lpstr>
      <vt:lpstr>Comparaison angle X des traces Upstream</vt:lpstr>
      <vt:lpstr>Comparaison angle X des traces downstream</vt:lpstr>
      <vt:lpstr>Distribution angulaire X 100mrd</vt:lpstr>
      <vt:lpstr>Diapositive 16</vt:lpstr>
      <vt:lpstr>Distribution angulaire Y-comparaison 100 et 300 mrd- Downstream</vt:lpstr>
      <vt:lpstr>Efficacité comparaison 0-300mrd</vt:lpstr>
      <vt:lpstr>Comparaison Efficacité 100 et 300 mrd </vt:lpstr>
      <vt:lpstr>Résumé </vt:lpstr>
    </vt:vector>
  </TitlesOfParts>
  <Company>lapp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Efficacités etreconstruction de gerbes EM</dc:title>
  <dc:creator>zghiche</dc:creator>
  <cp:lastModifiedBy>zghiche</cp:lastModifiedBy>
  <cp:revision>8</cp:revision>
  <dcterms:created xsi:type="dcterms:W3CDTF">2010-03-11T15:19:45Z</dcterms:created>
  <dcterms:modified xsi:type="dcterms:W3CDTF">2010-03-12T09:32:38Z</dcterms:modified>
</cp:coreProperties>
</file>