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4" r:id="rId3"/>
    <p:sldId id="267" r:id="rId4"/>
    <p:sldId id="266" r:id="rId5"/>
    <p:sldId id="439" r:id="rId6"/>
    <p:sldId id="269" r:id="rId7"/>
    <p:sldId id="270" r:id="rId8"/>
    <p:sldId id="271" r:id="rId9"/>
    <p:sldId id="272" r:id="rId10"/>
    <p:sldId id="443" r:id="rId11"/>
    <p:sldId id="276" r:id="rId12"/>
    <p:sldId id="284" r:id="rId13"/>
    <p:sldId id="416" r:id="rId14"/>
    <p:sldId id="366" r:id="rId15"/>
    <p:sldId id="298" r:id="rId16"/>
    <p:sldId id="410" r:id="rId17"/>
    <p:sldId id="456" r:id="rId18"/>
    <p:sldId id="444" r:id="rId19"/>
    <p:sldId id="417" r:id="rId20"/>
    <p:sldId id="460" r:id="rId21"/>
    <p:sldId id="458" r:id="rId22"/>
    <p:sldId id="459" r:id="rId23"/>
    <p:sldId id="44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DBFDD-8F87-4404-9332-195608321F9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29E8C-EB8B-45C0-B19A-5064A7992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14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3843338" y="9421813"/>
            <a:ext cx="29384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495B7F-953D-432B-9E05-BF951D878CED}" type="slidenum">
              <a:rPr lang="en-GB" sz="1200" i="0">
                <a:solidFill>
                  <a:srgbClr val="FFFFFF"/>
                </a:solidFill>
              </a:rPr>
              <a:pPr algn="r">
                <a:lnSpc>
                  <a:spcPct val="93000"/>
                </a:lnSpc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 i="0">
              <a:solidFill>
                <a:srgbClr val="FFFFFF"/>
              </a:solidFill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i="0">
              <a:solidFill>
                <a:srgbClr val="FFFFFF"/>
              </a:solidFill>
            </a:endParaRP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body"/>
          </p:nvPr>
        </p:nvSpPr>
        <p:spPr>
          <a:xfrm>
            <a:off x="903288" y="4711700"/>
            <a:ext cx="4973637" cy="446087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5268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43338" y="9421813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fld id="{5CA05A29-A4D9-4326-973D-CE4507B5FF30}" type="slidenum">
              <a:rPr lang="en-GB" altLang="fr-FR" sz="1200" i="0">
                <a:solidFill>
                  <a:srgbClr val="FFFFFF"/>
                </a:solidFill>
              </a:rPr>
              <a:pPr algn="r" eaLnBrk="1" hangingPunct="1">
                <a:lnSpc>
                  <a:spcPct val="93000"/>
                </a:lnSpc>
                <a:buClr>
                  <a:srgbClr val="FFFFFF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en-GB" altLang="fr-FR" sz="1200" i="0">
              <a:solidFill>
                <a:srgbClr val="FFFFFF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200" i="0">
              <a:solidFill>
                <a:srgbClr val="FFFFFF"/>
              </a:solidFill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/>
          </p:nvPr>
        </p:nvSpPr>
        <p:spPr>
          <a:xfrm>
            <a:off x="903288" y="4711700"/>
            <a:ext cx="4973637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074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5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347760"/>
            <a:ext cx="103632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27834" y="6561348"/>
            <a:ext cx="11641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17311" y="6505278"/>
            <a:ext cx="345472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9644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fld id="{00000000-1234-1234-1234-123412341234}" type="slidenum">
              <a:rPr lang="es-ES" kern="0" smtClean="0"/>
              <a:pPr fontAlgn="auto"/>
              <a:t>‹N°›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14592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601" y="-265113"/>
            <a:ext cx="9548284" cy="1062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41601" y="762001"/>
            <a:ext cx="4366684" cy="5561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7211484" y="762001"/>
            <a:ext cx="4368800" cy="270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211484" y="3617913"/>
            <a:ext cx="43688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7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1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9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7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22/06/2023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5231904" y="39688"/>
            <a:ext cx="6960096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80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12192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61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progress-in-particle-and-nuclear-physics/vol/124/suppl/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2526" y="2849783"/>
            <a:ext cx="112375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/>
              <a:t>Shape Coexistence at </a:t>
            </a:r>
            <a:r>
              <a:rPr lang="en-US" sz="5400" dirty="0" smtClean="0"/>
              <a:t>A~100</a:t>
            </a:r>
          </a:p>
          <a:p>
            <a:pPr lvl="0" algn="ctr">
              <a:defRPr/>
            </a:pPr>
            <a:endParaRPr lang="en-US" sz="5400" dirty="0"/>
          </a:p>
          <a:p>
            <a:pPr lvl="0" algn="ctr">
              <a:defRPr/>
            </a:pPr>
            <a:endParaRPr lang="en-US" sz="5400" dirty="0" smtClean="0"/>
          </a:p>
          <a:p>
            <a:pPr lvl="0" algn="ctr">
              <a:defRPr/>
            </a:pPr>
            <a:endParaRPr lang="en-US" sz="5400" dirty="0" smtClean="0"/>
          </a:p>
          <a:p>
            <a:pPr lvl="0" algn="ctr"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Emmanuel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</a:rPr>
              <a:t>, Didier, Freddy, Serge, Magda</a:t>
            </a:r>
            <a:r>
              <a:rPr lang="en-US" sz="1400" smtClean="0">
                <a:solidFill>
                  <a:prstClr val="black"/>
                </a:solidFill>
                <a:latin typeface="Times New Roman"/>
              </a:rPr>
              <a:t>, Wolfram, Jérémie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</a:rPr>
              <a:t>etc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</a:rPr>
              <a:t> …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4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45" y="3489828"/>
            <a:ext cx="6622755" cy="3296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1" y="1090814"/>
            <a:ext cx="5571494" cy="3796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681" y="4886839"/>
            <a:ext cx="3874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/>
              <a:t>Purnima</a:t>
            </a:r>
            <a:r>
              <a:rPr lang="fr-FR" sz="1600" i="1" dirty="0"/>
              <a:t> </a:t>
            </a:r>
            <a:r>
              <a:rPr lang="fr-FR" sz="1600" i="1" dirty="0" smtClean="0"/>
              <a:t>Singh et al </a:t>
            </a:r>
            <a:r>
              <a:rPr lang="en-US" sz="1600" i="1" dirty="0" smtClean="0">
                <a:solidFill>
                  <a:srgbClr val="231F20"/>
                </a:solidFill>
              </a:rPr>
              <a:t>PRL121</a:t>
            </a:r>
            <a:r>
              <a:rPr lang="en-US" sz="1600" i="1" dirty="0">
                <a:solidFill>
                  <a:srgbClr val="231F20"/>
                </a:solidFill>
              </a:rPr>
              <a:t>, 192501 (2018</a:t>
            </a:r>
            <a:r>
              <a:rPr lang="en-US" sz="1600" i="1" dirty="0" smtClean="0">
                <a:solidFill>
                  <a:srgbClr val="231F20"/>
                </a:solidFill>
              </a:rPr>
              <a:t>)</a:t>
            </a:r>
          </a:p>
          <a:p>
            <a:r>
              <a:rPr lang="en-US" sz="1600" i="1" dirty="0" smtClean="0">
                <a:solidFill>
                  <a:srgbClr val="231F20"/>
                </a:solidFill>
              </a:rPr>
              <a:t>EXOGAM- VAMOS data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159454" y="1388225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Zr (Z=40)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499" y="0"/>
            <a:ext cx="4198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Excited</a:t>
            </a:r>
            <a:r>
              <a:rPr lang="fr-FR" sz="3200" dirty="0" smtClean="0"/>
              <a:t> states </a:t>
            </a:r>
            <a:r>
              <a:rPr lang="fr-FR" sz="3200" dirty="0" err="1" smtClean="0"/>
              <a:t>properties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700809"/>
            <a:ext cx="6960369" cy="47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802" name="Picture 10" descr="ProlateSphe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1" y="1700809"/>
            <a:ext cx="936625" cy="633413"/>
          </a:xfrm>
          <a:prstGeom prst="rect">
            <a:avLst/>
          </a:prstGeom>
          <a:noFill/>
        </p:spPr>
      </p:pic>
      <p:pic>
        <p:nvPicPr>
          <p:cNvPr id="161807" name="Picture 15" descr="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3" y="2852937"/>
            <a:ext cx="790575" cy="790575"/>
          </a:xfrm>
          <a:prstGeom prst="rect">
            <a:avLst/>
          </a:prstGeom>
          <a:noFill/>
        </p:spPr>
      </p:pic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4007768" y="5949281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N=58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7752184" y="6165304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N=60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1864" y="1628800"/>
            <a:ext cx="579613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/>
              <a:t> What is the shape of the corresponding 2</a:t>
            </a:r>
            <a:r>
              <a:rPr lang="en-US" baseline="30000" dirty="0"/>
              <a:t>+</a:t>
            </a:r>
            <a:r>
              <a:rPr lang="en-US" dirty="0"/>
              <a:t> states ?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 How are the different configurations  connected 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968209" y="2924944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Coulomb excitation of RIB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7464152" y="29249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24001" y="0"/>
            <a:ext cx="386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Shape Transition at N=60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8587702" y="5905850"/>
            <a:ext cx="144016" cy="216024"/>
          </a:xfrm>
          <a:prstGeom prst="downArrow">
            <a:avLst/>
          </a:prstGeom>
          <a:solidFill>
            <a:srgbClr val="FFC000"/>
          </a:solidFill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832304" y="5877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2060"/>
                </a:solidFill>
              </a:rPr>
              <a:t>53(5) mu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79576" y="501317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2060"/>
                </a:solidFill>
              </a:rPr>
              <a:t>185(50) mu</a:t>
            </a:r>
          </a:p>
        </p:txBody>
      </p:sp>
      <p:sp>
        <p:nvSpPr>
          <p:cNvPr id="20" name="Flèche droite 19"/>
          <p:cNvSpPr/>
          <p:nvPr/>
        </p:nvSpPr>
        <p:spPr>
          <a:xfrm rot="1362357">
            <a:off x="3600670" y="4872166"/>
            <a:ext cx="43204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4275E-6 L 0.35052 0.20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065E-6 L 0.51579 0.3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2420889"/>
            <a:ext cx="7067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0" y="4725145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B(E2↓) =  450 (110) e²fm</a:t>
            </a:r>
            <a:r>
              <a:rPr lang="fr-FR" sz="1400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71665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96</a:t>
            </a:r>
            <a:r>
              <a:rPr lang="fr-FR" dirty="0"/>
              <a:t>Sr ; N=58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32105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98</a:t>
            </a:r>
            <a:r>
              <a:rPr lang="fr-FR" dirty="0"/>
              <a:t>Sr ; N=60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245912" y="4869160"/>
            <a:ext cx="180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-213 (16) efm²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245912" y="4293096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-130(23) efm²</a:t>
            </a:r>
          </a:p>
        </p:txBody>
      </p:sp>
      <p:grpSp>
        <p:nvGrpSpPr>
          <p:cNvPr id="2" name="Groupe 38"/>
          <p:cNvGrpSpPr/>
          <p:nvPr/>
        </p:nvGrpSpPr>
        <p:grpSpPr>
          <a:xfrm>
            <a:off x="4511825" y="2780929"/>
            <a:ext cx="1910923" cy="633413"/>
            <a:chOff x="3347864" y="5733256"/>
            <a:chExt cx="1910923" cy="633413"/>
          </a:xfrm>
        </p:grpSpPr>
        <p:pic>
          <p:nvPicPr>
            <p:cNvPr id="37" name="Picture 10" descr="ProlateSphero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733256"/>
              <a:ext cx="936625" cy="633413"/>
            </a:xfrm>
            <a:prstGeom prst="rect">
              <a:avLst/>
            </a:prstGeom>
            <a:noFill/>
          </p:spPr>
        </p:pic>
        <p:sp>
          <p:nvSpPr>
            <p:cNvPr id="38" name="ZoneTexte 37"/>
            <p:cNvSpPr txBox="1"/>
            <p:nvPr/>
          </p:nvSpPr>
          <p:spPr>
            <a:xfrm>
              <a:off x="4355976" y="587727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b</a:t>
              </a:r>
              <a:r>
                <a:rPr lang="fr-FR" dirty="0"/>
                <a:t> &gt;  0.4</a:t>
              </a:r>
            </a:p>
          </p:txBody>
        </p:sp>
      </p:grpSp>
      <p:grpSp>
        <p:nvGrpSpPr>
          <p:cNvPr id="3" name="Groupe 41"/>
          <p:cNvGrpSpPr/>
          <p:nvPr/>
        </p:nvGrpSpPr>
        <p:grpSpPr>
          <a:xfrm>
            <a:off x="8750411" y="2782442"/>
            <a:ext cx="1802173" cy="790575"/>
            <a:chOff x="3923928" y="6067425"/>
            <a:chExt cx="1802173" cy="790575"/>
          </a:xfrm>
        </p:grpSpPr>
        <p:pic>
          <p:nvPicPr>
            <p:cNvPr id="40" name="Picture 15" descr="sphe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6067425"/>
              <a:ext cx="790575" cy="790575"/>
            </a:xfrm>
            <a:prstGeom prst="rect">
              <a:avLst/>
            </a:prstGeom>
            <a:noFill/>
          </p:spPr>
        </p:pic>
        <p:sp>
          <p:nvSpPr>
            <p:cNvPr id="41" name="ZoneTexte 40"/>
            <p:cNvSpPr txBox="1"/>
            <p:nvPr/>
          </p:nvSpPr>
          <p:spPr>
            <a:xfrm>
              <a:off x="4788024" y="6237312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|b|</a:t>
              </a:r>
              <a:r>
                <a:rPr lang="fr-FR" dirty="0"/>
                <a:t> &lt; 0.2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245912" y="3573016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-90(80) efm²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8616280" y="3861048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+3(24) efm²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44545" y="3789040"/>
            <a:ext cx="1704313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-22 (31) efm²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303913" y="5301208"/>
            <a:ext cx="180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= -48 (25) efm²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559496" y="980729"/>
            <a:ext cx="9108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2</a:t>
            </a:r>
            <a:r>
              <a:rPr lang="en-US" sz="1600" baseline="30000" dirty="0"/>
              <a:t>+</a:t>
            </a:r>
            <a:r>
              <a:rPr lang="en-US" sz="1600" baseline="-25000" dirty="0"/>
              <a:t>1</a:t>
            </a:r>
            <a:r>
              <a:rPr lang="en-US" sz="1600" dirty="0"/>
              <a:t>in </a:t>
            </a:r>
            <a:r>
              <a:rPr lang="en-US" sz="1600" baseline="30000" dirty="0"/>
              <a:t>96</a:t>
            </a:r>
            <a:r>
              <a:rPr lang="en-US" sz="1600" dirty="0"/>
              <a:t>Sr is weakly deformed</a:t>
            </a:r>
          </a:p>
          <a:p>
            <a:r>
              <a:rPr lang="en-US" sz="1600" dirty="0"/>
              <a:t>The ground state band in </a:t>
            </a:r>
            <a:r>
              <a:rPr lang="en-US" sz="1600" baseline="30000" dirty="0"/>
              <a:t>98</a:t>
            </a:r>
            <a:r>
              <a:rPr lang="en-US" sz="1600" dirty="0"/>
              <a:t>Sr has a large </a:t>
            </a:r>
            <a:r>
              <a:rPr lang="en-US" sz="1600" dirty="0" err="1"/>
              <a:t>prolate</a:t>
            </a:r>
            <a:r>
              <a:rPr lang="en-US" sz="1600" dirty="0"/>
              <a:t> deformation and the 2</a:t>
            </a:r>
            <a:r>
              <a:rPr lang="en-US" sz="1600" baseline="30000" dirty="0"/>
              <a:t>+</a:t>
            </a:r>
            <a:r>
              <a:rPr lang="en-US" sz="1600" baseline="-25000" dirty="0"/>
              <a:t>2</a:t>
            </a:r>
            <a:r>
              <a:rPr lang="en-US" sz="1600" dirty="0"/>
              <a:t> is similar to the ground state in </a:t>
            </a:r>
            <a:r>
              <a:rPr lang="en-US" sz="1600" baseline="30000" dirty="0"/>
              <a:t>96</a:t>
            </a:r>
            <a:r>
              <a:rPr lang="en-US" sz="1600" dirty="0"/>
              <a:t>Sr</a:t>
            </a:r>
          </a:p>
          <a:p>
            <a:endParaRPr lang="en-US" sz="1600" dirty="0"/>
          </a:p>
          <a:p>
            <a:r>
              <a:rPr lang="en-US" sz="1600" dirty="0"/>
              <a:t>	Shape coexistence in </a:t>
            </a:r>
            <a:r>
              <a:rPr lang="en-US" sz="1600" baseline="30000" dirty="0"/>
              <a:t>98</a:t>
            </a:r>
            <a:r>
              <a:rPr lang="en-US" sz="1600" dirty="0"/>
              <a:t>Sr</a:t>
            </a:r>
          </a:p>
          <a:p>
            <a:r>
              <a:rPr lang="en-US" sz="1600" dirty="0"/>
              <a:t>	Shape inversion at N=60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1991544" y="184482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524000" y="6237313"/>
            <a:ext cx="3063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E. C. et al, </a:t>
            </a:r>
            <a:r>
              <a:rPr lang="fr-FR" sz="1200" dirty="0" err="1"/>
              <a:t>Phys.Rev.Lett</a:t>
            </a:r>
            <a:r>
              <a:rPr lang="fr-FR" sz="1200" dirty="0"/>
              <a:t>. 116, 022701 (2016)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24001" y="0"/>
            <a:ext cx="422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Shape Coexistence in </a:t>
            </a:r>
            <a:r>
              <a:rPr lang="en-US" sz="2800" baseline="30000" dirty="0"/>
              <a:t>96,98</a:t>
            </a:r>
            <a:r>
              <a:rPr lang="en-US" sz="2800" dirty="0"/>
              <a:t>Sr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085" y="3933056"/>
            <a:ext cx="3109162" cy="24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546" y="1196752"/>
            <a:ext cx="33583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0"/>
          <p:cNvGrpSpPr/>
          <p:nvPr/>
        </p:nvGrpSpPr>
        <p:grpSpPr>
          <a:xfrm>
            <a:off x="1524185" y="4509120"/>
            <a:ext cx="4295144" cy="1822126"/>
            <a:chOff x="185" y="4221088"/>
            <a:chExt cx="4295144" cy="1822126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653136"/>
              <a:ext cx="3971801" cy="742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1520" y="4221088"/>
              <a:ext cx="3720239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/>
                <a:t>Shape coexistence in a </a:t>
              </a:r>
              <a:r>
                <a:rPr lang="en-US" sz="1400">
                  <a:solidFill>
                    <a:srgbClr val="FF0066"/>
                  </a:solidFill>
                </a:rPr>
                <a:t>two-state mixing model</a:t>
              </a: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85" y="4620162"/>
              <a:ext cx="1593596" cy="1279598"/>
              <a:chOff x="1045" y="790"/>
              <a:chExt cx="1438" cy="1344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232" y="790"/>
                <a:ext cx="585" cy="832"/>
              </a:xfrm>
              <a:prstGeom prst="rect">
                <a:avLst/>
              </a:prstGeom>
              <a:noFill/>
              <a:ln w="28440">
                <a:solidFill>
                  <a:srgbClr val="FF99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045" y="1808"/>
                <a:ext cx="1438" cy="3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 b="1">
                    <a:latin typeface="Arial" pitchFamily="34" charset="0"/>
                  </a:rPr>
                  <a:t>Perturbed states</a:t>
                </a:r>
              </a:p>
            </p:txBody>
          </p:sp>
        </p:grp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195736" y="4653136"/>
              <a:ext cx="503124" cy="388450"/>
            </a:xfrm>
            <a:prstGeom prst="ellipse">
              <a:avLst/>
            </a:prstGeom>
            <a:noFill/>
            <a:ln w="38160">
              <a:solidFill>
                <a:srgbClr val="FF99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3707904" y="5013176"/>
              <a:ext cx="503124" cy="388450"/>
            </a:xfrm>
            <a:prstGeom prst="ellipse">
              <a:avLst/>
            </a:prstGeom>
            <a:noFill/>
            <a:ln w="38160">
              <a:solidFill>
                <a:srgbClr val="FF99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195736" y="5733256"/>
              <a:ext cx="1146766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latin typeface="Arial" pitchFamily="34" charset="0"/>
                </a:rPr>
                <a:t>Pure states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2425159" y="5013176"/>
              <a:ext cx="58609" cy="648072"/>
            </a:xfrm>
            <a:prstGeom prst="line">
              <a:avLst/>
            </a:prstGeom>
            <a:noFill/>
            <a:ln w="2844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2627784" y="5445224"/>
              <a:ext cx="1256703" cy="219931"/>
            </a:xfrm>
            <a:prstGeom prst="line">
              <a:avLst/>
            </a:prstGeom>
            <a:noFill/>
            <a:ln w="2844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524001" y="0"/>
            <a:ext cx="422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Shape Coexistence in </a:t>
            </a:r>
            <a:r>
              <a:rPr lang="en-US" sz="2800" baseline="30000"/>
              <a:t>96,98</a:t>
            </a:r>
            <a:r>
              <a:rPr lang="en-US" sz="2800"/>
              <a:t>Sr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03790" y="6381329"/>
            <a:ext cx="302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E. C. et al, </a:t>
            </a:r>
            <a:r>
              <a:rPr lang="en-US" sz="1200" dirty="0" err="1"/>
              <a:t>Phys.Rev.Lett</a:t>
            </a:r>
            <a:r>
              <a:rPr lang="en-US" sz="1200" dirty="0"/>
              <a:t>. 116, 022701 (2016)</a:t>
            </a:r>
          </a:p>
          <a:p>
            <a:r>
              <a:rPr lang="en-US" sz="1200" dirty="0"/>
              <a:t>E. C. et al</a:t>
            </a:r>
            <a:r>
              <a:rPr lang="en-US" sz="1200" i="1" dirty="0"/>
              <a:t>.</a:t>
            </a:r>
            <a:r>
              <a:rPr lang="en-US" sz="1200" dirty="0"/>
              <a:t> Phys. Rev. C 94, 054326 (2016) 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5879976" y="43651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47" y="1532641"/>
            <a:ext cx="3986977" cy="2067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5144" y="4826643"/>
            <a:ext cx="3469185" cy="146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513190" y="5001784"/>
            <a:ext cx="56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sharp transition is related to the very weak mixing between competing configurations in contrast to the N~Z cases  in Kr and Hg isotopes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2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lipse 94"/>
          <p:cNvSpPr/>
          <p:nvPr/>
        </p:nvSpPr>
        <p:spPr>
          <a:xfrm rot="5400000">
            <a:off x="6911317" y="-62586"/>
            <a:ext cx="2305953" cy="557146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/>
        </p:nvSpPr>
        <p:spPr>
          <a:xfrm>
            <a:off x="6282705" y="5056442"/>
            <a:ext cx="572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Proton g</a:t>
            </a:r>
            <a:r>
              <a:rPr lang="en-US" sz="1600" baseline="-25000" dirty="0"/>
              <a:t>7/2</a:t>
            </a:r>
            <a:r>
              <a:rPr lang="en-US" sz="1600" dirty="0"/>
              <a:t>-g</a:t>
            </a:r>
            <a:r>
              <a:rPr lang="en-US" sz="1600" baseline="-25000" dirty="0"/>
              <a:t>9/2</a:t>
            </a:r>
            <a:r>
              <a:rPr lang="en-US" sz="1600" dirty="0"/>
              <a:t> SO increased when neutron populate d</a:t>
            </a:r>
            <a:r>
              <a:rPr lang="en-US" sz="1600" baseline="-25000" dirty="0"/>
              <a:t>5/2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g</a:t>
            </a:r>
            <a:r>
              <a:rPr lang="en-US" sz="1600" baseline="-25000" dirty="0"/>
              <a:t>7/2</a:t>
            </a:r>
            <a:endParaRPr lang="en-US" sz="1600" dirty="0"/>
          </a:p>
          <a:p>
            <a:r>
              <a:rPr lang="en-US" sz="1600" dirty="0"/>
              <a:t>Reduction of spin orbit splitting induced by the tensor </a:t>
            </a:r>
            <a:r>
              <a:rPr lang="en-US" sz="1600" dirty="0" smtClean="0"/>
              <a:t>term</a:t>
            </a:r>
            <a:endParaRPr lang="en-US" sz="1600" dirty="0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328025" y="-171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 sz="2400">
              <a:latin typeface="Times New Roman" pitchFamily="18" charset="0"/>
            </a:endParaRPr>
          </a:p>
        </p:txBody>
      </p:sp>
      <p:pic>
        <p:nvPicPr>
          <p:cNvPr id="200707" name="Picture 3" descr="SrZ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880938"/>
            <a:ext cx="2880320" cy="2116015"/>
          </a:xfrm>
          <a:prstGeom prst="rect">
            <a:avLst/>
          </a:prstGeom>
          <a:noFill/>
        </p:spPr>
      </p:pic>
      <p:sp>
        <p:nvSpPr>
          <p:cNvPr id="200838" name="Text Box 134"/>
          <p:cNvSpPr txBox="1">
            <a:spLocks noChangeArrowheads="1"/>
          </p:cNvSpPr>
          <p:nvPr/>
        </p:nvSpPr>
        <p:spPr bwMode="auto">
          <a:xfrm>
            <a:off x="6282705" y="6011996"/>
            <a:ext cx="50619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/>
              <a:t>K. </a:t>
            </a:r>
            <a:r>
              <a:rPr lang="fr-FR" sz="1400" dirty="0" err="1"/>
              <a:t>Sieja</a:t>
            </a:r>
            <a:r>
              <a:rPr lang="fr-FR" sz="1400" dirty="0"/>
              <a:t> et al  PRC 79, 064310 (2009)</a:t>
            </a:r>
          </a:p>
          <a:p>
            <a:pPr marL="228600" indent="-228600"/>
            <a:r>
              <a:rPr lang="fr-FR" sz="1400" dirty="0"/>
              <a:t>A. </a:t>
            </a:r>
            <a:r>
              <a:rPr lang="fr-FR" sz="1400" dirty="0" err="1"/>
              <a:t>Petrovici</a:t>
            </a:r>
            <a:r>
              <a:rPr lang="fr-FR" sz="1400" dirty="0"/>
              <a:t> PRC 85, 034337 (2012)</a:t>
            </a:r>
          </a:p>
          <a:p>
            <a:pPr lvl="0"/>
            <a:r>
              <a:rPr lang="en-US" sz="1400" dirty="0"/>
              <a:t>T. </a:t>
            </a:r>
            <a:r>
              <a:rPr lang="en-US" sz="1400" dirty="0" err="1"/>
              <a:t>Togashi</a:t>
            </a:r>
            <a:r>
              <a:rPr lang="en-US" sz="1400" dirty="0"/>
              <a:t> et al, </a:t>
            </a:r>
            <a:r>
              <a:rPr lang="fr-FR" sz="1400" dirty="0" err="1"/>
              <a:t>Phys.Rev.Lett</a:t>
            </a:r>
            <a:r>
              <a:rPr lang="fr-FR" sz="1400" dirty="0"/>
              <a:t>. 117, 172502 (2016)</a:t>
            </a:r>
            <a:endParaRPr lang="en-US" sz="1400" dirty="0"/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6354713" y="3595906"/>
            <a:ext cx="5909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0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state created by (2p-2h/4p-4h) excitation across Z=40</a:t>
            </a:r>
            <a:endParaRPr lang="en-US" sz="1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0843" name="Rectangle 139"/>
          <p:cNvSpPr>
            <a:spLocks noChangeArrowheads="1"/>
          </p:cNvSpPr>
          <p:nvPr/>
        </p:nvSpPr>
        <p:spPr bwMode="auto">
          <a:xfrm>
            <a:off x="6354713" y="4038751"/>
            <a:ext cx="4860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Beyond N=60, g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7/2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11/2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are populated, the </a:t>
            </a:r>
            <a:r>
              <a:rPr lang="en-US" sz="1600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p-n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interaction  and the participates to the lowering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state and to the high collectivity of 2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354713" y="1074828"/>
            <a:ext cx="4392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sharp transition and magnitude of the deformation remain still a challenge for  theories (&gt; 100 theoretical papers since the 70’s)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6354713" y="20098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200" dirty="0"/>
              <a:t>HFB + the </a:t>
            </a:r>
            <a:r>
              <a:rPr lang="fr-FR" sz="1200" dirty="0" err="1"/>
              <a:t>generator</a:t>
            </a:r>
            <a:r>
              <a:rPr lang="fr-FR" sz="1200" dirty="0"/>
              <a:t> </a:t>
            </a:r>
            <a:r>
              <a:rPr lang="en-US" sz="1200" dirty="0"/>
              <a:t>coordinate method (GCM) 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the macroscopic-microscopic method 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the shell model 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the Monte Carlo shell model  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the interacting boson model (IBM) approximation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the VAMPIR model 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/>
              <a:t>covariant density functional (DF) theory  (PC-PK1).</a:t>
            </a:r>
            <a:endParaRPr lang="fr-FR" sz="1200" dirty="0"/>
          </a:p>
        </p:txBody>
      </p:sp>
      <p:sp>
        <p:nvSpPr>
          <p:cNvPr id="63" name="ZoneTexte 62"/>
          <p:cNvSpPr txBox="1"/>
          <p:nvPr/>
        </p:nvSpPr>
        <p:spPr>
          <a:xfrm>
            <a:off x="1524001" y="0"/>
            <a:ext cx="386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Shape Transition at N=60</a:t>
            </a:r>
          </a:p>
        </p:txBody>
      </p:sp>
      <p:grpSp>
        <p:nvGrpSpPr>
          <p:cNvPr id="137" name="Groupe 136"/>
          <p:cNvGrpSpPr/>
          <p:nvPr/>
        </p:nvGrpSpPr>
        <p:grpSpPr>
          <a:xfrm>
            <a:off x="1667000" y="3212976"/>
            <a:ext cx="8245424" cy="3108874"/>
            <a:chOff x="8172400" y="3429000"/>
            <a:chExt cx="8245424" cy="3108874"/>
          </a:xfrm>
        </p:grpSpPr>
        <p:sp>
          <p:nvSpPr>
            <p:cNvPr id="57" name="ZoneTexte 56"/>
            <p:cNvSpPr txBox="1"/>
            <p:nvPr/>
          </p:nvSpPr>
          <p:spPr>
            <a:xfrm>
              <a:off x="11593288" y="4653136"/>
              <a:ext cx="48245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aseline="-250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540552" y="34290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/>
                <a:t>96</a:t>
              </a:r>
              <a:r>
                <a:rPr lang="en-US" dirty="0"/>
                <a:t>Sr</a:t>
              </a: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8172400" y="3861048"/>
              <a:ext cx="2988041" cy="2676826"/>
              <a:chOff x="5760423" y="1556792"/>
              <a:chExt cx="3361693" cy="3197452"/>
            </a:xfrm>
          </p:grpSpPr>
          <p:sp>
            <p:nvSpPr>
              <p:cNvPr id="69" name="ZoneTexte 82"/>
              <p:cNvSpPr txBox="1">
                <a:spLocks noChangeArrowheads="1"/>
              </p:cNvSpPr>
              <p:nvPr/>
            </p:nvSpPr>
            <p:spPr bwMode="auto">
              <a:xfrm>
                <a:off x="7380312" y="3546616"/>
                <a:ext cx="503525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p</a:t>
                </a:r>
                <a:r>
                  <a:rPr lang="en-US" sz="1400" baseline="-25000">
                    <a:latin typeface="Calibri" pitchFamily="34" charset="0"/>
                  </a:rPr>
                  <a:t>3/2</a:t>
                </a:r>
              </a:p>
            </p:txBody>
          </p:sp>
          <p:sp>
            <p:nvSpPr>
              <p:cNvPr id="70" name="ZoneTexte 83"/>
              <p:cNvSpPr txBox="1">
                <a:spLocks noChangeArrowheads="1"/>
              </p:cNvSpPr>
              <p:nvPr/>
            </p:nvSpPr>
            <p:spPr bwMode="auto">
              <a:xfrm>
                <a:off x="7380312" y="3354528"/>
                <a:ext cx="458440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f</a:t>
                </a:r>
                <a:r>
                  <a:rPr lang="en-US" sz="1400" baseline="-25000">
                    <a:latin typeface="Calibri" pitchFamily="34" charset="0"/>
                  </a:rPr>
                  <a:t>5/2</a:t>
                </a:r>
              </a:p>
            </p:txBody>
          </p:sp>
          <p:sp>
            <p:nvSpPr>
              <p:cNvPr id="71" name="ZoneTexte 84"/>
              <p:cNvSpPr txBox="1">
                <a:spLocks noChangeArrowheads="1"/>
              </p:cNvSpPr>
              <p:nvPr/>
            </p:nvSpPr>
            <p:spPr bwMode="auto">
              <a:xfrm>
                <a:off x="7380312" y="3140216"/>
                <a:ext cx="503525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p</a:t>
                </a:r>
                <a:r>
                  <a:rPr lang="en-US" sz="1400" baseline="-25000">
                    <a:latin typeface="Calibri" pitchFamily="34" charset="0"/>
                  </a:rPr>
                  <a:t>1/2</a:t>
                </a:r>
              </a:p>
            </p:txBody>
          </p:sp>
          <p:sp>
            <p:nvSpPr>
              <p:cNvPr id="72" name="ZoneTexte 85"/>
              <p:cNvSpPr txBox="1">
                <a:spLocks noChangeArrowheads="1"/>
              </p:cNvSpPr>
              <p:nvPr/>
            </p:nvSpPr>
            <p:spPr bwMode="auto">
              <a:xfrm>
                <a:off x="7378297" y="2544961"/>
                <a:ext cx="492704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g</a:t>
                </a:r>
                <a:r>
                  <a:rPr lang="en-US" sz="1400" baseline="-25000" dirty="0">
                    <a:latin typeface="Calibri" pitchFamily="34" charset="0"/>
                  </a:rPr>
                  <a:t>9/2</a:t>
                </a:r>
              </a:p>
            </p:txBody>
          </p:sp>
          <p:cxnSp>
            <p:nvCxnSpPr>
              <p:cNvPr id="73" name="Connecteur droit 72"/>
              <p:cNvCxnSpPr/>
              <p:nvPr/>
            </p:nvCxnSpPr>
            <p:spPr bwMode="auto">
              <a:xfrm>
                <a:off x="7907678" y="2344439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 bwMode="auto">
              <a:xfrm>
                <a:off x="7907678" y="2130127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7907678" y="1915814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 bwMode="auto">
              <a:xfrm>
                <a:off x="7907678" y="1772816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Ellipse 77"/>
              <p:cNvSpPr/>
              <p:nvPr/>
            </p:nvSpPr>
            <p:spPr>
              <a:xfrm>
                <a:off x="8160091" y="2273002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8312491" y="2273002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8471346" y="2270934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8623746" y="2270934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8776146" y="2270934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8928546" y="2270934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5" name="Groupe 68"/>
              <p:cNvGrpSpPr>
                <a:grpSpLocks/>
              </p:cNvGrpSpPr>
              <p:nvPr/>
            </p:nvGrpSpPr>
            <p:grpSpPr bwMode="auto">
              <a:xfrm>
                <a:off x="8172400" y="2420891"/>
                <a:ext cx="500063" cy="464968"/>
                <a:chOff x="2500298" y="4643446"/>
                <a:chExt cx="500066" cy="464971"/>
              </a:xfrm>
            </p:grpSpPr>
            <p:sp>
              <p:nvSpPr>
                <p:cNvPr id="133" name="Ellipse 132"/>
                <p:cNvSpPr/>
                <p:nvPr/>
              </p:nvSpPr>
              <p:spPr>
                <a:xfrm>
                  <a:off x="2500298" y="4643446"/>
                  <a:ext cx="428628" cy="4286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ZoneTexte 70"/>
                <p:cNvSpPr txBox="1">
                  <a:spLocks noChangeArrowheads="1"/>
                </p:cNvSpPr>
                <p:nvPr/>
              </p:nvSpPr>
              <p:spPr bwMode="auto">
                <a:xfrm>
                  <a:off x="2500298" y="4667249"/>
                  <a:ext cx="500066" cy="441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Gill Sans MT" pitchFamily="34" charset="0"/>
                    </a:rPr>
                    <a:t>50</a:t>
                  </a:r>
                </a:p>
              </p:txBody>
            </p:sp>
          </p:grpSp>
          <p:sp>
            <p:nvSpPr>
              <p:cNvPr id="87" name="ZoneTexte 85"/>
              <p:cNvSpPr txBox="1">
                <a:spLocks noChangeArrowheads="1"/>
              </p:cNvSpPr>
              <p:nvPr/>
            </p:nvSpPr>
            <p:spPr bwMode="auto">
              <a:xfrm>
                <a:off x="8190799" y="2933002"/>
                <a:ext cx="428625" cy="62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n</a:t>
                </a:r>
                <a:endParaRPr lang="en-US">
                  <a:latin typeface="Symbol" pitchFamily="18" charset="2"/>
                </a:endParaRPr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8532887" y="2068214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8388424" y="2068214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8531299" y="167280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8388424" y="167280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8531299" y="184482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8388424" y="184482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6" name="Connecteur droit 95"/>
              <p:cNvCxnSpPr/>
              <p:nvPr/>
            </p:nvCxnSpPr>
            <p:spPr bwMode="auto">
              <a:xfrm>
                <a:off x="6093866" y="3721596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 bwMode="auto">
              <a:xfrm>
                <a:off x="6093866" y="3507284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 bwMode="auto">
              <a:xfrm>
                <a:off x="6093866" y="3292971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 bwMode="auto">
              <a:xfrm>
                <a:off x="6093866" y="2708920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e 99"/>
              <p:cNvSpPr/>
              <p:nvPr/>
            </p:nvSpPr>
            <p:spPr>
              <a:xfrm>
                <a:off x="6346279" y="3650159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6498679" y="3650159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6651079" y="3650159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6803479" y="3650159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508204" y="3435846"/>
                <a:ext cx="107950" cy="10795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660604" y="3435846"/>
                <a:ext cx="107950" cy="10795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6813004" y="3435846"/>
                <a:ext cx="107950" cy="10795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6965404" y="3435846"/>
                <a:ext cx="107950" cy="10795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8" name="Groupe 68"/>
              <p:cNvGrpSpPr>
                <a:grpSpLocks/>
              </p:cNvGrpSpPr>
              <p:nvPr/>
            </p:nvGrpSpPr>
            <p:grpSpPr bwMode="auto">
              <a:xfrm>
                <a:off x="6395491" y="3864474"/>
                <a:ext cx="500063" cy="464968"/>
                <a:chOff x="2500298" y="4643446"/>
                <a:chExt cx="500066" cy="464971"/>
              </a:xfrm>
            </p:grpSpPr>
            <p:sp>
              <p:nvSpPr>
                <p:cNvPr id="131" name="Ellipse 130"/>
                <p:cNvSpPr/>
                <p:nvPr/>
              </p:nvSpPr>
              <p:spPr>
                <a:xfrm>
                  <a:off x="2500298" y="4643446"/>
                  <a:ext cx="428628" cy="4286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" name="ZoneTexte 70"/>
                <p:cNvSpPr txBox="1">
                  <a:spLocks noChangeArrowheads="1"/>
                </p:cNvSpPr>
                <p:nvPr/>
              </p:nvSpPr>
              <p:spPr bwMode="auto">
                <a:xfrm>
                  <a:off x="2500298" y="4667249"/>
                  <a:ext cx="500066" cy="441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Gill Sans MT" pitchFamily="34" charset="0"/>
                    </a:rPr>
                    <a:t>28</a:t>
                  </a:r>
                </a:p>
              </p:txBody>
            </p:sp>
          </p:grpSp>
          <p:grpSp>
            <p:nvGrpSpPr>
              <p:cNvPr id="109" name="Groupe 71"/>
              <p:cNvGrpSpPr>
                <a:grpSpLocks/>
              </p:cNvGrpSpPr>
              <p:nvPr/>
            </p:nvGrpSpPr>
            <p:grpSpPr bwMode="auto">
              <a:xfrm>
                <a:off x="6395491" y="2745287"/>
                <a:ext cx="500063" cy="464959"/>
                <a:chOff x="2500298" y="4643446"/>
                <a:chExt cx="500066" cy="464962"/>
              </a:xfrm>
            </p:grpSpPr>
            <p:sp>
              <p:nvSpPr>
                <p:cNvPr id="129" name="Ellipse 128"/>
                <p:cNvSpPr/>
                <p:nvPr/>
              </p:nvSpPr>
              <p:spPr>
                <a:xfrm>
                  <a:off x="2500298" y="4643446"/>
                  <a:ext cx="428628" cy="4286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" name="ZoneTexte 73"/>
                <p:cNvSpPr txBox="1">
                  <a:spLocks noChangeArrowheads="1"/>
                </p:cNvSpPr>
                <p:nvPr/>
              </p:nvSpPr>
              <p:spPr bwMode="auto">
                <a:xfrm>
                  <a:off x="2500298" y="4667240"/>
                  <a:ext cx="500066" cy="441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Gill Sans MT" pitchFamily="34" charset="0"/>
                    </a:rPr>
                    <a:t>40</a:t>
                  </a:r>
                </a:p>
              </p:txBody>
            </p:sp>
          </p:grpSp>
          <p:sp>
            <p:nvSpPr>
              <p:cNvPr id="110" name="ZoneTexte 85"/>
              <p:cNvSpPr txBox="1">
                <a:spLocks noChangeArrowheads="1"/>
              </p:cNvSpPr>
              <p:nvPr/>
            </p:nvSpPr>
            <p:spPr bwMode="auto">
              <a:xfrm>
                <a:off x="6417716" y="4129261"/>
                <a:ext cx="428625" cy="62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p</a:t>
                </a:r>
                <a:endParaRPr lang="en-US">
                  <a:latin typeface="Symbol" pitchFamily="18" charset="2"/>
                </a:endParaRPr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6503441" y="3229471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6646316" y="3229471"/>
                <a:ext cx="107950" cy="107950"/>
              </a:xfrm>
              <a:prstGeom prst="ellipse">
                <a:avLst/>
              </a:prstGeom>
              <a:solidFill>
                <a:srgbClr val="200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6358979" y="3445371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6214516" y="3445371"/>
                <a:ext cx="107950" cy="1079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6461914" y="256490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6319039" y="2564904"/>
                <a:ext cx="101600" cy="100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lèche courbée vers la droite 116"/>
              <p:cNvSpPr/>
              <p:nvPr/>
            </p:nvSpPr>
            <p:spPr>
              <a:xfrm rot="11140038" flipH="1">
                <a:off x="5760423" y="2721276"/>
                <a:ext cx="287338" cy="7493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Connecteur droit 117"/>
              <p:cNvCxnSpPr/>
              <p:nvPr/>
            </p:nvCxnSpPr>
            <p:spPr bwMode="auto">
              <a:xfrm>
                <a:off x="6093866" y="2342942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 bwMode="auto">
              <a:xfrm>
                <a:off x="6084168" y="2130127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 bwMode="auto">
              <a:xfrm>
                <a:off x="6084168" y="1915814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 bwMode="auto">
              <a:xfrm>
                <a:off x="6084168" y="1772816"/>
                <a:ext cx="1214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ZoneTexte 82"/>
              <p:cNvSpPr txBox="1">
                <a:spLocks noChangeArrowheads="1"/>
              </p:cNvSpPr>
              <p:nvPr/>
            </p:nvSpPr>
            <p:spPr bwMode="auto">
              <a:xfrm>
                <a:off x="7364685" y="2112914"/>
                <a:ext cx="503525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d</a:t>
                </a:r>
                <a:r>
                  <a:rPr lang="en-US" sz="1400" baseline="-25000">
                    <a:latin typeface="Calibri" pitchFamily="34" charset="0"/>
                  </a:rPr>
                  <a:t>5/2</a:t>
                </a:r>
              </a:p>
            </p:txBody>
          </p:sp>
          <p:sp>
            <p:nvSpPr>
              <p:cNvPr id="123" name="ZoneTexte 83"/>
              <p:cNvSpPr txBox="1">
                <a:spLocks noChangeArrowheads="1"/>
              </p:cNvSpPr>
              <p:nvPr/>
            </p:nvSpPr>
            <p:spPr bwMode="auto">
              <a:xfrm>
                <a:off x="7364685" y="1920825"/>
                <a:ext cx="476474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s</a:t>
                </a:r>
                <a:r>
                  <a:rPr lang="en-US" sz="1400" baseline="-25000">
                    <a:latin typeface="Calibri" pitchFamily="34" charset="0"/>
                  </a:rPr>
                  <a:t>1/2</a:t>
                </a:r>
              </a:p>
            </p:txBody>
          </p:sp>
          <p:sp>
            <p:nvSpPr>
              <p:cNvPr id="124" name="ZoneTexte 84"/>
              <p:cNvSpPr txBox="1">
                <a:spLocks noChangeArrowheads="1"/>
              </p:cNvSpPr>
              <p:nvPr/>
            </p:nvSpPr>
            <p:spPr bwMode="auto">
              <a:xfrm>
                <a:off x="7364685" y="1706513"/>
                <a:ext cx="492704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g</a:t>
                </a:r>
                <a:r>
                  <a:rPr lang="en-US" sz="1400" baseline="-25000">
                    <a:latin typeface="Calibri" pitchFamily="34" charset="0"/>
                  </a:rPr>
                  <a:t>7/2</a:t>
                </a:r>
              </a:p>
            </p:txBody>
          </p:sp>
          <p:sp>
            <p:nvSpPr>
              <p:cNvPr id="125" name="ZoneTexte 84"/>
              <p:cNvSpPr txBox="1">
                <a:spLocks noChangeArrowheads="1"/>
              </p:cNvSpPr>
              <p:nvPr/>
            </p:nvSpPr>
            <p:spPr bwMode="auto">
              <a:xfrm>
                <a:off x="7368436" y="1556792"/>
                <a:ext cx="572057" cy="3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h</a:t>
                </a:r>
                <a:r>
                  <a:rPr lang="en-US" sz="1400" baseline="-25000">
                    <a:latin typeface="Calibri" pitchFamily="34" charset="0"/>
                  </a:rPr>
                  <a:t>11/2</a:t>
                </a:r>
              </a:p>
            </p:txBody>
          </p:sp>
          <p:sp>
            <p:nvSpPr>
              <p:cNvPr id="126" name="Flèche courbée vers la droite 125"/>
              <p:cNvSpPr/>
              <p:nvPr/>
            </p:nvSpPr>
            <p:spPr>
              <a:xfrm rot="11140038">
                <a:off x="8937634" y="1707359"/>
                <a:ext cx="159227" cy="53599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7" name="Connecteur droit avec flèche 126"/>
              <p:cNvCxnSpPr/>
              <p:nvPr/>
            </p:nvCxnSpPr>
            <p:spPr>
              <a:xfrm flipH="1">
                <a:off x="7668344" y="1916832"/>
                <a:ext cx="216024" cy="72008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avec flèche 127"/>
              <p:cNvCxnSpPr/>
              <p:nvPr/>
            </p:nvCxnSpPr>
            <p:spPr>
              <a:xfrm flipH="1">
                <a:off x="7812360" y="2420888"/>
                <a:ext cx="288032" cy="108012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24000" y="1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Collectivity around N=60</a:t>
            </a:r>
          </a:p>
          <a:p>
            <a:r>
              <a:rPr lang="en-US" i="1" dirty="0"/>
              <a:t>From a theoretical point of 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85" y="990020"/>
            <a:ext cx="298160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783633" y="6165304"/>
            <a:ext cx="49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Zr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19536" y="4818638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The </a:t>
            </a:r>
            <a:r>
              <a:rPr lang="fr-FR" sz="1600" dirty="0" err="1"/>
              <a:t>spherical</a:t>
            </a:r>
            <a:r>
              <a:rPr lang="fr-FR" sz="1600" dirty="0"/>
              <a:t> 2</a:t>
            </a:r>
            <a:r>
              <a:rPr lang="fr-FR" sz="1600" baseline="30000" dirty="0"/>
              <a:t>+</a:t>
            </a:r>
            <a:r>
              <a:rPr lang="fr-FR" sz="1600" baseline="-25000" dirty="0"/>
              <a:t>1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 simple neutron excitation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214" y="1124744"/>
            <a:ext cx="40551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21334" y="3068960"/>
            <a:ext cx="432048" cy="43204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13422" y="3068960"/>
            <a:ext cx="432048" cy="43204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89286" y="3573016"/>
            <a:ext cx="432048" cy="93610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945470" y="3573016"/>
            <a:ext cx="432048" cy="100811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721334" y="2276872"/>
            <a:ext cx="432048" cy="122413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305510" y="2276872"/>
            <a:ext cx="432048" cy="129614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636402" y="651605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(It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dirty="0" err="1"/>
              <a:t>island</a:t>
            </a:r>
            <a:r>
              <a:rPr lang="fr-FR" dirty="0"/>
              <a:t> of inversion …)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9536" y="5085185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>
                <a:solidFill>
                  <a:prstClr val="black"/>
                </a:solidFill>
              </a:rPr>
              <a:t>The 0</a:t>
            </a:r>
            <a:r>
              <a:rPr lang="fr-FR" sz="1600" baseline="30000" dirty="0">
                <a:solidFill>
                  <a:prstClr val="black"/>
                </a:solidFill>
              </a:rPr>
              <a:t>+</a:t>
            </a:r>
            <a:r>
              <a:rPr lang="fr-FR" sz="1600" baseline="-25000" dirty="0">
                <a:solidFill>
                  <a:prstClr val="black"/>
                </a:solidFill>
              </a:rPr>
              <a:t>2</a:t>
            </a:r>
            <a:r>
              <a:rPr lang="fr-FR" sz="1600" dirty="0">
                <a:solidFill>
                  <a:prstClr val="black"/>
                </a:solidFill>
              </a:rPr>
              <a:t>/2</a:t>
            </a:r>
            <a:r>
              <a:rPr lang="fr-FR" sz="1600" baseline="30000" dirty="0">
                <a:solidFill>
                  <a:prstClr val="black"/>
                </a:solidFill>
              </a:rPr>
              <a:t>+</a:t>
            </a:r>
            <a:r>
              <a:rPr lang="fr-FR" sz="1600" baseline="-25000" dirty="0">
                <a:solidFill>
                  <a:prstClr val="black"/>
                </a:solidFill>
              </a:rPr>
              <a:t>2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deformed</a:t>
            </a:r>
            <a:r>
              <a:rPr lang="fr-FR" sz="1600" dirty="0">
                <a:solidFill>
                  <a:prstClr val="black"/>
                </a:solidFill>
              </a:rPr>
              <a:t> configuration </a:t>
            </a:r>
            <a:r>
              <a:rPr lang="fr-FR" sz="1600" dirty="0" err="1">
                <a:solidFill>
                  <a:prstClr val="black"/>
                </a:solidFill>
              </a:rPr>
              <a:t>is</a:t>
            </a:r>
            <a:r>
              <a:rPr lang="fr-FR" sz="1600" dirty="0">
                <a:solidFill>
                  <a:prstClr val="black"/>
                </a:solidFill>
              </a:rPr>
              <a:t> a (2p-2h/4p-4h)</a:t>
            </a:r>
            <a:r>
              <a:rPr lang="fr-FR" sz="1600" dirty="0" err="1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fr-FR" sz="1600" baseline="-25000" dirty="0" err="1">
                <a:solidFill>
                  <a:prstClr val="black"/>
                </a:solidFill>
              </a:rPr>
              <a:t>pf</a:t>
            </a:r>
            <a:r>
              <a:rPr lang="fr-FR" sz="1600" baseline="-25000" dirty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 g</a:t>
            </a:r>
            <a:r>
              <a:rPr lang="fr-FR" sz="1600" baseline="-25000" dirty="0">
                <a:solidFill>
                  <a:prstClr val="black"/>
                </a:solidFill>
                <a:sym typeface="Wingdings" pitchFamily="2" charset="2"/>
              </a:rPr>
              <a:t>9/2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excitation </a:t>
            </a:r>
            <a:r>
              <a:rPr lang="fr-FR" sz="1600" dirty="0" err="1">
                <a:solidFill>
                  <a:prstClr val="black"/>
                </a:solidFill>
                <a:sym typeface="Wingdings" pitchFamily="2" charset="2"/>
              </a:rPr>
              <a:t>coupled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to </a:t>
            </a:r>
            <a:r>
              <a:rPr lang="fr-FR" sz="1600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in the </a:t>
            </a:r>
            <a:r>
              <a:rPr lang="fr-FR" sz="1600" dirty="0" err="1">
                <a:solidFill>
                  <a:prstClr val="black"/>
                </a:solidFill>
                <a:sym typeface="Wingdings" pitchFamily="2" charset="2"/>
              </a:rPr>
              <a:t>intruder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h</a:t>
            </a:r>
            <a:r>
              <a:rPr lang="fr-FR" sz="1600" baseline="-25000" dirty="0">
                <a:solidFill>
                  <a:prstClr val="black"/>
                </a:solidFill>
                <a:sym typeface="Wingdings" pitchFamily="2" charset="2"/>
              </a:rPr>
              <a:t>11/2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, g</a:t>
            </a:r>
            <a:r>
              <a:rPr lang="fr-FR" sz="1600" baseline="-25000" dirty="0">
                <a:solidFill>
                  <a:prstClr val="black"/>
                </a:solidFill>
                <a:sym typeface="Wingdings" pitchFamily="2" charset="2"/>
              </a:rPr>
              <a:t>7/2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sym typeface="Wingdings" pitchFamily="2" charset="2"/>
              </a:rPr>
              <a:t>from</a:t>
            </a:r>
            <a:r>
              <a:rPr lang="fr-FR" sz="1600" dirty="0">
                <a:solidFill>
                  <a:prstClr val="black"/>
                </a:solidFill>
                <a:sym typeface="Wingdings" pitchFamily="2" charset="2"/>
              </a:rPr>
              <a:t> the d</a:t>
            </a:r>
            <a:r>
              <a:rPr lang="fr-FR" sz="1600" baseline="-25000" dirty="0">
                <a:solidFill>
                  <a:prstClr val="black"/>
                </a:solidFill>
                <a:sym typeface="Wingdings" pitchFamily="2" charset="2"/>
              </a:rPr>
              <a:t>5/2</a:t>
            </a:r>
            <a:endParaRPr lang="fr-FR" sz="1600" baseline="-25000" dirty="0">
              <a:solidFill>
                <a:prstClr val="black"/>
              </a:solidFill>
            </a:endParaRPr>
          </a:p>
        </p:txBody>
      </p:sp>
      <p:sp>
        <p:nvSpPr>
          <p:cNvPr id="20" name="AutoShape 103"/>
          <p:cNvSpPr>
            <a:spLocks noChangeArrowheads="1"/>
          </p:cNvSpPr>
          <p:nvPr/>
        </p:nvSpPr>
        <p:spPr bwMode="auto">
          <a:xfrm flipV="1">
            <a:off x="2384599" y="3206327"/>
            <a:ext cx="216024" cy="720080"/>
          </a:xfrm>
          <a:prstGeom prst="curvedRightArrow">
            <a:avLst>
              <a:gd name="adj1" fmla="val 90667"/>
              <a:gd name="adj2" fmla="val 181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1769113" y="2060849"/>
            <a:ext cx="3567814" cy="2585639"/>
            <a:chOff x="284106" y="3867697"/>
            <a:chExt cx="3567814" cy="2585639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11213" y="4660454"/>
              <a:ext cx="1841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108075" y="5077966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330468" y="5265291"/>
              <a:ext cx="39976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40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116013" y="5509766"/>
              <a:ext cx="80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17490" y="5220841"/>
              <a:ext cx="595333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2p</a:t>
              </a:r>
              <a:r>
                <a:rPr lang="en-US" sz="1400" b="1" baseline="-25000">
                  <a:latin typeface="Comic Sans MS" pitchFamily="66" charset="0"/>
                </a:rPr>
                <a:t>1/2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17498" y="4916041"/>
              <a:ext cx="593730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1g</a:t>
              </a:r>
              <a:r>
                <a:rPr lang="en-US" sz="1400" b="1" baseline="-25000">
                  <a:latin typeface="Comic Sans MS" pitchFamily="66" charset="0"/>
                </a:rPr>
                <a:t>9/2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2973654" y="4628704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111250" y="4581079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960688" y="4789041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951163" y="4485829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17498" y="4355654"/>
              <a:ext cx="593730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1g</a:t>
              </a:r>
              <a:r>
                <a:rPr lang="en-US" sz="1400" b="1" baseline="-25000" dirty="0">
                  <a:latin typeface="Comic Sans MS" pitchFamily="66" charset="0"/>
                </a:rPr>
                <a:t>7/2</a:t>
              </a:r>
              <a:endParaRPr lang="de-DE" sz="1400" b="1" baseline="-25000" dirty="0">
                <a:latin typeface="Comic Sans MS" pitchFamily="66" charset="0"/>
              </a:endParaRP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216418" y="4919242"/>
              <a:ext cx="39976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50</a:t>
              </a:r>
              <a:endParaRPr lang="de-DE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1284430" y="6097141"/>
              <a:ext cx="39976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28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108075" y="5827266"/>
              <a:ext cx="801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311140" y="5732016"/>
              <a:ext cx="595333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2p</a:t>
              </a:r>
              <a:r>
                <a:rPr lang="en-US" sz="1400" b="1" baseline="-25000">
                  <a:latin typeface="Comic Sans MS" pitchFamily="66" charset="0"/>
                </a:rPr>
                <a:t>3/2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1165492" y="5652641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1355992" y="5652641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1308367" y="5492304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098550" y="5652641"/>
              <a:ext cx="801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12751" y="5492304"/>
              <a:ext cx="590524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1f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1092467" y="5492304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511567" y="5492304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2428025" y="4584254"/>
              <a:ext cx="604951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2d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2430492" y="4268341"/>
              <a:ext cx="587318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3s</a:t>
              </a:r>
              <a:r>
                <a:rPr lang="en-US" sz="1400" b="1" baseline="-25000">
                  <a:latin typeface="Comic Sans MS" pitchFamily="66" charset="0"/>
                </a:rPr>
                <a:t>1/2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3221304" y="4631879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3443554" y="4623941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3187967" y="4327079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3191092" y="4184204"/>
              <a:ext cx="374118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 dirty="0" err="1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  <a:endParaRPr lang="de-DE" sz="1000" dirty="0">
                <a:solidFill>
                  <a:schemeClr val="hlink"/>
                </a:solidFill>
                <a:latin typeface="Wingdings" pitchFamily="2" charset="2"/>
              </a:endParaRPr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2941638" y="4363591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2" name="Text Box 34"/>
            <p:cNvSpPr txBox="1">
              <a:spLocks noChangeArrowheads="1"/>
            </p:cNvSpPr>
            <p:nvPr/>
          </p:nvSpPr>
          <p:spPr bwMode="auto">
            <a:xfrm>
              <a:off x="2405061" y="4068316"/>
              <a:ext cx="593730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1g</a:t>
              </a:r>
              <a:r>
                <a:rPr lang="en-US" sz="1400" b="1" baseline="-25000" dirty="0">
                  <a:latin typeface="Comic Sans MS" pitchFamily="66" charset="0"/>
                </a:rPr>
                <a:t>7/2</a:t>
              </a:r>
              <a:endParaRPr lang="de-DE" sz="1400" b="1" baseline="-25000" dirty="0">
                <a:latin typeface="Comic Sans MS" pitchFamily="66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1330468" y="4792216"/>
              <a:ext cx="39976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50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1111250" y="4760466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284106" y="4636641"/>
              <a:ext cx="604951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2d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2987824" y="4149080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" name="Text Box 34"/>
            <p:cNvSpPr txBox="1">
              <a:spLocks noChangeArrowheads="1"/>
            </p:cNvSpPr>
            <p:nvPr/>
          </p:nvSpPr>
          <p:spPr bwMode="auto">
            <a:xfrm>
              <a:off x="2382746" y="3867697"/>
              <a:ext cx="67708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1h</a:t>
              </a:r>
              <a:r>
                <a:rPr lang="en-US" sz="1400" b="1" baseline="-25000" dirty="0">
                  <a:latin typeface="Comic Sans MS" pitchFamily="66" charset="0"/>
                </a:rPr>
                <a:t>11/2</a:t>
              </a:r>
              <a:endParaRPr lang="de-DE" sz="1400" b="1" dirty="0">
                <a:latin typeface="Comic Sans MS" pitchFamily="66" charset="0"/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1043608" y="6021288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3059832" y="4869160"/>
              <a:ext cx="79208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851920" y="4869160"/>
              <a:ext cx="0" cy="15841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1043608" y="6394207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043608" y="60212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3059832" y="4869160"/>
              <a:ext cx="0" cy="11521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utoShape 103"/>
          <p:cNvSpPr>
            <a:spLocks noChangeArrowheads="1"/>
          </p:cNvSpPr>
          <p:nvPr/>
        </p:nvSpPr>
        <p:spPr bwMode="auto">
          <a:xfrm flipH="1" flipV="1">
            <a:off x="5408935" y="2198214"/>
            <a:ext cx="144016" cy="854571"/>
          </a:xfrm>
          <a:prstGeom prst="curvedRightArrow">
            <a:avLst>
              <a:gd name="adj1" fmla="val 90667"/>
              <a:gd name="adj2" fmla="val 181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748319" y="4633392"/>
            <a:ext cx="42866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latin typeface="CMR10"/>
              </a:rPr>
              <a:t>Tomoaki</a:t>
            </a:r>
            <a:r>
              <a:rPr lang="fr-FR" sz="1200" i="1" dirty="0">
                <a:latin typeface="CMR10"/>
              </a:rPr>
              <a:t> </a:t>
            </a:r>
            <a:r>
              <a:rPr lang="fr-FR" sz="1200" i="1" dirty="0" err="1" smtClean="0">
                <a:latin typeface="CMR10"/>
              </a:rPr>
              <a:t>Togashi</a:t>
            </a:r>
            <a:r>
              <a:rPr lang="fr-FR" sz="1200" i="1" dirty="0" smtClean="0">
                <a:latin typeface="CMR10"/>
              </a:rPr>
              <a:t> et al </a:t>
            </a:r>
            <a:r>
              <a:rPr lang="en-US" sz="1200" i="1" dirty="0" smtClean="0">
                <a:latin typeface="CMTI10"/>
              </a:rPr>
              <a:t>Phys</a:t>
            </a:r>
            <a:r>
              <a:rPr lang="en-US" sz="1200" i="1" dirty="0">
                <a:latin typeface="CMTI10"/>
              </a:rPr>
              <a:t>. Rev. Lett.</a:t>
            </a:r>
            <a:r>
              <a:rPr lang="en-US" sz="1200" i="1" dirty="0">
                <a:latin typeface="CMR10"/>
              </a:rPr>
              <a:t>, 117:172502, </a:t>
            </a:r>
            <a:r>
              <a:rPr lang="en-US" sz="1200" i="1" dirty="0" smtClean="0">
                <a:latin typeface="CMR10"/>
              </a:rPr>
              <a:t>(2016)</a:t>
            </a:r>
            <a:endParaRPr lang="fr-FR" sz="1200" i="1" dirty="0"/>
          </a:p>
        </p:txBody>
      </p:sp>
      <p:sp>
        <p:nvSpPr>
          <p:cNvPr id="65" name="Rectangle 64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34" y="1360896"/>
            <a:ext cx="5542872" cy="4921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025" y="1414202"/>
            <a:ext cx="5539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S. Cruz, et al PHYSICAL REVIEW C </a:t>
            </a:r>
            <a:r>
              <a:rPr lang="en-US" sz="1400" b="1" i="1" dirty="0" smtClean="0"/>
              <a:t>100</a:t>
            </a:r>
            <a:r>
              <a:rPr lang="en-US" sz="1400" i="1" dirty="0" smtClean="0"/>
              <a:t>, 054321 (November 2019)</a:t>
            </a:r>
            <a:endParaRPr lang="en-US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33984" y="2035880"/>
            <a:ext cx="622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baseline="30000" dirty="0" smtClean="0">
                <a:sym typeface="Wingdings" panose="05000000000000000000" pitchFamily="2" charset="2"/>
              </a:rPr>
              <a:t>96</a:t>
            </a:r>
            <a:r>
              <a:rPr lang="en-US" sz="1600" dirty="0" smtClean="0">
                <a:sym typeface="Wingdings" panose="05000000000000000000" pitchFamily="2" charset="2"/>
              </a:rPr>
              <a:t>Sr </a:t>
            </a:r>
            <a:r>
              <a:rPr lang="en-US" sz="1600" dirty="0">
                <a:sym typeface="Wingdings" panose="05000000000000000000" pitchFamily="2" charset="2"/>
              </a:rPr>
              <a:t>cannot be described in the spherical shell </a:t>
            </a:r>
            <a:r>
              <a:rPr lang="en-US" sz="1600" dirty="0" smtClean="0">
                <a:sym typeface="Wingdings" panose="05000000000000000000" pitchFamily="2" charset="2"/>
              </a:rPr>
              <a:t>model</a:t>
            </a:r>
            <a:endParaRPr lang="en-US" sz="1600" dirty="0" smtClean="0"/>
          </a:p>
          <a:p>
            <a:r>
              <a:rPr lang="en-US" sz="1600" dirty="0" smtClean="0">
                <a:sym typeface="Wingdings" panose="05000000000000000000" pitchFamily="2" charset="2"/>
              </a:rPr>
              <a:t> More spherical strength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1600" dirty="0" smtClean="0">
                <a:sym typeface="Wingdings" panose="05000000000000000000" pitchFamily="2" charset="2"/>
              </a:rPr>
              <a:t>[s1/2]² in the 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 than 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1</a:t>
            </a:r>
            <a:endParaRPr lang="en-US" sz="1600" baseline="-250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Strongly deformed should not be and is not populated (0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 Much more complex structures suggest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triple</a:t>
            </a:r>
            <a:r>
              <a:rPr lang="en-US" sz="1600" dirty="0" smtClean="0">
                <a:sym typeface="Wingdings" panose="05000000000000000000" pitchFamily="2" charset="2"/>
              </a:rPr>
              <a:t> shapes coexistence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Weakly </a:t>
            </a:r>
            <a:r>
              <a:rPr lang="en-US" sz="1600" dirty="0" err="1" smtClean="0">
                <a:sym typeface="Wingdings" panose="05000000000000000000" pitchFamily="2" charset="2"/>
              </a:rPr>
              <a:t>triaxial</a:t>
            </a:r>
            <a:r>
              <a:rPr lang="en-US" sz="1600" dirty="0" smtClean="0">
                <a:sym typeface="Wingdings" panose="05000000000000000000" pitchFamily="2" charset="2"/>
              </a:rPr>
              <a:t> ground state  (as suggested by the </a:t>
            </a:r>
            <a:r>
              <a:rPr lang="en-US" sz="1600" dirty="0" err="1" smtClean="0">
                <a:sym typeface="Wingdings" panose="05000000000000000000" pitchFamily="2" charset="2"/>
              </a:rPr>
              <a:t>coulex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Spherical 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 highly mixed with the highly deformed 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ym typeface="Wingdings" panose="05000000000000000000" pitchFamily="2" charset="2"/>
              </a:rPr>
              <a:t> (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sz="1600" dirty="0" smtClean="0">
                <a:sym typeface="Wingdings" panose="05000000000000000000" pitchFamily="2" charset="2"/>
              </a:rPr>
              <a:t>²(E0)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991564"/>
            <a:ext cx="733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95</a:t>
            </a:r>
            <a:r>
              <a:rPr lang="en-US" dirty="0" smtClean="0"/>
              <a:t>Sr(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r>
              <a:rPr lang="en-US" baseline="30000" dirty="0" smtClean="0"/>
              <a:t>96</a:t>
            </a:r>
            <a:r>
              <a:rPr lang="en-US" dirty="0" smtClean="0"/>
              <a:t>Sr </a:t>
            </a:r>
            <a:r>
              <a:rPr lang="en-US" dirty="0" smtClean="0">
                <a:sym typeface="Wingdings" panose="05000000000000000000" pitchFamily="2" charset="2"/>
              </a:rPr>
              <a:t> focusing on 0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 states   probing the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[s1/2]² configuration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0"/>
            <a:ext cx="5873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A~100 goes multiple shape coexistence</a:t>
            </a:r>
            <a:endParaRPr lang="en-US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90160" y="4439726"/>
            <a:ext cx="446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are not the main occupancy that are probed.</a:t>
            </a:r>
          </a:p>
          <a:p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rgbClr val="FF0000"/>
                </a:solidFill>
              </a:rPr>
              <a:t>Probing the “shape” of the 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and 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 by </a:t>
            </a:r>
            <a:r>
              <a:rPr lang="en-US" sz="1600" b="1" dirty="0" err="1" smtClean="0">
                <a:solidFill>
                  <a:srgbClr val="FF0000"/>
                </a:solidFill>
              </a:rPr>
              <a:t>coulex</a:t>
            </a:r>
            <a:r>
              <a:rPr lang="en-US" sz="1600" b="1" dirty="0" smtClean="0">
                <a:solidFill>
                  <a:srgbClr val="FF0000"/>
                </a:solidFill>
              </a:rPr>
              <a:t> will be already a milestone for SPES 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753" y="1499536"/>
            <a:ext cx="5539672" cy="177670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40" y="1504625"/>
            <a:ext cx="5580153" cy="49543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96043" y="4156364"/>
            <a:ext cx="498764" cy="2826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51563" y="4156364"/>
            <a:ext cx="498764" cy="2826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440" y="93474"/>
            <a:ext cx="696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98</a:t>
            </a:r>
            <a:r>
              <a:rPr lang="fr-FR" sz="2800" dirty="0" smtClean="0"/>
              <a:t>Zr </a:t>
            </a:r>
            <a:r>
              <a:rPr lang="fr-FR" sz="2800" dirty="0" err="1" smtClean="0"/>
              <a:t>under</a:t>
            </a:r>
            <a:r>
              <a:rPr lang="fr-FR" sz="2800" dirty="0" smtClean="0"/>
              <a:t> the light of the (</a:t>
            </a:r>
            <a:r>
              <a:rPr lang="fr-FR" sz="2800" dirty="0" err="1" smtClean="0"/>
              <a:t>d,p</a:t>
            </a:r>
            <a:r>
              <a:rPr lang="fr-FR" sz="2800" dirty="0" smtClean="0"/>
              <a:t>)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in </a:t>
            </a:r>
            <a:r>
              <a:rPr lang="fr-FR" sz="2800" baseline="30000" dirty="0" smtClean="0"/>
              <a:t>95</a:t>
            </a:r>
            <a:r>
              <a:rPr lang="fr-FR" sz="2800" dirty="0" smtClean="0"/>
              <a:t>Sr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2726574" y="3840480"/>
            <a:ext cx="498764" cy="2826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948843" y="3840480"/>
            <a:ext cx="498764" cy="2826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40529" y="3594488"/>
            <a:ext cx="644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not the main occupancy to probe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5899" y="4795935"/>
            <a:ext cx="490262" cy="391886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29939" y="4814597"/>
            <a:ext cx="621623" cy="391886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586386" y="4438996"/>
            <a:ext cx="490262" cy="391886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860065" y="4477409"/>
            <a:ext cx="490262" cy="391886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96043" y="3427219"/>
            <a:ext cx="490262" cy="391886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860065" y="3428128"/>
            <a:ext cx="490262" cy="391886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596043" y="3089960"/>
            <a:ext cx="490262" cy="309266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851562" y="3091777"/>
            <a:ext cx="490262" cy="297937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1284425" y="1866122"/>
            <a:ext cx="38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0</a:t>
            </a:r>
            <a:r>
              <a:rPr lang="fr-FR" b="1" baseline="300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2</a:t>
            </a:r>
            <a:r>
              <a:rPr lang="fr-FR" b="1" baseline="30000" dirty="0" smtClean="0">
                <a:solidFill>
                  <a:srgbClr val="00B050"/>
                </a:solidFill>
              </a:rPr>
              <a:t>+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3</a:t>
            </a:r>
            <a:r>
              <a:rPr lang="fr-FR" b="1" baseline="30000" dirty="0" smtClean="0">
                <a:solidFill>
                  <a:srgbClr val="FFC000"/>
                </a:solidFill>
              </a:rPr>
              <a:t>+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4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5853" y="1183170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S. Cruz, et al </a:t>
            </a:r>
            <a:r>
              <a:rPr lang="en-US" sz="1200" i="1" dirty="0" smtClean="0"/>
              <a:t>PRC </a:t>
            </a:r>
            <a:r>
              <a:rPr lang="en-US" sz="1200" b="1" i="1" dirty="0"/>
              <a:t>100</a:t>
            </a:r>
            <a:r>
              <a:rPr lang="en-US" sz="1200" i="1" dirty="0"/>
              <a:t>, 054321 </a:t>
            </a:r>
            <a:r>
              <a:rPr lang="en-US" sz="1200" i="1" dirty="0" smtClean="0"/>
              <a:t>(November 2019</a:t>
            </a:r>
            <a:r>
              <a:rPr lang="en-US" sz="1200" i="1" dirty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0600" y="3612003"/>
            <a:ext cx="4068147" cy="3623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stCxn id="22" idx="0"/>
          </p:cNvCxnSpPr>
          <p:nvPr/>
        </p:nvCxnSpPr>
        <p:spPr>
          <a:xfrm>
            <a:off x="8474674" y="3612003"/>
            <a:ext cx="203533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400421" y="3964281"/>
            <a:ext cx="203533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0482119" y="3604179"/>
            <a:ext cx="0" cy="36010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816574" y="4069664"/>
            <a:ext cx="53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Proton </a:t>
            </a:r>
            <a:r>
              <a:rPr lang="en-US" dirty="0">
                <a:solidFill>
                  <a:prstClr val="black"/>
                </a:solidFill>
              </a:rPr>
              <a:t>: Occupancy of the 1g</a:t>
            </a:r>
            <a:r>
              <a:rPr lang="en-US" baseline="-25000" dirty="0">
                <a:solidFill>
                  <a:prstClr val="black"/>
                </a:solidFill>
              </a:rPr>
              <a:t>9/2</a:t>
            </a:r>
            <a:r>
              <a:rPr lang="en-US" dirty="0">
                <a:solidFill>
                  <a:prstClr val="black"/>
                </a:solidFill>
              </a:rPr>
              <a:t> from </a:t>
            </a:r>
            <a:r>
              <a:rPr lang="en-US" i="1" dirty="0">
                <a:solidFill>
                  <a:prstClr val="black"/>
                </a:solidFill>
              </a:rPr>
              <a:t>pf</a:t>
            </a:r>
            <a:r>
              <a:rPr lang="en-US" dirty="0">
                <a:solidFill>
                  <a:prstClr val="black"/>
                </a:solidFill>
              </a:rPr>
              <a:t> (depletion of </a:t>
            </a:r>
            <a:r>
              <a:rPr lang="en-US" i="1" dirty="0">
                <a:solidFill>
                  <a:prstClr val="black"/>
                </a:solidFill>
              </a:rPr>
              <a:t>pf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44753" y="4497778"/>
            <a:ext cx="6413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Neutron</a:t>
            </a:r>
            <a:r>
              <a:rPr lang="en-US" dirty="0">
                <a:solidFill>
                  <a:prstClr val="black"/>
                </a:solidFill>
              </a:rPr>
              <a:t> : Depletion of d</a:t>
            </a:r>
            <a:r>
              <a:rPr lang="en-US" baseline="-25000" dirty="0">
                <a:solidFill>
                  <a:prstClr val="black"/>
                </a:solidFill>
              </a:rPr>
              <a:t>5/2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? (</a:t>
            </a:r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dirty="0">
                <a:solidFill>
                  <a:prstClr val="black"/>
                </a:solidFill>
              </a:rPr>
              <a:t> states not observed)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               Increase of g</a:t>
            </a:r>
            <a:r>
              <a:rPr lang="en-US" baseline="-25000" dirty="0">
                <a:solidFill>
                  <a:prstClr val="black"/>
                </a:solidFill>
              </a:rPr>
              <a:t>7/2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? : </a:t>
            </a:r>
            <a:r>
              <a:rPr lang="en-US" dirty="0">
                <a:solidFill>
                  <a:prstClr val="black"/>
                </a:solidFill>
              </a:rPr>
              <a:t>missing 4</a:t>
            </a:r>
            <a:r>
              <a:rPr lang="en-US" baseline="30000" dirty="0">
                <a:solidFill>
                  <a:prstClr val="black"/>
                </a:solidFill>
              </a:rPr>
              <a:t>+ </a:t>
            </a:r>
            <a:r>
              <a:rPr lang="en-US" dirty="0">
                <a:solidFill>
                  <a:prstClr val="black"/>
                </a:solidFill>
              </a:rPr>
              <a:t>states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	(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has </a:t>
            </a:r>
            <a:r>
              <a:rPr lang="en-US" dirty="0" smtClean="0">
                <a:solidFill>
                  <a:prstClr val="black"/>
                </a:solidFill>
              </a:rPr>
              <a:t>consistently higher </a:t>
            </a:r>
            <a:r>
              <a:rPr lang="en-US" dirty="0">
                <a:solidFill>
                  <a:prstClr val="black"/>
                </a:solidFill>
              </a:rPr>
              <a:t>C²S than 4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: 4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deformed ?)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	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Increase </a:t>
            </a:r>
            <a:r>
              <a:rPr lang="en-US" dirty="0">
                <a:solidFill>
                  <a:prstClr val="black"/>
                </a:solidFill>
              </a:rPr>
              <a:t>of h</a:t>
            </a:r>
            <a:r>
              <a:rPr lang="en-US" baseline="-25000" dirty="0">
                <a:solidFill>
                  <a:prstClr val="black"/>
                </a:solidFill>
              </a:rPr>
              <a:t>11/2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? : </a:t>
            </a:r>
            <a:r>
              <a:rPr lang="en-US" dirty="0">
                <a:solidFill>
                  <a:prstClr val="black"/>
                </a:solidFill>
              </a:rPr>
              <a:t>search for 5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dirty="0">
                <a:solidFill>
                  <a:prstClr val="black"/>
                </a:solidFill>
              </a:rPr>
              <a:t> states ….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96043" y="1219721"/>
            <a:ext cx="42866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/>
              <a:t>Tomoaki</a:t>
            </a:r>
            <a:r>
              <a:rPr lang="fr-FR" sz="1200" i="1" dirty="0"/>
              <a:t> </a:t>
            </a:r>
            <a:r>
              <a:rPr lang="fr-FR" sz="1200" i="1" dirty="0" err="1" smtClean="0"/>
              <a:t>Togashi</a:t>
            </a:r>
            <a:r>
              <a:rPr lang="fr-FR" sz="1200" i="1" dirty="0" smtClean="0"/>
              <a:t> et al </a:t>
            </a:r>
            <a:r>
              <a:rPr lang="en-US" sz="1200" i="1" dirty="0" smtClean="0"/>
              <a:t>Phys</a:t>
            </a:r>
            <a:r>
              <a:rPr lang="en-US" sz="1200" i="1" dirty="0"/>
              <a:t>. Rev. Lett., 117:172502, </a:t>
            </a:r>
            <a:r>
              <a:rPr lang="en-US" sz="1200" i="1" dirty="0" smtClean="0"/>
              <a:t>(2016)</a:t>
            </a:r>
            <a:endParaRPr lang="fr-FR" sz="1200" i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403123" y="616694"/>
            <a:ext cx="501445" cy="84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95853" y="6458967"/>
            <a:ext cx="458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FF0000"/>
                </a:solidFill>
              </a:rPr>
              <a:t>Challenges of the high </a:t>
            </a:r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-</a:t>
            </a:r>
            <a:r>
              <a:rPr lang="fr-FR" b="1" dirty="0" err="1" smtClean="0">
                <a:solidFill>
                  <a:srgbClr val="FF0000"/>
                </a:solidFill>
              </a:rPr>
              <a:t>transfer</a:t>
            </a:r>
            <a:r>
              <a:rPr lang="fr-FR" b="1" dirty="0" smtClean="0">
                <a:solidFill>
                  <a:srgbClr val="FF0000"/>
                </a:solidFill>
              </a:rPr>
              <a:t> in (</a:t>
            </a:r>
            <a:r>
              <a:rPr lang="fr-FR" b="1" dirty="0" err="1" smtClean="0">
                <a:solidFill>
                  <a:srgbClr val="FF0000"/>
                </a:solidFill>
              </a:rPr>
              <a:t>d,p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9" y="1208092"/>
            <a:ext cx="5346062" cy="3307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1715" y="3987650"/>
            <a:ext cx="5295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Purnima Singh et al </a:t>
            </a:r>
            <a:r>
              <a:rPr lang="en-US" sz="1600" i="1" dirty="0" smtClean="0">
                <a:solidFill>
                  <a:srgbClr val="231F20"/>
                </a:solidFill>
              </a:rPr>
              <a:t>PRL121, 192501 (2018)</a:t>
            </a:r>
          </a:p>
          <a:p>
            <a:r>
              <a:rPr lang="en-US" sz="1600" i="1" dirty="0" smtClean="0">
                <a:solidFill>
                  <a:srgbClr val="231F20"/>
                </a:solidFill>
              </a:rPr>
              <a:t>EXOGAM- VAMOS data. Coming soon AGATA –VAMOS data</a:t>
            </a:r>
            <a:endParaRPr lang="en-US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5551715" y="1121764"/>
            <a:ext cx="66402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</a:rPr>
              <a:t>The B(E2) values indicate the coexistence of 3 different structures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31F20"/>
                </a:solidFill>
              </a:rPr>
              <a:t>“nearly » spherical 0</a:t>
            </a:r>
            <a:r>
              <a:rPr lang="en-US" baseline="30000" dirty="0" smtClean="0">
                <a:solidFill>
                  <a:srgbClr val="231F20"/>
                </a:solidFill>
              </a:rPr>
              <a:t>+</a:t>
            </a:r>
            <a:r>
              <a:rPr lang="en-US" baseline="-25000" dirty="0" smtClean="0">
                <a:solidFill>
                  <a:srgbClr val="231F20"/>
                </a:solidFill>
              </a:rPr>
              <a:t>1</a:t>
            </a:r>
            <a:r>
              <a:rPr lang="en-US" sz="800" dirty="0" smtClean="0">
                <a:solidFill>
                  <a:srgbClr val="231F20"/>
                </a:solidFill>
              </a:rPr>
              <a:t> </a:t>
            </a:r>
            <a:r>
              <a:rPr lang="en-US" dirty="0" smtClean="0">
                <a:solidFill>
                  <a:srgbClr val="231F20"/>
                </a:solidFill>
              </a:rPr>
              <a:t>ground state,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31F20"/>
                </a:solidFill>
              </a:rPr>
              <a:t> deformed 0</a:t>
            </a:r>
            <a:r>
              <a:rPr lang="en-US" baseline="30000" dirty="0" smtClean="0">
                <a:solidFill>
                  <a:srgbClr val="231F20"/>
                </a:solidFill>
              </a:rPr>
              <a:t>+</a:t>
            </a:r>
            <a:r>
              <a:rPr lang="en-US" baseline="-25000" dirty="0" smtClean="0">
                <a:solidFill>
                  <a:srgbClr val="231F20"/>
                </a:solidFill>
              </a:rPr>
              <a:t>2 </a:t>
            </a:r>
            <a:r>
              <a:rPr lang="en-US" sz="800" dirty="0" smtClean="0">
                <a:solidFill>
                  <a:srgbClr val="231F20"/>
                </a:solidFill>
              </a:rPr>
              <a:t> </a:t>
            </a:r>
            <a:r>
              <a:rPr lang="en-US" dirty="0" smtClean="0">
                <a:solidFill>
                  <a:srgbClr val="231F20"/>
                </a:solidFill>
              </a:rPr>
              <a:t>state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31F20"/>
                </a:solidFill>
              </a:rPr>
              <a:t> well-deformed structure 0</a:t>
            </a:r>
            <a:r>
              <a:rPr lang="en-US" baseline="30000" dirty="0" smtClean="0">
                <a:solidFill>
                  <a:srgbClr val="231F20"/>
                </a:solidFill>
              </a:rPr>
              <a:t>+</a:t>
            </a:r>
            <a:r>
              <a:rPr lang="en-US" baseline="-25000" dirty="0" smtClean="0">
                <a:solidFill>
                  <a:srgbClr val="231F20"/>
                </a:solidFill>
              </a:rPr>
              <a:t>3</a:t>
            </a:r>
            <a:r>
              <a:rPr lang="en-US" sz="800" baseline="-25000" dirty="0" smtClean="0">
                <a:solidFill>
                  <a:srgbClr val="231F20"/>
                </a:solidFill>
              </a:rPr>
              <a:t> </a:t>
            </a:r>
            <a:r>
              <a:rPr lang="en-US" dirty="0" smtClean="0">
                <a:solidFill>
                  <a:srgbClr val="231F20"/>
                </a:solidFill>
              </a:rPr>
              <a:t>state. </a:t>
            </a:r>
            <a:endParaRPr lang="en-US" dirty="0">
              <a:solidFill>
                <a:srgbClr val="231F2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231F20"/>
              </a:solidFill>
            </a:endParaRPr>
          </a:p>
          <a:p>
            <a:r>
              <a:rPr lang="en-US" baseline="30000" dirty="0" smtClean="0">
                <a:solidFill>
                  <a:srgbClr val="231F20"/>
                </a:solidFill>
              </a:rPr>
              <a:t>96</a:t>
            </a:r>
            <a:r>
              <a:rPr lang="en-US" dirty="0" smtClean="0">
                <a:solidFill>
                  <a:srgbClr val="231F20"/>
                </a:solidFill>
              </a:rPr>
              <a:t>Sr was proposed as w</a:t>
            </a:r>
            <a:r>
              <a:rPr lang="en-US" sz="1600" dirty="0" smtClean="0">
                <a:sym typeface="Wingdings" panose="05000000000000000000" pitchFamily="2" charset="2"/>
              </a:rPr>
              <a:t>eakly </a:t>
            </a:r>
            <a:r>
              <a:rPr lang="en-US" sz="1600" dirty="0" err="1">
                <a:sym typeface="Wingdings" panose="05000000000000000000" pitchFamily="2" charset="2"/>
              </a:rPr>
              <a:t>triaxial</a:t>
            </a:r>
            <a:r>
              <a:rPr lang="en-US" sz="1600" dirty="0">
                <a:sym typeface="Wingdings" panose="05000000000000000000" pitchFamily="2" charset="2"/>
              </a:rPr>
              <a:t> ground state </a:t>
            </a:r>
            <a:r>
              <a:rPr lang="en-US" sz="1600" dirty="0" smtClean="0">
                <a:sym typeface="Wingdings" panose="05000000000000000000" pitchFamily="2" charset="2"/>
              </a:rPr>
              <a:t>, spherical </a:t>
            </a:r>
            <a:r>
              <a:rPr lang="en-US" sz="1600" dirty="0">
                <a:sym typeface="Wingdings" panose="05000000000000000000" pitchFamily="2" charset="2"/>
              </a:rPr>
              <a:t>0</a:t>
            </a:r>
            <a:r>
              <a:rPr lang="en-US" sz="1600" baseline="30000" dirty="0">
                <a:sym typeface="Wingdings" panose="05000000000000000000" pitchFamily="2" charset="2"/>
              </a:rPr>
              <a:t>+</a:t>
            </a:r>
            <a:r>
              <a:rPr lang="en-US" sz="1600" baseline="-25000" dirty="0">
                <a:sym typeface="Wingdings" panose="05000000000000000000" pitchFamily="2" charset="2"/>
              </a:rPr>
              <a:t>2</a:t>
            </a:r>
            <a:r>
              <a:rPr lang="en-US" sz="1600" dirty="0">
                <a:sym typeface="Wingdings" panose="05000000000000000000" pitchFamily="2" charset="2"/>
              </a:rPr>
              <a:t> highly mixed with the highly deformed </a:t>
            </a:r>
            <a:r>
              <a:rPr lang="en-US" sz="1600" dirty="0" smtClean="0">
                <a:sym typeface="Wingdings" panose="05000000000000000000" pitchFamily="2" charset="2"/>
              </a:rPr>
              <a:t>0</a:t>
            </a:r>
            <a:r>
              <a:rPr lang="en-US" sz="1600" baseline="30000" dirty="0" smtClean="0">
                <a:sym typeface="Wingdings" panose="05000000000000000000" pitchFamily="2" charset="2"/>
              </a:rPr>
              <a:t>+</a:t>
            </a:r>
            <a:r>
              <a:rPr lang="en-US" sz="1600" baseline="-25000" dirty="0" smtClean="0">
                <a:sym typeface="Wingdings" panose="05000000000000000000" pitchFamily="2" charset="2"/>
              </a:rPr>
              <a:t>3</a:t>
            </a:r>
            <a:endParaRPr lang="en-US" dirty="0" smtClean="0">
              <a:solidFill>
                <a:srgbClr val="231F20"/>
              </a:solidFill>
            </a:endParaRPr>
          </a:p>
          <a:p>
            <a:endParaRPr lang="en-US" dirty="0" smtClean="0">
              <a:solidFill>
                <a:srgbClr val="231F20"/>
              </a:solidFill>
            </a:endParaRPr>
          </a:p>
          <a:p>
            <a:r>
              <a:rPr lang="en-US" dirty="0" smtClean="0">
                <a:solidFill>
                  <a:srgbClr val="231F20"/>
                </a:solidFill>
              </a:rPr>
              <a:t>A significant mixing between the well deformed and moderately deformed configurations from </a:t>
            </a:r>
            <a:r>
              <a:rPr lang="en-US" dirty="0" smtClean="0">
                <a:solidFill>
                  <a:srgbClr val="FF0000"/>
                </a:solidFill>
              </a:rPr>
              <a:t>exp.</a:t>
            </a:r>
            <a:r>
              <a:rPr lang="en-US" dirty="0" smtClean="0">
                <a:solidFill>
                  <a:srgbClr val="231F2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B(E2)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309" y="4974289"/>
            <a:ext cx="814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coexistence </a:t>
            </a:r>
            <a:r>
              <a:rPr lang="en-US" dirty="0" smtClean="0">
                <a:sym typeface="Wingdings" panose="05000000000000000000" pitchFamily="2" charset="2"/>
              </a:rPr>
              <a:t> Multiple shape coexistence with less caricatured shapes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Much more complex structures than a spherical to deformed transition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structure of the three 0</a:t>
            </a:r>
            <a:r>
              <a:rPr lang="en-US" baseline="30000" dirty="0" smtClean="0">
                <a:sym typeface="Wingdings" panose="05000000000000000000" pitchFamily="2" charset="2"/>
              </a:rPr>
              <a:t>+ </a:t>
            </a:r>
            <a:r>
              <a:rPr lang="en-US" dirty="0" smtClean="0">
                <a:sym typeface="Wingdings" panose="05000000000000000000" pitchFamily="2" charset="2"/>
              </a:rPr>
              <a:t>states requires some experimental clarifications at N=58 </a:t>
            </a:r>
          </a:p>
        </p:txBody>
      </p:sp>
      <p:pic>
        <p:nvPicPr>
          <p:cNvPr id="7" name="Picture 15" descr="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844" y="3618744"/>
            <a:ext cx="448237" cy="448237"/>
          </a:xfrm>
          <a:prstGeom prst="rect">
            <a:avLst/>
          </a:prstGeom>
          <a:noFill/>
        </p:spPr>
      </p:pic>
      <p:pic>
        <p:nvPicPr>
          <p:cNvPr id="8" name="Picture 10" descr="ProlateSphe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521" y="3536709"/>
            <a:ext cx="515120" cy="450941"/>
          </a:xfrm>
          <a:prstGeom prst="rect">
            <a:avLst/>
          </a:prstGeom>
          <a:noFill/>
        </p:spPr>
      </p:pic>
      <p:pic>
        <p:nvPicPr>
          <p:cNvPr id="9" name="Picture 10" descr="ProlateSphe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946" y="1121764"/>
            <a:ext cx="705795" cy="45094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29595" y="4409315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 smtClean="0">
                <a:solidFill>
                  <a:srgbClr val="231F20"/>
                </a:solidFill>
              </a:rPr>
              <a:t>98</a:t>
            </a:r>
            <a:r>
              <a:rPr lang="en-US" sz="3200" dirty="0" smtClean="0">
                <a:solidFill>
                  <a:srgbClr val="231F20"/>
                </a:solidFill>
              </a:rPr>
              <a:t>Zr </a:t>
            </a:r>
            <a:endParaRPr lang="en-US" sz="3200" dirty="0"/>
          </a:p>
        </p:txBody>
      </p:sp>
      <p:sp>
        <p:nvSpPr>
          <p:cNvPr id="12" name="Ellipse 11"/>
          <p:cNvSpPr/>
          <p:nvPr/>
        </p:nvSpPr>
        <p:spPr>
          <a:xfrm rot="1156715">
            <a:off x="3285460" y="2268546"/>
            <a:ext cx="355465" cy="851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5873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A~100 goes multiple shape coexistence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9267" y="5768342"/>
            <a:ext cx="385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Probing the “shape” of the 0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and 0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by </a:t>
            </a:r>
            <a:r>
              <a:rPr lang="en-US" b="1" dirty="0" err="1">
                <a:solidFill>
                  <a:srgbClr val="FF0000"/>
                </a:solidFill>
              </a:rPr>
              <a:t>coulex</a:t>
            </a:r>
            <a:r>
              <a:rPr lang="en-US" b="1" dirty="0">
                <a:solidFill>
                  <a:srgbClr val="FF0000"/>
                </a:solidFill>
              </a:rPr>
              <a:t> will be already a </a:t>
            </a:r>
            <a:r>
              <a:rPr lang="en-US" b="1" dirty="0" smtClean="0">
                <a:solidFill>
                  <a:srgbClr val="FF0000"/>
                </a:solidFill>
              </a:rPr>
              <a:t>difficult milestone </a:t>
            </a:r>
            <a:r>
              <a:rPr lang="en-US" b="1" dirty="0">
                <a:solidFill>
                  <a:srgbClr val="FF0000"/>
                </a:solidFill>
              </a:rPr>
              <a:t>for SPES !</a:t>
            </a:r>
          </a:p>
        </p:txBody>
      </p:sp>
    </p:spTree>
    <p:extLst>
      <p:ext uri="{BB962C8B-B14F-4D97-AF65-F5344CB8AC3E}">
        <p14:creationId xmlns:p14="http://schemas.microsoft.com/office/powerpoint/2010/main" val="1229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47998" y="4866394"/>
            <a:ext cx="4248677" cy="199160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1583842"/>
            <a:ext cx="7414951" cy="4060499"/>
            <a:chOff x="845191" y="1136072"/>
            <a:chExt cx="9138639" cy="500095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191" y="1136072"/>
              <a:ext cx="9138639" cy="5000954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7247163" y="2827542"/>
              <a:ext cx="504056" cy="12651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10836" y="6212105"/>
            <a:ext cx="3040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E. Clément et al, Phys</a:t>
            </a:r>
            <a:r>
              <a:rPr lang="en-US" sz="1200" i="1" dirty="0" smtClean="0"/>
              <a:t>. Scr</a:t>
            </a:r>
            <a:r>
              <a:rPr lang="en-US" sz="1200" i="1" dirty="0"/>
              <a:t>. 92, 084002 (2017)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025" y="1265115"/>
            <a:ext cx="5420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Adapted from N.J</a:t>
            </a:r>
            <a:r>
              <a:rPr lang="en-US" sz="1400" i="1" dirty="0"/>
              <a:t>. Stone. Table of nuclear electric quadrupole moments. Atomic Data and Nuclear </a:t>
            </a:r>
            <a:r>
              <a:rPr lang="en-US" sz="1400" i="1" dirty="0" smtClean="0"/>
              <a:t>Data </a:t>
            </a:r>
            <a:r>
              <a:rPr lang="fr-FR" sz="1400" i="1" dirty="0" smtClean="0"/>
              <a:t>Tables</a:t>
            </a:r>
            <a:r>
              <a:rPr lang="fr-FR" sz="1400" i="1" dirty="0"/>
              <a:t>, 111-112:1 – 28, 2016.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247998" y="1117646"/>
            <a:ext cx="5103206" cy="3662541"/>
            <a:chOff x="7243449" y="1085561"/>
            <a:chExt cx="4944002" cy="3662541"/>
          </a:xfrm>
        </p:grpSpPr>
        <p:sp>
          <p:nvSpPr>
            <p:cNvPr id="2" name="ZoneTexte 1"/>
            <p:cNvSpPr txBox="1"/>
            <p:nvPr/>
          </p:nvSpPr>
          <p:spPr>
            <a:xfrm>
              <a:off x="7243449" y="1085561"/>
              <a:ext cx="4944002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600" dirty="0" smtClean="0"/>
                <a:t>Comparison with other Coulomb excitation measurement for even-even nuclei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600" dirty="0" smtClean="0"/>
                <a:t>Laser spectroscopy of odd-mass nuclei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600" dirty="0" smtClean="0"/>
                <a:t>Spectroscopic quadrupole moment replaced in the nucleus framework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dirty="0" smtClean="0"/>
            </a:p>
            <a:p>
              <a:endParaRPr lang="en-US" sz="1600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600" dirty="0"/>
                <a:t> </a:t>
              </a:r>
              <a:r>
                <a:rPr lang="en-US" sz="1600" dirty="0" smtClean="0"/>
                <a:t>Remove the Z and A dependences 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dirty="0"/>
            </a:p>
            <a:p>
              <a:endParaRPr lang="en-US" sz="1600" dirty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600" dirty="0" smtClean="0"/>
                <a:t>But assume a certain level of </a:t>
              </a:r>
              <a:r>
                <a:rPr lang="en-US" sz="1600" dirty="0" err="1" smtClean="0"/>
                <a:t>axiality</a:t>
              </a:r>
              <a:r>
                <a:rPr lang="en-US" sz="1600" dirty="0" smtClean="0"/>
                <a:t> </a:t>
              </a:r>
            </a:p>
            <a:p>
              <a:r>
                <a:rPr lang="en-US" sz="1200" i="1" dirty="0" smtClean="0"/>
                <a:t>T</a:t>
              </a:r>
              <a:r>
                <a:rPr lang="en-US" sz="1200" i="1" dirty="0"/>
                <a:t>. W. </a:t>
              </a:r>
              <a:r>
                <a:rPr lang="en-US" sz="1200" i="1" dirty="0" smtClean="0"/>
                <a:t>Hagen et al. , </a:t>
              </a:r>
              <a:r>
                <a:rPr lang="pt-BR" sz="1200" i="1" dirty="0"/>
                <a:t>Phys. Rev. C, 95:034302, </a:t>
              </a:r>
              <a:r>
                <a:rPr lang="pt-BR" sz="1200" i="1" dirty="0" smtClean="0"/>
                <a:t>(2017) EXOGAM-VAMOS data )</a:t>
              </a:r>
              <a:endParaRPr lang="en-US" sz="1200" i="1" dirty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dirty="0" smtClean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8453" y="2163704"/>
              <a:ext cx="1736025" cy="638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4008" y="3068184"/>
              <a:ext cx="2164914" cy="60095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381348" y="4568014"/>
            <a:ext cx="4810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Wingdings" panose="05000000000000000000" pitchFamily="2" charset="2"/>
              </a:rPr>
              <a:t>Amazing </a:t>
            </a:r>
            <a:r>
              <a:rPr lang="en-US" sz="1600" dirty="0">
                <a:sym typeface="Wingdings" panose="05000000000000000000" pitchFamily="2" charset="2"/>
              </a:rPr>
              <a:t>coherence of the </a:t>
            </a:r>
            <a:r>
              <a:rPr lang="en-US" sz="1600" dirty="0" smtClean="0">
                <a:sym typeface="Wingdings" panose="05000000000000000000" pitchFamily="2" charset="2"/>
              </a:rPr>
              <a:t>experimental data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Z </a:t>
            </a:r>
            <a:r>
              <a:rPr lang="en-US" sz="1600" dirty="0" smtClean="0">
                <a:sym typeface="Wingdings" panose="05000000000000000000" pitchFamily="2" charset="2"/>
              </a:rPr>
              <a:t>independence </a:t>
            </a:r>
            <a:r>
              <a:rPr lang="en-US" sz="1600" dirty="0">
                <a:sym typeface="Wingdings" panose="05000000000000000000" pitchFamily="2" charset="2"/>
              </a:rPr>
              <a:t>below and after N=59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Wingdings" panose="05000000000000000000" pitchFamily="2" charset="2"/>
              </a:rPr>
              <a:t>A “Z” dependence is highlighted at N=59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Probing the effect </a:t>
            </a:r>
            <a:r>
              <a:rPr lang="en-US" sz="1600" dirty="0"/>
              <a:t>of proton </a:t>
            </a:r>
            <a:r>
              <a:rPr lang="en-US" sz="1600" u="sng" dirty="0"/>
              <a:t>pair</a:t>
            </a:r>
            <a:r>
              <a:rPr lang="en-US" sz="1600" dirty="0"/>
              <a:t> </a:t>
            </a:r>
            <a:r>
              <a:rPr lang="en-US" sz="1600" dirty="0" smtClean="0"/>
              <a:t>excitation </a:t>
            </a:r>
            <a:r>
              <a:rPr lang="en-US" sz="1600" dirty="0"/>
              <a:t>coupled to the neutron intruder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0838" y="-9657"/>
            <a:ext cx="576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Shape Coexistence </a:t>
            </a:r>
            <a:r>
              <a:rPr lang="fr-FR" sz="2800" dirty="0" err="1"/>
              <a:t>at</a:t>
            </a:r>
            <a:r>
              <a:rPr lang="fr-FR" sz="2800" dirty="0"/>
              <a:t> N=60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0836" y="539024"/>
            <a:ext cx="633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Comparison between Ground and Excited state </a:t>
            </a:r>
            <a:r>
              <a:rPr lang="en-US" sz="1600" i="1" dirty="0" err="1"/>
              <a:t>Quadrupole</a:t>
            </a:r>
            <a:r>
              <a:rPr lang="en-US" sz="1600" i="1" dirty="0"/>
              <a:t> moments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601" y="5525762"/>
            <a:ext cx="3907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Missing point  </a:t>
            </a:r>
            <a:r>
              <a:rPr lang="en-US" sz="1600" dirty="0" smtClean="0"/>
              <a:t>(</a:t>
            </a:r>
            <a:r>
              <a:rPr lang="en-US" sz="1600" baseline="30000" dirty="0"/>
              <a:t>90,92</a:t>
            </a:r>
            <a:r>
              <a:rPr lang="en-US" sz="1600" dirty="0"/>
              <a:t>Rb, </a:t>
            </a:r>
            <a:r>
              <a:rPr lang="en-US" sz="1600" baseline="30000" dirty="0"/>
              <a:t>90,92,94,</a:t>
            </a:r>
            <a:r>
              <a:rPr lang="en-US" sz="1600" baseline="30000" dirty="0">
                <a:solidFill>
                  <a:srgbClr val="FF0000"/>
                </a:solidFill>
              </a:rPr>
              <a:t>97</a:t>
            </a:r>
            <a:r>
              <a:rPr lang="en-US" sz="1600" dirty="0">
                <a:solidFill>
                  <a:srgbClr val="FF0000"/>
                </a:solidFill>
              </a:rPr>
              <a:t>Sr</a:t>
            </a:r>
            <a:r>
              <a:rPr lang="en-US" sz="1600" dirty="0"/>
              <a:t>, </a:t>
            </a:r>
            <a:r>
              <a:rPr lang="en-US" sz="1600" baseline="30000" dirty="0"/>
              <a:t>91-93, 95-</a:t>
            </a:r>
            <a:r>
              <a:rPr lang="en-US" sz="1600" baseline="30000" dirty="0">
                <a:solidFill>
                  <a:srgbClr val="FF0000"/>
                </a:solidFill>
              </a:rPr>
              <a:t>98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r>
              <a:rPr lang="en-US" sz="1600" dirty="0"/>
              <a:t>, </a:t>
            </a:r>
            <a:r>
              <a:rPr lang="en-US" sz="1600" baseline="30000" dirty="0"/>
              <a:t>92-94,96-</a:t>
            </a:r>
            <a:r>
              <a:rPr lang="en-US" sz="1600" baseline="30000" dirty="0">
                <a:solidFill>
                  <a:srgbClr val="FF0000"/>
                </a:solidFill>
              </a:rPr>
              <a:t>99,100</a:t>
            </a:r>
            <a:r>
              <a:rPr lang="en-US" sz="1600" dirty="0">
                <a:solidFill>
                  <a:srgbClr val="FF0000"/>
                </a:solidFill>
              </a:rPr>
              <a:t>Zr</a:t>
            </a:r>
            <a:r>
              <a:rPr lang="en-US" sz="1600" dirty="0"/>
              <a:t>, </a:t>
            </a:r>
            <a:r>
              <a:rPr lang="en-US" sz="1600" baseline="30000" dirty="0"/>
              <a:t>94-98,</a:t>
            </a:r>
            <a:r>
              <a:rPr lang="en-US" sz="1600" baseline="30000" dirty="0">
                <a:solidFill>
                  <a:srgbClr val="FF0000"/>
                </a:solidFill>
              </a:rPr>
              <a:t>100</a:t>
            </a:r>
            <a:r>
              <a:rPr lang="en-US" sz="1600" dirty="0">
                <a:solidFill>
                  <a:srgbClr val="FF0000"/>
                </a:solidFill>
              </a:rPr>
              <a:t>Nb</a:t>
            </a:r>
            <a:r>
              <a:rPr lang="en-US" sz="1600" dirty="0"/>
              <a:t>, </a:t>
            </a:r>
            <a:r>
              <a:rPr lang="en-US" sz="1600" baseline="30000" dirty="0"/>
              <a:t>99-</a:t>
            </a:r>
            <a:r>
              <a:rPr lang="en-US" sz="1600" baseline="30000" dirty="0">
                <a:solidFill>
                  <a:srgbClr val="FF0000"/>
                </a:solidFill>
              </a:rPr>
              <a:t>101</a:t>
            </a:r>
            <a:r>
              <a:rPr lang="en-US" sz="1600" dirty="0">
                <a:solidFill>
                  <a:srgbClr val="FF0000"/>
                </a:solidFill>
              </a:rPr>
              <a:t>Mo</a:t>
            </a:r>
            <a:r>
              <a:rPr lang="en-US" sz="1600" dirty="0" smtClean="0"/>
              <a:t>)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6801733" y="4753942"/>
            <a:ext cx="3239952" cy="90231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160460" y="4796226"/>
            <a:ext cx="3239952" cy="902317"/>
          </a:xfrm>
          <a:prstGeom prst="ellipse">
            <a:avLst/>
          </a:prstGeom>
          <a:solidFill>
            <a:srgbClr val="00B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41" name="ZoneTexte 51"/>
          <p:cNvSpPr txBox="1">
            <a:spLocks noChangeArrowheads="1"/>
          </p:cNvSpPr>
          <p:nvPr/>
        </p:nvSpPr>
        <p:spPr bwMode="auto">
          <a:xfrm>
            <a:off x="1703512" y="1052737"/>
            <a:ext cx="66643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Shape coexistence in atomic nuclei is an universal phenomenon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It reflects the competition between a stable spherical shape and </a:t>
            </a:r>
          </a:p>
          <a:p>
            <a:r>
              <a:rPr lang="en-US" dirty="0">
                <a:cs typeface="Times New Roman" pitchFamily="18" charset="0"/>
              </a:rPr>
              <a:t>the natural tendency of the nucleus to deform</a:t>
            </a:r>
          </a:p>
        </p:txBody>
      </p:sp>
      <p:grpSp>
        <p:nvGrpSpPr>
          <p:cNvPr id="2" name="Groupe 10"/>
          <p:cNvGrpSpPr/>
          <p:nvPr/>
        </p:nvGrpSpPr>
        <p:grpSpPr>
          <a:xfrm>
            <a:off x="2855640" y="2556194"/>
            <a:ext cx="6873151" cy="1304855"/>
            <a:chOff x="1331640" y="2276872"/>
            <a:chExt cx="6873151" cy="1304855"/>
          </a:xfrm>
        </p:grpSpPr>
        <p:sp>
          <p:nvSpPr>
            <p:cNvPr id="24" name="Flèche droite 23"/>
            <p:cNvSpPr/>
            <p:nvPr/>
          </p:nvSpPr>
          <p:spPr>
            <a:xfrm>
              <a:off x="1331640" y="2420888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>
              <a:spLocks noChangeArrowheads="1"/>
            </p:cNvSpPr>
            <p:nvPr/>
          </p:nvSpPr>
          <p:spPr bwMode="auto">
            <a:xfrm>
              <a:off x="2267744" y="2276872"/>
              <a:ext cx="5405419" cy="584775"/>
            </a:xfrm>
            <a:prstGeom prst="rect">
              <a:avLst/>
            </a:prstGeom>
            <a:solidFill>
              <a:srgbClr val="CCCCFF">
                <a:alpha val="2901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Competition between spherical gap and residual interaction minimizing the potential energy of deformed configuration</a:t>
              </a:r>
            </a:p>
          </p:txBody>
        </p:sp>
        <p:sp>
          <p:nvSpPr>
            <p:cNvPr id="29" name="Flèche droite 28"/>
            <p:cNvSpPr/>
            <p:nvPr/>
          </p:nvSpPr>
          <p:spPr>
            <a:xfrm>
              <a:off x="2051720" y="3068960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ZoneTexte 29"/>
            <p:cNvSpPr txBox="1">
              <a:spLocks noChangeArrowheads="1"/>
            </p:cNvSpPr>
            <p:nvPr/>
          </p:nvSpPr>
          <p:spPr bwMode="auto">
            <a:xfrm>
              <a:off x="3131840" y="2996952"/>
              <a:ext cx="5072951" cy="584775"/>
            </a:xfrm>
            <a:prstGeom prst="rect">
              <a:avLst/>
            </a:prstGeom>
            <a:solidFill>
              <a:srgbClr val="CCCCFF">
                <a:alpha val="2901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Two </a:t>
              </a:r>
              <a:r>
                <a:rPr lang="en-US" sz="1600" dirty="0" err="1">
                  <a:cs typeface="Times New Roman" pitchFamily="18" charset="0"/>
                </a:rPr>
                <a:t>microscopical</a:t>
              </a:r>
              <a:r>
                <a:rPr lang="en-US" sz="1600" dirty="0">
                  <a:cs typeface="Times New Roman" pitchFamily="18" charset="0"/>
                </a:rPr>
                <a:t> configurations, with different shape, coexist at low excitation energy in the same nucleus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14"/>
          <p:cNvGrpSpPr/>
          <p:nvPr/>
        </p:nvGrpSpPr>
        <p:grpSpPr>
          <a:xfrm>
            <a:off x="2424456" y="3915635"/>
            <a:ext cx="7046480" cy="1611862"/>
            <a:chOff x="343771" y="4904713"/>
            <a:chExt cx="7046480" cy="1611862"/>
          </a:xfrm>
        </p:grpSpPr>
        <p:sp>
          <p:nvSpPr>
            <p:cNvPr id="11" name="ZoneTexte 10"/>
            <p:cNvSpPr txBox="1"/>
            <p:nvPr/>
          </p:nvSpPr>
          <p:spPr>
            <a:xfrm>
              <a:off x="2599149" y="4904713"/>
              <a:ext cx="3199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Which mechanism  ?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43771" y="5901022"/>
              <a:ext cx="32087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Microscopical</a:t>
              </a:r>
              <a:r>
                <a:rPr lang="en-US" dirty="0"/>
                <a:t> effect </a:t>
              </a:r>
              <a:r>
                <a:rPr lang="en-US" dirty="0" smtClean="0"/>
                <a:t>?</a:t>
              </a:r>
            </a:p>
            <a:p>
              <a:r>
                <a:rPr lang="en-US" sz="1600" i="1" dirty="0" smtClean="0"/>
                <a:t>Relevant excitation and coupling</a:t>
              </a:r>
              <a:endParaRPr lang="en-US" sz="1600" i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49683" y="5886403"/>
              <a:ext cx="18405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Mean field </a:t>
              </a:r>
              <a:r>
                <a:rPr lang="en-US" dirty="0" smtClean="0"/>
                <a:t>?</a:t>
              </a:r>
            </a:p>
            <a:p>
              <a:r>
                <a:rPr lang="en-US" sz="1600" i="1" dirty="0" smtClean="0"/>
                <a:t>Which symmetries ?</a:t>
              </a:r>
              <a:endParaRPr lang="en-US" sz="1600" i="1" dirty="0"/>
            </a:p>
          </p:txBody>
        </p:sp>
        <p:sp>
          <p:nvSpPr>
            <p:cNvPr id="14" name="Double flèche horizontale 13"/>
            <p:cNvSpPr/>
            <p:nvPr/>
          </p:nvSpPr>
          <p:spPr>
            <a:xfrm>
              <a:off x="3535858" y="5837725"/>
              <a:ext cx="1368152" cy="43204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2176" y="6005499"/>
            <a:ext cx="11337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An experimental view on shape coexistence in </a:t>
            </a:r>
            <a:r>
              <a:rPr lang="en-US" sz="1200" i="1" dirty="0" smtClean="0"/>
              <a:t>nuclei  </a:t>
            </a:r>
            <a:r>
              <a:rPr lang="en-US" sz="1200" dirty="0" smtClean="0"/>
              <a:t>Progress </a:t>
            </a:r>
            <a:r>
              <a:rPr lang="en-US" sz="1200" dirty="0"/>
              <a:t>in Particle and Nuclear </a:t>
            </a:r>
            <a:r>
              <a:rPr lang="en-US" sz="1200" dirty="0" smtClean="0"/>
              <a:t>Physics </a:t>
            </a:r>
            <a:r>
              <a:rPr lang="en-US" sz="1200" dirty="0" smtClean="0">
                <a:hlinkClick r:id="rId3" tooltip="Go to table of contents for this volume/issue"/>
              </a:rPr>
              <a:t>Volume </a:t>
            </a:r>
            <a:r>
              <a:rPr lang="en-US" sz="1200" dirty="0">
                <a:hlinkClick r:id="rId3" tooltip="Go to table of contents for this volume/issue"/>
              </a:rPr>
              <a:t>124</a:t>
            </a:r>
            <a:r>
              <a:rPr lang="en-US" sz="1200" dirty="0"/>
              <a:t>, </a:t>
            </a:r>
            <a:r>
              <a:rPr lang="en-US" sz="1200" dirty="0" smtClean="0"/>
              <a:t>(2022), </a:t>
            </a:r>
            <a:r>
              <a:rPr lang="en-US" sz="1200" dirty="0"/>
              <a:t>103931  </a:t>
            </a:r>
            <a:r>
              <a:rPr lang="en-US" sz="1200" dirty="0" smtClean="0"/>
              <a:t>Paul </a:t>
            </a:r>
            <a:r>
              <a:rPr lang="en-US" sz="1200" dirty="0"/>
              <a:t>E. Garrett, Magda </a:t>
            </a:r>
            <a:r>
              <a:rPr lang="en-US" sz="1200" dirty="0" err="1"/>
              <a:t>Zielińska</a:t>
            </a:r>
            <a:r>
              <a:rPr lang="en-US" sz="1200" dirty="0"/>
              <a:t>, Emmanuel </a:t>
            </a:r>
            <a:r>
              <a:rPr lang="en-US" sz="1200" dirty="0" smtClean="0"/>
              <a:t>Clément</a:t>
            </a:r>
          </a:p>
          <a:p>
            <a:r>
              <a:rPr lang="en-US" sz="1200" i="1" dirty="0"/>
              <a:t>Shape coexistence in atomic </a:t>
            </a:r>
            <a:r>
              <a:rPr lang="en-US" sz="1200" i="1" dirty="0" smtClean="0"/>
              <a:t>nuclei </a:t>
            </a:r>
            <a:r>
              <a:rPr lang="en-US" sz="1200" dirty="0" smtClean="0"/>
              <a:t>REVIEWS </a:t>
            </a:r>
            <a:r>
              <a:rPr lang="en-US" sz="1200" dirty="0"/>
              <a:t>OF MODERN PHYSICS, VOLUME 83, </a:t>
            </a:r>
            <a:r>
              <a:rPr lang="en-US" sz="1200" dirty="0" smtClean="0"/>
              <a:t>(2011) </a:t>
            </a:r>
            <a:r>
              <a:rPr lang="fr-FR" sz="1200" dirty="0" smtClean="0"/>
              <a:t>Kris </a:t>
            </a:r>
            <a:r>
              <a:rPr lang="fr-FR" sz="1200" dirty="0" err="1"/>
              <a:t>Heyde</a:t>
            </a:r>
            <a:r>
              <a:rPr lang="fr-FR" sz="1200" dirty="0"/>
              <a:t>, John L</a:t>
            </a:r>
            <a:r>
              <a:rPr lang="fr-FR" sz="1200" dirty="0" smtClean="0"/>
              <a:t>. </a:t>
            </a:r>
            <a:r>
              <a:rPr lang="fr-FR" sz="1200" dirty="0"/>
              <a:t>Wood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28040"/>
            <a:ext cx="5457335" cy="321614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635045" y="2300748"/>
            <a:ext cx="1278194" cy="452284"/>
          </a:xfrm>
          <a:prstGeom prst="ellipse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83" y="1524354"/>
            <a:ext cx="6032169" cy="2919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1318" y="4444181"/>
            <a:ext cx="295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Flavigny et al PRL </a:t>
            </a:r>
            <a:r>
              <a:rPr lang="fr-FR" sz="12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118, 242501 (2017)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60387" y="5083278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Shapes</a:t>
            </a:r>
            <a:r>
              <a:rPr lang="fr-FR" dirty="0" smtClean="0"/>
              <a:t> 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Shape Coexistence 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Delayed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76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440" y="93474"/>
            <a:ext cx="7181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98</a:t>
            </a:r>
            <a:r>
              <a:rPr lang="fr-FR" sz="2800" dirty="0" smtClean="0"/>
              <a:t>Zr </a:t>
            </a:r>
            <a:r>
              <a:rPr lang="fr-FR" sz="2800" dirty="0" err="1" smtClean="0"/>
              <a:t>under</a:t>
            </a:r>
            <a:r>
              <a:rPr lang="fr-FR" sz="2800" dirty="0" smtClean="0"/>
              <a:t> the light of the </a:t>
            </a:r>
            <a:r>
              <a:rPr lang="fr-FR" sz="2800" dirty="0" err="1" smtClean="0"/>
              <a:t>heavy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9" y="1654975"/>
            <a:ext cx="11138683" cy="3228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439" y="4729332"/>
            <a:ext cx="10696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 smtClean="0"/>
              <a:t>From</a:t>
            </a:r>
            <a:r>
              <a:rPr lang="fr-FR" sz="1400" i="1" dirty="0" smtClean="0"/>
              <a:t> Kris </a:t>
            </a:r>
            <a:r>
              <a:rPr lang="fr-FR" sz="1400" i="1" dirty="0" err="1"/>
              <a:t>Heyde</a:t>
            </a:r>
            <a:r>
              <a:rPr lang="fr-FR" sz="1400" i="1" dirty="0"/>
              <a:t>, John L. Wood </a:t>
            </a:r>
            <a:r>
              <a:rPr lang="en-US" sz="1400" i="1" dirty="0"/>
              <a:t>REVIEWS OF MODERN PHYSICS, VOLUME 83, </a:t>
            </a:r>
            <a:r>
              <a:rPr lang="en-US" sz="1400" i="1" dirty="0" smtClean="0"/>
              <a:t>(2011)</a:t>
            </a:r>
            <a:endParaRPr lang="en-US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27612" y="1043502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proton stripping,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alpha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088571" y="2281646"/>
            <a:ext cx="10485120" cy="635725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04704" y="14703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Last stable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5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cteur droit avec flèche 46"/>
          <p:cNvCxnSpPr/>
          <p:nvPr/>
        </p:nvCxnSpPr>
        <p:spPr>
          <a:xfrm flipV="1">
            <a:off x="1349556" y="2387779"/>
            <a:ext cx="0" cy="155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63498" y="1694502"/>
            <a:ext cx="8709" cy="1007197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3021898" y="621920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N=60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441675" y="2410980"/>
            <a:ext cx="269688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</a:ln>
          <a:effectLst/>
        </p:spPr>
      </p:cxnSp>
      <p:sp>
        <p:nvSpPr>
          <p:cNvPr id="13" name="Rectangle à coins arrondis 12"/>
          <p:cNvSpPr/>
          <p:nvPr/>
        </p:nvSpPr>
        <p:spPr>
          <a:xfrm>
            <a:off x="3027821" y="2057264"/>
            <a:ext cx="722812" cy="644435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100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Zr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30012" y="2057264"/>
            <a:ext cx="722812" cy="644435"/>
          </a:xfrm>
          <a:prstGeom prst="round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98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72035" y="222631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Z=40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027821" y="3610127"/>
            <a:ext cx="722812" cy="644435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98</a:t>
            </a:r>
            <a:r>
              <a:rPr lang="fr-FR" kern="0" dirty="0" smtClean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730012" y="3610127"/>
            <a:ext cx="722812" cy="644435"/>
          </a:xfrm>
          <a:prstGeom prst="round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96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027821" y="5162990"/>
            <a:ext cx="722812" cy="6444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noProof="0" dirty="0" smtClean="0">
                <a:solidFill>
                  <a:prstClr val="white"/>
                </a:solidFill>
                <a:latin typeface="Calibri" panose="020F0502020204030204"/>
              </a:rPr>
              <a:t>96</a:t>
            </a:r>
            <a:r>
              <a:rPr lang="fr-FR" kern="0" dirty="0" smtClean="0">
                <a:solidFill>
                  <a:prstClr val="white"/>
                </a:solidFill>
                <a:latin typeface="Calibri" panose="020F0502020204030204"/>
              </a:rPr>
              <a:t>Kr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730012" y="5162990"/>
            <a:ext cx="722812" cy="644435"/>
          </a:xfrm>
          <a:prstGeom prst="round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94</a:t>
            </a:r>
            <a:r>
              <a:rPr lang="fr-FR" kern="0" dirty="0" smtClean="0">
                <a:solidFill>
                  <a:prstClr val="white"/>
                </a:solidFill>
                <a:latin typeface="Calibri" panose="020F0502020204030204"/>
              </a:rPr>
              <a:t>K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1407" y="353961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Pair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 (neutron &amp; proton)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Similarly</a:t>
            </a:r>
            <a:r>
              <a:rPr lang="fr-FR" sz="2000" dirty="0" smtClean="0"/>
              <a:t> to </a:t>
            </a:r>
            <a:r>
              <a:rPr lang="fr-FR" sz="2000" dirty="0" smtClean="0">
                <a:latin typeface="Symbol" panose="05050102010706020507" pitchFamily="18" charset="2"/>
              </a:rPr>
              <a:t>a</a:t>
            </a:r>
            <a:r>
              <a:rPr lang="fr-FR" sz="2000" dirty="0" smtClean="0"/>
              <a:t>-</a:t>
            </a:r>
            <a:r>
              <a:rPr lang="fr-FR" sz="2000" dirty="0" err="1" smtClean="0"/>
              <a:t>decay</a:t>
            </a:r>
            <a:r>
              <a:rPr lang="fr-FR" sz="2000" dirty="0" smtClean="0"/>
              <a:t> in the Po/Pb/Hg </a:t>
            </a:r>
            <a:r>
              <a:rPr lang="fr-FR" sz="2000" dirty="0" err="1" smtClean="0"/>
              <a:t>region</a:t>
            </a:r>
            <a:r>
              <a:rPr lang="fr-FR" sz="2000" dirty="0" smtClean="0"/>
              <a:t> : </a:t>
            </a:r>
            <a:r>
              <a:rPr lang="fr-FR" sz="2000" dirty="0" smtClean="0">
                <a:latin typeface="Symbol" panose="05050102010706020507" pitchFamily="18" charset="2"/>
              </a:rPr>
              <a:t>a</a:t>
            </a:r>
            <a:r>
              <a:rPr lang="fr-FR" sz="2000" dirty="0" smtClean="0"/>
              <a:t>-</a:t>
            </a:r>
            <a:r>
              <a:rPr lang="fr-FR" sz="2000" dirty="0" err="1" smtClean="0"/>
              <a:t>transfer</a:t>
            </a:r>
            <a:endParaRPr lang="fr-FR" sz="20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091418" y="3339852"/>
            <a:ext cx="1373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452824" y="296751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t,p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341313" y="2057264"/>
            <a:ext cx="722812" cy="644435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96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Zr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341313" y="3610127"/>
            <a:ext cx="722812" cy="644435"/>
          </a:xfrm>
          <a:prstGeom prst="round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94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2143212" y="1938970"/>
            <a:ext cx="1293810" cy="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465456" y="147262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p,t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339316" y="4254562"/>
            <a:ext cx="787342" cy="90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36" idx="2"/>
          </p:cNvCxnSpPr>
          <p:nvPr/>
        </p:nvCxnSpPr>
        <p:spPr>
          <a:xfrm flipV="1">
            <a:off x="3734520" y="5557538"/>
            <a:ext cx="649306" cy="3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095926" y="518820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t,p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4645424" y="5221071"/>
            <a:ext cx="722812" cy="64443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prstClr val="white"/>
                </a:solidFill>
                <a:latin typeface="Calibri" panose="020F0502020204030204"/>
              </a:rPr>
              <a:t>100</a:t>
            </a:r>
            <a:r>
              <a:rPr lang="fr-FR" kern="0" dirty="0" smtClean="0">
                <a:solidFill>
                  <a:prstClr val="white"/>
                </a:solidFill>
                <a:latin typeface="Calibri" panose="020F0502020204030204"/>
              </a:rPr>
              <a:t>Kr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3780104" y="2544211"/>
            <a:ext cx="971955" cy="109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4090861" y="316421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aseline="30000" dirty="0" smtClean="0"/>
              <a:t>7</a:t>
            </a:r>
            <a:r>
              <a:rPr lang="fr-FR" dirty="0" smtClean="0"/>
              <a:t>Li, t)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2728234" y="46561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aseline="30000" dirty="0" smtClean="0"/>
              <a:t>12</a:t>
            </a:r>
            <a:r>
              <a:rPr lang="fr-FR" dirty="0" smtClean="0"/>
              <a:t>C, </a:t>
            </a:r>
            <a:r>
              <a:rPr lang="fr-FR" baseline="30000" dirty="0" smtClean="0"/>
              <a:t>16</a:t>
            </a:r>
            <a:r>
              <a:rPr lang="fr-FR" dirty="0" smtClean="0"/>
              <a:t>O)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231397" y="1032813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Connecting</a:t>
            </a:r>
            <a:r>
              <a:rPr lang="fr-FR" dirty="0" smtClean="0"/>
              <a:t> the 0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baseline="-25000" dirty="0" err="1" smtClean="0"/>
              <a:t>def</a:t>
            </a:r>
            <a:r>
              <a:rPr lang="fr-FR" baseline="-25000" dirty="0" smtClean="0"/>
              <a:t>, </a:t>
            </a:r>
            <a:r>
              <a:rPr lang="fr-FR" baseline="-25000" dirty="0" err="1" smtClean="0"/>
              <a:t>sph</a:t>
            </a:r>
            <a:r>
              <a:rPr lang="fr-FR" baseline="-25000" dirty="0" smtClean="0"/>
              <a:t>, </a:t>
            </a:r>
            <a:r>
              <a:rPr lang="fr-FR" baseline="-25000" dirty="0" err="1" smtClean="0"/>
              <a:t>triax</a:t>
            </a:r>
            <a:endParaRPr lang="fr-FR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73167" y="3016242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aseline="30000" dirty="0" smtClean="0"/>
              <a:t>6</a:t>
            </a:r>
            <a:r>
              <a:rPr lang="fr-FR" dirty="0" smtClean="0"/>
              <a:t>Li,</a:t>
            </a:r>
            <a:r>
              <a:rPr lang="fr-FR" baseline="30000" dirty="0" smtClean="0"/>
              <a:t>8</a:t>
            </a:r>
            <a:r>
              <a:rPr lang="fr-FR" dirty="0" smtClean="0"/>
              <a:t>B)</a:t>
            </a:r>
            <a:endParaRPr lang="fr-FR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8350733" y="1914857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8647595" y="2332369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8869988" y="2519694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40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8655533" y="2764169"/>
            <a:ext cx="80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7857010" y="2475244"/>
            <a:ext cx="595333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2p</a:t>
            </a:r>
            <a:r>
              <a:rPr lang="en-US" sz="1400" b="1" baseline="-25000">
                <a:latin typeface="Comic Sans MS" pitchFamily="66" charset="0"/>
              </a:rPr>
              <a:t>1/2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7857018" y="2170444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1g</a:t>
            </a:r>
            <a:r>
              <a:rPr lang="en-US" sz="1400" b="1" baseline="-25000">
                <a:latin typeface="Comic Sans MS" pitchFamily="66" charset="0"/>
              </a:rPr>
              <a:t>9/2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10513174" y="1883107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chemeClr val="hlink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8650770" y="1835482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10500208" y="2043444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>
            <a:off x="10490683" y="1740232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7857018" y="1610057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1g</a:t>
            </a:r>
            <a:r>
              <a:rPr lang="en-US" sz="1400" b="1" baseline="-25000" dirty="0">
                <a:latin typeface="Comic Sans MS" pitchFamily="66" charset="0"/>
              </a:rPr>
              <a:t>7/2</a:t>
            </a:r>
            <a:endParaRPr lang="de-DE" sz="1400" b="1" baseline="-25000" dirty="0">
              <a:latin typeface="Comic Sans MS" pitchFamily="66" charset="0"/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0755938" y="2173645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50</a:t>
            </a:r>
            <a:endParaRPr lang="de-DE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8823950" y="3351544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28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8647595" y="3081669"/>
            <a:ext cx="801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7850660" y="2986419"/>
            <a:ext cx="595333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2p</a:t>
            </a:r>
            <a:r>
              <a:rPr lang="en-US" sz="1400" b="1" baseline="-25000">
                <a:latin typeface="Comic Sans MS" pitchFamily="66" charset="0"/>
              </a:rPr>
              <a:t>3/2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8705012" y="2907044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8895512" y="2907044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8847887" y="2746707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638070" y="2907044"/>
            <a:ext cx="801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7852271" y="2746707"/>
            <a:ext cx="590524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1f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8631987" y="2746707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9051087" y="2746707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rgbClr val="FF0000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rgbClr val="FF0000"/>
              </a:solidFill>
              <a:latin typeface="Wingdings" pitchFamily="2" charset="2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9967545" y="1838657"/>
            <a:ext cx="604951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2d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9970012" y="1522744"/>
            <a:ext cx="587318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3s</a:t>
            </a:r>
            <a:r>
              <a:rPr lang="en-US" sz="1400" b="1" baseline="-25000">
                <a:latin typeface="Comic Sans MS" pitchFamily="66" charset="0"/>
              </a:rPr>
              <a:t>1/2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10760824" y="1886282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chemeClr val="hlink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10983074" y="1878344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chemeClr val="hlink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79" name="Line 32"/>
          <p:cNvSpPr>
            <a:spLocks noChangeShapeType="1"/>
          </p:cNvSpPr>
          <p:nvPr/>
        </p:nvSpPr>
        <p:spPr bwMode="auto">
          <a:xfrm>
            <a:off x="10481158" y="1617994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0" name="Text Box 34"/>
          <p:cNvSpPr txBox="1">
            <a:spLocks noChangeArrowheads="1"/>
          </p:cNvSpPr>
          <p:nvPr/>
        </p:nvSpPr>
        <p:spPr bwMode="auto">
          <a:xfrm>
            <a:off x="9944581" y="1322719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1g</a:t>
            </a:r>
            <a:r>
              <a:rPr lang="en-US" sz="1400" b="1" baseline="-25000" dirty="0">
                <a:latin typeface="Comic Sans MS" pitchFamily="66" charset="0"/>
              </a:rPr>
              <a:t>7/2</a:t>
            </a:r>
            <a:endParaRPr lang="de-DE" sz="1400" b="1" baseline="-25000" dirty="0">
              <a:latin typeface="Comic Sans MS" pitchFamily="66" charset="0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8869988" y="2046619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50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8650770" y="2014869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7823626" y="1891044"/>
            <a:ext cx="604951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2d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84" name="Line 32"/>
          <p:cNvSpPr>
            <a:spLocks noChangeShapeType="1"/>
          </p:cNvSpPr>
          <p:nvPr/>
        </p:nvSpPr>
        <p:spPr bwMode="auto">
          <a:xfrm>
            <a:off x="10527344" y="1403483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9922266" y="1122100"/>
            <a:ext cx="67708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1h</a:t>
            </a:r>
            <a:r>
              <a:rPr lang="en-US" sz="1400" b="1" baseline="-25000" dirty="0">
                <a:latin typeface="Comic Sans MS" pitchFamily="66" charset="0"/>
              </a:rPr>
              <a:t>11/2</a:t>
            </a:r>
            <a:endParaRPr lang="de-DE" sz="1400" b="1" dirty="0">
              <a:latin typeface="Comic Sans MS" pitchFamily="66" charset="0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8583128" y="3275691"/>
            <a:ext cx="20162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10599352" y="2123563"/>
            <a:ext cx="79208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11391440" y="2123563"/>
            <a:ext cx="0" cy="1584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>
            <a:off x="8583128" y="3648610"/>
            <a:ext cx="28083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8583128" y="3275691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10599352" y="2123563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8423138" y="4804126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94" name="Line 9"/>
          <p:cNvSpPr>
            <a:spLocks noChangeShapeType="1"/>
          </p:cNvSpPr>
          <p:nvPr/>
        </p:nvSpPr>
        <p:spPr bwMode="auto">
          <a:xfrm>
            <a:off x="8720000" y="5221638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8942393" y="5408963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40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8727938" y="5653438"/>
            <a:ext cx="80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7929415" y="5364513"/>
            <a:ext cx="595333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2p</a:t>
            </a:r>
            <a:r>
              <a:rPr lang="en-US" sz="1400" b="1" baseline="-25000">
                <a:latin typeface="Comic Sans MS" pitchFamily="66" charset="0"/>
              </a:rPr>
              <a:t>1/2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7929423" y="5059713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1g</a:t>
            </a:r>
            <a:r>
              <a:rPr lang="en-US" sz="1400" b="1" baseline="-25000">
                <a:latin typeface="Comic Sans MS" pitchFamily="66" charset="0"/>
              </a:rPr>
              <a:t>9/2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10546998" y="4337398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chemeClr val="hlink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chemeClr val="hlink"/>
              </a:solidFill>
              <a:latin typeface="Wingdings" pitchFamily="2" charset="2"/>
            </a:endParaRPr>
          </a:p>
        </p:txBody>
      </p: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8723175" y="4724751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" name="Line 32"/>
          <p:cNvSpPr>
            <a:spLocks noChangeShapeType="1"/>
          </p:cNvSpPr>
          <p:nvPr/>
        </p:nvSpPr>
        <p:spPr bwMode="auto">
          <a:xfrm>
            <a:off x="10572613" y="4932713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2" name="Line 32"/>
          <p:cNvSpPr>
            <a:spLocks noChangeShapeType="1"/>
          </p:cNvSpPr>
          <p:nvPr/>
        </p:nvSpPr>
        <p:spPr bwMode="auto">
          <a:xfrm>
            <a:off x="10563088" y="4629501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3" name="Text Box 34"/>
          <p:cNvSpPr txBox="1">
            <a:spLocks noChangeArrowheads="1"/>
          </p:cNvSpPr>
          <p:nvPr/>
        </p:nvSpPr>
        <p:spPr bwMode="auto">
          <a:xfrm>
            <a:off x="7929423" y="4499326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1g</a:t>
            </a:r>
            <a:r>
              <a:rPr lang="en-US" sz="1400" b="1" baseline="-25000" dirty="0">
                <a:latin typeface="Comic Sans MS" pitchFamily="66" charset="0"/>
              </a:rPr>
              <a:t>7/2</a:t>
            </a:r>
            <a:endParaRPr lang="de-DE" sz="1400" b="1" baseline="-25000" dirty="0">
              <a:latin typeface="Comic Sans MS" pitchFamily="66" charset="0"/>
            </a:endParaRPr>
          </a:p>
        </p:txBody>
      </p:sp>
      <p:sp>
        <p:nvSpPr>
          <p:cNvPr id="104" name="Text Box 35"/>
          <p:cNvSpPr txBox="1">
            <a:spLocks noChangeArrowheads="1"/>
          </p:cNvSpPr>
          <p:nvPr/>
        </p:nvSpPr>
        <p:spPr bwMode="auto">
          <a:xfrm>
            <a:off x="10828343" y="5062914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50</a:t>
            </a:r>
            <a:endParaRPr lang="de-DE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8896355" y="6240813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28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Line 5"/>
          <p:cNvSpPr>
            <a:spLocks noChangeShapeType="1"/>
          </p:cNvSpPr>
          <p:nvPr/>
        </p:nvSpPr>
        <p:spPr bwMode="auto">
          <a:xfrm>
            <a:off x="8720000" y="5970938"/>
            <a:ext cx="801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7923065" y="5875688"/>
            <a:ext cx="595333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2p</a:t>
            </a:r>
            <a:r>
              <a:rPr lang="en-US" sz="1400" b="1" baseline="-25000">
                <a:latin typeface="Comic Sans MS" pitchFamily="66" charset="0"/>
              </a:rPr>
              <a:t>3/2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8777417" y="5796313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8967917" y="5796313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8920292" y="5635976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>
            <a:off x="8710475" y="5796313"/>
            <a:ext cx="801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2" name="Text Box 24"/>
          <p:cNvSpPr txBox="1">
            <a:spLocks noChangeArrowheads="1"/>
          </p:cNvSpPr>
          <p:nvPr/>
        </p:nvSpPr>
        <p:spPr bwMode="auto">
          <a:xfrm>
            <a:off x="7924676" y="5635976"/>
            <a:ext cx="590524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1f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113" name="Text Box 12"/>
          <p:cNvSpPr txBox="1">
            <a:spLocks noChangeArrowheads="1"/>
          </p:cNvSpPr>
          <p:nvPr/>
        </p:nvSpPr>
        <p:spPr bwMode="auto">
          <a:xfrm>
            <a:off x="8704392" y="5635976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114" name="Text Box 12"/>
          <p:cNvSpPr txBox="1">
            <a:spLocks noChangeArrowheads="1"/>
          </p:cNvSpPr>
          <p:nvPr/>
        </p:nvSpPr>
        <p:spPr bwMode="auto">
          <a:xfrm>
            <a:off x="9123492" y="5635976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rgbClr val="FF0000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rgbClr val="FF0000"/>
              </a:solidFill>
              <a:latin typeface="Wingdings" pitchFamily="2" charset="2"/>
            </a:endParaRPr>
          </a:p>
        </p:txBody>
      </p:sp>
      <p:sp>
        <p:nvSpPr>
          <p:cNvPr id="115" name="Text Box 24"/>
          <p:cNvSpPr txBox="1">
            <a:spLocks noChangeArrowheads="1"/>
          </p:cNvSpPr>
          <p:nvPr/>
        </p:nvSpPr>
        <p:spPr bwMode="auto">
          <a:xfrm>
            <a:off x="10039950" y="4727926"/>
            <a:ext cx="604951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2d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116" name="Text Box 24"/>
          <p:cNvSpPr txBox="1">
            <a:spLocks noChangeArrowheads="1"/>
          </p:cNvSpPr>
          <p:nvPr/>
        </p:nvSpPr>
        <p:spPr bwMode="auto">
          <a:xfrm>
            <a:off x="10042417" y="4412013"/>
            <a:ext cx="587318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3s</a:t>
            </a:r>
            <a:r>
              <a:rPr lang="en-US" sz="1400" b="1" baseline="-25000">
                <a:latin typeface="Comic Sans MS" pitchFamily="66" charset="0"/>
              </a:rPr>
              <a:t>1/2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117" name="Text Box 40"/>
          <p:cNvSpPr txBox="1">
            <a:spLocks noChangeArrowheads="1"/>
          </p:cNvSpPr>
          <p:nvPr/>
        </p:nvSpPr>
        <p:spPr bwMode="auto">
          <a:xfrm>
            <a:off x="10833229" y="4775551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>
                <a:solidFill>
                  <a:schemeClr val="hlink"/>
                </a:solidFill>
                <a:latin typeface="Wingdings" pitchFamily="2" charset="2"/>
              </a:rPr>
              <a:t>ll</a:t>
            </a:r>
          </a:p>
        </p:txBody>
      </p:sp>
      <p:sp>
        <p:nvSpPr>
          <p:cNvPr id="118" name="Text Box 40"/>
          <p:cNvSpPr txBox="1">
            <a:spLocks noChangeArrowheads="1"/>
          </p:cNvSpPr>
          <p:nvPr/>
        </p:nvSpPr>
        <p:spPr bwMode="auto">
          <a:xfrm>
            <a:off x="11055479" y="4767613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chemeClr val="hlink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chemeClr val="hlink"/>
              </a:solidFill>
              <a:latin typeface="Wingdings" pitchFamily="2" charset="2"/>
            </a:endParaRPr>
          </a:p>
        </p:txBody>
      </p:sp>
      <p:sp>
        <p:nvSpPr>
          <p:cNvPr id="119" name="Line 32"/>
          <p:cNvSpPr>
            <a:spLocks noChangeShapeType="1"/>
          </p:cNvSpPr>
          <p:nvPr/>
        </p:nvSpPr>
        <p:spPr bwMode="auto">
          <a:xfrm>
            <a:off x="10553563" y="4507263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10016986" y="4211988"/>
            <a:ext cx="59373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1g</a:t>
            </a:r>
            <a:r>
              <a:rPr lang="en-US" sz="1400" b="1" baseline="-25000" dirty="0">
                <a:latin typeface="Comic Sans MS" pitchFamily="66" charset="0"/>
              </a:rPr>
              <a:t>7/2</a:t>
            </a:r>
            <a:endParaRPr lang="de-DE" sz="1400" b="1" baseline="-25000" dirty="0">
              <a:latin typeface="Comic Sans MS" pitchFamily="66" charset="0"/>
            </a:endParaRPr>
          </a:p>
        </p:txBody>
      </p:sp>
      <p:sp>
        <p:nvSpPr>
          <p:cNvPr id="121" name="Text Box 20"/>
          <p:cNvSpPr txBox="1">
            <a:spLocks noChangeArrowheads="1"/>
          </p:cNvSpPr>
          <p:nvPr/>
        </p:nvSpPr>
        <p:spPr bwMode="auto">
          <a:xfrm>
            <a:off x="8942393" y="4935888"/>
            <a:ext cx="39976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50</a:t>
            </a:r>
            <a:endParaRPr lang="de-DE" sz="1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8723175" y="4904138"/>
            <a:ext cx="80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3" name="Text Box 34"/>
          <p:cNvSpPr txBox="1">
            <a:spLocks noChangeArrowheads="1"/>
          </p:cNvSpPr>
          <p:nvPr/>
        </p:nvSpPr>
        <p:spPr bwMode="auto">
          <a:xfrm>
            <a:off x="7896031" y="4780313"/>
            <a:ext cx="604951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>
                <a:latin typeface="Comic Sans MS" pitchFamily="66" charset="0"/>
              </a:rPr>
              <a:t>2d</a:t>
            </a:r>
            <a:r>
              <a:rPr lang="en-US" sz="1400" b="1" baseline="-25000">
                <a:latin typeface="Comic Sans MS" pitchFamily="66" charset="0"/>
              </a:rPr>
              <a:t>5/2</a:t>
            </a:r>
            <a:endParaRPr lang="de-DE" sz="1400" b="1" baseline="-25000">
              <a:latin typeface="Comic Sans MS" pitchFamily="66" charset="0"/>
            </a:endParaRPr>
          </a:p>
        </p:txBody>
      </p:sp>
      <p:sp>
        <p:nvSpPr>
          <p:cNvPr id="124" name="Line 32"/>
          <p:cNvSpPr>
            <a:spLocks noChangeShapeType="1"/>
          </p:cNvSpPr>
          <p:nvPr/>
        </p:nvSpPr>
        <p:spPr bwMode="auto">
          <a:xfrm>
            <a:off x="10599749" y="4292752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5" name="Text Box 34"/>
          <p:cNvSpPr txBox="1">
            <a:spLocks noChangeArrowheads="1"/>
          </p:cNvSpPr>
          <p:nvPr/>
        </p:nvSpPr>
        <p:spPr bwMode="auto">
          <a:xfrm>
            <a:off x="9994671" y="4011369"/>
            <a:ext cx="67708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1h</a:t>
            </a:r>
            <a:r>
              <a:rPr lang="en-US" sz="1400" b="1" baseline="-25000" dirty="0">
                <a:latin typeface="Comic Sans MS" pitchFamily="66" charset="0"/>
              </a:rPr>
              <a:t>11/2</a:t>
            </a:r>
            <a:endParaRPr lang="de-DE" sz="1400" b="1" dirty="0">
              <a:latin typeface="Comic Sans MS" pitchFamily="66" charset="0"/>
            </a:endParaRPr>
          </a:p>
        </p:txBody>
      </p:sp>
      <p:cxnSp>
        <p:nvCxnSpPr>
          <p:cNvPr id="126" name="Connecteur droit 125"/>
          <p:cNvCxnSpPr/>
          <p:nvPr/>
        </p:nvCxnSpPr>
        <p:spPr>
          <a:xfrm>
            <a:off x="8655533" y="6164960"/>
            <a:ext cx="20162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10671757" y="5012832"/>
            <a:ext cx="792088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11463845" y="5012832"/>
            <a:ext cx="0" cy="1584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8655533" y="6537879"/>
            <a:ext cx="28083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8655533" y="6164960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10671757" y="5012832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8659555" y="5027008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rgbClr val="FF0000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rgbClr val="FF0000"/>
              </a:solidFill>
              <a:latin typeface="Wingdings" pitchFamily="2" charset="2"/>
            </a:endParaRPr>
          </a:p>
        </p:txBody>
      </p:sp>
      <p:sp>
        <p:nvSpPr>
          <p:cNvPr id="133" name="Text Box 12"/>
          <p:cNvSpPr txBox="1">
            <a:spLocks noChangeArrowheads="1"/>
          </p:cNvSpPr>
          <p:nvPr/>
        </p:nvSpPr>
        <p:spPr bwMode="auto">
          <a:xfrm>
            <a:off x="8614740" y="2589545"/>
            <a:ext cx="374118" cy="24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000" dirty="0" err="1">
                <a:solidFill>
                  <a:srgbClr val="FF0000"/>
                </a:solidFill>
                <a:latin typeface="Wingdings" pitchFamily="2" charset="2"/>
              </a:rPr>
              <a:t>ll</a:t>
            </a:r>
            <a:endParaRPr lang="de-DE" sz="1000" dirty="0">
              <a:solidFill>
                <a:srgbClr val="FF0000"/>
              </a:solidFill>
              <a:latin typeface="Wingdings" pitchFamily="2" charset="2"/>
            </a:endParaRPr>
          </a:p>
        </p:txBody>
      </p:sp>
      <p:grpSp>
        <p:nvGrpSpPr>
          <p:cNvPr id="134" name="Groupe 38"/>
          <p:cNvGrpSpPr/>
          <p:nvPr/>
        </p:nvGrpSpPr>
        <p:grpSpPr>
          <a:xfrm>
            <a:off x="9806122" y="5900989"/>
            <a:ext cx="1910923" cy="633413"/>
            <a:chOff x="3347864" y="5733256"/>
            <a:chExt cx="1910923" cy="633413"/>
          </a:xfrm>
        </p:grpSpPr>
        <p:pic>
          <p:nvPicPr>
            <p:cNvPr id="135" name="Picture 10" descr="ProlateSphero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5733256"/>
              <a:ext cx="936625" cy="633413"/>
            </a:xfrm>
            <a:prstGeom prst="rect">
              <a:avLst/>
            </a:prstGeom>
            <a:noFill/>
          </p:spPr>
        </p:pic>
        <p:sp>
          <p:nvSpPr>
            <p:cNvPr id="136" name="ZoneTexte 135"/>
            <p:cNvSpPr txBox="1"/>
            <p:nvPr/>
          </p:nvSpPr>
          <p:spPr>
            <a:xfrm>
              <a:off x="4355976" y="587727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b</a:t>
              </a:r>
              <a:r>
                <a:rPr lang="fr-FR" dirty="0"/>
                <a:t> &gt;  0.4</a:t>
              </a:r>
            </a:p>
          </p:txBody>
        </p:sp>
      </p:grpSp>
      <p:grpSp>
        <p:nvGrpSpPr>
          <p:cNvPr id="137" name="Groupe 41"/>
          <p:cNvGrpSpPr/>
          <p:nvPr/>
        </p:nvGrpSpPr>
        <p:grpSpPr>
          <a:xfrm>
            <a:off x="9927256" y="2865377"/>
            <a:ext cx="1802173" cy="790575"/>
            <a:chOff x="3923928" y="6067425"/>
            <a:chExt cx="1802173" cy="790575"/>
          </a:xfrm>
        </p:grpSpPr>
        <p:pic>
          <p:nvPicPr>
            <p:cNvPr id="138" name="Picture 15" descr="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6067425"/>
              <a:ext cx="790575" cy="790575"/>
            </a:xfrm>
            <a:prstGeom prst="rect">
              <a:avLst/>
            </a:prstGeom>
            <a:noFill/>
          </p:spPr>
        </p:pic>
        <p:sp>
          <p:nvSpPr>
            <p:cNvPr id="139" name="ZoneTexte 138"/>
            <p:cNvSpPr txBox="1"/>
            <p:nvPr/>
          </p:nvSpPr>
          <p:spPr>
            <a:xfrm>
              <a:off x="4788024" y="6237312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|b|</a:t>
              </a:r>
              <a:r>
                <a:rPr lang="fr-FR" dirty="0"/>
                <a:t> &lt; 0.2</a:t>
              </a:r>
            </a:p>
          </p:txBody>
        </p:sp>
      </p:grpSp>
      <p:sp>
        <p:nvSpPr>
          <p:cNvPr id="141" name="Ellipse 140"/>
          <p:cNvSpPr/>
          <p:nvPr/>
        </p:nvSpPr>
        <p:spPr>
          <a:xfrm rot="4250747">
            <a:off x="9540077" y="3600008"/>
            <a:ext cx="520549" cy="2477469"/>
          </a:xfrm>
          <a:prstGeom prst="ellipse">
            <a:avLst/>
          </a:prstGeom>
          <a:solidFill>
            <a:schemeClr val="bg2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502" y="756458"/>
            <a:ext cx="121254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Shape coexistence at Z=40, A=100</a:t>
            </a:r>
          </a:p>
          <a:p>
            <a:endParaRPr lang="en-US" sz="1400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What happens at N=59 ? </a:t>
            </a:r>
          </a:p>
          <a:p>
            <a:pPr lvl="1"/>
            <a:r>
              <a:rPr lang="en-US" dirty="0" smtClean="0"/>
              <a:t>Studying the shape parameter of the N=59 nuclei would underline the contribution of the proton pair</a:t>
            </a:r>
          </a:p>
          <a:p>
            <a:pPr lvl="1"/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Structure of the Kr</a:t>
            </a:r>
          </a:p>
          <a:p>
            <a:pPr lvl="1"/>
            <a:r>
              <a:rPr lang="en-US" dirty="0" err="1" smtClean="0"/>
              <a:t>Microscopical</a:t>
            </a:r>
            <a:r>
              <a:rPr lang="en-US" dirty="0" smtClean="0"/>
              <a:t> description of the delayed onset of deformation</a:t>
            </a:r>
          </a:p>
          <a:p>
            <a:pPr lvl="1"/>
            <a:r>
              <a:rPr lang="en-US" dirty="0" smtClean="0"/>
              <a:t>Shape coexisting structure ?</a:t>
            </a:r>
          </a:p>
          <a:p>
            <a:pPr lvl="1"/>
            <a:r>
              <a:rPr lang="en-US" dirty="0" smtClean="0"/>
              <a:t>Can we populate the deformed structure in </a:t>
            </a:r>
            <a:r>
              <a:rPr lang="en-US" baseline="30000" dirty="0" smtClean="0"/>
              <a:t>96</a:t>
            </a:r>
            <a:r>
              <a:rPr lang="en-US" dirty="0" smtClean="0"/>
              <a:t>Kr from the </a:t>
            </a:r>
            <a:r>
              <a:rPr lang="en-US" baseline="30000" dirty="0" smtClean="0"/>
              <a:t>98</a:t>
            </a:r>
            <a:r>
              <a:rPr lang="en-US" dirty="0" smtClean="0"/>
              <a:t>Sr deformed ground state ? </a:t>
            </a:r>
          </a:p>
          <a:p>
            <a:pPr lvl="1"/>
            <a:r>
              <a:rPr lang="en-US" dirty="0" smtClean="0"/>
              <a:t>Coherence of the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-decay chain from moderately deformed </a:t>
            </a:r>
            <a:r>
              <a:rPr lang="en-US" baseline="30000" dirty="0" smtClean="0"/>
              <a:t>98</a:t>
            </a:r>
            <a:r>
              <a:rPr lang="en-US" dirty="0" smtClean="0"/>
              <a:t>Kr down to spherical </a:t>
            </a:r>
            <a:r>
              <a:rPr lang="en-US" baseline="30000" dirty="0" smtClean="0"/>
              <a:t>98</a:t>
            </a:r>
            <a:r>
              <a:rPr lang="en-US" dirty="0" smtClean="0"/>
              <a:t>Zr via highly deformed </a:t>
            </a:r>
            <a:r>
              <a:rPr lang="en-US" baseline="30000" dirty="0" smtClean="0"/>
              <a:t>98</a:t>
            </a:r>
            <a:r>
              <a:rPr lang="en-US" dirty="0" smtClean="0"/>
              <a:t>Sr ?</a:t>
            </a:r>
          </a:p>
          <a:p>
            <a:pPr lvl="1"/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Structure of the multiple shape coexistence at N=58 (several 0</a:t>
            </a:r>
            <a:r>
              <a:rPr lang="en-US" baseline="30000" dirty="0" smtClean="0"/>
              <a:t>+</a:t>
            </a:r>
            <a:r>
              <a:rPr lang="en-US" dirty="0" smtClean="0"/>
              <a:t> excited)</a:t>
            </a:r>
          </a:p>
          <a:p>
            <a:r>
              <a:rPr lang="en-US" dirty="0"/>
              <a:t> </a:t>
            </a:r>
            <a:r>
              <a:rPr lang="en-US" dirty="0" smtClean="0"/>
              <a:t>      Safe coulomb excitation at ~5 MeV/A of very intense  (10</a:t>
            </a:r>
            <a:r>
              <a:rPr lang="en-US" baseline="30000" dirty="0" smtClean="0"/>
              <a:t>7</a:t>
            </a:r>
            <a:r>
              <a:rPr lang="en-US" dirty="0" smtClean="0"/>
              <a:t>pps – 1 </a:t>
            </a:r>
            <a:r>
              <a:rPr lang="en-US" dirty="0" err="1" smtClean="0"/>
              <a:t>pnA</a:t>
            </a:r>
            <a:r>
              <a:rPr lang="en-US" dirty="0" smtClean="0"/>
              <a:t>) </a:t>
            </a:r>
            <a:r>
              <a:rPr lang="en-US" baseline="30000" dirty="0" smtClean="0"/>
              <a:t>96</a:t>
            </a:r>
            <a:r>
              <a:rPr lang="en-US" dirty="0" smtClean="0"/>
              <a:t>Sr </a:t>
            </a:r>
            <a:r>
              <a:rPr lang="en-US" dirty="0"/>
              <a:t>and </a:t>
            </a:r>
            <a:r>
              <a:rPr lang="en-US" baseline="30000" dirty="0" smtClean="0"/>
              <a:t>98</a:t>
            </a:r>
            <a:r>
              <a:rPr lang="en-US" dirty="0" smtClean="0"/>
              <a:t>Zr beam to extract the shape parameters of the 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 and 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3</a:t>
            </a:r>
            <a:r>
              <a:rPr lang="en-US" dirty="0" smtClean="0"/>
              <a:t> states (would have been my dreaming experiment at SPIRAL2…)</a:t>
            </a:r>
          </a:p>
          <a:p>
            <a:r>
              <a:rPr lang="en-US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Continue to probe the wave function decomposition</a:t>
            </a:r>
          </a:p>
          <a:p>
            <a:pPr lvl="1"/>
            <a:r>
              <a:rPr lang="en-US" dirty="0" smtClean="0"/>
              <a:t>The main mechanism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(</a:t>
            </a:r>
            <a:r>
              <a:rPr lang="en-US" i="1" dirty="0" smtClean="0"/>
              <a:t>pf</a:t>
            </a:r>
            <a:r>
              <a:rPr lang="en-US" dirty="0" smtClean="0">
                <a:sym typeface="Wingdings" panose="05000000000000000000" pitchFamily="2" charset="2"/>
              </a:rPr>
              <a:t> g</a:t>
            </a:r>
            <a:r>
              <a:rPr lang="en-US" baseline="-25000" dirty="0" smtClean="0">
                <a:sym typeface="Wingdings" panose="05000000000000000000" pitchFamily="2" charset="2"/>
              </a:rPr>
              <a:t>9/2</a:t>
            </a:r>
            <a:r>
              <a:rPr lang="en-US" dirty="0" smtClean="0">
                <a:sym typeface="Wingdings" panose="05000000000000000000" pitchFamily="2" charset="2"/>
              </a:rPr>
              <a:t>) and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(d</a:t>
            </a:r>
            <a:r>
              <a:rPr lang="en-US" baseline="-25000" dirty="0" smtClean="0">
                <a:sym typeface="Wingdings" panose="05000000000000000000" pitchFamily="2" charset="2"/>
              </a:rPr>
              <a:t>5/2</a:t>
            </a:r>
            <a:r>
              <a:rPr lang="en-US" dirty="0" smtClean="0">
                <a:sym typeface="Wingdings" panose="05000000000000000000" pitchFamily="2" charset="2"/>
              </a:rPr>
              <a:t> g</a:t>
            </a:r>
            <a:r>
              <a:rPr lang="en-US" baseline="-25000" dirty="0" smtClean="0">
                <a:sym typeface="Wingdings" panose="05000000000000000000" pitchFamily="2" charset="2"/>
              </a:rPr>
              <a:t>7/2</a:t>
            </a:r>
            <a:r>
              <a:rPr lang="en-US" dirty="0" smtClean="0">
                <a:sym typeface="Wingdings" panose="05000000000000000000" pitchFamily="2" charset="2"/>
              </a:rPr>
              <a:t>; h</a:t>
            </a:r>
            <a:r>
              <a:rPr lang="en-US" baseline="-25000" dirty="0" smtClean="0">
                <a:sym typeface="Wingdings" panose="05000000000000000000" pitchFamily="2" charset="2"/>
              </a:rPr>
              <a:t>11/2</a:t>
            </a:r>
            <a:r>
              <a:rPr lang="en-US" dirty="0" smtClean="0">
                <a:sym typeface="Wingdings" panose="05000000000000000000" pitchFamily="2" charset="2"/>
              </a:rPr>
              <a:t>) is not probed by C²S measurement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33474" y="0"/>
            <a:ext cx="567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Perspective at the </a:t>
            </a:r>
            <a:r>
              <a:rPr lang="fr-FR" sz="2800" dirty="0" err="1" smtClean="0"/>
              <a:t>sub-shell</a:t>
            </a:r>
            <a:r>
              <a:rPr lang="fr-FR" sz="2800" dirty="0" smtClean="0"/>
              <a:t> </a:t>
            </a:r>
            <a:r>
              <a:rPr lang="fr-FR" sz="2800" dirty="0" err="1" smtClean="0"/>
              <a:t>closure</a:t>
            </a:r>
            <a:r>
              <a:rPr lang="fr-FR" sz="2800" dirty="0" smtClean="0"/>
              <a:t> 40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2634" y="1770163"/>
            <a:ext cx="414100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J. P. Delaroche et al PHYSICAL REVIEW C </a:t>
            </a:r>
            <a:r>
              <a:rPr lang="en-US" sz="1200" b="1" dirty="0"/>
              <a:t>81, 014303 (2010)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7141795" y="2147432"/>
            <a:ext cx="5050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shape evolution </a:t>
            </a:r>
            <a:r>
              <a:rPr lang="en-US" dirty="0" smtClean="0"/>
              <a:t>can be smooth </a:t>
            </a:r>
            <a:r>
              <a:rPr lang="en-US" dirty="0"/>
              <a:t>as the function of the nucleon </a:t>
            </a:r>
            <a:r>
              <a:rPr lang="en-US" dirty="0" smtClean="0"/>
              <a:t>number (monopole effect)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some case, the interaction between nucleons causes a sudden re-arrangement of the entire nucleus when few nucleons are added or removed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a characteristic of the shape coexistence that the “other” shape doesn’t disappear but coexists/compete at very low excitation energy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36588" y="249600"/>
            <a:ext cx="3528392" cy="70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528" y="1844824"/>
            <a:ext cx="3221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433" y="2267581"/>
            <a:ext cx="4676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20689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cs typeface="Arial" charset="0"/>
              </a:rPr>
              <a:t>Kris </a:t>
            </a:r>
            <a:r>
              <a:rPr lang="en-US" sz="1200" i="1" dirty="0" err="1">
                <a:latin typeface="Arial" charset="0"/>
                <a:cs typeface="Arial" charset="0"/>
              </a:rPr>
              <a:t>Heyde</a:t>
            </a:r>
            <a:r>
              <a:rPr lang="en-US" sz="1200" i="1" dirty="0">
                <a:latin typeface="Arial" charset="0"/>
                <a:cs typeface="Arial" charset="0"/>
              </a:rPr>
              <a:t> and John L. Wood Rev. Mod. Phys. 83, 1467 (2011)</a:t>
            </a:r>
            <a:endParaRPr lang="en-US" i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464152" y="2699628"/>
            <a:ext cx="612576" cy="729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600057" y="3429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Pairing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colade fermante 22"/>
          <p:cNvSpPr/>
          <p:nvPr/>
        </p:nvSpPr>
        <p:spPr>
          <a:xfrm rot="5400000">
            <a:off x="8896170" y="2213007"/>
            <a:ext cx="648072" cy="120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8239862" y="3284984"/>
            <a:ext cx="24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residual p-n energy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31504" y="116632"/>
            <a:ext cx="313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Microscopical effect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240016" y="263691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91944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91944" y="4451774"/>
            <a:ext cx="498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gap is not necessarily reduced but residual p-n interaction can overcomes the cost in energy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2214563"/>
            <a:ext cx="37703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ZoneTexte 23"/>
          <p:cNvSpPr txBox="1">
            <a:spLocks noChangeArrowheads="1"/>
          </p:cNvSpPr>
          <p:nvPr/>
        </p:nvSpPr>
        <p:spPr bwMode="auto">
          <a:xfrm>
            <a:off x="4171951" y="1912967"/>
            <a:ext cx="8020049" cy="31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Establish the shape isomer :  0</a:t>
            </a:r>
            <a:r>
              <a:rPr lang="en-US" altLang="fr-FR" sz="1800" i="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</a:t>
            </a:r>
            <a:r>
              <a:rPr lang="en-US" altLang="fr-FR" sz="1800" i="0" baseline="-25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Collectivity in such nuclei : level scheme and B(E2) .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Shape (oblate - </a:t>
            </a:r>
            <a:r>
              <a:rPr lang="en-US" altLang="fr-FR" sz="180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prolate</a:t>
            </a: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?)  : </a:t>
            </a:r>
            <a:r>
              <a:rPr lang="en-US" altLang="fr-FR" sz="1800" i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</a:t>
            </a:r>
            <a:r>
              <a:rPr lang="en-US" altLang="fr-FR" sz="1800" i="0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Wave function mixing  ?  :  </a:t>
            </a:r>
            <a:r>
              <a:rPr lang="en-US" altLang="fr-FR" sz="1800" i="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²(E0</a:t>
            </a:r>
            <a:r>
              <a:rPr lang="en-US" altLang="fr-FR" sz="180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Tx/>
              <a:buBlip>
                <a:blip r:embed="rId4"/>
              </a:buBlip>
            </a:pPr>
            <a:r>
              <a:rPr lang="en-US" altLang="fr-FR" sz="180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Microscopical</a:t>
            </a:r>
            <a:r>
              <a:rPr lang="en-US" altLang="fr-FR" sz="180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description  : Laser spectroscopy of Odd-mass, transfer reaction C²S </a:t>
            </a: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 sz="180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25" y="206017"/>
            <a:ext cx="509947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ct val="100000"/>
            </a:pPr>
            <a:r>
              <a:rPr lang="en-US" alt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What can we measure experimentally 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24000" y="1055639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487489" y="1116033"/>
            <a:ext cx="9224151" cy="5409310"/>
            <a:chOff x="798685" y="2694266"/>
            <a:chExt cx="8412825" cy="443001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685" y="3789039"/>
              <a:ext cx="3165201" cy="259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798685" y="6464369"/>
              <a:ext cx="2763078" cy="226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S. A. E. </a:t>
              </a:r>
              <a:r>
                <a:rPr lang="fr-FR" sz="1200" dirty="0" err="1"/>
                <a:t>Johansson</a:t>
              </a:r>
              <a:r>
                <a:rPr lang="fr-FR" sz="1200" dirty="0"/>
                <a:t>, </a:t>
              </a:r>
              <a:r>
                <a:rPr lang="fr-FR" sz="1200" dirty="0" err="1"/>
                <a:t>Nucl</a:t>
              </a:r>
              <a:r>
                <a:rPr lang="fr-FR" sz="1200" dirty="0"/>
                <a:t>. Phys. </a:t>
              </a:r>
              <a:r>
                <a:rPr lang="fr-FR" sz="1200" b="1" dirty="0"/>
                <a:t>64</a:t>
              </a:r>
              <a:r>
                <a:rPr lang="fr-FR" sz="1200" dirty="0"/>
                <a:t> (1965) 147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4496" y="3645024"/>
              <a:ext cx="4837014" cy="347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827584" y="2694266"/>
              <a:ext cx="6336704" cy="529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/>
                <a:t>It has been established in the 60’s  that elements with A~ 110 belong to a </a:t>
              </a:r>
              <a:r>
                <a:rPr lang="en-US" dirty="0">
                  <a:solidFill>
                    <a:prstClr val="black"/>
                  </a:solidFill>
                </a:rPr>
                <a:t>new island of stable deformation similar to the rare earth region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9" y="3429000"/>
            <a:ext cx="43203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75520" y="594928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D. A </a:t>
            </a:r>
            <a:r>
              <a:rPr lang="en-US" sz="1200" dirty="0" err="1"/>
              <a:t>Arseniev</a:t>
            </a:r>
            <a:r>
              <a:rPr lang="en-US" sz="1200" dirty="0"/>
              <a:t>, A </a:t>
            </a:r>
            <a:r>
              <a:rPr lang="en-US" sz="1200" dirty="0" err="1"/>
              <a:t>Sobiczewski,V</a:t>
            </a:r>
            <a:r>
              <a:rPr lang="en-US" sz="1200" dirty="0"/>
              <a:t> G. </a:t>
            </a:r>
            <a:r>
              <a:rPr lang="en-US" sz="1200" dirty="0" err="1"/>
              <a:t>Soloviev</a:t>
            </a:r>
            <a:r>
              <a:rPr lang="en-US" sz="1200" dirty="0"/>
              <a:t> </a:t>
            </a:r>
            <a:r>
              <a:rPr lang="en-US" sz="1200" i="1" dirty="0"/>
              <a:t>Nuclear Physics A139 (1969) 269--276</a:t>
            </a:r>
            <a:endParaRPr lang="en-US" sz="1200" dirty="0"/>
          </a:p>
        </p:txBody>
      </p:sp>
      <p:grpSp>
        <p:nvGrpSpPr>
          <p:cNvPr id="2" name="Groupe 5"/>
          <p:cNvGrpSpPr/>
          <p:nvPr/>
        </p:nvGrpSpPr>
        <p:grpSpPr>
          <a:xfrm>
            <a:off x="1555304" y="1412776"/>
            <a:ext cx="8568952" cy="1682849"/>
            <a:chOff x="107504" y="1340768"/>
            <a:chExt cx="8568952" cy="201622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07504" y="1340768"/>
              <a:ext cx="8568952" cy="201622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3528" y="1340768"/>
              <a:ext cx="83529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Semi-phenomenological theoretical approaches</a:t>
              </a:r>
            </a:p>
            <a:p>
              <a:pPr algn="just"/>
              <a:endParaRPr lang="en-US" dirty="0"/>
            </a:p>
            <a:p>
              <a:pPr algn="just"/>
              <a:r>
                <a:rPr lang="en-US" dirty="0"/>
                <a:t>Region for which the equilibrium shape is an axially symmetric oblate distribution</a:t>
              </a:r>
            </a:p>
            <a:p>
              <a:pPr algn="just"/>
              <a:endParaRPr lang="en-US" dirty="0"/>
            </a:p>
            <a:p>
              <a:pPr algn="just"/>
              <a:r>
                <a:rPr lang="en-US" dirty="0"/>
                <a:t>Transition from nearly spherical nuclei at N=50  to highly deformed nuclei at  N=60-70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8" y="855327"/>
            <a:ext cx="3712468" cy="547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81450" y="1241466"/>
            <a:ext cx="6686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The n-rich nuclei between Z=37 and Z=41 present at N=60 one of the most impressive deformation change in the nuclear chart </a:t>
            </a:r>
          </a:p>
          <a:p>
            <a:pPr algn="just"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Localized within the Z degree of freedom </a:t>
            </a:r>
          </a:p>
          <a:p>
            <a:pPr lvl="1" algn="just"/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Point to a specific </a:t>
            </a:r>
            <a:r>
              <a:rPr lang="en-US" sz="1600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p-n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interaction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2636912"/>
            <a:ext cx="565212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13499" y="0"/>
            <a:ext cx="4198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Ground states </a:t>
            </a:r>
            <a:r>
              <a:rPr lang="fr-FR" sz="3200" dirty="0" err="1" smtClean="0"/>
              <a:t>properties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 rot="5400000">
            <a:off x="8432931" y="-341999"/>
            <a:ext cx="2305953" cy="557146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315" y="2443001"/>
            <a:ext cx="2658975" cy="3685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55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55176" y="1043348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>
              <a:buFont typeface="Wingdings" pitchFamily="2" charset="2"/>
              <a:buChar char="v"/>
            </a:pPr>
            <a:r>
              <a:rPr lang="en-US" sz="1600" dirty="0"/>
              <a:t>First spectroscopy (GS and 2</a:t>
            </a:r>
            <a:r>
              <a:rPr lang="en-US" sz="1600" baseline="30000" dirty="0"/>
              <a:t>+</a:t>
            </a:r>
            <a:r>
              <a:rPr lang="en-US" sz="1600" baseline="-25000" dirty="0"/>
              <a:t>1</a:t>
            </a:r>
            <a:r>
              <a:rPr lang="en-US" sz="1600" dirty="0"/>
              <a:t>) indicated a shape change from </a:t>
            </a:r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 ~0.1 to </a:t>
            </a:r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~0.4</a:t>
            </a:r>
          </a:p>
          <a:p>
            <a:endParaRPr lang="en-US" sz="1600" dirty="0"/>
          </a:p>
          <a:p>
            <a:pPr>
              <a:buFont typeface="Wingdings" pitchFamily="2" charset="2"/>
              <a:buChar char="v"/>
            </a:pPr>
            <a:r>
              <a:rPr lang="en-US" sz="1600" dirty="0"/>
              <a:t>0</a:t>
            </a:r>
            <a:r>
              <a:rPr lang="en-US" sz="1600" baseline="30000" dirty="0"/>
              <a:t>+</a:t>
            </a:r>
            <a:r>
              <a:rPr lang="en-US" sz="1600" baseline="-25000" dirty="0"/>
              <a:t>2</a:t>
            </a:r>
            <a:r>
              <a:rPr lang="en-US" sz="1600" dirty="0"/>
              <a:t> states are indication of shape coexistence</a:t>
            </a:r>
          </a:p>
          <a:p>
            <a:r>
              <a:rPr lang="en-US" sz="1600" dirty="0">
                <a:sym typeface="Wingdings" pitchFamily="2" charset="2"/>
              </a:rPr>
              <a:t>	 Shape inversion ?</a:t>
            </a:r>
          </a:p>
          <a:p>
            <a:endParaRPr lang="en-US" sz="16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/>
              <a:t>Kr isotopes behave differently : smooth 2</a:t>
            </a:r>
            <a:r>
              <a:rPr lang="en-US" sz="1600" baseline="30000" dirty="0"/>
              <a:t>+</a:t>
            </a:r>
            <a:r>
              <a:rPr lang="en-US" sz="1600" dirty="0"/>
              <a:t> change, delayed S</a:t>
            </a:r>
            <a:r>
              <a:rPr lang="en-US" sz="1600" baseline="-25000" dirty="0"/>
              <a:t>2n</a:t>
            </a:r>
            <a:r>
              <a:rPr lang="en-US" sz="1600" dirty="0"/>
              <a:t> increase, no low lying </a:t>
            </a:r>
            <a:r>
              <a:rPr lang="en-US" sz="1600" dirty="0" smtClean="0"/>
              <a:t>0</a:t>
            </a:r>
            <a:r>
              <a:rPr lang="en-US" sz="1600" baseline="30000" dirty="0" smtClean="0"/>
              <a:t>+</a:t>
            </a:r>
            <a:r>
              <a:rPr lang="en-US" sz="1600" baseline="-25000" dirty="0" smtClean="0"/>
              <a:t>2, </a:t>
            </a:r>
            <a:r>
              <a:rPr lang="en-US" sz="1600" dirty="0" smtClean="0"/>
              <a:t>sharp transition as function of Z</a:t>
            </a:r>
            <a:endParaRPr lang="en-US" sz="1600" dirty="0"/>
          </a:p>
          <a:p>
            <a:pPr>
              <a:buFont typeface="Wingdings" pitchFamily="2" charset="2"/>
              <a:buChar char="v"/>
            </a:pPr>
            <a:endParaRPr lang="en-US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923"/>
            <a:ext cx="4295641" cy="21885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0000"/>
            <a:ext cx="3625707" cy="256324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0733" y="3844115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663188" y="5820224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J. </a:t>
            </a:r>
            <a:r>
              <a:rPr lang="en-US" sz="1400" b="1" i="1" dirty="0" err="1"/>
              <a:t>Dudouet</a:t>
            </a:r>
            <a:r>
              <a:rPr lang="en-US" sz="1400" b="1" i="1" dirty="0"/>
              <a:t> et al. Phys. Rev. Lett. 118, 162501 (2017</a:t>
            </a:r>
            <a:r>
              <a:rPr lang="en-US" sz="1400" b="1" i="1" dirty="0" smtClean="0"/>
              <a:t>)</a:t>
            </a:r>
          </a:p>
          <a:p>
            <a:r>
              <a:rPr lang="en-US" sz="1400" i="1" dirty="0" smtClean="0">
                <a:solidFill>
                  <a:srgbClr val="231F20"/>
                </a:solidFill>
              </a:rPr>
              <a:t>AGATA- </a:t>
            </a:r>
            <a:r>
              <a:rPr lang="en-US" sz="1400" i="1" dirty="0">
                <a:solidFill>
                  <a:srgbClr val="231F20"/>
                </a:solidFill>
              </a:rPr>
              <a:t>VAMOS data</a:t>
            </a:r>
            <a:endParaRPr lang="fr-FR" sz="1400" i="1" dirty="0"/>
          </a:p>
          <a:p>
            <a:r>
              <a:rPr lang="en-US" sz="1400" b="1" i="1" dirty="0" smtClean="0"/>
              <a:t> </a:t>
            </a:r>
            <a:endParaRPr lang="en-US" sz="14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499" y="0"/>
            <a:ext cx="4198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Excited</a:t>
            </a:r>
            <a:r>
              <a:rPr lang="fr-FR" sz="3200" dirty="0" smtClean="0"/>
              <a:t> states </a:t>
            </a:r>
            <a:r>
              <a:rPr lang="fr-FR" sz="3200" dirty="0" err="1" smtClean="0"/>
              <a:t>properties</a:t>
            </a:r>
            <a:endParaRPr lang="fr-FR" sz="3200" dirty="0"/>
          </a:p>
        </p:txBody>
      </p:sp>
      <p:sp>
        <p:nvSpPr>
          <p:cNvPr id="13" name="Rectangle 12"/>
          <p:cNvSpPr/>
          <p:nvPr/>
        </p:nvSpPr>
        <p:spPr>
          <a:xfrm>
            <a:off x="1497894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41346</TotalTime>
  <Words>1954</Words>
  <Application>Microsoft Office PowerPoint</Application>
  <PresentationFormat>Grand écran</PresentationFormat>
  <Paragraphs>328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CMR10</vt:lpstr>
      <vt:lpstr>CMTI10</vt:lpstr>
      <vt:lpstr>Comic Sans MS</vt:lpstr>
      <vt:lpstr>Courier New</vt:lpstr>
      <vt:lpstr>Gill Sans MT</vt:lpstr>
      <vt:lpstr>Open Sans</vt:lpstr>
      <vt:lpstr>PT Sans Narrow</vt:lpstr>
      <vt:lpstr>Symbol</vt:lpstr>
      <vt:lpstr>Times New Roman</vt:lpstr>
      <vt:lpstr>Wingdings</vt:lpstr>
      <vt:lpstr>1_GANIL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Emmanuel</dc:creator>
  <cp:lastModifiedBy>Clement Emmanuel</cp:lastModifiedBy>
  <cp:revision>172</cp:revision>
  <dcterms:created xsi:type="dcterms:W3CDTF">2019-11-13T16:40:01Z</dcterms:created>
  <dcterms:modified xsi:type="dcterms:W3CDTF">2023-06-22T07:46:16Z</dcterms:modified>
</cp:coreProperties>
</file>