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39" r:id="rId2"/>
  </p:sldMasterIdLst>
  <p:notesMasterIdLst>
    <p:notesMasterId r:id="rId34"/>
  </p:notesMasterIdLst>
  <p:sldIdLst>
    <p:sldId id="328" r:id="rId3"/>
    <p:sldId id="333" r:id="rId4"/>
    <p:sldId id="329" r:id="rId5"/>
    <p:sldId id="363" r:id="rId6"/>
    <p:sldId id="330" r:id="rId7"/>
    <p:sldId id="331" r:id="rId8"/>
    <p:sldId id="332" r:id="rId9"/>
    <p:sldId id="336" r:id="rId10"/>
    <p:sldId id="334" r:id="rId11"/>
    <p:sldId id="338" r:id="rId12"/>
    <p:sldId id="350" r:id="rId13"/>
    <p:sldId id="360" r:id="rId14"/>
    <p:sldId id="351" r:id="rId15"/>
    <p:sldId id="352" r:id="rId16"/>
    <p:sldId id="339" r:id="rId17"/>
    <p:sldId id="357" r:id="rId18"/>
    <p:sldId id="340" r:id="rId19"/>
    <p:sldId id="355" r:id="rId20"/>
    <p:sldId id="341" r:id="rId21"/>
    <p:sldId id="358" r:id="rId22"/>
    <p:sldId id="361" r:id="rId23"/>
    <p:sldId id="345" r:id="rId24"/>
    <p:sldId id="354" r:id="rId25"/>
    <p:sldId id="356" r:id="rId26"/>
    <p:sldId id="347" r:id="rId27"/>
    <p:sldId id="348" r:id="rId28"/>
    <p:sldId id="344" r:id="rId29"/>
    <p:sldId id="349" r:id="rId30"/>
    <p:sldId id="337" r:id="rId31"/>
    <p:sldId id="362" r:id="rId32"/>
    <p:sldId id="359" r:id="rId33"/>
  </p:sldIdLst>
  <p:sldSz cx="10772775" cy="6059488"/>
  <p:notesSz cx="9144000" cy="6858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FF0080"/>
    <a:srgbClr val="0000FF"/>
    <a:srgbClr val="00FF00"/>
    <a:srgbClr val="804000"/>
    <a:srgbClr val="400080"/>
    <a:srgbClr val="00FFFF"/>
    <a:srgbClr val="8000FF"/>
    <a:srgbClr val="FF00FF"/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83248" autoAdjust="0"/>
  </p:normalViewPr>
  <p:slideViewPr>
    <p:cSldViewPr>
      <p:cViewPr>
        <p:scale>
          <a:sx n="100" d="100"/>
          <a:sy n="100" d="100"/>
        </p:scale>
        <p:origin x="-680" y="23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22/06/23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operation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53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ncreased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pairingstrengths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theJ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atω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=0.05 in252No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6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isomere</a:t>
            </a:r>
            <a:r>
              <a:rPr lang="fr-FR" baseline="0" dirty="0" smtClean="0"/>
              <a:t> de haut K est connu qui alimente un autre </a:t>
            </a:r>
            <a:r>
              <a:rPr lang="fr-FR" baseline="0" dirty="0" err="1" smtClean="0"/>
              <a:t>isomere</a:t>
            </a:r>
            <a:r>
              <a:rPr lang="fr-FR" baseline="0" dirty="0" smtClean="0"/>
              <a:t> de plus courte </a:t>
            </a:r>
            <a:r>
              <a:rPr lang="fr-FR" baseline="0" dirty="0" err="1" smtClean="0"/>
              <a:t>duree</a:t>
            </a:r>
            <a:r>
              <a:rPr lang="fr-FR" baseline="0" dirty="0" smtClean="0"/>
              <a:t> de vie….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42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≈ 170-220 could be produced in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-process, in particular so for “cold” conditions (i.e. T ≈ 0.1 GK).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temperature on the stellar medium is that low, an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n,g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g,n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equilibrium cannot be reached, meaning that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neutron-capture cross sections are of great importance. </a:t>
            </a:r>
            <a:endParaRPr lang="fr-FR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E1 part is taken from QRPA calculations from S.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Goriely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E. Khan [6] or from the semi- phenomenological Generalized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Lorentzian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Kopecky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Uhl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M1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scissors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resonance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parameterized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Lorentzian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sum-rule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Sn for</a:t>
            </a:r>
            <a:r>
              <a:rPr lang="fr-FR" baseline="0" dirty="0" smtClean="0"/>
              <a:t> 253No = 6.5 MeV</a:t>
            </a:r>
          </a:p>
          <a:p>
            <a:r>
              <a:rPr lang="fr-FR" baseline="0" dirty="0" smtClean="0"/>
              <a:t>254No. 7.7, 252No 8.0, 250Fm 7.5, 255Lr 7.7, 256Rf 8.1</a:t>
            </a:r>
          </a:p>
          <a:p>
            <a:r>
              <a:rPr lang="fr-FR" baseline="0" dirty="0" smtClean="0"/>
              <a:t>257Rf 6.4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10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 smtClean="0">
                <a:solidFill>
                  <a:schemeClr val="bg1"/>
                </a:solidFill>
              </a:rPr>
              <a:t>IN2P3</a:t>
            </a:r>
            <a:endParaRPr lang="fr-FR" sz="7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22/06/23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léments : Intro vis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72418" cy="6059486"/>
          </a:xfrm>
          <a:prstGeom prst="rect">
            <a:avLst/>
          </a:prstGeom>
        </p:spPr>
      </p:pic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E40ABC-C31D-45AC-B7F1-6212434FB9E8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5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52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5051-9849-4FF0-9EE8-CCEF3C77A84A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059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3F26-B99F-461A-9EE5-2CD13714F6E6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2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8EE-7BB5-42EA-995E-B2A53F0661CF}" type="datetime1">
              <a:rPr lang="fr-FR" smtClean="0"/>
              <a:t>22/06/23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292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1637" cy="11715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247C-D1F8-4827-8153-048B0183E3A5}" type="datetime1">
              <a:rPr lang="fr-FR" smtClean="0"/>
              <a:t>22/06/23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229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0C4D-40CD-4749-9B84-D543634BB0B3}" type="datetime1">
              <a:rPr lang="fr-FR" smtClean="0"/>
              <a:t>22/06/23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34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BC6D-BF39-4A52-93BA-27DE3B18050C}" type="datetime1">
              <a:rPr lang="fr-FR" smtClean="0"/>
              <a:t>22/06/23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89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CB8-AB67-4165-9634-CFD65AAE21B5}" type="datetime1">
              <a:rPr lang="fr-FR" smtClean="0"/>
              <a:t>22/06/23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11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2131-8E46-4B5A-8006-97F34E34A564}" type="datetime1">
              <a:rPr lang="fr-FR" smtClean="0"/>
              <a:t>22/06/23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07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B822-63E8-4C4D-AB55-733EFD4877A6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6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1371-7C2A-449F-AAE6-414188117D8F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66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 smtClean="0">
                <a:solidFill>
                  <a:schemeClr val="bg1"/>
                </a:solidFill>
              </a:rPr>
              <a:t>IN2P3</a:t>
            </a:r>
            <a:endParaRPr lang="fr-FR" sz="700" b="0" dirty="0">
              <a:solidFill>
                <a:schemeClr val="bg1"/>
              </a:solidFill>
            </a:endParaRP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22/06/23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22/06/23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22/06/23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8" r:id="rId3"/>
    <p:sldLayoutId id="2147483753" r:id="rId4"/>
    <p:sldLayoutId id="2147483754" r:id="rId5"/>
    <p:sldLayoutId id="2147483755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1AD2-4D2C-41E8-9750-3A305FBE50E8}" type="datetime1">
              <a:rPr lang="fr-FR" smtClean="0"/>
              <a:t>22/06/23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78DF9-1CDE-4B21-B3C6-2E87DEDC69E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19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1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gif"/><Relationship Id="rId6" Type="http://schemas.openxmlformats.org/officeDocument/2006/relationships/image" Target="../media/image40.pn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Workshop In-</a:t>
            </a:r>
            <a:r>
              <a:rPr lang="fr-FR" dirty="0" err="1" smtClean="0"/>
              <a:t>bea</a:t>
            </a:r>
            <a:r>
              <a:rPr lang="fr-FR" dirty="0" err="1"/>
              <a:t>m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, IP2I Lyon (2023)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85987" y="293440"/>
            <a:ext cx="7272807" cy="432048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FFFFFF"/>
                </a:solidFill>
              </a:rPr>
              <a:t>Opportunités à JYFL avec AGATA</a:t>
            </a:r>
            <a:endParaRPr lang="fr-FR" sz="3200" dirty="0">
              <a:solidFill>
                <a:srgbClr val="FFFFFF"/>
              </a:solidFill>
            </a:endParaRPr>
          </a:p>
        </p:txBody>
      </p:sp>
      <p:pic>
        <p:nvPicPr>
          <p:cNvPr id="9" name="Image 8" descr="logoAGATAFr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59" y="221432"/>
            <a:ext cx="899490" cy="12425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912600" y="3924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29803" y="5766048"/>
            <a:ext cx="189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A. Lopez-Martens (</a:t>
            </a:r>
            <a:r>
              <a:rPr lang="fr-FR" sz="1100" dirty="0" err="1" smtClean="0">
                <a:solidFill>
                  <a:schemeClr val="bg1"/>
                </a:solidFill>
              </a:rPr>
              <a:t>IJCLab</a:t>
            </a:r>
            <a:r>
              <a:rPr lang="fr-FR" sz="1100" dirty="0" smtClean="0">
                <a:solidFill>
                  <a:schemeClr val="bg1"/>
                </a:solidFill>
              </a:rPr>
              <a:t>)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7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27280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Opportunités de Physique @ JYFL avec AGATA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930003" y="1949624"/>
            <a:ext cx="5089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Physique des noyaux N~Z</a:t>
            </a:r>
          </a:p>
          <a:p>
            <a:endParaRPr lang="fr-FR" dirty="0"/>
          </a:p>
          <a:p>
            <a:r>
              <a:rPr lang="fr-FR" dirty="0" smtClean="0"/>
              <a:t>Physique des noyaux lourds et </a:t>
            </a:r>
            <a:r>
              <a:rPr lang="fr-FR" dirty="0" err="1" smtClean="0"/>
              <a:t>superlourds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57995" y="2525688"/>
            <a:ext cx="5256584" cy="50405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45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-86221" y="5714820"/>
            <a:ext cx="2411556" cy="322263"/>
          </a:xfrm>
        </p:spPr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21891" y="149425"/>
            <a:ext cx="9649072" cy="432048"/>
          </a:xfrm>
        </p:spPr>
        <p:txBody>
          <a:bodyPr>
            <a:normAutofit/>
          </a:bodyPr>
          <a:lstStyle/>
          <a:p>
            <a:r>
              <a:rPr lang="fr-FR" dirty="0"/>
              <a:t>P</a:t>
            </a:r>
            <a:r>
              <a:rPr lang="fr-FR" dirty="0" smtClean="0"/>
              <a:t>roblématique : position des couches de haut j  &amp; spin-</a:t>
            </a:r>
            <a:r>
              <a:rPr lang="fr-FR" dirty="0" err="1" smtClean="0"/>
              <a:t>orbit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" y="725488"/>
            <a:ext cx="3767244" cy="483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15"/>
          <p:cNvGrpSpPr/>
          <p:nvPr/>
        </p:nvGrpSpPr>
        <p:grpSpPr>
          <a:xfrm>
            <a:off x="5674419" y="941513"/>
            <a:ext cx="4392488" cy="3240360"/>
            <a:chOff x="253160" y="2533275"/>
            <a:chExt cx="4093369" cy="2895601"/>
          </a:xfrm>
        </p:grpSpPr>
        <p:pic>
          <p:nvPicPr>
            <p:cNvPr id="10" name="Picture 5" descr="plot_150_100_spectra_p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1"/>
            <a:stretch/>
          </p:blipFill>
          <p:spPr bwMode="auto">
            <a:xfrm>
              <a:off x="253160" y="2533275"/>
              <a:ext cx="4064000" cy="251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37347" y="5003426"/>
              <a:ext cx="3579813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1181100" y="3333750"/>
              <a:ext cx="2679700" cy="819150"/>
            </a:xfrm>
            <a:custGeom>
              <a:avLst/>
              <a:gdLst>
                <a:gd name="connsiteX0" fmla="*/ 0 w 2679700"/>
                <a:gd name="connsiteY0" fmla="*/ 0 h 819150"/>
                <a:gd name="connsiteX1" fmla="*/ 539750 w 2679700"/>
                <a:gd name="connsiteY1" fmla="*/ 228600 h 819150"/>
                <a:gd name="connsiteX2" fmla="*/ 1111250 w 2679700"/>
                <a:gd name="connsiteY2" fmla="*/ 393700 h 819150"/>
                <a:gd name="connsiteX3" fmla="*/ 1765300 w 2679700"/>
                <a:gd name="connsiteY3" fmla="*/ 565150 h 819150"/>
                <a:gd name="connsiteX4" fmla="*/ 2260600 w 2679700"/>
                <a:gd name="connsiteY4" fmla="*/ 704850 h 819150"/>
                <a:gd name="connsiteX5" fmla="*/ 2679700 w 2679700"/>
                <a:gd name="connsiteY5" fmla="*/ 819150 h 819150"/>
                <a:gd name="connsiteX6" fmla="*/ 2679700 w 2679700"/>
                <a:gd name="connsiteY6" fmla="*/ 81915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9700" h="819150">
                  <a:moveTo>
                    <a:pt x="0" y="0"/>
                  </a:moveTo>
                  <a:cubicBezTo>
                    <a:pt x="177271" y="81491"/>
                    <a:pt x="354542" y="162983"/>
                    <a:pt x="539750" y="228600"/>
                  </a:cubicBezTo>
                  <a:cubicBezTo>
                    <a:pt x="724958" y="294217"/>
                    <a:pt x="906992" y="337608"/>
                    <a:pt x="1111250" y="393700"/>
                  </a:cubicBezTo>
                  <a:cubicBezTo>
                    <a:pt x="1315508" y="449792"/>
                    <a:pt x="1573742" y="513292"/>
                    <a:pt x="1765300" y="565150"/>
                  </a:cubicBezTo>
                  <a:cubicBezTo>
                    <a:pt x="1956858" y="617008"/>
                    <a:pt x="2260600" y="704850"/>
                    <a:pt x="2260600" y="704850"/>
                  </a:cubicBezTo>
                  <a:lnTo>
                    <a:pt x="2679700" y="819150"/>
                  </a:lnTo>
                  <a:lnTo>
                    <a:pt x="2679700" y="81915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1184275" y="4095750"/>
              <a:ext cx="2686050" cy="508000"/>
            </a:xfrm>
            <a:custGeom>
              <a:avLst/>
              <a:gdLst>
                <a:gd name="connsiteX0" fmla="*/ 0 w 2686050"/>
                <a:gd name="connsiteY0" fmla="*/ 0 h 508000"/>
                <a:gd name="connsiteX1" fmla="*/ 447675 w 2686050"/>
                <a:gd name="connsiteY1" fmla="*/ 66675 h 508000"/>
                <a:gd name="connsiteX2" fmla="*/ 866775 w 2686050"/>
                <a:gd name="connsiteY2" fmla="*/ 139700 h 508000"/>
                <a:gd name="connsiteX3" fmla="*/ 1285875 w 2686050"/>
                <a:gd name="connsiteY3" fmla="*/ 215900 h 508000"/>
                <a:gd name="connsiteX4" fmla="*/ 1692275 w 2686050"/>
                <a:gd name="connsiteY4" fmla="*/ 282575 h 508000"/>
                <a:gd name="connsiteX5" fmla="*/ 2133600 w 2686050"/>
                <a:gd name="connsiteY5" fmla="*/ 371475 h 508000"/>
                <a:gd name="connsiteX6" fmla="*/ 2435225 w 2686050"/>
                <a:gd name="connsiteY6" fmla="*/ 444500 h 508000"/>
                <a:gd name="connsiteX7" fmla="*/ 2686050 w 2686050"/>
                <a:gd name="connsiteY7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6050" h="508000">
                  <a:moveTo>
                    <a:pt x="0" y="0"/>
                  </a:moveTo>
                  <a:lnTo>
                    <a:pt x="447675" y="66675"/>
                  </a:lnTo>
                  <a:cubicBezTo>
                    <a:pt x="592137" y="89958"/>
                    <a:pt x="866775" y="139700"/>
                    <a:pt x="866775" y="139700"/>
                  </a:cubicBezTo>
                  <a:lnTo>
                    <a:pt x="1285875" y="215900"/>
                  </a:lnTo>
                  <a:cubicBezTo>
                    <a:pt x="1423458" y="239712"/>
                    <a:pt x="1550988" y="256646"/>
                    <a:pt x="1692275" y="282575"/>
                  </a:cubicBezTo>
                  <a:cubicBezTo>
                    <a:pt x="1833562" y="308504"/>
                    <a:pt x="2009775" y="344488"/>
                    <a:pt x="2133600" y="371475"/>
                  </a:cubicBezTo>
                  <a:cubicBezTo>
                    <a:pt x="2257425" y="398462"/>
                    <a:pt x="2435225" y="444500"/>
                    <a:pt x="2435225" y="444500"/>
                  </a:cubicBezTo>
                  <a:lnTo>
                    <a:pt x="2686050" y="508000"/>
                  </a:lnTo>
                </a:path>
              </a:pathLst>
            </a:custGeom>
            <a:noFill/>
            <a:ln w="28575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5" descr="plot_150_100_spectra_p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49"/>
            <a:stretch/>
          </p:blipFill>
          <p:spPr bwMode="auto">
            <a:xfrm>
              <a:off x="282529" y="5047876"/>
              <a:ext cx="4064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orme libre 14"/>
            <p:cNvSpPr/>
            <p:nvPr/>
          </p:nvSpPr>
          <p:spPr>
            <a:xfrm>
              <a:off x="1190625" y="3846267"/>
              <a:ext cx="2686050" cy="401883"/>
            </a:xfrm>
            <a:custGeom>
              <a:avLst/>
              <a:gdLst>
                <a:gd name="connsiteX0" fmla="*/ 0 w 2686050"/>
                <a:gd name="connsiteY0" fmla="*/ 1833 h 401883"/>
                <a:gd name="connsiteX1" fmla="*/ 423863 w 2686050"/>
                <a:gd name="connsiteY1" fmla="*/ 1833 h 401883"/>
                <a:gd name="connsiteX2" fmla="*/ 771525 w 2686050"/>
                <a:gd name="connsiteY2" fmla="*/ 20883 h 401883"/>
                <a:gd name="connsiteX3" fmla="*/ 1133475 w 2686050"/>
                <a:gd name="connsiteY3" fmla="*/ 58983 h 401883"/>
                <a:gd name="connsiteX4" fmla="*/ 1609725 w 2686050"/>
                <a:gd name="connsiteY4" fmla="*/ 116133 h 401883"/>
                <a:gd name="connsiteX5" fmla="*/ 2047875 w 2686050"/>
                <a:gd name="connsiteY5" fmla="*/ 211383 h 401883"/>
                <a:gd name="connsiteX6" fmla="*/ 2381250 w 2686050"/>
                <a:gd name="connsiteY6" fmla="*/ 301871 h 401883"/>
                <a:gd name="connsiteX7" fmla="*/ 2686050 w 2686050"/>
                <a:gd name="connsiteY7" fmla="*/ 401883 h 40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6050" h="401883">
                  <a:moveTo>
                    <a:pt x="0" y="1833"/>
                  </a:moveTo>
                  <a:cubicBezTo>
                    <a:pt x="147638" y="245"/>
                    <a:pt x="295276" y="-1342"/>
                    <a:pt x="423863" y="1833"/>
                  </a:cubicBezTo>
                  <a:cubicBezTo>
                    <a:pt x="552450" y="5008"/>
                    <a:pt x="653256" y="11358"/>
                    <a:pt x="771525" y="20883"/>
                  </a:cubicBezTo>
                  <a:cubicBezTo>
                    <a:pt x="889794" y="30408"/>
                    <a:pt x="1133475" y="58983"/>
                    <a:pt x="1133475" y="58983"/>
                  </a:cubicBezTo>
                  <a:cubicBezTo>
                    <a:pt x="1273175" y="74858"/>
                    <a:pt x="1457325" y="90733"/>
                    <a:pt x="1609725" y="116133"/>
                  </a:cubicBezTo>
                  <a:cubicBezTo>
                    <a:pt x="1762125" y="141533"/>
                    <a:pt x="1919288" y="180427"/>
                    <a:pt x="2047875" y="211383"/>
                  </a:cubicBezTo>
                  <a:cubicBezTo>
                    <a:pt x="2176463" y="242339"/>
                    <a:pt x="2274888" y="270121"/>
                    <a:pt x="2381250" y="301871"/>
                  </a:cubicBezTo>
                  <a:cubicBezTo>
                    <a:pt x="2487613" y="333621"/>
                    <a:pt x="2586831" y="367752"/>
                    <a:pt x="2686050" y="401883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1190625" y="3871913"/>
              <a:ext cx="2667000" cy="1004887"/>
            </a:xfrm>
            <a:custGeom>
              <a:avLst/>
              <a:gdLst>
                <a:gd name="connsiteX0" fmla="*/ 0 w 2667000"/>
                <a:gd name="connsiteY0" fmla="*/ 1004887 h 1004887"/>
                <a:gd name="connsiteX1" fmla="*/ 395288 w 2667000"/>
                <a:gd name="connsiteY1" fmla="*/ 862012 h 1004887"/>
                <a:gd name="connsiteX2" fmla="*/ 719138 w 2667000"/>
                <a:gd name="connsiteY2" fmla="*/ 771525 h 1004887"/>
                <a:gd name="connsiteX3" fmla="*/ 1219200 w 2667000"/>
                <a:gd name="connsiteY3" fmla="*/ 609600 h 1004887"/>
                <a:gd name="connsiteX4" fmla="*/ 1643063 w 2667000"/>
                <a:gd name="connsiteY4" fmla="*/ 438150 h 1004887"/>
                <a:gd name="connsiteX5" fmla="*/ 2133600 w 2667000"/>
                <a:gd name="connsiteY5" fmla="*/ 195262 h 1004887"/>
                <a:gd name="connsiteX6" fmla="*/ 2424113 w 2667000"/>
                <a:gd name="connsiteY6" fmla="*/ 95250 h 1004887"/>
                <a:gd name="connsiteX7" fmla="*/ 2667000 w 2667000"/>
                <a:gd name="connsiteY7" fmla="*/ 0 h 100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0" h="1004887">
                  <a:moveTo>
                    <a:pt x="0" y="1004887"/>
                  </a:moveTo>
                  <a:cubicBezTo>
                    <a:pt x="137716" y="952896"/>
                    <a:pt x="275432" y="900906"/>
                    <a:pt x="395288" y="862012"/>
                  </a:cubicBezTo>
                  <a:cubicBezTo>
                    <a:pt x="515144" y="823118"/>
                    <a:pt x="581819" y="813594"/>
                    <a:pt x="719138" y="771525"/>
                  </a:cubicBezTo>
                  <a:cubicBezTo>
                    <a:pt x="856457" y="729456"/>
                    <a:pt x="1065213" y="665162"/>
                    <a:pt x="1219200" y="609600"/>
                  </a:cubicBezTo>
                  <a:cubicBezTo>
                    <a:pt x="1373187" y="554038"/>
                    <a:pt x="1490663" y="507206"/>
                    <a:pt x="1643063" y="438150"/>
                  </a:cubicBezTo>
                  <a:cubicBezTo>
                    <a:pt x="1795463" y="369094"/>
                    <a:pt x="2003425" y="252412"/>
                    <a:pt x="2133600" y="195262"/>
                  </a:cubicBezTo>
                  <a:cubicBezTo>
                    <a:pt x="2263775" y="138112"/>
                    <a:pt x="2335213" y="127794"/>
                    <a:pt x="2424113" y="95250"/>
                  </a:cubicBezTo>
                  <a:cubicBezTo>
                    <a:pt x="2513013" y="62706"/>
                    <a:pt x="2590006" y="31353"/>
                    <a:pt x="2667000" y="0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754539" y="725488"/>
            <a:ext cx="2597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</a:rPr>
              <a:t>A. Chatillon et al., </a:t>
            </a:r>
            <a:r>
              <a:rPr lang="fr-FR" sz="1000" dirty="0" err="1" smtClean="0">
                <a:latin typeface="+mn-lt"/>
              </a:rPr>
              <a:t>Eur</a:t>
            </a:r>
            <a:r>
              <a:rPr lang="fr-FR" sz="1000" dirty="0" smtClean="0">
                <a:latin typeface="+mn-lt"/>
              </a:rPr>
              <a:t>. Phys. J. A 30 (2006) 396</a:t>
            </a:r>
            <a:endParaRPr lang="fr-FR" sz="1000" dirty="0">
              <a:latin typeface="+mn-lt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924817" y="2438400"/>
            <a:ext cx="2476500" cy="1176337"/>
          </a:xfrm>
          <a:custGeom>
            <a:avLst/>
            <a:gdLst>
              <a:gd name="connsiteX0" fmla="*/ 0 w 2476500"/>
              <a:gd name="connsiteY0" fmla="*/ 0 h 1176337"/>
              <a:gd name="connsiteX1" fmla="*/ 222250 w 2476500"/>
              <a:gd name="connsiteY1" fmla="*/ 247650 h 1176337"/>
              <a:gd name="connsiteX2" fmla="*/ 546100 w 2476500"/>
              <a:gd name="connsiteY2" fmla="*/ 565150 h 1176337"/>
              <a:gd name="connsiteX3" fmla="*/ 946150 w 2476500"/>
              <a:gd name="connsiteY3" fmla="*/ 838200 h 1176337"/>
              <a:gd name="connsiteX4" fmla="*/ 1358900 w 2476500"/>
              <a:gd name="connsiteY4" fmla="*/ 1003300 h 1176337"/>
              <a:gd name="connsiteX5" fmla="*/ 1784350 w 2476500"/>
              <a:gd name="connsiteY5" fmla="*/ 1098550 h 1176337"/>
              <a:gd name="connsiteX6" fmla="*/ 2190750 w 2476500"/>
              <a:gd name="connsiteY6" fmla="*/ 1168400 h 1176337"/>
              <a:gd name="connsiteX7" fmla="*/ 2476500 w 2476500"/>
              <a:gd name="connsiteY7" fmla="*/ 1174750 h 1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1176337">
                <a:moveTo>
                  <a:pt x="0" y="0"/>
                </a:moveTo>
                <a:cubicBezTo>
                  <a:pt x="65616" y="76729"/>
                  <a:pt x="131233" y="153458"/>
                  <a:pt x="222250" y="247650"/>
                </a:cubicBezTo>
                <a:cubicBezTo>
                  <a:pt x="313267" y="341842"/>
                  <a:pt x="425450" y="466725"/>
                  <a:pt x="546100" y="565150"/>
                </a:cubicBezTo>
                <a:cubicBezTo>
                  <a:pt x="666750" y="663575"/>
                  <a:pt x="810683" y="765175"/>
                  <a:pt x="946150" y="838200"/>
                </a:cubicBezTo>
                <a:cubicBezTo>
                  <a:pt x="1081617" y="911225"/>
                  <a:pt x="1219200" y="959908"/>
                  <a:pt x="1358900" y="1003300"/>
                </a:cubicBezTo>
                <a:cubicBezTo>
                  <a:pt x="1498600" y="1046692"/>
                  <a:pt x="1645708" y="1071033"/>
                  <a:pt x="1784350" y="1098550"/>
                </a:cubicBezTo>
                <a:cubicBezTo>
                  <a:pt x="1922992" y="1126067"/>
                  <a:pt x="2075392" y="1155700"/>
                  <a:pt x="2190750" y="1168400"/>
                </a:cubicBezTo>
                <a:cubicBezTo>
                  <a:pt x="2306108" y="1181100"/>
                  <a:pt x="2476500" y="1174750"/>
                  <a:pt x="2476500" y="117475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931167" y="3575050"/>
            <a:ext cx="2495550" cy="522532"/>
          </a:xfrm>
          <a:custGeom>
            <a:avLst/>
            <a:gdLst>
              <a:gd name="connsiteX0" fmla="*/ 2495550 w 2495550"/>
              <a:gd name="connsiteY0" fmla="*/ 520700 h 522532"/>
              <a:gd name="connsiteX1" fmla="*/ 2044700 w 2495550"/>
              <a:gd name="connsiteY1" fmla="*/ 520700 h 522532"/>
              <a:gd name="connsiteX2" fmla="*/ 1593850 w 2495550"/>
              <a:gd name="connsiteY2" fmla="*/ 501650 h 522532"/>
              <a:gd name="connsiteX3" fmla="*/ 1143000 w 2495550"/>
              <a:gd name="connsiteY3" fmla="*/ 450850 h 522532"/>
              <a:gd name="connsiteX4" fmla="*/ 666750 w 2495550"/>
              <a:gd name="connsiteY4" fmla="*/ 349250 h 522532"/>
              <a:gd name="connsiteX5" fmla="*/ 273050 w 2495550"/>
              <a:gd name="connsiteY5" fmla="*/ 196850 h 522532"/>
              <a:gd name="connsiteX6" fmla="*/ 0 w 2495550"/>
              <a:gd name="connsiteY6" fmla="*/ 0 h 5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5550" h="522532">
                <a:moveTo>
                  <a:pt x="2495550" y="520700"/>
                </a:moveTo>
                <a:cubicBezTo>
                  <a:pt x="2345266" y="522287"/>
                  <a:pt x="2194983" y="523875"/>
                  <a:pt x="2044700" y="520700"/>
                </a:cubicBezTo>
                <a:cubicBezTo>
                  <a:pt x="1894417" y="517525"/>
                  <a:pt x="1744133" y="513292"/>
                  <a:pt x="1593850" y="501650"/>
                </a:cubicBezTo>
                <a:cubicBezTo>
                  <a:pt x="1443567" y="490008"/>
                  <a:pt x="1297517" y="476250"/>
                  <a:pt x="1143000" y="450850"/>
                </a:cubicBezTo>
                <a:cubicBezTo>
                  <a:pt x="988483" y="425450"/>
                  <a:pt x="811742" y="391583"/>
                  <a:pt x="666750" y="349250"/>
                </a:cubicBezTo>
                <a:cubicBezTo>
                  <a:pt x="521758" y="306917"/>
                  <a:pt x="384175" y="255058"/>
                  <a:pt x="273050" y="196850"/>
                </a:cubicBezTo>
                <a:cubicBezTo>
                  <a:pt x="161925" y="138642"/>
                  <a:pt x="0" y="0"/>
                  <a:pt x="0" y="0"/>
                </a:cubicBezTo>
              </a:path>
            </a:pathLst>
          </a:custGeom>
          <a:ln w="38100" cmpd="sng">
            <a:solidFill>
              <a:srgbClr val="FF008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918467" y="2781300"/>
            <a:ext cx="2489200" cy="1314450"/>
          </a:xfrm>
          <a:custGeom>
            <a:avLst/>
            <a:gdLst>
              <a:gd name="connsiteX0" fmla="*/ 0 w 2489200"/>
              <a:gd name="connsiteY0" fmla="*/ 1314450 h 1314450"/>
              <a:gd name="connsiteX1" fmla="*/ 361950 w 2489200"/>
              <a:gd name="connsiteY1" fmla="*/ 1206500 h 1314450"/>
              <a:gd name="connsiteX2" fmla="*/ 673100 w 2489200"/>
              <a:gd name="connsiteY2" fmla="*/ 1054100 h 1314450"/>
              <a:gd name="connsiteX3" fmla="*/ 1123950 w 2489200"/>
              <a:gd name="connsiteY3" fmla="*/ 812800 h 1314450"/>
              <a:gd name="connsiteX4" fmla="*/ 1492250 w 2489200"/>
              <a:gd name="connsiteY4" fmla="*/ 590550 h 1314450"/>
              <a:gd name="connsiteX5" fmla="*/ 1898650 w 2489200"/>
              <a:gd name="connsiteY5" fmla="*/ 336550 h 1314450"/>
              <a:gd name="connsiteX6" fmla="*/ 2489200 w 2489200"/>
              <a:gd name="connsiteY6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9200" h="1314450">
                <a:moveTo>
                  <a:pt x="0" y="1314450"/>
                </a:moveTo>
                <a:cubicBezTo>
                  <a:pt x="124883" y="1282171"/>
                  <a:pt x="249767" y="1249892"/>
                  <a:pt x="361950" y="1206500"/>
                </a:cubicBezTo>
                <a:cubicBezTo>
                  <a:pt x="474133" y="1163108"/>
                  <a:pt x="546100" y="1119717"/>
                  <a:pt x="673100" y="1054100"/>
                </a:cubicBezTo>
                <a:cubicBezTo>
                  <a:pt x="800100" y="988483"/>
                  <a:pt x="987425" y="890058"/>
                  <a:pt x="1123950" y="812800"/>
                </a:cubicBezTo>
                <a:cubicBezTo>
                  <a:pt x="1260475" y="735542"/>
                  <a:pt x="1363133" y="669925"/>
                  <a:pt x="1492250" y="590550"/>
                </a:cubicBezTo>
                <a:cubicBezTo>
                  <a:pt x="1621367" y="511175"/>
                  <a:pt x="1732492" y="434975"/>
                  <a:pt x="1898650" y="336550"/>
                </a:cubicBezTo>
                <a:cubicBezTo>
                  <a:pt x="2064808" y="238125"/>
                  <a:pt x="2489200" y="0"/>
                  <a:pt x="2489200" y="0"/>
                </a:cubicBezTo>
              </a:path>
            </a:pathLst>
          </a:custGeom>
          <a:ln w="38100" cmpd="sng">
            <a:solidFill>
              <a:srgbClr val="00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918467" y="3638550"/>
            <a:ext cx="2508250" cy="685800"/>
          </a:xfrm>
          <a:custGeom>
            <a:avLst/>
            <a:gdLst>
              <a:gd name="connsiteX0" fmla="*/ 2508250 w 2508250"/>
              <a:gd name="connsiteY0" fmla="*/ 685800 h 685800"/>
              <a:gd name="connsiteX1" fmla="*/ 2012950 w 2508250"/>
              <a:gd name="connsiteY1" fmla="*/ 558800 h 685800"/>
              <a:gd name="connsiteX2" fmla="*/ 1727200 w 2508250"/>
              <a:gd name="connsiteY2" fmla="*/ 476250 h 685800"/>
              <a:gd name="connsiteX3" fmla="*/ 1371600 w 2508250"/>
              <a:gd name="connsiteY3" fmla="*/ 368300 h 685800"/>
              <a:gd name="connsiteX4" fmla="*/ 952500 w 2508250"/>
              <a:gd name="connsiteY4" fmla="*/ 254000 h 685800"/>
              <a:gd name="connsiteX5" fmla="*/ 641350 w 2508250"/>
              <a:gd name="connsiteY5" fmla="*/ 171450 h 685800"/>
              <a:gd name="connsiteX6" fmla="*/ 298450 w 2508250"/>
              <a:gd name="connsiteY6" fmla="*/ 82550 h 685800"/>
              <a:gd name="connsiteX7" fmla="*/ 76200 w 2508250"/>
              <a:gd name="connsiteY7" fmla="*/ 19050 h 685800"/>
              <a:gd name="connsiteX8" fmla="*/ 0 w 2508250"/>
              <a:gd name="connsiteY8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8250" h="685800">
                <a:moveTo>
                  <a:pt x="2508250" y="685800"/>
                </a:moveTo>
                <a:lnTo>
                  <a:pt x="2012950" y="558800"/>
                </a:lnTo>
                <a:cubicBezTo>
                  <a:pt x="1882775" y="523875"/>
                  <a:pt x="1727200" y="476250"/>
                  <a:pt x="1727200" y="476250"/>
                </a:cubicBezTo>
                <a:lnTo>
                  <a:pt x="1371600" y="368300"/>
                </a:lnTo>
                <a:cubicBezTo>
                  <a:pt x="1242483" y="331258"/>
                  <a:pt x="952500" y="254000"/>
                  <a:pt x="952500" y="254000"/>
                </a:cubicBezTo>
                <a:lnTo>
                  <a:pt x="641350" y="171450"/>
                </a:lnTo>
                <a:lnTo>
                  <a:pt x="298450" y="82550"/>
                </a:lnTo>
                <a:cubicBezTo>
                  <a:pt x="204258" y="57150"/>
                  <a:pt x="125942" y="32808"/>
                  <a:pt x="76200" y="19050"/>
                </a:cubicBezTo>
                <a:cubicBezTo>
                  <a:pt x="26458" y="5292"/>
                  <a:pt x="0" y="0"/>
                  <a:pt x="0" y="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290042" y="1085528"/>
            <a:ext cx="216024" cy="3960440"/>
          </a:xfrm>
          <a:prstGeom prst="rect">
            <a:avLst/>
          </a:prstGeom>
          <a:solidFill>
            <a:schemeClr val="bg2">
              <a:lumMod val="50000"/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946227" y="4165610"/>
            <a:ext cx="6910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A. Samark</a:t>
            </a:r>
            <a:r>
              <a:rPr lang="hu-HU" sz="1400" dirty="0"/>
              <a:t>-Roth et al., </a:t>
            </a:r>
            <a:r>
              <a:rPr lang="hu-HU" sz="1400" i="1" dirty="0"/>
              <a:t>Phys. Rev. Lett. 126, 032503 (2021</a:t>
            </a:r>
            <a:r>
              <a:rPr lang="hu-HU" sz="1400" i="1" dirty="0" smtClean="0"/>
              <a:t>): </a:t>
            </a:r>
          </a:p>
          <a:p>
            <a:r>
              <a:rPr lang="hu-HU" sz="1400" b="1" dirty="0" smtClean="0"/>
              <a:t>=&gt;no kink in Q</a:t>
            </a:r>
            <a:r>
              <a:rPr lang="hu-HU" sz="1400" b="1" baseline="-25000" dirty="0" smtClean="0">
                <a:latin typeface="Symbol" charset="2"/>
                <a:cs typeface="Symbol" charset="2"/>
              </a:rPr>
              <a:t>a</a:t>
            </a:r>
            <a:r>
              <a:rPr lang="hu-HU" sz="1400" b="1" dirty="0" smtClean="0"/>
              <a:t> (</a:t>
            </a:r>
            <a:r>
              <a:rPr lang="hu-HU" sz="1400" b="1" baseline="30000" dirty="0" smtClean="0"/>
              <a:t>292</a:t>
            </a:r>
            <a:r>
              <a:rPr lang="hu-HU" sz="1400" b="1" dirty="0" smtClean="0"/>
              <a:t>Lv-&gt;</a:t>
            </a:r>
            <a:r>
              <a:rPr lang="hu-HU" sz="1400" b="1" baseline="30000" dirty="0" smtClean="0"/>
              <a:t>284</a:t>
            </a:r>
            <a:r>
              <a:rPr lang="hu-HU" sz="1400" b="1" dirty="0" smtClean="0"/>
              <a:t>Cn) signifies no substantial spherical gap @ Z=114</a:t>
            </a:r>
          </a:p>
          <a:p>
            <a:r>
              <a:rPr lang="en-GB" sz="1400" dirty="0"/>
              <a:t>P.T. </a:t>
            </a:r>
            <a:r>
              <a:rPr lang="en-GB" sz="1400" dirty="0" err="1"/>
              <a:t>Greenlees</a:t>
            </a:r>
            <a:r>
              <a:rPr lang="en-GB" sz="1400" dirty="0"/>
              <a:t>, </a:t>
            </a:r>
            <a:r>
              <a:rPr lang="en-GB" sz="1400" i="1" dirty="0"/>
              <a:t>Phys. Rev. </a:t>
            </a:r>
            <a:r>
              <a:rPr lang="en-GB" sz="1400" i="1" dirty="0" err="1"/>
              <a:t>Lett</a:t>
            </a:r>
            <a:r>
              <a:rPr lang="en-GB" sz="1400" i="1" dirty="0"/>
              <a:t>. </a:t>
            </a:r>
            <a:r>
              <a:rPr lang="en-GB" sz="1400" i="1" dirty="0" smtClean="0"/>
              <a:t>109, 012501 </a:t>
            </a:r>
            <a:r>
              <a:rPr lang="en-GB" sz="1400" i="1" dirty="0"/>
              <a:t>(2012) </a:t>
            </a:r>
            <a:r>
              <a:rPr lang="en-GB" sz="1400" dirty="0" smtClean="0"/>
              <a:t>: </a:t>
            </a:r>
          </a:p>
          <a:p>
            <a:r>
              <a:rPr lang="en-GB" sz="1400" b="1" dirty="0" smtClean="0"/>
              <a:t>=&gt; reduced moment of inertia of </a:t>
            </a:r>
            <a:r>
              <a:rPr lang="en-GB" sz="1400" b="1" baseline="30000" dirty="0" smtClean="0"/>
              <a:t>256</a:t>
            </a:r>
            <a:r>
              <a:rPr lang="en-GB" sz="1400" b="1" dirty="0" smtClean="0"/>
              <a:t>Rf suggests no deformed gap @ Z=104</a:t>
            </a:r>
          </a:p>
          <a:p>
            <a:r>
              <a:rPr lang="en-GB" sz="1400" dirty="0" smtClean="0"/>
              <a:t>D. </a:t>
            </a:r>
            <a:r>
              <a:rPr lang="en-GB" sz="1400" dirty="0" err="1" smtClean="0"/>
              <a:t>Sezeryniak</a:t>
            </a:r>
            <a:r>
              <a:rPr lang="en-GB" sz="1400" dirty="0" smtClean="0"/>
              <a:t> et al., </a:t>
            </a:r>
            <a:r>
              <a:rPr lang="en-US" sz="1400" i="1" dirty="0"/>
              <a:t>Nuclear Physics A 834 (2010) 357c–</a:t>
            </a:r>
            <a:r>
              <a:rPr lang="en-US" sz="1400" i="1" dirty="0" smtClean="0"/>
              <a:t>361c: </a:t>
            </a:r>
            <a:endParaRPr lang="en-US" sz="1400" i="1" dirty="0"/>
          </a:p>
          <a:p>
            <a:r>
              <a:rPr lang="fr-FR" sz="1400" b="1" dirty="0" smtClean="0"/>
              <a:t>=&gt; Quasi-</a:t>
            </a:r>
            <a:r>
              <a:rPr lang="fr-FR" sz="1400" b="1" dirty="0" err="1" smtClean="0"/>
              <a:t>particle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energies</a:t>
            </a:r>
            <a:r>
              <a:rPr lang="fr-FR" sz="1400" b="1" dirty="0" smtClean="0"/>
              <a:t> in </a:t>
            </a:r>
            <a:r>
              <a:rPr lang="fr-FR" sz="1400" b="1" baseline="30000" dirty="0" smtClean="0"/>
              <a:t>249</a:t>
            </a:r>
            <a:r>
              <a:rPr lang="fr-FR" sz="1400" b="1" dirty="0" smtClean="0"/>
              <a:t>Bk &amp; </a:t>
            </a:r>
            <a:r>
              <a:rPr lang="fr-FR" sz="1400" b="1" baseline="30000" dirty="0" smtClean="0"/>
              <a:t>251</a:t>
            </a:r>
            <a:r>
              <a:rPr lang="fr-FR" sz="1400" b="1" dirty="0" smtClean="0"/>
              <a:t>Es </a:t>
            </a:r>
            <a:r>
              <a:rPr lang="fr-FR" sz="1400" b="1" dirty="0" err="1" smtClean="0"/>
              <a:t>suggest</a:t>
            </a:r>
            <a:r>
              <a:rPr lang="fr-FR" sz="1400" b="1" dirty="0" smtClean="0"/>
              <a:t> gap @ Z=100</a:t>
            </a:r>
          </a:p>
        </p:txBody>
      </p:sp>
    </p:spTree>
    <p:extLst>
      <p:ext uri="{BB962C8B-B14F-4D97-AF65-F5344CB8AC3E}">
        <p14:creationId xmlns:p14="http://schemas.microsoft.com/office/powerpoint/2010/main" val="142574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01812" y="5073520"/>
            <a:ext cx="2411556" cy="322263"/>
          </a:xfrm>
        </p:spPr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-44848" y="642447"/>
            <a:ext cx="4226976" cy="5384800"/>
            <a:chOff x="-93133" y="1260786"/>
            <a:chExt cx="4226976" cy="5384800"/>
          </a:xfrm>
        </p:grpSpPr>
        <p:grpSp>
          <p:nvGrpSpPr>
            <p:cNvPr id="9" name="Grouper 8"/>
            <p:cNvGrpSpPr/>
            <p:nvPr/>
          </p:nvGrpSpPr>
          <p:grpSpPr>
            <a:xfrm>
              <a:off x="-93133" y="1260786"/>
              <a:ext cx="4226976" cy="5384800"/>
              <a:chOff x="-93133" y="1260786"/>
              <a:chExt cx="4226976" cy="5384800"/>
            </a:xfrm>
          </p:grpSpPr>
          <p:pic>
            <p:nvPicPr>
              <p:cNvPr id="11" name="Image 10" descr="UNEDFSO_115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133" y="1260786"/>
                <a:ext cx="4226976" cy="5384800"/>
              </a:xfrm>
              <a:prstGeom prst="rect">
                <a:avLst/>
              </a:prstGeom>
            </p:spPr>
          </p:pic>
          <p:sp>
            <p:nvSpPr>
              <p:cNvPr id="12" name="Ellipse 11"/>
              <p:cNvSpPr/>
              <p:nvPr/>
            </p:nvSpPr>
            <p:spPr>
              <a:xfrm flipH="1">
                <a:off x="2597150" y="4893734"/>
                <a:ext cx="304799" cy="237066"/>
              </a:xfrm>
              <a:prstGeom prst="ellipse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22133" y="4851400"/>
                <a:ext cx="457200" cy="118533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22133" y="5520267"/>
                <a:ext cx="457200" cy="112184"/>
              </a:xfrm>
              <a:prstGeom prst="rect">
                <a:avLst/>
              </a:prstGeom>
              <a:noFill/>
              <a:ln w="19050" cmpd="sng">
                <a:solidFill>
                  <a:srgbClr val="008000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 flipV="1">
                <a:off x="2209800" y="3835400"/>
                <a:ext cx="16933" cy="2353733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457200" y="1955800"/>
              <a:ext cx="465667" cy="143933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Espace réservé du contenu 3" descr="115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48" r="-39348"/>
          <a:stretch>
            <a:fillRect/>
          </a:stretch>
        </p:blipFill>
        <p:spPr>
          <a:xfrm>
            <a:off x="4234259" y="824226"/>
            <a:ext cx="5517274" cy="3034288"/>
          </a:xfrm>
          <a:prstGeom prst="rect">
            <a:avLst/>
          </a:prstGeom>
        </p:spPr>
      </p:pic>
      <p:pic>
        <p:nvPicPr>
          <p:cNvPr id="17" name="Image 16" descr="gammaSpecM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5" y="2885728"/>
            <a:ext cx="2433656" cy="193065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690643" y="2143988"/>
            <a:ext cx="295232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E1 transitions in </a:t>
            </a:r>
            <a:r>
              <a:rPr lang="fr-FR" baseline="30000" dirty="0" smtClean="0"/>
              <a:t>276</a:t>
            </a:r>
            <a:r>
              <a:rPr lang="fr-FR" dirty="0" smtClean="0"/>
              <a:t>Mt !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458395" y="4973960"/>
            <a:ext cx="3490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D. Rudolph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</a:t>
            </a:r>
            <a:r>
              <a:rPr lang="fr-FR" sz="1200" dirty="0" err="1" smtClean="0"/>
              <a:t>Lett</a:t>
            </a:r>
            <a:r>
              <a:rPr lang="fr-FR" sz="1200" dirty="0" smtClean="0"/>
              <a:t>. </a:t>
            </a:r>
            <a:r>
              <a:rPr lang="fr-FR" sz="1200" dirty="0"/>
              <a:t>111, 112502 (2013) </a:t>
            </a:r>
          </a:p>
          <a:p>
            <a:endParaRPr lang="fr-FR" sz="1200" dirty="0"/>
          </a:p>
        </p:txBody>
      </p:sp>
      <p:grpSp>
        <p:nvGrpSpPr>
          <p:cNvPr id="20" name="Grouper 19"/>
          <p:cNvGrpSpPr/>
          <p:nvPr/>
        </p:nvGrpSpPr>
        <p:grpSpPr>
          <a:xfrm>
            <a:off x="-44848" y="624301"/>
            <a:ext cx="4178691" cy="5444397"/>
            <a:chOff x="4133843" y="1303536"/>
            <a:chExt cx="4178691" cy="5444397"/>
          </a:xfrm>
        </p:grpSpPr>
        <p:grpSp>
          <p:nvGrpSpPr>
            <p:cNvPr id="21" name="Grouper 20"/>
            <p:cNvGrpSpPr/>
            <p:nvPr/>
          </p:nvGrpSpPr>
          <p:grpSpPr>
            <a:xfrm>
              <a:off x="4133843" y="1303536"/>
              <a:ext cx="4178691" cy="5444397"/>
              <a:chOff x="4243905" y="1254134"/>
              <a:chExt cx="4178691" cy="5444397"/>
            </a:xfrm>
          </p:grpSpPr>
          <p:cxnSp>
            <p:nvCxnSpPr>
              <p:cNvPr id="25" name="Connecteur droit avec flèche 24"/>
              <p:cNvCxnSpPr/>
              <p:nvPr/>
            </p:nvCxnSpPr>
            <p:spPr>
              <a:xfrm>
                <a:off x="6671729" y="3462119"/>
                <a:ext cx="732264" cy="49106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Image 25" descr="UNEDF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905" y="1254134"/>
                <a:ext cx="4178691" cy="5444397"/>
              </a:xfrm>
              <a:prstGeom prst="rect">
                <a:avLst/>
              </a:prstGeom>
            </p:spPr>
          </p:pic>
          <p:sp>
            <p:nvSpPr>
              <p:cNvPr id="27" name="Ellipse 26"/>
              <p:cNvSpPr/>
              <p:nvPr/>
            </p:nvSpPr>
            <p:spPr>
              <a:xfrm>
                <a:off x="6409267" y="4648200"/>
                <a:ext cx="313261" cy="321733"/>
              </a:xfrm>
              <a:prstGeom prst="ellipse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2" name="Connecteur droit 21"/>
            <p:cNvCxnSpPr/>
            <p:nvPr/>
          </p:nvCxnSpPr>
          <p:spPr>
            <a:xfrm flipV="1">
              <a:off x="6443136" y="3987800"/>
              <a:ext cx="16933" cy="235373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766434" y="4483526"/>
              <a:ext cx="457200" cy="1185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766434" y="5603243"/>
              <a:ext cx="457200" cy="112184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4162252" y="72548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Y. </a:t>
            </a:r>
            <a:r>
              <a:rPr lang="fr-FR" sz="1200" dirty="0" err="1" smtClean="0"/>
              <a:t>Shi</a:t>
            </a:r>
            <a:r>
              <a:rPr lang="fr-FR" sz="1200" dirty="0" smtClean="0"/>
              <a:t>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C 90 (2014) 014308</a:t>
            </a:r>
          </a:p>
          <a:p>
            <a:r>
              <a:rPr lang="fr-FR" sz="1200" dirty="0" smtClean="0"/>
              <a:t>(UNEDF1</a:t>
            </a:r>
            <a:r>
              <a:rPr lang="fr-FR" sz="1200" baseline="30000" dirty="0" smtClean="0"/>
              <a:t>SO</a:t>
            </a:r>
            <a:r>
              <a:rPr lang="fr-FR" sz="1200" dirty="0" smtClean="0"/>
              <a:t>:skyrme </a:t>
            </a:r>
            <a:r>
              <a:rPr lang="fr-FR" sz="1200" dirty="0" err="1"/>
              <a:t>parametrization</a:t>
            </a:r>
            <a:r>
              <a:rPr lang="fr-FR" sz="1200" dirty="0"/>
              <a:t> </a:t>
            </a:r>
            <a:r>
              <a:rPr lang="fr-FR" sz="1200" dirty="0" err="1"/>
              <a:t>tuned</a:t>
            </a:r>
            <a:r>
              <a:rPr lang="fr-FR" sz="1200" dirty="0"/>
              <a:t> for </a:t>
            </a:r>
            <a:r>
              <a:rPr lang="fr-FR" sz="1200" dirty="0" err="1"/>
              <a:t>better</a:t>
            </a:r>
            <a:r>
              <a:rPr lang="fr-FR" sz="1200" dirty="0"/>
              <a:t> agreement </a:t>
            </a:r>
            <a:r>
              <a:rPr lang="fr-FR" sz="1200" dirty="0" err="1"/>
              <a:t>with</a:t>
            </a:r>
            <a:r>
              <a:rPr lang="fr-FR" sz="1200" dirty="0"/>
              <a:t> excitation </a:t>
            </a:r>
            <a:r>
              <a:rPr lang="fr-FR" sz="1200" dirty="0" err="1"/>
              <a:t>spectra</a:t>
            </a:r>
            <a:r>
              <a:rPr lang="fr-FR" sz="1200" dirty="0"/>
              <a:t> </a:t>
            </a:r>
            <a:r>
              <a:rPr lang="fr-FR" sz="1200" dirty="0" err="1"/>
              <a:t>around</a:t>
            </a:r>
            <a:r>
              <a:rPr lang="fr-FR" sz="1200" dirty="0"/>
              <a:t> </a:t>
            </a:r>
            <a:r>
              <a:rPr lang="fr-FR" sz="1200" baseline="30000" dirty="0"/>
              <a:t>254</a:t>
            </a:r>
            <a:r>
              <a:rPr lang="fr-FR" sz="1200" dirty="0"/>
              <a:t>No)  </a:t>
            </a:r>
          </a:p>
          <a:p>
            <a:endParaRPr lang="fr-FR" sz="120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6898555" y="2741712"/>
            <a:ext cx="1651109" cy="5065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530403" y="5261992"/>
            <a:ext cx="4043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Confirmed</a:t>
            </a:r>
            <a:r>
              <a:rPr lang="fr-FR" sz="1200" dirty="0" smtClean="0"/>
              <a:t> by: J.M</a:t>
            </a:r>
            <a:r>
              <a:rPr lang="fr-FR" sz="1200" dirty="0"/>
              <a:t>. Gates et al, Phys. </a:t>
            </a:r>
            <a:r>
              <a:rPr lang="fr-FR" sz="1200" dirty="0" err="1"/>
              <a:t>Rev</a:t>
            </a:r>
            <a:r>
              <a:rPr lang="fr-FR" sz="1200" dirty="0"/>
              <a:t>. C 92, 021301 (2015</a:t>
            </a:r>
            <a:r>
              <a:rPr lang="fr-FR" sz="1200" baseline="30000" dirty="0"/>
              <a:t>) </a:t>
            </a:r>
            <a:endParaRPr lang="fr-FR" sz="1200" dirty="0"/>
          </a:p>
        </p:txBody>
      </p:sp>
      <p:sp>
        <p:nvSpPr>
          <p:cNvPr id="32" name="Titre 4"/>
          <p:cNvSpPr>
            <a:spLocks noGrp="1"/>
          </p:cNvSpPr>
          <p:nvPr>
            <p:ph type="title"/>
          </p:nvPr>
        </p:nvSpPr>
        <p:spPr>
          <a:xfrm>
            <a:off x="921891" y="149425"/>
            <a:ext cx="9649072" cy="432048"/>
          </a:xfrm>
        </p:spPr>
        <p:txBody>
          <a:bodyPr>
            <a:normAutofit/>
          </a:bodyPr>
          <a:lstStyle/>
          <a:p>
            <a:r>
              <a:rPr lang="fr-FR" dirty="0"/>
              <a:t>P</a:t>
            </a:r>
            <a:r>
              <a:rPr lang="fr-FR" dirty="0" smtClean="0"/>
              <a:t>roblématique : position des couches de haut j  &amp; spin-</a:t>
            </a:r>
            <a:r>
              <a:rPr lang="fr-FR" dirty="0" err="1" smtClean="0"/>
              <a:t>orbit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56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48883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Problématique:dynamique</a:t>
            </a:r>
            <a:r>
              <a:rPr lang="fr-FR" dirty="0" smtClean="0"/>
              <a:t> &amp; corrélations</a:t>
            </a:r>
            <a:endParaRPr lang="fr-FR" dirty="0"/>
          </a:p>
        </p:txBody>
      </p:sp>
      <p:pic>
        <p:nvPicPr>
          <p:cNvPr id="18" name="Image 17" descr="Momentsofinert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" y="1517576"/>
            <a:ext cx="5751371" cy="340716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65907" y="1157536"/>
            <a:ext cx="576064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Y. </a:t>
            </a:r>
            <a:r>
              <a:rPr lang="fr-FR" sz="1200" dirty="0" err="1" smtClean="0"/>
              <a:t>Shi</a:t>
            </a:r>
            <a:r>
              <a:rPr lang="fr-FR" sz="1200" dirty="0" smtClean="0"/>
              <a:t>, J. </a:t>
            </a:r>
            <a:r>
              <a:rPr lang="fr-FR" sz="1200" dirty="0" err="1" smtClean="0"/>
              <a:t>Dobaczewski</a:t>
            </a:r>
            <a:r>
              <a:rPr lang="fr-FR" sz="1200" dirty="0" smtClean="0"/>
              <a:t> and P.T. </a:t>
            </a:r>
            <a:r>
              <a:rPr lang="fr-FR" sz="1200" dirty="0" err="1" smtClean="0"/>
              <a:t>Greenlees</a:t>
            </a:r>
            <a:r>
              <a:rPr lang="fr-FR" sz="1200" dirty="0" smtClean="0"/>
              <a:t>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C 89 (2014) 034309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29803" y="725488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UNEDF1</a:t>
            </a:r>
            <a:r>
              <a:rPr lang="fr-FR" baseline="30000" dirty="0" smtClean="0"/>
              <a:t>SO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73819" y="490195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Pairing</a:t>
            </a:r>
            <a:r>
              <a:rPr lang="fr-FR" sz="1600" dirty="0" smtClean="0"/>
              <a:t> </a:t>
            </a:r>
            <a:r>
              <a:rPr lang="fr-FR" sz="1600" dirty="0" err="1" smtClean="0"/>
              <a:t>strength</a:t>
            </a:r>
            <a:r>
              <a:rPr lang="fr-FR" sz="1600" dirty="0" smtClean="0"/>
              <a:t> </a:t>
            </a:r>
            <a:r>
              <a:rPr lang="fr-FR" sz="1600" dirty="0" err="1" smtClean="0"/>
              <a:t>required</a:t>
            </a:r>
            <a:r>
              <a:rPr lang="fr-FR" sz="1600" dirty="0" smtClean="0"/>
              <a:t> to </a:t>
            </a:r>
            <a:r>
              <a:rPr lang="fr-FR" sz="1600" dirty="0" err="1" smtClean="0"/>
              <a:t>reproduce</a:t>
            </a:r>
            <a:r>
              <a:rPr lang="fr-FR" sz="1600" dirty="0" smtClean="0"/>
              <a:t> </a:t>
            </a:r>
            <a:r>
              <a:rPr lang="fr-FR" sz="1600" dirty="0" err="1" smtClean="0"/>
              <a:t>odd-even</a:t>
            </a:r>
            <a:r>
              <a:rPr lang="fr-FR" sz="1600" dirty="0" smtClean="0"/>
              <a:t> mass </a:t>
            </a:r>
            <a:r>
              <a:rPr lang="fr-FR" sz="1600" dirty="0" err="1" smtClean="0"/>
              <a:t>staggeringis</a:t>
            </a:r>
            <a:r>
              <a:rPr lang="fr-FR" sz="1600" dirty="0" smtClean="0"/>
              <a:t> </a:t>
            </a:r>
            <a:r>
              <a:rPr lang="fr-FR" sz="1600" dirty="0" err="1" smtClean="0"/>
              <a:t>different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pairing</a:t>
            </a:r>
            <a:r>
              <a:rPr lang="fr-FR" sz="1600" dirty="0" smtClean="0"/>
              <a:t> </a:t>
            </a:r>
            <a:r>
              <a:rPr lang="fr-FR" sz="1600" dirty="0" err="1" smtClean="0"/>
              <a:t>strength</a:t>
            </a:r>
            <a:r>
              <a:rPr lang="fr-FR" sz="1600" dirty="0" smtClean="0"/>
              <a:t> </a:t>
            </a:r>
            <a:r>
              <a:rPr lang="fr-FR" sz="1600" dirty="0" err="1" smtClean="0"/>
              <a:t>required</a:t>
            </a:r>
            <a:r>
              <a:rPr lang="fr-FR" sz="1600" dirty="0" smtClean="0"/>
              <a:t> to fit </a:t>
            </a:r>
            <a:r>
              <a:rPr lang="en-GB" sz="1600" dirty="0" smtClean="0">
                <a:sym typeface="Symbol" charset="0"/>
              </a:rPr>
              <a:t> of </a:t>
            </a:r>
            <a:r>
              <a:rPr lang="en-GB" sz="1600" baseline="30000" dirty="0" smtClean="0">
                <a:sym typeface="Symbol" charset="0"/>
              </a:rPr>
              <a:t>252</a:t>
            </a:r>
            <a:r>
              <a:rPr lang="en-GB" sz="1600" dirty="0" smtClean="0">
                <a:sym typeface="Symbol" charset="0"/>
              </a:rPr>
              <a:t>No?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5717750" y="1763115"/>
            <a:ext cx="4925221" cy="3507589"/>
            <a:chOff x="5717750" y="1763115"/>
            <a:chExt cx="4925221" cy="3507589"/>
          </a:xfrm>
        </p:grpSpPr>
        <p:pic>
          <p:nvPicPr>
            <p:cNvPr id="22" name="Image 21" descr="ZoomJ1_theor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50" y="1763115"/>
              <a:ext cx="4925221" cy="2850805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6466507" y="4685928"/>
              <a:ext cx="417646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Effect</a:t>
              </a:r>
              <a:r>
                <a:rPr lang="fr-FR" sz="1600" dirty="0" smtClean="0"/>
                <a:t> of </a:t>
              </a:r>
              <a:r>
                <a:rPr lang="fr-FR" sz="1600" dirty="0" err="1"/>
                <a:t>d</a:t>
              </a:r>
              <a:r>
                <a:rPr lang="fr-FR" sz="1600" dirty="0" err="1" smtClean="0"/>
                <a:t>eformed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shell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washed</a:t>
              </a:r>
              <a:r>
                <a:rPr lang="fr-FR" sz="1600" dirty="0" smtClean="0"/>
                <a:t> out by </a:t>
              </a:r>
              <a:r>
                <a:rPr lang="fr-FR" sz="1600" dirty="0" err="1" smtClean="0"/>
                <a:t>particle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number</a:t>
              </a:r>
              <a:r>
                <a:rPr lang="fr-FR" sz="1600" dirty="0" smtClean="0"/>
                <a:t> projection ?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44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Problématique: peu de données</a:t>
            </a:r>
            <a:endParaRPr lang="fr-FR" dirty="0"/>
          </a:p>
        </p:txBody>
      </p:sp>
      <p:pic>
        <p:nvPicPr>
          <p:cNvPr id="8" name="Espace réservé du contenu 7" descr="inbeamHeavies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60" b="-11760"/>
          <a:stretch>
            <a:fillRect/>
          </a:stretch>
        </p:blipFill>
        <p:spPr>
          <a:xfrm>
            <a:off x="1137915" y="581472"/>
            <a:ext cx="8928991" cy="5184576"/>
          </a:xfrm>
        </p:spPr>
      </p:pic>
      <p:sp>
        <p:nvSpPr>
          <p:cNvPr id="9" name="Rectangle 8"/>
          <p:cNvSpPr/>
          <p:nvPr/>
        </p:nvSpPr>
        <p:spPr>
          <a:xfrm>
            <a:off x="4522291" y="3211200"/>
            <a:ext cx="252000" cy="288000"/>
          </a:xfrm>
          <a:prstGeom prst="rect">
            <a:avLst/>
          </a:prstGeom>
          <a:solidFill>
            <a:srgbClr val="00FFFF">
              <a:alpha val="34000"/>
            </a:srgbClr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61851" y="869504"/>
            <a:ext cx="359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R.D. </a:t>
            </a:r>
            <a:r>
              <a:rPr lang="fr-FR" sz="1000" dirty="0"/>
              <a:t>H</a:t>
            </a:r>
            <a:r>
              <a:rPr lang="fr-FR" sz="1000" dirty="0" smtClean="0"/>
              <a:t>erzberg, </a:t>
            </a:r>
            <a:r>
              <a:rPr lang="en-US" sz="1000" dirty="0"/>
              <a:t>EPJ Web of Conferences </a:t>
            </a:r>
            <a:r>
              <a:rPr lang="en-US" sz="1000" b="1" dirty="0"/>
              <a:t>131</a:t>
            </a:r>
            <a:r>
              <a:rPr lang="en-US" sz="1000" dirty="0"/>
              <a:t>, 02004 (2016) </a:t>
            </a:r>
          </a:p>
          <a:p>
            <a:endParaRPr lang="fr-FR" sz="1000" dirty="0"/>
          </a:p>
        </p:txBody>
      </p:sp>
      <p:sp>
        <p:nvSpPr>
          <p:cNvPr id="6" name="Ellipse 5"/>
          <p:cNvSpPr/>
          <p:nvPr/>
        </p:nvSpPr>
        <p:spPr>
          <a:xfrm rot="19904023">
            <a:off x="3370163" y="2309664"/>
            <a:ext cx="3096344" cy="16561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20467957">
            <a:off x="3883944" y="3914949"/>
            <a:ext cx="2588137" cy="138086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54139" y="1445568"/>
            <a:ext cx="2380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Fusion-évaporation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75092" y="4469904"/>
            <a:ext cx="430914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Transfer, </a:t>
            </a:r>
            <a:r>
              <a:rPr lang="fr-FR" dirty="0" err="1" smtClean="0">
                <a:solidFill>
                  <a:srgbClr val="0000FF"/>
                </a:solidFill>
              </a:rPr>
              <a:t>Coulex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dirty="0" err="1" smtClean="0">
                <a:solidFill>
                  <a:srgbClr val="0000FF"/>
                </a:solidFill>
              </a:rPr>
              <a:t>inelastic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scattering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5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Rf2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39" y="581472"/>
            <a:ext cx="3200356" cy="2304256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Frontières de la spectroscopie in-</a:t>
            </a:r>
            <a:r>
              <a:rPr lang="fr-FR" dirty="0" err="1" smtClean="0"/>
              <a:t>beam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129803" y="777886"/>
            <a:ext cx="3334667" cy="2683906"/>
            <a:chOff x="355600" y="1006703"/>
            <a:chExt cx="3334667" cy="2683906"/>
          </a:xfrm>
        </p:grpSpPr>
        <p:pic>
          <p:nvPicPr>
            <p:cNvPr id="13" name="Image 12" descr="TopCha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1006703"/>
              <a:ext cx="3334667" cy="2683906"/>
            </a:xfrm>
            <a:prstGeom prst="rect">
              <a:avLst/>
            </a:prstGeom>
          </p:spPr>
        </p:pic>
        <p:cxnSp>
          <p:nvCxnSpPr>
            <p:cNvPr id="15" name="Connecteur droit avec flèche 14"/>
            <p:cNvCxnSpPr/>
            <p:nvPr/>
          </p:nvCxnSpPr>
          <p:spPr>
            <a:xfrm flipV="1">
              <a:off x="444500" y="1354332"/>
              <a:ext cx="0" cy="96396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ZoneTexte 17"/>
          <p:cNvSpPr txBox="1"/>
          <p:nvPr/>
        </p:nvSpPr>
        <p:spPr>
          <a:xfrm>
            <a:off x="953522" y="849127"/>
            <a:ext cx="74934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baseline="30000" dirty="0" smtClean="0">
                <a:solidFill>
                  <a:srgbClr val="000000"/>
                </a:solidFill>
              </a:rPr>
              <a:t>294</a:t>
            </a:r>
            <a:r>
              <a:rPr lang="fr-FR" sz="1800" dirty="0" smtClean="0">
                <a:solidFill>
                  <a:srgbClr val="000000"/>
                </a:solidFill>
              </a:rPr>
              <a:t>Og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633666" y="870293"/>
            <a:ext cx="1112337" cy="1100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146027" y="2114789"/>
            <a:ext cx="68480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baseline="30000" dirty="0" smtClean="0">
                <a:solidFill>
                  <a:srgbClr val="000000"/>
                </a:solidFill>
              </a:rPr>
              <a:t>256</a:t>
            </a:r>
            <a:r>
              <a:rPr lang="fr-FR" sz="1800" dirty="0" smtClean="0">
                <a:solidFill>
                  <a:srgbClr val="000000"/>
                </a:solidFill>
              </a:rPr>
              <a:t>Rf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777875" y="2165648"/>
            <a:ext cx="1355823" cy="1252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er 57"/>
          <p:cNvGrpSpPr/>
          <p:nvPr/>
        </p:nvGrpSpPr>
        <p:grpSpPr>
          <a:xfrm>
            <a:off x="201812" y="1661592"/>
            <a:ext cx="4377861" cy="4062645"/>
            <a:chOff x="273820" y="1613011"/>
            <a:chExt cx="4377861" cy="4062645"/>
          </a:xfrm>
        </p:grpSpPr>
        <p:grpSp>
          <p:nvGrpSpPr>
            <p:cNvPr id="45" name="Grouper 44"/>
            <p:cNvGrpSpPr/>
            <p:nvPr/>
          </p:nvGrpSpPr>
          <p:grpSpPr>
            <a:xfrm>
              <a:off x="273820" y="2765140"/>
              <a:ext cx="3580928" cy="2592288"/>
              <a:chOff x="57796" y="2909156"/>
              <a:chExt cx="3580928" cy="2592288"/>
            </a:xfrm>
          </p:grpSpPr>
          <p:pic>
            <p:nvPicPr>
              <p:cNvPr id="8" name="Picture 8" descr="Rf_gsba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6" y="2909156"/>
                <a:ext cx="3580928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header_ani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2091" y="3173306"/>
                <a:ext cx="699405" cy="815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650083" y="3125179"/>
                <a:ext cx="432705" cy="1440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3010123" y="1613011"/>
              <a:ext cx="1641558" cy="13849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/>
                <a:t>Record de masse:</a:t>
              </a:r>
            </a:p>
            <a:p>
              <a:r>
                <a:rPr lang="en-GB" sz="1400" baseline="30000" dirty="0" smtClean="0"/>
                <a:t>208</a:t>
              </a:r>
              <a:r>
                <a:rPr lang="en-GB" sz="1400" dirty="0" smtClean="0"/>
                <a:t>Pb</a:t>
              </a:r>
              <a:r>
                <a:rPr lang="en-GB" sz="1400" dirty="0"/>
                <a:t>(</a:t>
              </a:r>
              <a:r>
                <a:rPr lang="en-GB" sz="1400" baseline="30000" dirty="0"/>
                <a:t>50</a:t>
              </a:r>
              <a:r>
                <a:rPr lang="en-GB" sz="1400" dirty="0"/>
                <a:t>Ti,2n)</a:t>
              </a:r>
              <a:r>
                <a:rPr lang="en-GB" sz="1400" baseline="30000" dirty="0"/>
                <a:t>256</a:t>
              </a:r>
              <a:r>
                <a:rPr lang="en-GB" sz="1400" dirty="0"/>
                <a:t>Rf</a:t>
              </a:r>
            </a:p>
            <a:p>
              <a:r>
                <a:rPr lang="en-GB" sz="1400" dirty="0" smtClean="0">
                  <a:latin typeface="Symbol" charset="0"/>
                  <a:sym typeface="Symbol" charset="0"/>
                </a:rPr>
                <a:t></a:t>
              </a:r>
              <a:r>
                <a:rPr lang="en-GB" sz="1400" dirty="0"/>
                <a:t>=15 </a:t>
              </a:r>
              <a:r>
                <a:rPr lang="en-GB" sz="1400" dirty="0" err="1" smtClean="0"/>
                <a:t>nb</a:t>
              </a:r>
              <a:endParaRPr lang="en-GB" sz="1400" dirty="0" smtClean="0"/>
            </a:p>
            <a:p>
              <a:r>
                <a:rPr lang="en-GB" sz="1400" dirty="0" smtClean="0"/>
                <a:t>~30 </a:t>
              </a:r>
              <a:r>
                <a:rPr lang="en-GB" sz="1400" dirty="0" err="1" smtClean="0"/>
                <a:t>pnA</a:t>
              </a:r>
              <a:endParaRPr lang="en-GB" sz="1400" dirty="0" smtClean="0"/>
            </a:p>
            <a:p>
              <a:r>
                <a:rPr lang="en-GB" sz="1400" dirty="0" smtClean="0"/>
                <a:t>450 h</a:t>
              </a:r>
            </a:p>
            <a:p>
              <a:r>
                <a:rPr lang="en-GB" sz="1400" dirty="0" smtClean="0"/>
                <a:t>JUROGAM 2</a:t>
              </a:r>
              <a:endParaRPr lang="en-GB" sz="1400" dirty="0"/>
            </a:p>
          </p:txBody>
        </p:sp>
        <p:sp>
          <p:nvSpPr>
            <p:cNvPr id="57" name="Text Box 22"/>
            <p:cNvSpPr txBox="1">
              <a:spLocks noChangeArrowheads="1"/>
            </p:cNvSpPr>
            <p:nvPr/>
          </p:nvSpPr>
          <p:spPr bwMode="auto">
            <a:xfrm>
              <a:off x="489843" y="5429435"/>
              <a:ext cx="31351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 dirty="0"/>
                <a:t>P.T. </a:t>
              </a:r>
              <a:r>
                <a:rPr lang="en-GB" sz="1000" dirty="0" err="1"/>
                <a:t>Greenlees</a:t>
              </a:r>
              <a:r>
                <a:rPr lang="en-GB" sz="1000" dirty="0"/>
                <a:t>, </a:t>
              </a:r>
              <a:r>
                <a:rPr lang="en-GB" sz="1000" dirty="0" smtClean="0"/>
                <a:t>Phys. Rev. </a:t>
              </a:r>
              <a:r>
                <a:rPr lang="en-GB" sz="1000" dirty="0" err="1" smtClean="0"/>
                <a:t>Lett</a:t>
              </a:r>
              <a:r>
                <a:rPr lang="en-GB" sz="1000" dirty="0" smtClean="0"/>
                <a:t>. 109 (2012) 012501</a:t>
              </a:r>
              <a:endParaRPr lang="en-GB" sz="1000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8266707" y="509464"/>
            <a:ext cx="2346992" cy="138499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Record de section efficace: </a:t>
            </a:r>
          </a:p>
          <a:p>
            <a:r>
              <a:rPr lang="fr-FR" sz="1400" baseline="30000" dirty="0" smtClean="0"/>
              <a:t>206</a:t>
            </a:r>
            <a:r>
              <a:rPr lang="fr-FR" sz="1400" dirty="0" smtClean="0"/>
              <a:t>Pb(</a:t>
            </a:r>
            <a:r>
              <a:rPr lang="fr-FR" sz="1400" baseline="30000" dirty="0" smtClean="0"/>
              <a:t>50</a:t>
            </a:r>
            <a:r>
              <a:rPr lang="fr-FR" sz="1400" dirty="0" smtClean="0"/>
              <a:t>Ti,2n)</a:t>
            </a:r>
            <a:r>
              <a:rPr lang="fr-FR" sz="1400" baseline="30000" dirty="0" smtClean="0"/>
              <a:t>254</a:t>
            </a:r>
            <a:r>
              <a:rPr lang="fr-FR" sz="1400" dirty="0" smtClean="0"/>
              <a:t>Rf</a:t>
            </a:r>
          </a:p>
          <a:p>
            <a:r>
              <a:rPr lang="en-GB" sz="1400" dirty="0">
                <a:latin typeface="Symbol" charset="0"/>
                <a:sym typeface="Symbol" charset="0"/>
              </a:rPr>
              <a:t></a:t>
            </a:r>
            <a:r>
              <a:rPr lang="en-GB" sz="1400" dirty="0" smtClean="0"/>
              <a:t>=2.4nb</a:t>
            </a:r>
            <a:endParaRPr lang="en-GB" sz="1400" dirty="0"/>
          </a:p>
          <a:p>
            <a:r>
              <a:rPr lang="en-GB" sz="1400" dirty="0" smtClean="0"/>
              <a:t>~20-25 </a:t>
            </a:r>
            <a:r>
              <a:rPr lang="en-GB" sz="1400" dirty="0" err="1"/>
              <a:t>pnA</a:t>
            </a:r>
            <a:endParaRPr lang="en-GB" sz="1400" dirty="0"/>
          </a:p>
          <a:p>
            <a:r>
              <a:rPr lang="en-GB" sz="1400" dirty="0" smtClean="0"/>
              <a:t>178 </a:t>
            </a:r>
            <a:r>
              <a:rPr lang="en-GB" sz="1400" dirty="0"/>
              <a:t>h</a:t>
            </a:r>
          </a:p>
          <a:p>
            <a:r>
              <a:rPr lang="en-GB" sz="1400" dirty="0" smtClean="0"/>
              <a:t>GAMMASPHERE</a:t>
            </a:r>
            <a:endParaRPr lang="fr-FR" sz="1400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8266707" y="209364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D. </a:t>
            </a:r>
            <a:r>
              <a:rPr lang="fr-FR" sz="1000" dirty="0" err="1" smtClean="0"/>
              <a:t>Sezeryniak</a:t>
            </a:r>
            <a:r>
              <a:rPr lang="fr-FR" sz="1000" dirty="0" smtClean="0"/>
              <a:t> et al., Phys. </a:t>
            </a:r>
            <a:r>
              <a:rPr lang="fr-FR" sz="1000" dirty="0" err="1" smtClean="0"/>
              <a:t>Rev</a:t>
            </a:r>
            <a:r>
              <a:rPr lang="fr-FR" sz="1000" dirty="0" smtClean="0"/>
              <a:t>. C 107, L061302 (2023) </a:t>
            </a:r>
            <a:endParaRPr lang="fr-FR" sz="1000" dirty="0"/>
          </a:p>
        </p:txBody>
      </p:sp>
      <p:pic>
        <p:nvPicPr>
          <p:cNvPr id="22" name="Image 21" descr="momen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11" y="3101752"/>
            <a:ext cx="3744416" cy="251897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186587" y="788204"/>
            <a:ext cx="68480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baseline="30000" dirty="0" smtClean="0">
                <a:solidFill>
                  <a:srgbClr val="000000"/>
                </a:solidFill>
              </a:rPr>
              <a:t>254</a:t>
            </a:r>
            <a:r>
              <a:rPr lang="fr-FR" sz="1800" dirty="0" smtClean="0">
                <a:solidFill>
                  <a:srgbClr val="000000"/>
                </a:solidFill>
              </a:rPr>
              <a:t>Rf</a:t>
            </a:r>
            <a:endParaRPr lang="fr-FR" sz="1800" dirty="0">
              <a:solidFill>
                <a:srgbClr val="000000"/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7402611" y="3389782"/>
            <a:ext cx="3240359" cy="1912280"/>
            <a:chOff x="3951429" y="4385731"/>
            <a:chExt cx="4999163" cy="2765056"/>
          </a:xfrm>
        </p:grpSpPr>
        <p:pic>
          <p:nvPicPr>
            <p:cNvPr id="24" name="Image 23" descr="gap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29" y="4385731"/>
              <a:ext cx="4999163" cy="1896535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4729077" y="6572249"/>
              <a:ext cx="3888239" cy="57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D. Ackermann and Ch. </a:t>
              </a:r>
              <a:r>
                <a:rPr lang="fr-FR" sz="1000" dirty="0" err="1" smtClean="0"/>
                <a:t>Theisen</a:t>
              </a:r>
              <a:r>
                <a:rPr lang="fr-FR" sz="1000" dirty="0" smtClean="0"/>
                <a:t>, </a:t>
              </a:r>
              <a:r>
                <a:rPr lang="fr-FR" sz="1000" i="1" dirty="0"/>
                <a:t>Phys. </a:t>
              </a:r>
              <a:r>
                <a:rPr lang="fr-FR" sz="1000" i="1" dirty="0" err="1"/>
                <a:t>Scr</a:t>
              </a:r>
              <a:r>
                <a:rPr lang="fr-FR" sz="1000" i="1" dirty="0"/>
                <a:t>. </a:t>
              </a:r>
              <a:r>
                <a:rPr lang="fr-FR" sz="1000" dirty="0"/>
                <a:t>92 </a:t>
              </a:r>
              <a:r>
                <a:rPr lang="fr-FR" sz="1000" dirty="0" smtClean="0"/>
                <a:t>(2017) 083002 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731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gamgam_3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0997" y="2209230"/>
            <a:ext cx="278765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09923" y="149425"/>
            <a:ext cx="9145016" cy="432048"/>
          </a:xfrm>
        </p:spPr>
        <p:txBody>
          <a:bodyPr>
            <a:normAutofit/>
          </a:bodyPr>
          <a:lstStyle/>
          <a:p>
            <a:r>
              <a:rPr lang="fr-FR" baseline="30000" dirty="0" smtClean="0"/>
              <a:t>254</a:t>
            </a:r>
            <a:r>
              <a:rPr lang="fr-FR" dirty="0" smtClean="0"/>
              <a:t>No : Le noyau le plus étudié</a:t>
            </a:r>
            <a:endParaRPr lang="fr-FR" dirty="0"/>
          </a:p>
        </p:txBody>
      </p:sp>
      <p:pic>
        <p:nvPicPr>
          <p:cNvPr id="8" name="Image 7" descr="no_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 r="3376"/>
          <a:stretch/>
        </p:blipFill>
        <p:spPr>
          <a:xfrm>
            <a:off x="777875" y="676634"/>
            <a:ext cx="5069160" cy="3145198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5890443" y="725488"/>
            <a:ext cx="4697808" cy="2448271"/>
            <a:chOff x="7222999" y="4225069"/>
            <a:chExt cx="3645472" cy="2094778"/>
          </a:xfrm>
        </p:grpSpPr>
        <p:pic>
          <p:nvPicPr>
            <p:cNvPr id="10" name="Image 9" descr="polariza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999" y="4458379"/>
              <a:ext cx="3549776" cy="186146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454506" y="4225069"/>
              <a:ext cx="34139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F.L. Bello Garrote et al., Phys. </a:t>
              </a:r>
              <a:r>
                <a:rPr lang="fr-FR" sz="1000" dirty="0" err="1" smtClean="0"/>
                <a:t>Lett</a:t>
              </a:r>
              <a:r>
                <a:rPr lang="fr-FR" sz="1000" dirty="0" smtClean="0"/>
                <a:t>. B 834 (2022) 137479 </a:t>
              </a:r>
              <a:endParaRPr lang="fr-FR" sz="1000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17835" y="3893841"/>
            <a:ext cx="5825194" cy="1799966"/>
            <a:chOff x="4953167" y="1817822"/>
            <a:chExt cx="5825194" cy="1799966"/>
          </a:xfrm>
          <a:noFill/>
        </p:grpSpPr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4953167" y="1817822"/>
              <a:ext cx="5825194" cy="1799966"/>
              <a:chOff x="1018" y="2637"/>
              <a:chExt cx="3827" cy="1231"/>
            </a:xfrm>
            <a:grpFill/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1018" y="2637"/>
                <a:ext cx="3827" cy="1231"/>
                <a:chOff x="1018" y="2637"/>
                <a:chExt cx="3827" cy="1231"/>
              </a:xfrm>
              <a:grpFill/>
            </p:grpSpPr>
            <p:sp>
              <p:nvSpPr>
                <p:cNvPr id="17" name="Rectangle 33"/>
                <p:cNvSpPr>
                  <a:spLocks noChangeArrowheads="1"/>
                </p:cNvSpPr>
                <p:nvPr/>
              </p:nvSpPr>
              <p:spPr bwMode="auto">
                <a:xfrm>
                  <a:off x="2910" y="3671"/>
                  <a:ext cx="1935" cy="1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000" dirty="0"/>
                    <a:t>P.A. Butler et al. Phys. </a:t>
                  </a:r>
                  <a:r>
                    <a:rPr lang="fr-FR" sz="1000" dirty="0" err="1"/>
                    <a:t>Rev</a:t>
                  </a:r>
                  <a:r>
                    <a:rPr lang="fr-FR" sz="1000" dirty="0"/>
                    <a:t>. </a:t>
                  </a:r>
                  <a:r>
                    <a:rPr lang="fr-FR" sz="1000" dirty="0" err="1"/>
                    <a:t>Lett</a:t>
                  </a:r>
                  <a:r>
                    <a:rPr lang="fr-FR" sz="1000" dirty="0"/>
                    <a:t>. 89 (2002) 202501</a:t>
                  </a:r>
                </a:p>
              </p:txBody>
            </p:sp>
            <p:pic>
              <p:nvPicPr>
                <p:cNvPr id="18" name="Picture 32" descr="254No_elec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8" y="2637"/>
                  <a:ext cx="1845" cy="1231"/>
                </a:xfrm>
                <a:prstGeom prst="rect">
                  <a:avLst/>
                </a:prstGeom>
                <a:grpFill/>
                <a:extLst/>
              </p:spPr>
            </p:pic>
          </p:grpSp>
          <p:sp>
            <p:nvSpPr>
              <p:cNvPr id="16" name="Rectangle 37"/>
              <p:cNvSpPr>
                <a:spLocks noChangeArrowheads="1"/>
              </p:cNvSpPr>
              <p:nvPr/>
            </p:nvSpPr>
            <p:spPr bwMode="auto">
              <a:xfrm>
                <a:off x="2580" y="3072"/>
                <a:ext cx="192" cy="192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7185415" y="1840260"/>
              <a:ext cx="1146656" cy="92333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SACRED</a:t>
              </a:r>
            </a:p>
            <a:p>
              <a:r>
                <a:rPr lang="fr-FR" sz="1800" dirty="0" smtClean="0"/>
                <a:t>~ 220 h</a:t>
              </a:r>
            </a:p>
            <a:p>
              <a:r>
                <a:rPr lang="fr-FR" sz="1800" dirty="0" smtClean="0"/>
                <a:t>~1 </a:t>
              </a:r>
              <a:r>
                <a:rPr lang="fr-FR" sz="1800" dirty="0" err="1" smtClean="0"/>
                <a:t>pnA</a:t>
              </a:r>
              <a:endParaRPr lang="fr-FR" sz="1800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899727" y="797496"/>
            <a:ext cx="1764959" cy="116955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aseline="30000" dirty="0" smtClean="0"/>
              <a:t>208</a:t>
            </a:r>
            <a:r>
              <a:rPr lang="fr-FR" sz="1400" dirty="0" smtClean="0"/>
              <a:t>Pb(</a:t>
            </a:r>
            <a:r>
              <a:rPr lang="fr-FR" sz="1400" baseline="30000" dirty="0" smtClean="0"/>
              <a:t>48</a:t>
            </a:r>
            <a:r>
              <a:rPr lang="fr-FR" sz="1400" dirty="0" smtClean="0"/>
              <a:t>Ca,</a:t>
            </a:r>
            <a:r>
              <a:rPr lang="fr-FR" sz="1400" dirty="0" smtClean="0">
                <a:latin typeface="Arial"/>
                <a:cs typeface="Arial"/>
              </a:rPr>
              <a:t>2n)</a:t>
            </a:r>
            <a:r>
              <a:rPr lang="fr-FR" sz="1400" baseline="30000" dirty="0" smtClean="0">
                <a:latin typeface="Arial"/>
                <a:cs typeface="Arial"/>
              </a:rPr>
              <a:t>254</a:t>
            </a:r>
            <a:r>
              <a:rPr lang="fr-FR" sz="1400" dirty="0" smtClean="0">
                <a:latin typeface="Arial"/>
                <a:cs typeface="Arial"/>
              </a:rPr>
              <a:t>No</a:t>
            </a:r>
            <a:endParaRPr lang="fr-FR" sz="1400" dirty="0" smtClean="0">
              <a:latin typeface="Symbol" charset="2"/>
              <a:cs typeface="Symbol" charset="2"/>
            </a:endParaRPr>
          </a:p>
          <a:p>
            <a:pPr algn="ctr"/>
            <a:r>
              <a:rPr lang="fr-FR" sz="1400" dirty="0" smtClean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=3 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b</a:t>
            </a:r>
          </a:p>
          <a:p>
            <a:pPr algn="ctr"/>
            <a:r>
              <a:rPr lang="fr-FR" sz="1400" dirty="0" smtClean="0"/>
              <a:t>~20-30 </a:t>
            </a:r>
            <a:r>
              <a:rPr lang="fr-FR" sz="1400" dirty="0" err="1" smtClean="0"/>
              <a:t>pnA</a:t>
            </a:r>
            <a:endParaRPr lang="fr-FR" sz="1400" dirty="0" smtClean="0"/>
          </a:p>
          <a:p>
            <a:pPr algn="ctr"/>
            <a:r>
              <a:rPr lang="fr-FR" sz="1400" dirty="0" smtClean="0"/>
              <a:t>~ 12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pPr algn="ctr"/>
            <a:r>
              <a:rPr lang="fr-FR" sz="1400" dirty="0" smtClean="0"/>
              <a:t>JUROGAM 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3789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95"/>
          <p:cNvSpPr txBox="1">
            <a:spLocks noChangeArrowheads="1"/>
          </p:cNvSpPr>
          <p:nvPr/>
        </p:nvSpPr>
        <p:spPr bwMode="auto">
          <a:xfrm>
            <a:off x="5960491" y="5334000"/>
            <a:ext cx="2579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900" dirty="0"/>
              <a:t>A. Chatillon et al., </a:t>
            </a:r>
            <a:r>
              <a:rPr lang="fr-FR" sz="900" dirty="0" err="1"/>
              <a:t>Eur</a:t>
            </a:r>
            <a:r>
              <a:rPr lang="fr-FR" sz="900" dirty="0"/>
              <a:t>. Phys. J. A30 (2006) 397</a:t>
            </a:r>
          </a:p>
          <a:p>
            <a:r>
              <a:rPr lang="fr-FR" sz="900" dirty="0"/>
              <a:t> </a:t>
            </a:r>
          </a:p>
        </p:txBody>
      </p:sp>
      <p:pic>
        <p:nvPicPr>
          <p:cNvPr id="16" name="Picture 98" descr="Lrde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91" y="3173760"/>
            <a:ext cx="3962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09923" y="149425"/>
            <a:ext cx="928903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Challenge des noyaux impairs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5" y="1712380"/>
            <a:ext cx="4618167" cy="32615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57183" y="3253881"/>
            <a:ext cx="755936" cy="307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fr-FR" sz="1400" dirty="0" smtClean="0">
                <a:solidFill>
                  <a:srgbClr val="000000"/>
                </a:solidFill>
              </a:rPr>
              <a:t> 1/2-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85246" y="4008125"/>
            <a:ext cx="727873" cy="3077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fr-FR" sz="1400" dirty="0" smtClean="0">
                <a:solidFill>
                  <a:srgbClr val="000000"/>
                </a:solidFill>
              </a:rPr>
              <a:t> 7/2-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874219" y="1229544"/>
            <a:ext cx="252028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48</a:t>
            </a:r>
            <a:r>
              <a:rPr lang="en-US" sz="1400" dirty="0" smtClean="0"/>
              <a:t>Ca(</a:t>
            </a:r>
            <a:r>
              <a:rPr lang="en-US" sz="1400" baseline="30000" dirty="0" smtClean="0"/>
              <a:t>209</a:t>
            </a:r>
            <a:r>
              <a:rPr lang="en-US" sz="1400" dirty="0" smtClean="0"/>
              <a:t>Bi,2n</a:t>
            </a:r>
            <a:r>
              <a:rPr lang="en-US" sz="1400" baseline="30000" dirty="0" smtClean="0"/>
              <a:t>)255</a:t>
            </a:r>
            <a:r>
              <a:rPr lang="en-US" sz="1400" dirty="0" smtClean="0"/>
              <a:t>Lr, </a:t>
            </a:r>
            <a:r>
              <a:rPr lang="el-GR" sz="1400" dirty="0" smtClean="0"/>
              <a:t>σ</a:t>
            </a:r>
            <a:r>
              <a:rPr lang="fr-FR" sz="1400" dirty="0" smtClean="0"/>
              <a:t> ~ 0.4 µb </a:t>
            </a:r>
            <a:endParaRPr lang="fr-FR" sz="1400" dirty="0"/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633859" y="4973960"/>
            <a:ext cx="32477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dirty="0"/>
              <a:t>S. </a:t>
            </a:r>
            <a:r>
              <a:rPr lang="fr-FR" sz="1000" dirty="0" err="1"/>
              <a:t>Ketelhut</a:t>
            </a:r>
            <a:r>
              <a:rPr lang="fr-FR" sz="1000" dirty="0"/>
              <a:t> et al., Phys. </a:t>
            </a:r>
            <a:r>
              <a:rPr lang="fr-FR" sz="1000" dirty="0" err="1"/>
              <a:t>Rev</a:t>
            </a:r>
            <a:r>
              <a:rPr lang="fr-FR" sz="1000" dirty="0"/>
              <a:t>. </a:t>
            </a:r>
            <a:r>
              <a:rPr lang="fr-FR" sz="1000" dirty="0" err="1"/>
              <a:t>Lett</a:t>
            </a:r>
            <a:r>
              <a:rPr lang="fr-FR" sz="1000" dirty="0"/>
              <a:t>. </a:t>
            </a:r>
            <a:r>
              <a:rPr lang="fr-FR" sz="1000" dirty="0">
                <a:latin typeface="Helvetica" charset="0"/>
              </a:rPr>
              <a:t>102, 212501 (2009)</a:t>
            </a:r>
            <a:r>
              <a:rPr lang="fr-FR" sz="1000" dirty="0"/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05867" y="72548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250 h d’irradiation à JUROGAM, 10 &amp; 20 </a:t>
            </a:r>
            <a:r>
              <a:rPr lang="fr-FR" sz="1800" dirty="0" err="1" smtClean="0"/>
              <a:t>pnA</a:t>
            </a:r>
            <a:endParaRPr lang="fr-FR" sz="1800" dirty="0"/>
          </a:p>
        </p:txBody>
      </p:sp>
      <p:sp>
        <p:nvSpPr>
          <p:cNvPr id="8" name="Rectangle 7"/>
          <p:cNvSpPr/>
          <p:nvPr/>
        </p:nvSpPr>
        <p:spPr>
          <a:xfrm>
            <a:off x="2037600" y="2102617"/>
            <a:ext cx="72008" cy="1008112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578075" y="2390649"/>
            <a:ext cx="72008" cy="720080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082131" y="2318641"/>
            <a:ext cx="107477" cy="792088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586187" y="2390649"/>
            <a:ext cx="107421" cy="720080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090243" y="2678681"/>
            <a:ext cx="72008" cy="432048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557600" y="2678681"/>
            <a:ext cx="72008" cy="432048"/>
          </a:xfrm>
          <a:prstGeom prst="rect">
            <a:avLst/>
          </a:prstGeom>
          <a:solidFill>
            <a:srgbClr val="0000FF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5036072" y="797496"/>
            <a:ext cx="5736703" cy="2457249"/>
            <a:chOff x="5036072" y="797496"/>
            <a:chExt cx="5736703" cy="2457249"/>
          </a:xfrm>
        </p:grpSpPr>
        <p:pic>
          <p:nvPicPr>
            <p:cNvPr id="18" name="Image 17"/>
            <p:cNvPicPr/>
            <p:nvPr/>
          </p:nvPicPr>
          <p:blipFill rotWithShape="1">
            <a:blip r:embed="rId5"/>
            <a:srcRect l="4015"/>
            <a:stretch/>
          </p:blipFill>
          <p:spPr>
            <a:xfrm>
              <a:off x="5036072" y="1598561"/>
              <a:ext cx="5736703" cy="16561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6787633" y="797496"/>
              <a:ext cx="395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4 jours à GAMMASPHERE,~ 25 </a:t>
              </a:r>
              <a:r>
                <a:rPr lang="fr-FR" sz="1800" dirty="0" err="1" smtClean="0"/>
                <a:t>pnA</a:t>
              </a:r>
              <a:endParaRPr lang="fr-FR" sz="18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42571" y="2174625"/>
              <a:ext cx="72008" cy="1008112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90643" y="2174625"/>
              <a:ext cx="72008" cy="1008112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38715" y="2390649"/>
              <a:ext cx="72008" cy="792088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986787" y="2534665"/>
              <a:ext cx="72008" cy="648072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562851" y="2822697"/>
              <a:ext cx="72008" cy="360040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101600" y="2822697"/>
              <a:ext cx="72008" cy="360040"/>
            </a:xfrm>
            <a:prstGeom prst="rect">
              <a:avLst/>
            </a:prstGeom>
            <a:solidFill>
              <a:srgbClr val="0000FF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9130803" y="1229544"/>
              <a:ext cx="1082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A. </a:t>
              </a:r>
              <a:r>
                <a:rPr lang="fr-FR" sz="1000" dirty="0" err="1" smtClean="0"/>
                <a:t>Korichi</a:t>
              </a:r>
              <a:r>
                <a:rPr lang="fr-FR" sz="1000" dirty="0" smtClean="0"/>
                <a:t> et al.,</a:t>
              </a:r>
              <a:endParaRPr lang="fr-FR" sz="1000" dirty="0"/>
            </a:p>
          </p:txBody>
        </p:sp>
      </p:grpSp>
      <p:cxnSp>
        <p:nvCxnSpPr>
          <p:cNvPr id="46" name="Connecteur droit 45"/>
          <p:cNvCxnSpPr/>
          <p:nvPr/>
        </p:nvCxnSpPr>
        <p:spPr>
          <a:xfrm>
            <a:off x="7834659" y="3456000"/>
            <a:ext cx="108011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7834659" y="3549600"/>
            <a:ext cx="1080111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1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57995" y="149424"/>
            <a:ext cx="820891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Challenge des noyaux impairs</a:t>
            </a:r>
            <a:endParaRPr lang="fr-FR" dirty="0"/>
          </a:p>
        </p:txBody>
      </p:sp>
      <p:pic>
        <p:nvPicPr>
          <p:cNvPr id="8" name="Espace réservé du contenu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59" y="1085528"/>
            <a:ext cx="5685000" cy="410984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82531" y="1085528"/>
            <a:ext cx="3342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R.D. </a:t>
            </a:r>
            <a:r>
              <a:rPr lang="tr-TR" sz="1000" dirty="0" err="1" smtClean="0"/>
              <a:t>Herzberg</a:t>
            </a:r>
            <a:r>
              <a:rPr lang="tr-TR" sz="1000" dirty="0" smtClean="0"/>
              <a:t> et al., </a:t>
            </a:r>
            <a:r>
              <a:rPr lang="tr-TR" sz="1000" dirty="0" err="1" smtClean="0"/>
              <a:t>Eur</a:t>
            </a:r>
            <a:r>
              <a:rPr lang="tr-TR" sz="1000" dirty="0"/>
              <a:t>. </a:t>
            </a:r>
            <a:r>
              <a:rPr lang="tr-TR" sz="1000" dirty="0" err="1"/>
              <a:t>Phys</a:t>
            </a:r>
            <a:r>
              <a:rPr lang="tr-TR" sz="1000" dirty="0"/>
              <a:t>. J. A (2009) </a:t>
            </a:r>
            <a:r>
              <a:rPr lang="tr-TR" sz="1000" b="1" dirty="0"/>
              <a:t>42</a:t>
            </a:r>
            <a:r>
              <a:rPr lang="tr-TR" sz="1000" dirty="0"/>
              <a:t>: 333-337</a:t>
            </a:r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7258595" y="1517576"/>
            <a:ext cx="252028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48</a:t>
            </a:r>
            <a:r>
              <a:rPr lang="en-US" sz="1400" dirty="0" smtClean="0"/>
              <a:t>Ca(</a:t>
            </a:r>
            <a:r>
              <a:rPr lang="en-US" sz="1400" baseline="30000" dirty="0" smtClean="0"/>
              <a:t>207</a:t>
            </a:r>
            <a:r>
              <a:rPr lang="en-US" sz="1400" dirty="0" smtClean="0"/>
              <a:t>Pb,2n</a:t>
            </a:r>
            <a:r>
              <a:rPr lang="en-US" sz="1400" baseline="30000" dirty="0" smtClean="0"/>
              <a:t>)253</a:t>
            </a:r>
            <a:r>
              <a:rPr lang="en-US" sz="1400" dirty="0" smtClean="0"/>
              <a:t>No, </a:t>
            </a:r>
            <a:r>
              <a:rPr lang="el-GR" sz="1400" dirty="0" smtClean="0"/>
              <a:t>σ</a:t>
            </a:r>
            <a:r>
              <a:rPr lang="fr-FR" sz="1400" dirty="0" smtClean="0"/>
              <a:t> ~ </a:t>
            </a:r>
            <a:r>
              <a:rPr lang="fr-FR" sz="1400" dirty="0"/>
              <a:t>1</a:t>
            </a:r>
            <a:r>
              <a:rPr lang="fr-FR" sz="1400" dirty="0" smtClean="0"/>
              <a:t> µb 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90043" y="797496"/>
            <a:ext cx="2833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JUROGAM, 20 </a:t>
            </a:r>
            <a:r>
              <a:rPr lang="fr-FR" sz="1400" dirty="0" err="1" smtClean="0"/>
              <a:t>pnA</a:t>
            </a:r>
            <a:r>
              <a:rPr lang="fr-FR" sz="1400" dirty="0" smtClean="0"/>
              <a:t>, ~ 1 semaine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466507" y="2237656"/>
            <a:ext cx="4108817" cy="1980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sz="1600" dirty="0" err="1"/>
              <a:t>Propriétés</a:t>
            </a:r>
            <a:r>
              <a:rPr lang="en-US" altLang="fr-FR" sz="1600" dirty="0"/>
              <a:t> </a:t>
            </a:r>
            <a:r>
              <a:rPr lang="en-US" altLang="fr-FR" sz="1600" dirty="0" err="1"/>
              <a:t>électromagnétiques</a:t>
            </a:r>
            <a:r>
              <a:rPr lang="en-US" altLang="fr-FR" sz="1600" dirty="0"/>
              <a:t>:</a:t>
            </a:r>
          </a:p>
          <a:p>
            <a:endParaRPr lang="en-US" altLang="fr-FR" sz="1600" dirty="0"/>
          </a:p>
          <a:p>
            <a:r>
              <a:rPr lang="en-US" altLang="fr-FR" sz="1600" dirty="0"/>
              <a:t>B(M1)/B(E2) </a:t>
            </a:r>
            <a:r>
              <a:rPr lang="fr-FR" altLang="fr-FR" sz="1600" dirty="0">
                <a:sym typeface="Symbol" panose="05050102010706020507" pitchFamily="18" charset="2"/>
              </a:rPr>
              <a:t></a:t>
            </a:r>
            <a:r>
              <a:rPr lang="fr-FR" altLang="fr-FR" sz="1600" dirty="0"/>
              <a:t> K</a:t>
            </a:r>
            <a:r>
              <a:rPr lang="fr-FR" altLang="fr-FR" sz="1600" baseline="30000" dirty="0"/>
              <a:t>2</a:t>
            </a:r>
            <a:r>
              <a:rPr lang="fr-FR" altLang="fr-FR" sz="1600" dirty="0"/>
              <a:t>(</a:t>
            </a:r>
            <a:r>
              <a:rPr lang="fr-FR" altLang="fr-FR" sz="1600" dirty="0" err="1"/>
              <a:t>g</a:t>
            </a:r>
            <a:r>
              <a:rPr lang="fr-FR" altLang="fr-FR" sz="1600" baseline="-25000" dirty="0" err="1"/>
              <a:t>K</a:t>
            </a:r>
            <a:r>
              <a:rPr lang="fr-FR" altLang="fr-FR" sz="1600" dirty="0" err="1"/>
              <a:t>-g</a:t>
            </a:r>
            <a:r>
              <a:rPr lang="fr-FR" altLang="fr-FR" sz="1600" baseline="-25000" dirty="0" err="1"/>
              <a:t>R</a:t>
            </a:r>
            <a:r>
              <a:rPr lang="fr-FR" altLang="fr-FR" sz="1600" dirty="0"/>
              <a:t>)</a:t>
            </a:r>
            <a:r>
              <a:rPr lang="fr-FR" altLang="fr-FR" sz="1600" baseline="30000" dirty="0"/>
              <a:t>2</a:t>
            </a:r>
            <a:r>
              <a:rPr lang="fr-FR" altLang="fr-FR" sz="1600" dirty="0"/>
              <a:t>/Q</a:t>
            </a:r>
            <a:r>
              <a:rPr lang="fr-FR" altLang="fr-FR" sz="1600" baseline="-25000" dirty="0"/>
              <a:t>0</a:t>
            </a:r>
            <a:r>
              <a:rPr lang="fr-FR" altLang="fr-FR" sz="1600" baseline="30000" dirty="0"/>
              <a:t>2</a:t>
            </a:r>
          </a:p>
          <a:p>
            <a:endParaRPr lang="fr-FR" altLang="fr-FR" sz="1600" baseline="30000" dirty="0"/>
          </a:p>
          <a:p>
            <a:r>
              <a:rPr lang="fr-FR" sz="1600" dirty="0" err="1"/>
              <a:t>g</a:t>
            </a:r>
            <a:r>
              <a:rPr lang="fr-FR" sz="1600" baseline="-25000" dirty="0" err="1"/>
              <a:t>K</a:t>
            </a:r>
            <a:r>
              <a:rPr lang="fr-FR" sz="1600" dirty="0"/>
              <a:t> ~ 1/K(</a:t>
            </a:r>
            <a:r>
              <a:rPr lang="fr-FR" sz="1600" dirty="0" err="1"/>
              <a:t>g</a:t>
            </a:r>
            <a:r>
              <a:rPr lang="fr-FR" sz="1600" baseline="-25000" dirty="0" err="1"/>
              <a:t>s</a:t>
            </a:r>
            <a:r>
              <a:rPr lang="el-GR" sz="1600" dirty="0"/>
              <a:t>Σ</a:t>
            </a:r>
            <a:r>
              <a:rPr lang="fr-FR" sz="1600" dirty="0"/>
              <a:t> + </a:t>
            </a:r>
            <a:r>
              <a:rPr lang="fr-FR" sz="1600" dirty="0" err="1"/>
              <a:t>g</a:t>
            </a:r>
            <a:r>
              <a:rPr lang="fr-FR" sz="1600" baseline="-25000" dirty="0" err="1"/>
              <a:t>l</a:t>
            </a:r>
            <a:r>
              <a:rPr lang="fr-FR" sz="1600" dirty="0" err="1"/>
              <a:t>Λ</a:t>
            </a:r>
            <a:r>
              <a:rPr lang="fr-FR" sz="1600" dirty="0" smtClean="0"/>
              <a:t>)</a:t>
            </a:r>
          </a:p>
          <a:p>
            <a:endParaRPr lang="fr-FR" sz="1600" dirty="0"/>
          </a:p>
          <a:p>
            <a:pPr marL="285750" indent="-285750">
              <a:buFont typeface="Symbol" charset="0"/>
              <a:buChar char=""/>
            </a:pPr>
            <a:r>
              <a:rPr lang="fr-FR" sz="1600" dirty="0" smtClean="0"/>
              <a:t>Configuration du fondamental= 9/2</a:t>
            </a:r>
            <a:r>
              <a:rPr lang="fr-FR" sz="1600" baseline="30000" dirty="0" smtClean="0"/>
              <a:t>-</a:t>
            </a:r>
            <a:r>
              <a:rPr lang="fr-FR" sz="1600" dirty="0" smtClean="0"/>
              <a:t>[734]</a:t>
            </a:r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g</a:t>
            </a:r>
            <a:r>
              <a:rPr lang="fr-FR" sz="1600" baseline="-25000" dirty="0" err="1" smtClean="0"/>
              <a:t>K</a:t>
            </a:r>
            <a:r>
              <a:rPr lang="fr-FR" sz="1600" dirty="0" smtClean="0"/>
              <a:t>=-0.25)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538515" y="4613920"/>
            <a:ext cx="396013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Spectroscopie laser:</a:t>
            </a:r>
          </a:p>
          <a:p>
            <a:r>
              <a:rPr lang="fr-FR" sz="1600" dirty="0" smtClean="0"/>
              <a:t>I=9/2, moment magnétique=&gt;</a:t>
            </a:r>
            <a:r>
              <a:rPr lang="fr-FR" sz="1600" dirty="0" err="1" smtClean="0"/>
              <a:t>g</a:t>
            </a:r>
            <a:r>
              <a:rPr lang="fr-FR" sz="1600" baseline="-25000" dirty="0" err="1" smtClean="0"/>
              <a:t>K</a:t>
            </a:r>
            <a:r>
              <a:rPr lang="fr-FR" sz="1600" dirty="0" smtClean="0"/>
              <a:t>=-0.22(5)</a:t>
            </a:r>
          </a:p>
          <a:p>
            <a:endParaRPr lang="fr-FR" sz="1600" dirty="0" smtClean="0"/>
          </a:p>
          <a:p>
            <a:r>
              <a:rPr lang="fr-FR" sz="1050" dirty="0" smtClean="0"/>
              <a:t>S. Raeder et al., Phys. </a:t>
            </a:r>
            <a:r>
              <a:rPr lang="fr-FR" sz="1050" dirty="0" err="1" smtClean="0"/>
              <a:t>Rev</a:t>
            </a:r>
            <a:r>
              <a:rPr lang="fr-FR" sz="1050" dirty="0" smtClean="0"/>
              <a:t>. </a:t>
            </a:r>
            <a:r>
              <a:rPr lang="fr-FR" sz="1050" dirty="0" err="1" smtClean="0"/>
              <a:t>Lett</a:t>
            </a:r>
            <a:r>
              <a:rPr lang="fr-FR" sz="1050" dirty="0" smtClean="0"/>
              <a:t>. 120, 232503 (2018)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86986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r 32"/>
          <p:cNvGrpSpPr/>
          <p:nvPr/>
        </p:nvGrpSpPr>
        <p:grpSpPr>
          <a:xfrm>
            <a:off x="4074" y="3011405"/>
            <a:ext cx="5401590" cy="2970667"/>
            <a:chOff x="-15203" y="1085528"/>
            <a:chExt cx="5401590" cy="2970667"/>
          </a:xfrm>
        </p:grpSpPr>
        <p:pic>
          <p:nvPicPr>
            <p:cNvPr id="8" name="Espace réservé du contenu 3" descr="Comp_gate214_agata3pi_jurogam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40" r="-5640"/>
            <a:stretch>
              <a:fillRect/>
            </a:stretch>
          </p:blipFill>
          <p:spPr>
            <a:xfrm>
              <a:off x="-15203" y="1085528"/>
              <a:ext cx="5401590" cy="2970667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3530621" y="3101752"/>
              <a:ext cx="703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(2015)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22/06/23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200799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Performances attendues avec AGATA </a:t>
            </a:r>
            <a:endParaRPr lang="fr-FR" dirty="0"/>
          </a:p>
        </p:txBody>
      </p:sp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8159407" y="5714820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4911722" y="886037"/>
            <a:ext cx="5371209" cy="4778386"/>
            <a:chOff x="4694957" y="1354332"/>
            <a:chExt cx="5371209" cy="4778386"/>
          </a:xfrm>
        </p:grpSpPr>
        <p:sp>
          <p:nvSpPr>
            <p:cNvPr id="11" name="ZoneTexte 10"/>
            <p:cNvSpPr txBox="1"/>
            <p:nvPr/>
          </p:nvSpPr>
          <p:spPr>
            <a:xfrm>
              <a:off x="5512651" y="5136838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3AFF3A"/>
                  </a:solidFill>
                </a:rPr>
                <a:t>Hs</a:t>
              </a:r>
              <a:endParaRPr lang="fr-FR" sz="1200" b="1" dirty="0">
                <a:solidFill>
                  <a:srgbClr val="3AFF3A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665051" y="5335421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FF0EFF"/>
                  </a:solidFill>
                </a:rPr>
                <a:t>Ds</a:t>
              </a:r>
              <a:endParaRPr lang="fr-FR" sz="1200" b="1" dirty="0">
                <a:solidFill>
                  <a:srgbClr val="FF0EFF"/>
                </a:solidFill>
              </a:endParaRPr>
            </a:p>
          </p:txBody>
        </p:sp>
        <p:grpSp>
          <p:nvGrpSpPr>
            <p:cNvPr id="13" name="Grouper 12"/>
            <p:cNvGrpSpPr/>
            <p:nvPr/>
          </p:nvGrpSpPr>
          <p:grpSpPr>
            <a:xfrm>
              <a:off x="4694957" y="1354332"/>
              <a:ext cx="5371209" cy="4778386"/>
              <a:chOff x="2230802" y="1523987"/>
              <a:chExt cx="5371209" cy="4778386"/>
            </a:xfrm>
          </p:grpSpPr>
          <p:pic>
            <p:nvPicPr>
              <p:cNvPr id="19" name="Image 18" descr="section2.png"/>
              <p:cNvPicPr>
                <a:picLocks noChangeAspect="1"/>
              </p:cNvPicPr>
              <p:nvPr/>
            </p:nvPicPr>
            <p:blipFill>
              <a:blip r:embed="rId3" cstate="print"/>
              <a:srcRect t="5455"/>
              <a:stretch>
                <a:fillRect/>
              </a:stretch>
            </p:blipFill>
            <p:spPr>
              <a:xfrm>
                <a:off x="2230802" y="1539860"/>
                <a:ext cx="4127148" cy="4762513"/>
              </a:xfrm>
              <a:prstGeom prst="rect">
                <a:avLst/>
              </a:prstGeom>
            </p:spPr>
          </p:pic>
          <p:cxnSp>
            <p:nvCxnSpPr>
              <p:cNvPr id="20" name="Connecteur droit 19"/>
              <p:cNvCxnSpPr/>
              <p:nvPr/>
            </p:nvCxnSpPr>
            <p:spPr>
              <a:xfrm>
                <a:off x="2845583" y="3309937"/>
                <a:ext cx="3095647" cy="0"/>
              </a:xfrm>
              <a:prstGeom prst="line">
                <a:avLst/>
              </a:prstGeom>
              <a:ln w="19050">
                <a:solidFill>
                  <a:srgbClr val="004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2845583" y="4099742"/>
                <a:ext cx="3095647" cy="0"/>
              </a:xfrm>
              <a:prstGeom prst="line">
                <a:avLst/>
              </a:prstGeom>
              <a:ln w="19050">
                <a:solidFill>
                  <a:srgbClr val="008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>
                <a:off x="6018576" y="3127391"/>
                <a:ext cx="777628" cy="297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33" dirty="0">
                    <a:solidFill>
                      <a:srgbClr val="004080"/>
                    </a:solidFill>
                  </a:rPr>
                  <a:t>Jurogam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5946568" y="3955726"/>
                <a:ext cx="1583435" cy="297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33" dirty="0">
                    <a:solidFill>
                      <a:srgbClr val="008040"/>
                    </a:solidFill>
                  </a:rPr>
                  <a:t>AGATA 1π + </a:t>
                </a:r>
                <a:r>
                  <a:rPr lang="en-GB" sz="1333" dirty="0" smtClean="0">
                    <a:solidFill>
                      <a:srgbClr val="008040"/>
                    </a:solidFill>
                  </a:rPr>
                  <a:t>RITU</a:t>
                </a:r>
                <a:endParaRPr lang="en-GB" sz="1333" dirty="0">
                  <a:solidFill>
                    <a:srgbClr val="008040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060292" y="1523987"/>
                <a:ext cx="184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baseline="-250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>
                <a:off x="2856508" y="3955726"/>
                <a:ext cx="3095647" cy="0"/>
              </a:xfrm>
              <a:prstGeom prst="line">
                <a:avLst/>
              </a:prstGeom>
              <a:ln w="19050">
                <a:solidFill>
                  <a:srgbClr val="FF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5945827" y="3775463"/>
                <a:ext cx="1585939" cy="297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33" dirty="0" err="1" smtClean="0">
                    <a:solidFill>
                      <a:srgbClr val="FF0080"/>
                    </a:solidFill>
                  </a:rPr>
                  <a:t>Jurogam</a:t>
                </a:r>
                <a:r>
                  <a:rPr lang="en-GB" sz="1333" dirty="0" smtClean="0">
                    <a:solidFill>
                      <a:srgbClr val="FF0080"/>
                    </a:solidFill>
                  </a:rPr>
                  <a:t> 2 </a:t>
                </a:r>
                <a:r>
                  <a:rPr lang="en-GB" sz="1333" dirty="0">
                    <a:solidFill>
                      <a:srgbClr val="FF0080"/>
                    </a:solidFill>
                  </a:rPr>
                  <a:t>+ RITU </a:t>
                </a:r>
              </a:p>
            </p:txBody>
          </p:sp>
          <p:cxnSp>
            <p:nvCxnSpPr>
              <p:cNvPr id="27" name="Connecteur droit 26"/>
              <p:cNvCxnSpPr/>
              <p:nvPr/>
            </p:nvCxnSpPr>
            <p:spPr>
              <a:xfrm>
                <a:off x="2845582" y="4747814"/>
                <a:ext cx="3095647" cy="0"/>
              </a:xfrm>
              <a:prstGeom prst="line">
                <a:avLst/>
              </a:prstGeom>
              <a:ln w="19050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6018576" y="4531790"/>
                <a:ext cx="1583435" cy="297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33" dirty="0">
                    <a:solidFill>
                      <a:srgbClr val="800000"/>
                    </a:solidFill>
                  </a:rPr>
                  <a:t>AGATA </a:t>
                </a:r>
                <a:r>
                  <a:rPr lang="en-GB" sz="1333" dirty="0" smtClean="0">
                    <a:solidFill>
                      <a:srgbClr val="800000"/>
                    </a:solidFill>
                  </a:rPr>
                  <a:t>3π </a:t>
                </a:r>
                <a:r>
                  <a:rPr lang="en-GB" sz="1333" dirty="0">
                    <a:solidFill>
                      <a:srgbClr val="800000"/>
                    </a:solidFill>
                  </a:rPr>
                  <a:t>+ </a:t>
                </a:r>
                <a:r>
                  <a:rPr lang="en-GB" sz="1333" dirty="0" smtClean="0">
                    <a:solidFill>
                      <a:srgbClr val="800000"/>
                    </a:solidFill>
                  </a:rPr>
                  <a:t>RITU</a:t>
                </a:r>
                <a:endParaRPr lang="en-GB" sz="1333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7039194" y="2365542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</a:rPr>
                <a:t>Z=103</a:t>
              </a:r>
              <a:endParaRPr lang="fr-FR" sz="1400" dirty="0">
                <a:solidFill>
                  <a:srgbClr val="0000FF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108924" y="3050231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FF"/>
                  </a:solidFill>
                </a:rPr>
                <a:t>Z=104</a:t>
              </a:r>
              <a:endParaRPr lang="fr-FR" sz="1400" dirty="0">
                <a:solidFill>
                  <a:srgbClr val="FF00FF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425678" y="3700373"/>
              <a:ext cx="63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FFFF"/>
                  </a:solidFill>
                </a:rPr>
                <a:t>Z=105</a:t>
              </a:r>
              <a:endParaRPr lang="fr-FR" sz="1400" dirty="0">
                <a:solidFill>
                  <a:srgbClr val="00FFFF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506956" y="3986640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</a:rPr>
                <a:t>Z=106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829766" y="4319720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Z=107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8770763" y="1164353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7003229" y="725488"/>
            <a:ext cx="3783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Limite</a:t>
            </a:r>
            <a:r>
              <a:rPr lang="en-GB" sz="1800" dirty="0" smtClean="0">
                <a:solidFill>
                  <a:srgbClr val="0000FF"/>
                </a:solidFill>
              </a:rPr>
              <a:t> (en 2 </a:t>
            </a:r>
            <a:r>
              <a:rPr lang="en-GB" sz="1800" dirty="0" err="1" smtClean="0">
                <a:solidFill>
                  <a:srgbClr val="0000FF"/>
                </a:solidFill>
              </a:rPr>
              <a:t>semaines</a:t>
            </a:r>
            <a:r>
              <a:rPr lang="en-GB" sz="1800" dirty="0" smtClean="0">
                <a:solidFill>
                  <a:srgbClr val="0000FF"/>
                </a:solidFill>
              </a:rPr>
              <a:t>) =100 coups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		× 1/14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		× 1 / I (</a:t>
            </a:r>
            <a:r>
              <a:rPr lang="en-GB" sz="1800" dirty="0" err="1" smtClean="0">
                <a:solidFill>
                  <a:srgbClr val="0000FF"/>
                </a:solidFill>
              </a:rPr>
              <a:t>pnA</a:t>
            </a:r>
            <a:r>
              <a:rPr lang="en-GB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		× 1 / </a:t>
            </a:r>
            <a:r>
              <a:rPr lang="en-GB" sz="1800" dirty="0" err="1" smtClean="0">
                <a:solidFill>
                  <a:srgbClr val="0000FF"/>
                </a:solidFill>
              </a:rPr>
              <a:t>N</a:t>
            </a:r>
            <a:r>
              <a:rPr lang="en-GB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GB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 		× 1 / </a:t>
            </a:r>
            <a:r>
              <a:rPr lang="en-GB" sz="1800" dirty="0" err="1" smtClean="0">
                <a:solidFill>
                  <a:srgbClr val="0000FF"/>
                </a:solidFill>
              </a:rPr>
              <a:t>ε</a:t>
            </a:r>
            <a:r>
              <a:rPr lang="en-GB" sz="1800" baseline="-25000" dirty="0" err="1" smtClean="0">
                <a:solidFill>
                  <a:srgbClr val="0000FF"/>
                </a:solidFill>
              </a:rPr>
              <a:t>r</a:t>
            </a:r>
            <a:endParaRPr lang="en-GB" sz="1800" baseline="-25000" dirty="0">
              <a:solidFill>
                <a:srgbClr val="0000FF"/>
              </a:solidFill>
            </a:endParaRPr>
          </a:p>
        </p:txBody>
      </p:sp>
      <p:pic>
        <p:nvPicPr>
          <p:cNvPr id="34" name="Espace réservé du contenu 3" descr="Comp_Juro2015expt_AGATA1pi_AGATA3pi.pdf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r="3988" b="-688"/>
          <a:stretch/>
        </p:blipFill>
        <p:spPr>
          <a:xfrm>
            <a:off x="417835" y="653480"/>
            <a:ext cx="4209888" cy="2592288"/>
          </a:xfrm>
        </p:spPr>
      </p:pic>
      <p:sp>
        <p:nvSpPr>
          <p:cNvPr id="35" name="ZoneTexte 34"/>
          <p:cNvSpPr txBox="1"/>
          <p:nvPr/>
        </p:nvSpPr>
        <p:spPr>
          <a:xfrm>
            <a:off x="2794099" y="3421722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g</a:t>
            </a:r>
            <a:r>
              <a:rPr lang="fr-FR" sz="1600" dirty="0" err="1" smtClean="0"/>
              <a:t>ate</a:t>
            </a:r>
            <a:r>
              <a:rPr lang="fr-FR" sz="1600" dirty="0" smtClean="0"/>
              <a:t> 214 </a:t>
            </a:r>
            <a:r>
              <a:rPr lang="fr-FR" sz="1600" dirty="0" err="1" smtClean="0"/>
              <a:t>keV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626747" y="5406008"/>
            <a:ext cx="1726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Ch. </a:t>
            </a:r>
            <a:r>
              <a:rPr lang="fr-FR" sz="1100" dirty="0" err="1" smtClean="0"/>
              <a:t>Theisen</a:t>
            </a:r>
            <a:r>
              <a:rPr lang="fr-FR" sz="1100" dirty="0" smtClean="0"/>
              <a:t>, White book</a:t>
            </a:r>
            <a:endParaRPr lang="fr-FR" sz="1100" dirty="0"/>
          </a:p>
        </p:txBody>
      </p:sp>
      <p:sp>
        <p:nvSpPr>
          <p:cNvPr id="7" name="ZoneTexte 6"/>
          <p:cNvSpPr txBox="1"/>
          <p:nvPr/>
        </p:nvSpPr>
        <p:spPr>
          <a:xfrm>
            <a:off x="1569963" y="797496"/>
            <a:ext cx="259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Désexcitation de 40 000 </a:t>
            </a:r>
            <a:r>
              <a:rPr lang="fr-FR" sz="1400" baseline="30000" dirty="0" smtClean="0"/>
              <a:t>254</a:t>
            </a:r>
            <a:r>
              <a:rPr lang="fr-FR" sz="1400" dirty="0" smtClean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18595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Lots of </a:t>
            </a:r>
            <a:r>
              <a:rPr lang="fr-FR" dirty="0" err="1" smtClean="0"/>
              <a:t>beam</a:t>
            </a:r>
            <a:r>
              <a:rPr lang="fr-FR" dirty="0" smtClean="0"/>
              <a:t> time for </a:t>
            </a:r>
            <a:r>
              <a:rPr lang="fr-FR" dirty="0" err="1" smtClean="0"/>
              <a:t>physics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DE2AFB03-8E0B-D485-2820-1001490E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0" y="559833"/>
            <a:ext cx="8442360" cy="55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316392" y="5753497"/>
            <a:ext cx="4896544" cy="3222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Durées de vie avec la méthode RDDS</a:t>
            </a:r>
            <a:endParaRPr lang="fr-FR" dirty="0"/>
          </a:p>
        </p:txBody>
      </p:sp>
      <p:pic>
        <p:nvPicPr>
          <p:cNvPr id="9" name="Image 8" descr="lifeti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61" y="1033469"/>
            <a:ext cx="6337300" cy="4267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3819" y="653480"/>
            <a:ext cx="2997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J. </a:t>
            </a:r>
            <a:r>
              <a:rPr lang="fr-FR" sz="1000" dirty="0" err="1" smtClean="0"/>
              <a:t>Ljungvall</a:t>
            </a:r>
            <a:r>
              <a:rPr lang="fr-FR" sz="1000" dirty="0" smtClean="0"/>
              <a:t>, </a:t>
            </a:r>
            <a:r>
              <a:rPr lang="fr-FR" sz="1000" dirty="0"/>
              <a:t>ESNT 2015 16-19 </a:t>
            </a:r>
            <a:r>
              <a:rPr lang="fr-FR" sz="1000" dirty="0" err="1"/>
              <a:t>November</a:t>
            </a:r>
            <a:r>
              <a:rPr lang="fr-FR" sz="1000" dirty="0"/>
              <a:t>, Saclay 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105341" y="1105477"/>
            <a:ext cx="2342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 smtClean="0">
                <a:solidFill>
                  <a:srgbClr val="0080FF"/>
                </a:solidFill>
              </a:rPr>
              <a:t>48</a:t>
            </a:r>
            <a:r>
              <a:rPr lang="fr-FR" sz="1400" dirty="0" smtClean="0">
                <a:solidFill>
                  <a:srgbClr val="0080FF"/>
                </a:solidFill>
              </a:rPr>
              <a:t>Ca </a:t>
            </a:r>
            <a:r>
              <a:rPr lang="fr-FR" sz="1400" dirty="0" err="1" smtClean="0">
                <a:solidFill>
                  <a:srgbClr val="0080FF"/>
                </a:solidFill>
              </a:rPr>
              <a:t>at</a:t>
            </a:r>
            <a:r>
              <a:rPr lang="fr-FR" sz="1400" dirty="0" smtClean="0">
                <a:solidFill>
                  <a:srgbClr val="0080FF"/>
                </a:solidFill>
              </a:rPr>
              <a:t> 220 MeV, v/c=1.9%</a:t>
            </a:r>
          </a:p>
          <a:p>
            <a:r>
              <a:rPr lang="fr-FR" sz="1400" dirty="0" err="1">
                <a:solidFill>
                  <a:srgbClr val="0080FF"/>
                </a:solidFill>
              </a:rPr>
              <a:t>a</a:t>
            </a:r>
            <a:r>
              <a:rPr lang="fr-FR" sz="1400" dirty="0" err="1" smtClean="0">
                <a:solidFill>
                  <a:srgbClr val="0080FF"/>
                </a:solidFill>
              </a:rPr>
              <a:t>fter</a:t>
            </a:r>
            <a:r>
              <a:rPr lang="fr-FR" sz="1400" dirty="0" smtClean="0">
                <a:solidFill>
                  <a:srgbClr val="0080FF"/>
                </a:solidFill>
              </a:rPr>
              <a:t> </a:t>
            </a:r>
            <a:r>
              <a:rPr lang="fr-FR" sz="1400" dirty="0" err="1" smtClean="0">
                <a:solidFill>
                  <a:srgbClr val="0080FF"/>
                </a:solidFill>
              </a:rPr>
              <a:t>degrader</a:t>
            </a:r>
            <a:r>
              <a:rPr lang="fr-FR" sz="1400" dirty="0">
                <a:solidFill>
                  <a:srgbClr val="0080FF"/>
                </a:solidFill>
              </a:rPr>
              <a:t>=</a:t>
            </a:r>
            <a:r>
              <a:rPr lang="fr-FR" sz="1400" dirty="0" smtClean="0">
                <a:solidFill>
                  <a:srgbClr val="0080FF"/>
                </a:solidFill>
              </a:rPr>
              <a:t> 1.3%</a:t>
            </a:r>
            <a:endParaRPr lang="fr-FR" sz="1400" dirty="0">
              <a:solidFill>
                <a:srgbClr val="008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417709" y="1168773"/>
            <a:ext cx="239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 smtClean="0">
                <a:solidFill>
                  <a:srgbClr val="0080FF"/>
                </a:solidFill>
              </a:rPr>
              <a:t>208</a:t>
            </a:r>
            <a:r>
              <a:rPr lang="fr-FR" sz="1400" dirty="0" smtClean="0">
                <a:solidFill>
                  <a:srgbClr val="0080FF"/>
                </a:solidFill>
              </a:rPr>
              <a:t>Pb </a:t>
            </a:r>
            <a:r>
              <a:rPr lang="fr-FR" sz="1400" dirty="0" err="1" smtClean="0">
                <a:solidFill>
                  <a:srgbClr val="0080FF"/>
                </a:solidFill>
              </a:rPr>
              <a:t>at</a:t>
            </a:r>
            <a:r>
              <a:rPr lang="fr-FR" sz="1400" dirty="0" smtClean="0">
                <a:solidFill>
                  <a:srgbClr val="0080FF"/>
                </a:solidFill>
              </a:rPr>
              <a:t> 950 MeV, v/c=8.1%</a:t>
            </a:r>
          </a:p>
          <a:p>
            <a:r>
              <a:rPr lang="fr-FR" sz="1400" dirty="0" err="1">
                <a:solidFill>
                  <a:srgbClr val="0080FF"/>
                </a:solidFill>
              </a:rPr>
              <a:t>a</a:t>
            </a:r>
            <a:r>
              <a:rPr lang="fr-FR" sz="1400" dirty="0" err="1" smtClean="0">
                <a:solidFill>
                  <a:srgbClr val="0080FF"/>
                </a:solidFill>
              </a:rPr>
              <a:t>fter</a:t>
            </a:r>
            <a:r>
              <a:rPr lang="fr-FR" sz="1400" dirty="0" smtClean="0">
                <a:solidFill>
                  <a:srgbClr val="0080FF"/>
                </a:solidFill>
              </a:rPr>
              <a:t> </a:t>
            </a:r>
            <a:r>
              <a:rPr lang="fr-FR" sz="1400" dirty="0" err="1" smtClean="0">
                <a:solidFill>
                  <a:srgbClr val="0080FF"/>
                </a:solidFill>
              </a:rPr>
              <a:t>degrader</a:t>
            </a:r>
            <a:r>
              <a:rPr lang="fr-FR" sz="1400" dirty="0" smtClean="0">
                <a:solidFill>
                  <a:srgbClr val="0080FF"/>
                </a:solidFill>
              </a:rPr>
              <a:t>=6 %</a:t>
            </a:r>
            <a:endParaRPr lang="fr-FR" sz="1400" dirty="0">
              <a:solidFill>
                <a:srgbClr val="0080FF"/>
              </a:solidFill>
            </a:endParaRPr>
          </a:p>
        </p:txBody>
      </p:sp>
      <p:pic>
        <p:nvPicPr>
          <p:cNvPr id="13" name="Image 12" descr="lifetim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1301552"/>
            <a:ext cx="4287611" cy="15189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6490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840759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Recherche systématique de résonance magnétique</a:t>
            </a:r>
            <a:endParaRPr lang="fr-FR" dirty="0"/>
          </a:p>
        </p:txBody>
      </p:sp>
      <p:pic>
        <p:nvPicPr>
          <p:cNvPr id="9" name="Espace réservé du contenu 3" descr="StrengthSH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b="30568"/>
          <a:stretch>
            <a:fillRect/>
          </a:stretch>
        </p:blipFill>
        <p:spPr>
          <a:xfrm>
            <a:off x="22671" y="653480"/>
            <a:ext cx="6637920" cy="3650601"/>
          </a:xfrm>
          <a:prstGeom prst="rect">
            <a:avLst/>
          </a:prstGeom>
        </p:spPr>
      </p:pic>
      <p:pic>
        <p:nvPicPr>
          <p:cNvPr id="10" name="Espace réservé du contenu 3" descr="Fm_ngamma_rat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2" r="-18132"/>
          <a:stretch>
            <a:fillRect/>
          </a:stretch>
        </p:blipFill>
        <p:spPr>
          <a:xfrm>
            <a:off x="6034459" y="1085528"/>
            <a:ext cx="4975437" cy="27362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5827" y="4181872"/>
            <a:ext cx="1008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 smtClean="0"/>
              <a:t>La </a:t>
            </a:r>
            <a:r>
              <a:rPr lang="fr-FR" dirty="0"/>
              <a:t>f</a:t>
            </a:r>
            <a:r>
              <a:rPr lang="fr-FR" dirty="0" smtClean="0"/>
              <a:t>orce mais aussi position de la résonance est importante pour la modélisation du processus r (elle « </a:t>
            </a:r>
            <a:r>
              <a:rPr lang="fr-FR" dirty="0" err="1" smtClean="0"/>
              <a:t>boost</a:t>
            </a:r>
            <a:r>
              <a:rPr lang="fr-FR" dirty="0" smtClean="0"/>
              <a:t> » le canal capture de neutron)</a:t>
            </a:r>
          </a:p>
          <a:p>
            <a:endParaRPr lang="fr-FR" dirty="0" smtClean="0"/>
          </a:p>
          <a:p>
            <a:r>
              <a:rPr lang="fr-FR" dirty="0" smtClean="0"/>
              <a:t>=&gt; Test des formules phénoménologiques utilisées dans les codes de réaction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29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25947" y="149424"/>
            <a:ext cx="8928992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Pousser les limites en spin &amp; sonder le contenu des fonctions d’onde</a:t>
            </a:r>
            <a:endParaRPr lang="fr-FR" dirty="0"/>
          </a:p>
        </p:txBody>
      </p:sp>
      <p:pic>
        <p:nvPicPr>
          <p:cNvPr id="6" name="Picture 19" descr="Alignment_252_254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3" y="797496"/>
            <a:ext cx="3888432" cy="30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1811" y="3749824"/>
            <a:ext cx="437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 dirty="0"/>
              <a:t>F. Al-</a:t>
            </a:r>
            <a:r>
              <a:rPr lang="en-GB" sz="1000" dirty="0" err="1"/>
              <a:t>Khudair</a:t>
            </a:r>
            <a:r>
              <a:rPr lang="en-GB" sz="1000" dirty="0"/>
              <a:t> et al., Phys. Rev. C 79 (2009) 032320</a:t>
            </a:r>
          </a:p>
          <a:p>
            <a:r>
              <a:rPr lang="en-GB" sz="1000" dirty="0"/>
              <a:t>Projected Shell Model using deformed Nilsson single particle states + BCS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294" y="653480"/>
            <a:ext cx="6558481" cy="506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/>
          <p:cNvSpPr txBox="1"/>
          <p:nvPr/>
        </p:nvSpPr>
        <p:spPr>
          <a:xfrm>
            <a:off x="5746427" y="5478016"/>
            <a:ext cx="3698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D. </a:t>
            </a:r>
            <a:r>
              <a:rPr lang="fr-FR" sz="1000" dirty="0" err="1" smtClean="0"/>
              <a:t>Ackerman</a:t>
            </a:r>
            <a:r>
              <a:rPr lang="fr-FR" sz="1000" dirty="0" smtClean="0"/>
              <a:t> et Ch. </a:t>
            </a:r>
            <a:r>
              <a:rPr lang="fr-FR" sz="1000" dirty="0" err="1" smtClean="0"/>
              <a:t>Theisen</a:t>
            </a:r>
            <a:r>
              <a:rPr lang="fr-FR" sz="1000" dirty="0" smtClean="0"/>
              <a:t>, Phys. Scripta 92, 083002 (2018)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29318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13468" y="5980504"/>
            <a:ext cx="2087342" cy="284165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848872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Mesures de distribution d’entrée dans le plan (I, E*)</a:t>
            </a:r>
            <a:endParaRPr lang="fr-FR" dirty="0"/>
          </a:p>
        </p:txBody>
      </p:sp>
      <p:sp>
        <p:nvSpPr>
          <p:cNvPr id="11" name="Espace réservé du numéro de diapositive 3"/>
          <p:cNvSpPr txBox="1">
            <a:spLocks/>
          </p:cNvSpPr>
          <p:nvPr/>
        </p:nvSpPr>
        <p:spPr>
          <a:xfrm>
            <a:off x="8413468" y="5980504"/>
            <a:ext cx="2087342" cy="284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2" name="Espace réservé du numéro de diapositive 3"/>
          <p:cNvSpPr txBox="1">
            <a:spLocks/>
          </p:cNvSpPr>
          <p:nvPr/>
        </p:nvSpPr>
        <p:spPr>
          <a:xfrm>
            <a:off x="8413468" y="5980504"/>
            <a:ext cx="2087342" cy="284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273819" y="941512"/>
            <a:ext cx="4619794" cy="4689232"/>
            <a:chOff x="4414639" y="1085880"/>
            <a:chExt cx="4619794" cy="468923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433888" y="3536623"/>
              <a:ext cx="431800" cy="215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800">
                <a:solidFill>
                  <a:srgbClr val="000000"/>
                </a:solidFill>
              </a:endParaRPr>
            </a:p>
          </p:txBody>
        </p:sp>
        <p:pic>
          <p:nvPicPr>
            <p:cNvPr id="15" name="Image 8" descr="figure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639" y="1445920"/>
              <a:ext cx="4513337" cy="352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"/>
            <p:cNvSpPr txBox="1">
              <a:spLocks noChangeArrowheads="1"/>
            </p:cNvSpPr>
            <p:nvPr/>
          </p:nvSpPr>
          <p:spPr bwMode="auto">
            <a:xfrm>
              <a:off x="4918695" y="1085880"/>
              <a:ext cx="32239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000" dirty="0">
                  <a:latin typeface="Arial"/>
                  <a:cs typeface="Arial"/>
                </a:rPr>
                <a:t>G. Henning et al., Phys. </a:t>
              </a:r>
              <a:r>
                <a:rPr lang="fr-FR" sz="1000" dirty="0" err="1">
                  <a:latin typeface="Arial"/>
                  <a:cs typeface="Arial"/>
                </a:rPr>
                <a:t>Rev</a:t>
              </a:r>
              <a:r>
                <a:rPr lang="fr-FR" sz="1000" dirty="0">
                  <a:latin typeface="Arial"/>
                  <a:cs typeface="Arial"/>
                </a:rPr>
                <a:t>. </a:t>
              </a:r>
              <a:r>
                <a:rPr lang="fr-FR" sz="1000" dirty="0" err="1">
                  <a:latin typeface="Arial"/>
                  <a:cs typeface="Arial"/>
                </a:rPr>
                <a:t>Lett</a:t>
              </a:r>
              <a:r>
                <a:rPr lang="fr-FR" sz="1000" dirty="0">
                  <a:latin typeface="Arial"/>
                  <a:cs typeface="Arial"/>
                </a:rPr>
                <a:t>. 113 (2014) 262505 </a:t>
              </a:r>
            </a:p>
          </p:txBody>
        </p:sp>
        <p:sp>
          <p:nvSpPr>
            <p:cNvPr id="17" name="Flèche vers la droite 3"/>
            <p:cNvSpPr>
              <a:spLocks noChangeArrowheads="1"/>
            </p:cNvSpPr>
            <p:nvPr/>
          </p:nvSpPr>
          <p:spPr bwMode="auto">
            <a:xfrm rot="19278335">
              <a:off x="6615056" y="2053191"/>
              <a:ext cx="428106" cy="278844"/>
            </a:xfrm>
            <a:prstGeom prst="rightArrow">
              <a:avLst>
                <a:gd name="adj1" fmla="val 50000"/>
                <a:gd name="adj2" fmla="val 49872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800">
                <a:solidFill>
                  <a:srgbClr val="0000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630663" y="5190336"/>
              <a:ext cx="440377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B</a:t>
              </a:r>
              <a:r>
                <a:rPr lang="fr-FR" sz="1600" baseline="-25000" dirty="0" err="1" smtClean="0"/>
                <a:t>f</a:t>
              </a:r>
              <a:r>
                <a:rPr lang="fr-FR" sz="1600" dirty="0" smtClean="0"/>
                <a:t>(15 </a:t>
              </a:r>
              <a:r>
                <a:rPr lang="fr-FR" sz="1600" dirty="0" err="1" smtClean="0"/>
                <a:t>ħ</a:t>
              </a:r>
              <a:r>
                <a:rPr lang="fr-FR" sz="1600" dirty="0" smtClean="0"/>
                <a:t>)=6.0(0.5) MeV</a:t>
              </a:r>
            </a:p>
            <a:p>
              <a:r>
                <a:rPr lang="en-GB" sz="1600" dirty="0">
                  <a:sym typeface="Symbol" charset="0"/>
                </a:rPr>
                <a:t></a:t>
              </a:r>
              <a:r>
                <a:rPr lang="en-GB" sz="1600" baseline="-25000" dirty="0" smtClean="0">
                  <a:sym typeface="Symbol" charset="0"/>
                </a:rPr>
                <a:t>saddle</a:t>
              </a:r>
              <a:r>
                <a:rPr lang="en-GB" sz="1600" dirty="0" smtClean="0">
                  <a:sym typeface="Symbol" charset="0"/>
                </a:rPr>
                <a:t> </a:t>
              </a:r>
              <a:r>
                <a:rPr lang="fr-FR" sz="1600" dirty="0" smtClean="0"/>
                <a:t>= 125(60)  MeV</a:t>
              </a:r>
              <a:r>
                <a:rPr lang="fr-FR" sz="1600" baseline="30000" dirty="0" smtClean="0"/>
                <a:t>-1 </a:t>
              </a:r>
              <a:r>
                <a:rPr lang="fr-FR" sz="1600" dirty="0" smtClean="0"/>
                <a:t>=&gt; </a:t>
              </a:r>
              <a:r>
                <a:rPr lang="fr-FR" sz="1600" dirty="0" err="1" smtClean="0"/>
                <a:t>B</a:t>
              </a:r>
              <a:r>
                <a:rPr lang="fr-FR" sz="1600" baseline="-25000" dirty="0" err="1" smtClean="0"/>
                <a:t>f</a:t>
              </a:r>
              <a:r>
                <a:rPr lang="fr-FR" sz="1600" dirty="0" smtClean="0"/>
                <a:t>(0)=6.6(0.9) MeV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0155" y="1857864"/>
            <a:ext cx="4874195" cy="275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986788" y="1805608"/>
            <a:ext cx="504056" cy="14401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6970563" y="3605808"/>
            <a:ext cx="370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γ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6925387" y="2099247"/>
            <a:ext cx="1036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33CC"/>
                </a:solidFill>
                <a:latin typeface="Times New Roman" charset="0"/>
                <a:cs typeface="Times New Roman" charset="0"/>
              </a:rPr>
              <a:t>fission</a:t>
            </a:r>
            <a:endParaRPr lang="en-US">
              <a:solidFill>
                <a:srgbClr val="0033CC"/>
              </a:solidFill>
              <a:latin typeface="Calibri" charset="0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7507381" y="1011810"/>
            <a:ext cx="1112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neutron</a:t>
            </a:r>
            <a:endParaRPr lang="en-US">
              <a:latin typeface="Calibri" charset="0"/>
            </a:endParaRPr>
          </a:p>
        </p:txBody>
      </p: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 flipH="1">
            <a:off x="6739018" y="5478016"/>
            <a:ext cx="30355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6710480" y="2813720"/>
            <a:ext cx="2150263" cy="0"/>
          </a:xfrm>
          <a:prstGeom prst="line">
            <a:avLst/>
          </a:prstGeom>
          <a:noFill/>
          <a:ln w="28575">
            <a:solidFill>
              <a:srgbClr val="8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5292214" y="1949624"/>
            <a:ext cx="886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>
                <a:solidFill>
                  <a:srgbClr val="8000FF"/>
                </a:solidFill>
              </a:rPr>
              <a:t>E</a:t>
            </a:r>
            <a:r>
              <a:rPr lang="en-GB" baseline="-25000" dirty="0">
                <a:solidFill>
                  <a:srgbClr val="8000FF"/>
                </a:solidFill>
              </a:rPr>
              <a:t>1/2</a:t>
            </a: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5890443" y="2453680"/>
            <a:ext cx="734439" cy="358356"/>
          </a:xfrm>
          <a:custGeom>
            <a:avLst/>
            <a:gdLst>
              <a:gd name="T0" fmla="*/ 0 w 336"/>
              <a:gd name="T1" fmla="*/ 0 h 240"/>
              <a:gd name="T2" fmla="*/ 2147483647 w 336"/>
              <a:gd name="T3" fmla="*/ 2147483647 h 240"/>
              <a:gd name="T4" fmla="*/ 2147483647 w 336"/>
              <a:gd name="T5" fmla="*/ 2147483647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" h="240">
                <a:moveTo>
                  <a:pt x="0" y="0"/>
                </a:moveTo>
                <a:cubicBezTo>
                  <a:pt x="20" y="76"/>
                  <a:pt x="40" y="152"/>
                  <a:pt x="96" y="192"/>
                </a:cubicBezTo>
                <a:cubicBezTo>
                  <a:pt x="152" y="232"/>
                  <a:pt x="244" y="236"/>
                  <a:pt x="336" y="240"/>
                </a:cubicBezTo>
              </a:path>
            </a:pathLst>
          </a:custGeom>
          <a:noFill/>
          <a:ln w="28575" cmpd="sng">
            <a:solidFill>
              <a:srgbClr val="8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6685830" y="3007271"/>
            <a:ext cx="2224127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6680118" y="2597696"/>
            <a:ext cx="218856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8986787" y="2813720"/>
            <a:ext cx="116324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 err="1">
                <a:solidFill>
                  <a:srgbClr val="008000"/>
                </a:solidFill>
              </a:rPr>
              <a:t>E</a:t>
            </a:r>
            <a:r>
              <a:rPr lang="en-GB" baseline="-25000" dirty="0" err="1">
                <a:solidFill>
                  <a:srgbClr val="008000"/>
                </a:solidFill>
              </a:rPr>
              <a:t>saddle</a:t>
            </a:r>
            <a:endParaRPr lang="en-GB" baseline="-25000" dirty="0">
              <a:solidFill>
                <a:srgbClr val="008000"/>
              </a:solidFill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9428469" y="686372"/>
            <a:ext cx="638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E*</a:t>
            </a: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9994899" y="892746"/>
            <a:ext cx="0" cy="45158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943293" y="2548511"/>
            <a:ext cx="217489" cy="1595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 sz="800">
              <a:solidFill>
                <a:srgbClr val="000000"/>
              </a:solidFill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8986787" y="2309664"/>
            <a:ext cx="837383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 err="1"/>
              <a:t>S</a:t>
            </a:r>
            <a:r>
              <a:rPr lang="en-GB" baseline="-25000" dirty="0" err="1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90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Réponse calorimétrique d’AGATA</a:t>
            </a:r>
            <a:endParaRPr lang="fr-FR" dirty="0"/>
          </a:p>
        </p:txBody>
      </p:sp>
      <p:pic>
        <p:nvPicPr>
          <p:cNvPr id="8" name="Image 7" descr="comp_responseH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8802" r="17209" b="6943"/>
          <a:stretch/>
        </p:blipFill>
        <p:spPr>
          <a:xfrm>
            <a:off x="273819" y="1445568"/>
            <a:ext cx="5011184" cy="3744416"/>
          </a:xfrm>
          <a:prstGeom prst="rect">
            <a:avLst/>
          </a:prstGeom>
        </p:spPr>
      </p:pic>
      <p:pic>
        <p:nvPicPr>
          <p:cNvPr id="9" name="Image 8" descr="Comp_unfolding_GS85_4p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51" y="831485"/>
            <a:ext cx="4519785" cy="48625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98355" y="613410"/>
            <a:ext cx="5778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Cascades rotationnelle de 10 MeV, multiplicité 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09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713979" y="149424"/>
            <a:ext cx="7704855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Barrières de fission d’états de haut K</a:t>
            </a:r>
            <a:endParaRPr lang="fr-FR" dirty="0"/>
          </a:p>
        </p:txBody>
      </p:sp>
      <p:sp>
        <p:nvSpPr>
          <p:cNvPr id="27" name="Espace réservé du numéro de diapositive 3"/>
          <p:cNvSpPr txBox="1">
            <a:spLocks/>
          </p:cNvSpPr>
          <p:nvPr/>
        </p:nvSpPr>
        <p:spPr>
          <a:xfrm>
            <a:off x="3423595" y="6002852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grpSp>
        <p:nvGrpSpPr>
          <p:cNvPr id="46" name="Grouper 45"/>
          <p:cNvGrpSpPr/>
          <p:nvPr/>
        </p:nvGrpSpPr>
        <p:grpSpPr>
          <a:xfrm>
            <a:off x="5890443" y="725488"/>
            <a:ext cx="4914998" cy="4987900"/>
            <a:chOff x="5890443" y="725488"/>
            <a:chExt cx="4914998" cy="4987900"/>
          </a:xfrm>
        </p:grpSpPr>
        <p:sp>
          <p:nvSpPr>
            <p:cNvPr id="38" name="ZoneTexte 37"/>
            <p:cNvSpPr txBox="1"/>
            <p:nvPr/>
          </p:nvSpPr>
          <p:spPr>
            <a:xfrm>
              <a:off x="6034459" y="725488"/>
              <a:ext cx="47709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Quelle est la distribution d’entrée en (I,E*) des cascades qui alimentent l’isomère 8</a:t>
              </a:r>
              <a:r>
                <a:rPr lang="fr-FR" baseline="30000" dirty="0" smtClean="0"/>
                <a:t>-</a:t>
              </a:r>
              <a:r>
                <a:rPr lang="fr-FR" dirty="0" smtClean="0"/>
                <a:t> ?</a:t>
              </a:r>
              <a:endParaRPr lang="fr-FR" dirty="0"/>
            </a:p>
          </p:txBody>
        </p:sp>
        <p:pic>
          <p:nvPicPr>
            <p:cNvPr id="40" name="Image 39" descr="256Fm_is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443" y="2525688"/>
              <a:ext cx="4546600" cy="3187700"/>
            </a:xfrm>
            <a:prstGeom prst="rect">
              <a:avLst/>
            </a:prstGeom>
          </p:spPr>
        </p:pic>
        <p:sp>
          <p:nvSpPr>
            <p:cNvPr id="41" name="ZoneTexte 40"/>
            <p:cNvSpPr txBox="1"/>
            <p:nvPr/>
          </p:nvSpPr>
          <p:spPr>
            <a:xfrm>
              <a:off x="7007595" y="2237656"/>
              <a:ext cx="27712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>
                  <a:latin typeface="Garamond"/>
                  <a:cs typeface="Garamond"/>
                </a:rPr>
                <a:t>F.R. Xu et al., Phys. </a:t>
              </a:r>
              <a:r>
                <a:rPr lang="fr-FR" sz="1100" dirty="0" err="1" smtClean="0">
                  <a:latin typeface="Garamond"/>
                  <a:cs typeface="Garamond"/>
                </a:rPr>
                <a:t>Rev</a:t>
              </a:r>
              <a:r>
                <a:rPr lang="fr-FR" sz="1100" dirty="0" smtClean="0">
                  <a:latin typeface="Garamond"/>
                  <a:cs typeface="Garamond"/>
                </a:rPr>
                <a:t>. </a:t>
              </a:r>
              <a:r>
                <a:rPr lang="fr-FR" sz="1100" dirty="0" err="1" smtClean="0">
                  <a:latin typeface="Garamond"/>
                  <a:cs typeface="Garamond"/>
                </a:rPr>
                <a:t>Lett</a:t>
              </a:r>
              <a:r>
                <a:rPr lang="fr-FR" sz="1100" dirty="0" smtClean="0">
                  <a:latin typeface="Garamond"/>
                  <a:cs typeface="Garamond"/>
                </a:rPr>
                <a:t>. 92 (2004) 252501</a:t>
              </a:r>
              <a:endParaRPr lang="fr-FR" sz="1100" dirty="0">
                <a:latin typeface="Garamond"/>
                <a:cs typeface="Garamond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6466507" y="1877616"/>
              <a:ext cx="4028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Configuration-</a:t>
              </a:r>
              <a:r>
                <a:rPr lang="fr-FR" sz="1600" dirty="0" err="1" smtClean="0"/>
                <a:t>constrained</a:t>
              </a:r>
              <a:r>
                <a:rPr lang="fr-FR" sz="1600" dirty="0" smtClean="0"/>
                <a:t> PES </a:t>
              </a:r>
              <a:r>
                <a:rPr lang="fr-FR" sz="1600" dirty="0" err="1" smtClean="0"/>
                <a:t>calculation</a:t>
              </a:r>
              <a:endParaRPr lang="fr-FR" sz="16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682531" y="2701642"/>
              <a:ext cx="840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aseline="30000" dirty="0" smtClean="0"/>
                <a:t>256</a:t>
              </a:r>
              <a:r>
                <a:rPr lang="fr-FR" dirty="0" smtClean="0"/>
                <a:t>Fm</a:t>
              </a:r>
              <a:endParaRPr lang="fr-FR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274819" y="4429834"/>
              <a:ext cx="455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gs</a:t>
              </a:r>
              <a:endParaRPr lang="fr-FR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634859" y="2701642"/>
              <a:ext cx="384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7</a:t>
              </a:r>
              <a:r>
                <a:rPr lang="fr-FR" baseline="30000" dirty="0" smtClean="0"/>
                <a:t>-</a:t>
              </a:r>
              <a:endParaRPr lang="fr-FR" baseline="30000" dirty="0"/>
            </a:p>
          </p:txBody>
        </p:sp>
      </p:grpSp>
      <p:grpSp>
        <p:nvGrpSpPr>
          <p:cNvPr id="39" name="Group 21"/>
          <p:cNvGrpSpPr>
            <a:grpSpLocks/>
          </p:cNvGrpSpPr>
          <p:nvPr/>
        </p:nvGrpSpPr>
        <p:grpSpPr bwMode="auto">
          <a:xfrm>
            <a:off x="633859" y="1157536"/>
            <a:ext cx="4371889" cy="4199306"/>
            <a:chOff x="2688" y="624"/>
            <a:chExt cx="3024" cy="3263"/>
          </a:xfrm>
        </p:grpSpPr>
        <p:pic>
          <p:nvPicPr>
            <p:cNvPr id="47" name="Picture 22" descr="Clark_254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624"/>
              <a:ext cx="3024" cy="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23"/>
            <p:cNvSpPr txBox="1">
              <a:spLocks noChangeArrowheads="1"/>
            </p:cNvSpPr>
            <p:nvPr/>
          </p:nvSpPr>
          <p:spPr bwMode="auto">
            <a:xfrm>
              <a:off x="3212" y="3656"/>
              <a:ext cx="19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Garamond"/>
                  <a:cs typeface="Garamond"/>
                </a:rPr>
                <a:t>R. Clark et al., Phys. </a:t>
              </a:r>
              <a:r>
                <a:rPr lang="fr-FR" sz="1100" dirty="0" err="1">
                  <a:latin typeface="Garamond"/>
                  <a:cs typeface="Garamond"/>
                </a:rPr>
                <a:t>Lett</a:t>
              </a:r>
              <a:r>
                <a:rPr lang="fr-FR" sz="1100" dirty="0">
                  <a:latin typeface="Garamond"/>
                  <a:cs typeface="Garamond"/>
                </a:rPr>
                <a:t>. B</a:t>
              </a:r>
              <a:r>
                <a:rPr lang="en-GB" sz="1100" dirty="0">
                  <a:latin typeface="Garamond"/>
                  <a:cs typeface="Garamond"/>
                </a:rPr>
                <a:t> 690, 19 (2010)</a:t>
              </a:r>
              <a:endParaRPr lang="fr-FR" sz="1100" dirty="0">
                <a:latin typeface="Garamond"/>
                <a:cs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46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02011" y="149425"/>
            <a:ext cx="748883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Barrières de fission – généralisation des mesures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29803" y="1373560"/>
            <a:ext cx="48245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Etendre la mesure de barrière à d’autres noyaux 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I</a:t>
            </a:r>
            <a:r>
              <a:rPr lang="fr-FR" sz="1600" dirty="0" smtClean="0"/>
              <a:t>l </a:t>
            </a:r>
            <a:r>
              <a:rPr lang="fr-FR" sz="1600" dirty="0"/>
              <a:t>faut avoir une </a:t>
            </a:r>
            <a:r>
              <a:rPr lang="fr-FR" sz="1600" b="1" dirty="0"/>
              <a:t>bonne connaissance du schéma de </a:t>
            </a:r>
            <a:r>
              <a:rPr lang="fr-FR" sz="1600" b="1" dirty="0" smtClean="0"/>
              <a:t>niveaux « moyen » </a:t>
            </a:r>
            <a:r>
              <a:rPr lang="fr-FR" sz="1600" dirty="0" smtClean="0"/>
              <a:t>pour transformer multiplicité/énergie gamma en spin/énergie d’excitation et il faut que </a:t>
            </a:r>
            <a:r>
              <a:rPr lang="fr-FR" sz="1600" b="1" dirty="0" err="1" smtClean="0"/>
              <a:t>B</a:t>
            </a:r>
            <a:r>
              <a:rPr lang="fr-FR" sz="1600" b="1" baseline="-25000" dirty="0" err="1" smtClean="0"/>
              <a:t>f</a:t>
            </a:r>
            <a:r>
              <a:rPr lang="fr-FR" sz="1600" b="1" dirty="0" smtClean="0"/>
              <a:t>&lt; Sn</a:t>
            </a:r>
          </a:p>
          <a:p>
            <a:endParaRPr lang="fr-FR" sz="1600" b="1" dirty="0"/>
          </a:p>
          <a:p>
            <a:endParaRPr lang="fr-FR" sz="1600" b="1" dirty="0" smtClean="0"/>
          </a:p>
          <a:p>
            <a:endParaRPr lang="fr-FR" sz="1600" dirty="0" smtClean="0"/>
          </a:p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600" dirty="0" smtClean="0"/>
              <a:t>Cas possibles dès aujourd’hui: </a:t>
            </a:r>
            <a:r>
              <a:rPr lang="fr-FR" sz="1600" baseline="30000" dirty="0" smtClean="0"/>
              <a:t>250</a:t>
            </a:r>
            <a:r>
              <a:rPr lang="fr-FR" sz="1600" dirty="0" smtClean="0"/>
              <a:t>Fm &amp; </a:t>
            </a:r>
            <a:r>
              <a:rPr lang="fr-FR" sz="1600" baseline="30000" dirty="0" smtClean="0"/>
              <a:t>252</a:t>
            </a:r>
            <a:r>
              <a:rPr lang="fr-FR" sz="1600" dirty="0" smtClean="0"/>
              <a:t>No</a:t>
            </a:r>
          </a:p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600" dirty="0" smtClean="0">
                <a:sym typeface="Wingdings"/>
              </a:rPr>
              <a:t>Cas possibles d’ici 5-10 ans: </a:t>
            </a:r>
            <a:r>
              <a:rPr lang="fr-FR" sz="1600" baseline="30000" dirty="0" smtClean="0">
                <a:sym typeface="Wingdings"/>
              </a:rPr>
              <a:t>255</a:t>
            </a:r>
            <a:r>
              <a:rPr lang="fr-FR" sz="1600" dirty="0" smtClean="0">
                <a:sym typeface="Wingdings"/>
              </a:rPr>
              <a:t>Lr, </a:t>
            </a:r>
            <a:r>
              <a:rPr lang="fr-FR" sz="1600" baseline="30000" dirty="0" smtClean="0">
                <a:sym typeface="Wingdings"/>
              </a:rPr>
              <a:t>256</a:t>
            </a:r>
            <a:r>
              <a:rPr lang="fr-FR" sz="1600" dirty="0" smtClean="0">
                <a:sym typeface="Wingdings"/>
              </a:rPr>
              <a:t>Rf</a:t>
            </a:r>
            <a:r>
              <a:rPr lang="fr-FR" sz="1600" dirty="0">
                <a:sym typeface="Wingdings"/>
              </a:rPr>
              <a:t>, (</a:t>
            </a:r>
            <a:r>
              <a:rPr lang="fr-FR" sz="1600" baseline="30000" dirty="0">
                <a:sym typeface="Wingdings"/>
              </a:rPr>
              <a:t>257</a:t>
            </a:r>
            <a:r>
              <a:rPr lang="fr-FR" sz="1600" dirty="0">
                <a:sym typeface="Wingdings"/>
              </a:rPr>
              <a:t>Rf ?)</a:t>
            </a:r>
            <a:r>
              <a:rPr lang="fr-FR" sz="1600" dirty="0"/>
              <a:t> </a:t>
            </a:r>
          </a:p>
        </p:txBody>
      </p:sp>
      <p:pic>
        <p:nvPicPr>
          <p:cNvPr id="6" name="Image 5" descr="No2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55" y="653480"/>
            <a:ext cx="3096344" cy="30755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62412" y="1733600"/>
            <a:ext cx="3083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B. </a:t>
            </a:r>
            <a:r>
              <a:rPr lang="fr-FR" sz="1000" dirty="0" err="1" smtClean="0"/>
              <a:t>Sulignano</a:t>
            </a:r>
            <a:r>
              <a:rPr lang="fr-FR" sz="1000" dirty="0" smtClean="0"/>
              <a:t> et al., </a:t>
            </a:r>
            <a:r>
              <a:rPr lang="pl-PL" sz="1000" dirty="0" err="1" smtClean="0"/>
              <a:t>Phys</a:t>
            </a:r>
            <a:r>
              <a:rPr lang="pl-PL" sz="1000" dirty="0" smtClean="0"/>
              <a:t>. </a:t>
            </a:r>
            <a:r>
              <a:rPr lang="pl-PL" sz="1000" dirty="0" err="1" smtClean="0"/>
              <a:t>Rev</a:t>
            </a:r>
            <a:r>
              <a:rPr lang="pl-PL" sz="1000" dirty="0" smtClean="0"/>
              <a:t>. C 86 </a:t>
            </a:r>
            <a:r>
              <a:rPr lang="pl-PL" sz="1000" dirty="0"/>
              <a:t>044318 (2012)</a:t>
            </a:r>
            <a:endParaRPr lang="fr-FR" sz="1000" dirty="0"/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19" y="1949624"/>
            <a:ext cx="598487" cy="52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8914779" y="293440"/>
            <a:ext cx="1764959" cy="116955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aseline="30000" dirty="0" smtClean="0"/>
              <a:t>206</a:t>
            </a:r>
            <a:r>
              <a:rPr lang="fr-FR" sz="1400" dirty="0" smtClean="0"/>
              <a:t>Pb(</a:t>
            </a:r>
            <a:r>
              <a:rPr lang="fr-FR" sz="1400" baseline="30000" dirty="0" smtClean="0"/>
              <a:t>48</a:t>
            </a:r>
            <a:r>
              <a:rPr lang="fr-FR" sz="1400" dirty="0" smtClean="0"/>
              <a:t>Ca,2n)</a:t>
            </a:r>
            <a:r>
              <a:rPr lang="fr-FR" sz="1400" baseline="30000" dirty="0" smtClean="0"/>
              <a:t>252</a:t>
            </a:r>
            <a:r>
              <a:rPr lang="fr-FR" sz="1400" dirty="0" smtClean="0"/>
              <a:t>No</a:t>
            </a:r>
          </a:p>
          <a:p>
            <a:r>
              <a:rPr lang="fr-FR" sz="1400" dirty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~0.5 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b</a:t>
            </a:r>
          </a:p>
          <a:p>
            <a:r>
              <a:rPr lang="fr-FR" sz="1400" dirty="0" smtClean="0"/>
              <a:t> 30 </a:t>
            </a:r>
            <a:r>
              <a:rPr lang="fr-FR" sz="1400" dirty="0" err="1" smtClean="0"/>
              <a:t>pnA</a:t>
            </a:r>
            <a:endParaRPr lang="fr-FR" sz="1400" dirty="0" smtClean="0"/>
          </a:p>
          <a:p>
            <a:r>
              <a:rPr lang="fr-FR" sz="1400" dirty="0" smtClean="0"/>
              <a:t>198 h</a:t>
            </a:r>
          </a:p>
          <a:p>
            <a:r>
              <a:rPr lang="fr-FR" sz="1400" dirty="0" smtClean="0"/>
              <a:t>JUROGAM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06467" y="4181872"/>
            <a:ext cx="1804583" cy="116955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aseline="30000" dirty="0" smtClean="0"/>
              <a:t>204</a:t>
            </a:r>
            <a:r>
              <a:rPr lang="fr-FR" sz="1400" dirty="0" smtClean="0"/>
              <a:t>Hg(</a:t>
            </a:r>
            <a:r>
              <a:rPr lang="fr-FR" sz="1400" baseline="30000" dirty="0" smtClean="0"/>
              <a:t>48</a:t>
            </a:r>
            <a:r>
              <a:rPr lang="fr-FR" sz="1400" dirty="0" smtClean="0"/>
              <a:t>Ca,2n)</a:t>
            </a:r>
            <a:r>
              <a:rPr lang="fr-FR" sz="1400" baseline="30000" dirty="0" smtClean="0"/>
              <a:t>250</a:t>
            </a:r>
            <a:r>
              <a:rPr lang="fr-FR" sz="1400" dirty="0" smtClean="0"/>
              <a:t>Fm</a:t>
            </a:r>
          </a:p>
          <a:p>
            <a:r>
              <a:rPr lang="fr-FR" sz="1400" dirty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~1 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b</a:t>
            </a:r>
          </a:p>
          <a:p>
            <a:r>
              <a:rPr lang="fr-FR" sz="1400" dirty="0" smtClean="0"/>
              <a:t>8 </a:t>
            </a:r>
            <a:r>
              <a:rPr lang="fr-FR" sz="1400" dirty="0" err="1" smtClean="0"/>
              <a:t>pnA</a:t>
            </a:r>
            <a:endParaRPr lang="fr-FR" sz="1400" dirty="0" smtClean="0"/>
          </a:p>
          <a:p>
            <a:r>
              <a:rPr lang="fr-FR" sz="1400" dirty="0" smtClean="0"/>
              <a:t>170 h</a:t>
            </a:r>
          </a:p>
          <a:p>
            <a:r>
              <a:rPr lang="fr-FR" sz="1400" dirty="0" smtClean="0"/>
              <a:t>JUROGAM</a:t>
            </a:r>
          </a:p>
        </p:txBody>
      </p:sp>
      <p:pic>
        <p:nvPicPr>
          <p:cNvPr id="13" name="Image 12" descr="Fm_levelsche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91" y="2021632"/>
            <a:ext cx="2105834" cy="3384376"/>
          </a:xfrm>
          <a:prstGeom prst="rect">
            <a:avLst/>
          </a:prstGeom>
        </p:spPr>
      </p:pic>
      <p:sp>
        <p:nvSpPr>
          <p:cNvPr id="14" name="Text Box 1065"/>
          <p:cNvSpPr txBox="1">
            <a:spLocks noChangeArrowheads="1"/>
          </p:cNvSpPr>
          <p:nvPr/>
        </p:nvSpPr>
        <p:spPr bwMode="auto">
          <a:xfrm>
            <a:off x="7618635" y="5375811"/>
            <a:ext cx="31541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000" dirty="0" smtClean="0"/>
              <a:t>P</a:t>
            </a:r>
            <a:r>
              <a:rPr lang="fr-FR" sz="1000" dirty="0"/>
              <a:t>. </a:t>
            </a:r>
            <a:r>
              <a:rPr lang="fr-FR" sz="1000" dirty="0" err="1"/>
              <a:t>Greenlees</a:t>
            </a:r>
            <a:r>
              <a:rPr lang="fr-FR" sz="1000" dirty="0"/>
              <a:t> et al., Phys. </a:t>
            </a:r>
            <a:r>
              <a:rPr lang="fr-FR" sz="1000" dirty="0" err="1"/>
              <a:t>Rev</a:t>
            </a:r>
            <a:r>
              <a:rPr lang="fr-FR" sz="1000" dirty="0"/>
              <a:t>. C 78 (2008) </a:t>
            </a:r>
            <a:r>
              <a:rPr lang="fr-FR" sz="1000" dirty="0" smtClean="0"/>
              <a:t>021303R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58991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electronMd2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21" y="3317776"/>
            <a:ext cx="3472140" cy="2407816"/>
          </a:xfrm>
          <a:prstGeom prst="rect">
            <a:avLst/>
          </a:prstGeom>
        </p:spPr>
      </p:pic>
      <p:grpSp>
        <p:nvGrpSpPr>
          <p:cNvPr id="32" name="Grouper 31"/>
          <p:cNvGrpSpPr/>
          <p:nvPr/>
        </p:nvGrpSpPr>
        <p:grpSpPr>
          <a:xfrm>
            <a:off x="-86221" y="3317776"/>
            <a:ext cx="5412630" cy="2232248"/>
            <a:chOff x="-86221" y="3317776"/>
            <a:chExt cx="5412630" cy="2232248"/>
          </a:xfrm>
        </p:grpSpPr>
        <p:pic>
          <p:nvPicPr>
            <p:cNvPr id="20" name="Image 19" descr="Systematics_151_theo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221" y="3317776"/>
              <a:ext cx="4895485" cy="2232248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>
              <a:off x="1641971" y="4829944"/>
              <a:ext cx="0" cy="36004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2506067" y="4973960"/>
              <a:ext cx="0" cy="216024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3514179" y="4865944"/>
              <a:ext cx="0" cy="32404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4450283" y="4901952"/>
              <a:ext cx="0" cy="28803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639773" y="4901952"/>
              <a:ext cx="43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80FF"/>
                  </a:solidFill>
                </a:rPr>
                <a:t>7.3</a:t>
              </a:r>
              <a:endParaRPr lang="fr-FR" sz="1400" dirty="0">
                <a:solidFill>
                  <a:srgbClr val="0080FF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506067" y="4901952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80FF"/>
                  </a:solidFill>
                </a:rPr>
                <a:t>10</a:t>
              </a:r>
              <a:endParaRPr lang="fr-FR" sz="1400" dirty="0">
                <a:solidFill>
                  <a:srgbClr val="0080FF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514179" y="4901952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80FF"/>
                  </a:solidFill>
                </a:rPr>
                <a:t>18</a:t>
              </a:r>
              <a:endParaRPr lang="fr-FR" sz="1400" dirty="0">
                <a:solidFill>
                  <a:srgbClr val="0080FF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378275" y="4901952"/>
              <a:ext cx="9481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80FF"/>
                  </a:solidFill>
                </a:rPr>
                <a:t>B(E3)=13</a:t>
              </a:r>
              <a:endParaRPr lang="fr-FR" sz="1400" dirty="0">
                <a:solidFill>
                  <a:srgbClr val="0080FF"/>
                </a:solidFill>
              </a:endParaRPr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Couplage particule-vibration </a:t>
            </a:r>
            <a:endParaRPr lang="fr-FR" dirty="0"/>
          </a:p>
        </p:txBody>
      </p:sp>
      <p:pic>
        <p:nvPicPr>
          <p:cNvPr id="9" name="Espace réservé du contenu 8" descr="Gamma251Md.png"/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" b="-1298"/>
          <a:stretch/>
        </p:blipFill>
        <p:spPr>
          <a:xfrm>
            <a:off x="6517586" y="941512"/>
            <a:ext cx="4125385" cy="2452808"/>
          </a:xfrm>
        </p:spPr>
      </p:pic>
      <p:sp>
        <p:nvSpPr>
          <p:cNvPr id="11" name="ZoneTexte 10"/>
          <p:cNvSpPr txBox="1"/>
          <p:nvPr/>
        </p:nvSpPr>
        <p:spPr>
          <a:xfrm>
            <a:off x="6791405" y="725488"/>
            <a:ext cx="30192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R. </a:t>
            </a:r>
            <a:r>
              <a:rPr lang="fr-FR" sz="1000" dirty="0" err="1" smtClean="0"/>
              <a:t>Briselet</a:t>
            </a:r>
            <a:r>
              <a:rPr lang="fr-FR" sz="1000" dirty="0" smtClean="0"/>
              <a:t> et al., </a:t>
            </a:r>
            <a:r>
              <a:rPr lang="pl-PL" sz="1000" dirty="0" err="1" smtClean="0"/>
              <a:t>Phys</a:t>
            </a:r>
            <a:r>
              <a:rPr lang="pl-PL" sz="1000" dirty="0"/>
              <a:t>.</a:t>
            </a:r>
            <a:r>
              <a:rPr lang="pl-PL" sz="1000" dirty="0" smtClean="0"/>
              <a:t> </a:t>
            </a:r>
            <a:r>
              <a:rPr lang="pl-PL" sz="1000" dirty="0" err="1" smtClean="0"/>
              <a:t>Rev</a:t>
            </a:r>
            <a:r>
              <a:rPr lang="pl-PL" sz="1000" dirty="0" smtClean="0"/>
              <a:t>. </a:t>
            </a:r>
            <a:r>
              <a:rPr lang="pl-PL" sz="1000" dirty="0"/>
              <a:t>C102, 014307 (2020)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450283" y="869504"/>
            <a:ext cx="1714815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aseline="30000" dirty="0" smtClean="0"/>
              <a:t>203</a:t>
            </a:r>
            <a:r>
              <a:rPr lang="fr-FR" sz="1400" dirty="0" smtClean="0"/>
              <a:t>Tl</a:t>
            </a:r>
            <a:r>
              <a:rPr lang="fr-FR" sz="1400" dirty="0"/>
              <a:t>(</a:t>
            </a:r>
            <a:r>
              <a:rPr lang="fr-FR" sz="1400" baseline="30000" dirty="0"/>
              <a:t>48</a:t>
            </a:r>
            <a:r>
              <a:rPr lang="fr-FR" sz="1400" dirty="0"/>
              <a:t>Ca,2n)</a:t>
            </a:r>
            <a:r>
              <a:rPr lang="fr-FR" sz="1400" baseline="30000" dirty="0" smtClean="0"/>
              <a:t>251</a:t>
            </a:r>
            <a:r>
              <a:rPr lang="fr-FR" sz="1400" dirty="0" smtClean="0"/>
              <a:t>Md</a:t>
            </a:r>
          </a:p>
          <a:p>
            <a:r>
              <a:rPr lang="fr-FR" sz="1400" dirty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~0.76 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b</a:t>
            </a:r>
          </a:p>
          <a:p>
            <a:r>
              <a:rPr lang="fr-FR" sz="1400" dirty="0" smtClean="0"/>
              <a:t>~10 </a:t>
            </a:r>
            <a:r>
              <a:rPr lang="fr-FR" sz="1400" dirty="0" err="1" smtClean="0"/>
              <a:t>pnA</a:t>
            </a:r>
            <a:endParaRPr lang="fr-FR" sz="1400" dirty="0" smtClean="0"/>
          </a:p>
          <a:p>
            <a:r>
              <a:rPr lang="fr-FR" sz="1400" dirty="0" smtClean="0"/>
              <a:t>230 h</a:t>
            </a:r>
          </a:p>
          <a:p>
            <a:r>
              <a:rPr lang="fr-FR" sz="1400" dirty="0" smtClean="0"/>
              <a:t>SAGE</a:t>
            </a:r>
            <a:endParaRPr lang="fr-FR" sz="1400" dirty="0"/>
          </a:p>
        </p:txBody>
      </p:sp>
      <p:sp>
        <p:nvSpPr>
          <p:cNvPr id="18" name="Rectangle 17"/>
          <p:cNvSpPr/>
          <p:nvPr/>
        </p:nvSpPr>
        <p:spPr>
          <a:xfrm>
            <a:off x="9311685" y="1589584"/>
            <a:ext cx="1296144" cy="12241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239677" y="941512"/>
            <a:ext cx="207640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951645" y="4109864"/>
            <a:ext cx="207640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743733" y="4253880"/>
            <a:ext cx="207640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sysN1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1085528"/>
            <a:ext cx="3955352" cy="274677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01811" y="725488"/>
            <a:ext cx="3230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A. P. Robinson et al., </a:t>
            </a:r>
            <a:r>
              <a:rPr lang="pl-PL" sz="1000" dirty="0" err="1" smtClean="0"/>
              <a:t>Phys</a:t>
            </a:r>
            <a:r>
              <a:rPr lang="pl-PL" sz="1000" dirty="0" smtClean="0"/>
              <a:t>. </a:t>
            </a:r>
            <a:r>
              <a:rPr lang="pl-PL" sz="1000" dirty="0" err="1" smtClean="0"/>
              <a:t>Rev</a:t>
            </a:r>
            <a:r>
              <a:rPr lang="pl-PL" sz="1000" dirty="0" smtClean="0"/>
              <a:t>. </a:t>
            </a:r>
            <a:r>
              <a:rPr lang="pl-PL" sz="1000" dirty="0"/>
              <a:t>C </a:t>
            </a:r>
            <a:r>
              <a:rPr lang="pl-PL" sz="1000" b="1" dirty="0"/>
              <a:t>78</a:t>
            </a:r>
            <a:r>
              <a:rPr lang="pl-PL" sz="1000" dirty="0"/>
              <a:t>, 034308 (2008) </a:t>
            </a:r>
          </a:p>
          <a:p>
            <a:endParaRPr lang="fr-FR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2722091" y="2813720"/>
            <a:ext cx="947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N=150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77155" y="4010561"/>
            <a:ext cx="657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Etendue de l’influence des corrélations </a:t>
            </a:r>
            <a:r>
              <a:rPr lang="fr-FR" dirty="0" err="1" smtClean="0"/>
              <a:t>octupolaires</a:t>
            </a:r>
            <a:r>
              <a:rPr lang="fr-FR" dirty="0" smtClean="0"/>
              <a:t> (</a:t>
            </a:r>
            <a:r>
              <a:rPr lang="fr-FR" dirty="0" smtClean="0">
                <a:latin typeface="Symbol" charset="2"/>
                <a:cs typeface="Symbol" charset="2"/>
              </a:rPr>
              <a:t>p</a:t>
            </a:r>
            <a:r>
              <a:rPr lang="fr-FR" dirty="0" smtClean="0"/>
              <a:t>i</a:t>
            </a:r>
            <a:r>
              <a:rPr lang="fr-FR" baseline="-25000" dirty="0" smtClean="0"/>
              <a:t>13/2</a:t>
            </a:r>
            <a:r>
              <a:rPr lang="fr-FR" dirty="0"/>
              <a:t> </a:t>
            </a:r>
            <a:r>
              <a:rPr lang="fr-FR" dirty="0" smtClean="0"/>
              <a:t>x </a:t>
            </a:r>
            <a:r>
              <a:rPr lang="fr-FR" dirty="0" smtClean="0">
                <a:latin typeface="Symbol" charset="2"/>
                <a:cs typeface="Symbol" charset="2"/>
              </a:rPr>
              <a:t>p</a:t>
            </a:r>
            <a:r>
              <a:rPr lang="fr-FR" dirty="0" smtClean="0"/>
              <a:t>f</a:t>
            </a:r>
            <a:r>
              <a:rPr lang="fr-FR" baseline="-25000" dirty="0" smtClean="0"/>
              <a:t>7/2</a:t>
            </a:r>
            <a:r>
              <a:rPr lang="fr-FR" dirty="0" smtClean="0"/>
              <a:t>, </a:t>
            </a:r>
            <a:r>
              <a:rPr lang="fr-FR" dirty="0" smtClean="0">
                <a:latin typeface="Symbol" charset="2"/>
                <a:cs typeface="Symbol" charset="2"/>
              </a:rPr>
              <a:t>n</a:t>
            </a:r>
            <a:r>
              <a:rPr lang="fr-FR" dirty="0" smtClean="0"/>
              <a:t>j</a:t>
            </a:r>
            <a:r>
              <a:rPr lang="fr-FR" baseline="-25000" dirty="0" smtClean="0"/>
              <a:t>15/2</a:t>
            </a:r>
            <a:r>
              <a:rPr lang="fr-FR" dirty="0"/>
              <a:t> </a:t>
            </a:r>
            <a:r>
              <a:rPr lang="fr-FR" dirty="0" smtClean="0"/>
              <a:t>x </a:t>
            </a:r>
            <a:r>
              <a:rPr lang="fr-FR" dirty="0" smtClean="0">
                <a:latin typeface="Symbol" charset="2"/>
                <a:cs typeface="Symbol" charset="2"/>
              </a:rPr>
              <a:t>n</a:t>
            </a:r>
            <a:r>
              <a:rPr lang="fr-FR" dirty="0" smtClean="0"/>
              <a:t>g</a:t>
            </a:r>
            <a:r>
              <a:rPr lang="fr-FR" baseline="-25000" dirty="0" smtClean="0"/>
              <a:t>9/2</a:t>
            </a:r>
            <a:r>
              <a:rPr lang="fr-FR" dirty="0" smtClean="0"/>
              <a:t>)  ?</a:t>
            </a:r>
          </a:p>
          <a:p>
            <a:endParaRPr lang="fr-FR" dirty="0" smtClean="0"/>
          </a:p>
          <a:p>
            <a:r>
              <a:rPr lang="fr-FR" dirty="0" smtClean="0"/>
              <a:t>Mesures de temps de vie</a:t>
            </a:r>
          </a:p>
        </p:txBody>
      </p:sp>
    </p:spTree>
    <p:extLst>
      <p:ext uri="{BB962C8B-B14F-4D97-AF65-F5344CB8AC3E}">
        <p14:creationId xmlns:p14="http://schemas.microsoft.com/office/powerpoint/2010/main" val="211921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1" animBg="1"/>
      <p:bldP spid="19" grpId="1" animBg="1"/>
      <p:bldP spid="21" grpId="1" animBg="1"/>
      <p:bldP spid="22" grpId="1" animBg="1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bands254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" y="797496"/>
            <a:ext cx="3370163" cy="494016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488831" cy="432048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dirty="0" smtClean="0"/>
              <a:t>Coexistence de forme dans la région  ?</a:t>
            </a:r>
            <a:endParaRPr lang="fr-FR" dirty="0"/>
          </a:p>
        </p:txBody>
      </p:sp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7402611" y="653480"/>
            <a:ext cx="3281550" cy="2692743"/>
            <a:chOff x="682" y="668"/>
            <a:chExt cx="2486" cy="2069"/>
          </a:xfrm>
        </p:grpSpPr>
        <p:pic>
          <p:nvPicPr>
            <p:cNvPr id="18" name="Picture 33" descr="no254_total_b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63" y="532"/>
              <a:ext cx="1924" cy="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4"/>
            <p:cNvSpPr txBox="1">
              <a:spLocks noChangeArrowheads="1"/>
            </p:cNvSpPr>
            <p:nvPr/>
          </p:nvSpPr>
          <p:spPr bwMode="auto">
            <a:xfrm>
              <a:off x="719" y="668"/>
              <a:ext cx="2399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 dirty="0" err="1" smtClean="0"/>
                <a:t>Sum</a:t>
              </a:r>
              <a:r>
                <a:rPr lang="fr-FR" sz="1000" dirty="0" smtClean="0"/>
                <a:t> of all 254No </a:t>
              </a:r>
              <a:r>
                <a:rPr lang="fr-FR" sz="1000" dirty="0" err="1" smtClean="0"/>
                <a:t>experiments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at</a:t>
              </a:r>
              <a:r>
                <a:rPr lang="fr-FR" sz="1000" dirty="0" smtClean="0"/>
                <a:t> JYFL (</a:t>
              </a:r>
              <a:r>
                <a:rPr lang="fr-FR" sz="1000" dirty="0" err="1" smtClean="0"/>
                <a:t>unpublished</a:t>
              </a:r>
              <a:r>
                <a:rPr lang="fr-FR" sz="1000" dirty="0" smtClean="0"/>
                <a:t>)</a:t>
              </a:r>
              <a:endParaRPr lang="fr-FR" sz="1000" dirty="0">
                <a:latin typeface="Helvetica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74019" y="2275200"/>
            <a:ext cx="864096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857995" y="1661592"/>
            <a:ext cx="1584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Prolongation de la bande 3+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2794099" y="3749824"/>
            <a:ext cx="288032" cy="1080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794099" y="3893840"/>
            <a:ext cx="979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FF0000"/>
                </a:solidFill>
              </a:rPr>
              <a:t>~2.5% </a:t>
            </a:r>
            <a:r>
              <a:rPr lang="fr-FR" sz="1000" dirty="0" err="1" smtClean="0">
                <a:solidFill>
                  <a:srgbClr val="FF0000"/>
                </a:solidFill>
              </a:rPr>
              <a:t>branch</a:t>
            </a:r>
            <a:endParaRPr lang="fr-FR" sz="1000" dirty="0">
              <a:solidFill>
                <a:srgbClr val="FF0000"/>
              </a:solidFill>
            </a:endParaRPr>
          </a:p>
        </p:txBody>
      </p:sp>
      <p:grpSp>
        <p:nvGrpSpPr>
          <p:cNvPr id="33" name="Group 1049"/>
          <p:cNvGrpSpPr>
            <a:grpSpLocks/>
          </p:cNvGrpSpPr>
          <p:nvPr/>
        </p:nvGrpSpPr>
        <p:grpSpPr bwMode="auto">
          <a:xfrm>
            <a:off x="3802211" y="725488"/>
            <a:ext cx="3411859" cy="2520723"/>
            <a:chOff x="3360" y="1085"/>
            <a:chExt cx="2376" cy="1893"/>
          </a:xfrm>
        </p:grpSpPr>
        <p:pic>
          <p:nvPicPr>
            <p:cNvPr id="34" name="Picture 1045" descr="no254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312"/>
              <a:ext cx="2376" cy="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046"/>
            <p:cNvSpPr txBox="1">
              <a:spLocks noChangeArrowheads="1"/>
            </p:cNvSpPr>
            <p:nvPr/>
          </p:nvSpPr>
          <p:spPr bwMode="auto">
            <a:xfrm>
              <a:off x="3408" y="1085"/>
              <a:ext cx="204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 dirty="0" err="1">
                  <a:latin typeface="Helvetica" charset="0"/>
                </a:rPr>
                <a:t>S.Eeckhaudt,P.T.Greenlees</a:t>
              </a:r>
              <a:r>
                <a:rPr lang="fr-FR" sz="1000" dirty="0">
                  <a:latin typeface="Helvetica" charset="0"/>
                </a:rPr>
                <a:t> et </a:t>
              </a:r>
              <a:r>
                <a:rPr lang="fr-FR" sz="1000" dirty="0" err="1">
                  <a:latin typeface="Helvetica" charset="0"/>
                </a:rPr>
                <a:t>al.,EPJA</a:t>
              </a:r>
              <a:r>
                <a:rPr lang="fr-FR" sz="1000" dirty="0">
                  <a:latin typeface="Helvetica" charset="0"/>
                </a:rPr>
                <a:t> 26 (2005) 227</a:t>
              </a: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4882331" y="4037856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 smtClean="0"/>
              <a:t>Population directe dans la réaction ?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Nature du 0</a:t>
            </a:r>
            <a:r>
              <a:rPr lang="fr-FR" baseline="-25000" dirty="0" smtClean="0"/>
              <a:t>2</a:t>
            </a:r>
            <a:r>
              <a:rPr lang="fr-FR" baseline="30000" dirty="0" smtClean="0"/>
              <a:t>+</a:t>
            </a:r>
            <a:r>
              <a:rPr lang="fr-FR" dirty="0" smtClean="0"/>
              <a:t> ? 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Temps de vie avec la méthode </a:t>
            </a:r>
            <a:r>
              <a:rPr lang="fr-FR" dirty="0" err="1" smtClean="0"/>
              <a:t>recoil</a:t>
            </a:r>
            <a:r>
              <a:rPr lang="fr-FR" dirty="0" smtClean="0"/>
              <a:t> </a:t>
            </a:r>
            <a:r>
              <a:rPr lang="fr-FR" dirty="0" err="1" smtClean="0"/>
              <a:t>shadow</a:t>
            </a:r>
            <a:r>
              <a:rPr lang="fr-FR" dirty="0"/>
              <a:t> </a:t>
            </a:r>
            <a:r>
              <a:rPr lang="fr-FR" dirty="0" smtClean="0"/>
              <a:t>ou charge </a:t>
            </a:r>
            <a:r>
              <a:rPr lang="fr-FR" dirty="0" err="1" smtClean="0"/>
              <a:t>plunger</a:t>
            </a:r>
            <a:r>
              <a:rPr lang="fr-FR" dirty="0" smtClean="0"/>
              <a:t> @ MARA ?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2002011" y="2165648"/>
            <a:ext cx="1008112" cy="1296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1857995" y="3533800"/>
            <a:ext cx="648072" cy="136815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6394499" y="1805608"/>
            <a:ext cx="648072" cy="136815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8194699" y="2525688"/>
            <a:ext cx="792088" cy="64807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3514179" y="3605808"/>
            <a:ext cx="504056" cy="0"/>
          </a:xfrm>
          <a:prstGeom prst="line">
            <a:avLst/>
          </a:prstGeom>
          <a:ln w="38100" cmpd="sng">
            <a:solidFill>
              <a:srgbClr val="8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2794099" y="3605808"/>
            <a:ext cx="720080" cy="144016"/>
          </a:xfrm>
          <a:prstGeom prst="straightConnector1">
            <a:avLst/>
          </a:prstGeom>
          <a:ln>
            <a:solidFill>
              <a:srgbClr val="8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18235" y="3389784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8000FF"/>
                </a:solidFill>
              </a:rPr>
              <a:t>4+</a:t>
            </a:r>
            <a:endParaRPr lang="fr-FR" sz="1400" dirty="0">
              <a:solidFill>
                <a:srgbClr val="8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50083" y="5406008"/>
            <a:ext cx="2322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M. Forge et al., in </a:t>
            </a:r>
            <a:r>
              <a:rPr lang="fr-FR" sz="1000" dirty="0" err="1" smtClean="0"/>
              <a:t>prep</a:t>
            </a:r>
            <a:r>
              <a:rPr lang="fr-FR" sz="1000" dirty="0" smtClean="0"/>
              <a:t>. &amp; </a:t>
            </a:r>
            <a:r>
              <a:rPr lang="fr-FR" sz="1000" dirty="0" err="1" smtClean="0"/>
              <a:t>PhD</a:t>
            </a:r>
            <a:r>
              <a:rPr lang="fr-FR" sz="1000" dirty="0" smtClean="0"/>
              <a:t> (2023)</a:t>
            </a:r>
            <a:endParaRPr lang="fr-FR" sz="10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2722091" y="3893840"/>
            <a:ext cx="648072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226147" y="3677816"/>
            <a:ext cx="3898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8000"/>
                </a:solidFill>
              </a:rPr>
              <a:t>0</a:t>
            </a:r>
            <a:r>
              <a:rPr lang="fr-FR" sz="1400" dirty="0" smtClean="0">
                <a:solidFill>
                  <a:srgbClr val="008000"/>
                </a:solidFill>
              </a:rPr>
              <a:t>+</a:t>
            </a:r>
            <a:endParaRPr lang="fr-FR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6" grpId="0"/>
      <p:bldP spid="37" grpId="0" animBg="1"/>
      <p:bldP spid="38" grpId="0" animBg="1"/>
      <p:bldP spid="39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</a:t>
            </a:r>
            <a:r>
              <a:rPr lang="fr-FR" dirty="0" err="1" smtClean="0"/>
              <a:t>Plunger</a:t>
            </a:r>
            <a:endParaRPr lang="fr-FR" dirty="0"/>
          </a:p>
        </p:txBody>
      </p:sp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1FE7E404-14A7-49B5-803F-B6737A49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43" y="1013520"/>
            <a:ext cx="3866894" cy="36004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8939F6FC-4E37-4EDD-AC4D-3853CC1A8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395" y="330167"/>
            <a:ext cx="5011020" cy="1763473"/>
          </a:xfrm>
          <a:prstGeom prst="rect">
            <a:avLst/>
          </a:prstGeom>
        </p:spPr>
      </p:pic>
      <p:pic>
        <p:nvPicPr>
          <p:cNvPr id="6" name="Image 5" descr="chargestate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83" y="2741712"/>
            <a:ext cx="6105467" cy="288032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82331" y="2237656"/>
            <a:ext cx="5816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Simulations pour la bande fondamentale du </a:t>
            </a:r>
            <a:r>
              <a:rPr lang="fr-FR" baseline="30000" dirty="0" smtClean="0"/>
              <a:t>254</a:t>
            </a:r>
            <a:r>
              <a:rPr lang="fr-FR" dirty="0" smtClean="0"/>
              <a:t>No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920548" y="2597696"/>
            <a:ext cx="1852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R.F. Herzberg, </a:t>
            </a:r>
            <a:r>
              <a:rPr lang="fr-FR" sz="1000" dirty="0" err="1" smtClean="0"/>
              <a:t>private</a:t>
            </a:r>
            <a:r>
              <a:rPr lang="fr-FR" sz="1000" dirty="0" smtClean="0"/>
              <a:t> </a:t>
            </a:r>
            <a:r>
              <a:rPr lang="fr-FR" sz="1000" dirty="0" err="1" smtClean="0"/>
              <a:t>comm</a:t>
            </a:r>
            <a:r>
              <a:rPr lang="fr-FR" sz="1000" dirty="0" smtClean="0"/>
              <a:t>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23193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90043" y="221432"/>
            <a:ext cx="5688632" cy="432048"/>
          </a:xfrm>
        </p:spPr>
        <p:txBody>
          <a:bodyPr>
            <a:normAutofit fontScale="90000"/>
          </a:bodyPr>
          <a:lstStyle/>
          <a:p>
            <a:r>
              <a:rPr lang="x-none" dirty="0"/>
              <a:t>RITU - Recoil Ion Transport Unit</a:t>
            </a:r>
            <a:br>
              <a:rPr lang="x-none" dirty="0"/>
            </a:br>
            <a:endParaRPr lang="fr-FR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CDA57984-7959-3051-170A-8C89B069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419" y="1301552"/>
            <a:ext cx="4857145" cy="2504271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="" xmlns:a16="http://schemas.microsoft.com/office/drawing/2014/main" id="{0426D594-6669-B399-7225-39D848B11946}"/>
              </a:ext>
            </a:extLst>
          </p:cNvPr>
          <p:cNvSpPr txBox="1">
            <a:spLocks/>
          </p:cNvSpPr>
          <p:nvPr/>
        </p:nvSpPr>
        <p:spPr>
          <a:xfrm>
            <a:off x="561851" y="1157536"/>
            <a:ext cx="4320480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 smtClean="0"/>
              <a:t>Operating for almost 30 years</a:t>
            </a:r>
            <a:endParaRPr lang="x-none" dirty="0"/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46B0FAE-02C3-ADCC-A967-01975543D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1" y="2381672"/>
            <a:ext cx="5286035" cy="317897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890443" y="3965848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</a:t>
            </a:r>
            <a:r>
              <a:rPr lang="fr-FR" dirty="0" err="1" smtClean="0"/>
              <a:t>lanned</a:t>
            </a:r>
            <a:r>
              <a:rPr lang="fr-FR" dirty="0" smtClean="0"/>
              <a:t> </a:t>
            </a:r>
            <a:r>
              <a:rPr lang="fr-FR" dirty="0"/>
              <a:t>for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/>
              <a:t>nuclei</a:t>
            </a:r>
            <a:r>
              <a:rPr lang="fr-FR" dirty="0"/>
              <a:t> (Z≥82) are </a:t>
            </a:r>
            <a:r>
              <a:rPr lang="fr-FR" dirty="0" err="1" smtClean="0"/>
              <a:t>produced</a:t>
            </a:r>
            <a:r>
              <a:rPr lang="fr-FR" dirty="0" smtClean="0"/>
              <a:t> in </a:t>
            </a:r>
            <a:r>
              <a:rPr lang="fr-FR" dirty="0"/>
              <a:t>fusion–</a:t>
            </a:r>
            <a:r>
              <a:rPr lang="fr-FR" dirty="0" err="1"/>
              <a:t>evaporation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smtClean="0"/>
              <a:t>« normal » </a:t>
            </a:r>
            <a:r>
              <a:rPr lang="fr-FR" dirty="0" err="1" smtClean="0"/>
              <a:t>kinematics</a:t>
            </a:r>
            <a:endParaRPr lang="fr-FR" dirty="0" smtClean="0"/>
          </a:p>
          <a:p>
            <a:r>
              <a:rPr lang="fr-FR" dirty="0" smtClean="0"/>
              <a:t>Transmission: 10-80%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58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Recoil</a:t>
            </a:r>
            <a:r>
              <a:rPr lang="fr-FR" dirty="0" smtClean="0"/>
              <a:t> </a:t>
            </a:r>
            <a:r>
              <a:rPr lang="fr-FR" dirty="0" err="1" smtClean="0"/>
              <a:t>shadow</a:t>
            </a:r>
            <a:endParaRPr lang="fr-FR" dirty="0"/>
          </a:p>
        </p:txBody>
      </p:sp>
      <p:pic>
        <p:nvPicPr>
          <p:cNvPr id="8" name="Espace réservé du contenu 7" descr="Shadow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95" b="-9195"/>
          <a:stretch>
            <a:fillRect/>
          </a:stretch>
        </p:blipFill>
        <p:spPr>
          <a:xfrm>
            <a:off x="345826" y="653480"/>
            <a:ext cx="5411979" cy="5015665"/>
          </a:xfrm>
        </p:spPr>
      </p:pic>
      <p:sp>
        <p:nvSpPr>
          <p:cNvPr id="9" name="ZoneTexte 8"/>
          <p:cNvSpPr txBox="1"/>
          <p:nvPr/>
        </p:nvSpPr>
        <p:spPr>
          <a:xfrm>
            <a:off x="5890444" y="1805608"/>
            <a:ext cx="4882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Plus facile &amp; meilleure résolution @ MARA (pas de feuilles C)</a:t>
            </a:r>
          </a:p>
          <a:p>
            <a:endParaRPr lang="fr-FR" sz="1800" dirty="0" smtClean="0"/>
          </a:p>
          <a:p>
            <a:r>
              <a:rPr lang="fr-FR" sz="1800" dirty="0" smtClean="0"/>
              <a:t>Angle solide pour la détection gamma ?</a:t>
            </a:r>
          </a:p>
          <a:p>
            <a:endParaRPr lang="fr-FR" sz="1800" dirty="0"/>
          </a:p>
          <a:p>
            <a:r>
              <a:rPr lang="fr-FR" sz="1800" dirty="0" smtClean="0"/>
              <a:t>Effet sur l’efficacité gamma ?</a:t>
            </a:r>
          </a:p>
          <a:p>
            <a:endParaRPr lang="fr-FR" sz="1800" dirty="0" smtClean="0"/>
          </a:p>
          <a:p>
            <a:r>
              <a:rPr lang="fr-FR" sz="1800" dirty="0" smtClean="0"/>
              <a:t>Etat du projet ?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26289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&amp; perspectives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01811" y="1517576"/>
            <a:ext cx="102838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AGATA@JYFL offre de belles perspectives pour l’étude </a:t>
            </a:r>
            <a:r>
              <a:rPr lang="fr-FR" dirty="0" smtClean="0"/>
              <a:t>de la mati</a:t>
            </a:r>
            <a:r>
              <a:rPr lang="fr-FR" dirty="0" smtClean="0"/>
              <a:t>ère nucléaire aux extrêmes de masse &amp; charge</a:t>
            </a:r>
            <a:r>
              <a:rPr lang="fr-FR" dirty="0" smtClean="0"/>
              <a:t>: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- Spectroscopie de précision des noyaux déjà étudiés par le passé et mesures de temps de vie: nature et séquence des excitations nucléaires, déformation, comportement à haut moment angulaire, fission (mais aussi rotation à haute température et études de </a:t>
            </a:r>
            <a:r>
              <a:rPr lang="fr-FR" dirty="0" err="1" smtClean="0"/>
              <a:t>quasicontinuum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pPr marL="342900" indent="-342900">
              <a:buFontTx/>
              <a:buChar char="-"/>
            </a:pPr>
            <a:r>
              <a:rPr lang="fr-FR" dirty="0" smtClean="0"/>
              <a:t>Accès à de nouveaux noyaux</a:t>
            </a:r>
          </a:p>
          <a:p>
            <a:endParaRPr lang="fr-FR" dirty="0"/>
          </a:p>
          <a:p>
            <a:r>
              <a:rPr lang="fr-FR" dirty="0" smtClean="0"/>
              <a:t>Combinaison AGATA + détection d’électrons de conversion interne ?</a:t>
            </a:r>
          </a:p>
          <a:p>
            <a:endParaRPr lang="fr-FR" dirty="0"/>
          </a:p>
          <a:p>
            <a:r>
              <a:rPr lang="fr-FR" dirty="0" smtClean="0"/>
              <a:t>	Probl</a:t>
            </a:r>
            <a:r>
              <a:rPr lang="fr-FR" dirty="0" smtClean="0"/>
              <a:t>ème du 48Ca……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7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8" y="5045968"/>
            <a:ext cx="598487" cy="52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44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23/06/23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Recoil</a:t>
            </a:r>
            <a:r>
              <a:rPr lang="fr-FR" dirty="0" smtClean="0"/>
              <a:t>-(</a:t>
            </a:r>
            <a:r>
              <a:rPr lang="fr-FR" dirty="0" err="1" smtClean="0"/>
              <a:t>Decay</a:t>
            </a:r>
            <a:r>
              <a:rPr lang="fr-FR" dirty="0" smtClean="0"/>
              <a:t>) </a:t>
            </a:r>
            <a:r>
              <a:rPr lang="fr-FR" dirty="0" err="1" smtClean="0"/>
              <a:t>Tagging</a:t>
            </a:r>
            <a:endParaRPr lang="fr-FR" dirty="0"/>
          </a:p>
        </p:txBody>
      </p:sp>
      <p:pic>
        <p:nvPicPr>
          <p:cNvPr id="8" name="Picture 3" descr="rdt_spec"/>
          <p:cNvPicPr>
            <a:picLocks noChangeAspect="1" noChangeArrowheads="1"/>
          </p:cNvPicPr>
          <p:nvPr/>
        </p:nvPicPr>
        <p:blipFill>
          <a:blip r:embed="rId2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27" y="725488"/>
            <a:ext cx="6408712" cy="48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9803" y="869504"/>
            <a:ext cx="2274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172</a:t>
            </a:r>
            <a:r>
              <a:rPr lang="en-US" sz="1400" dirty="0" smtClean="0"/>
              <a:t>Yb</a:t>
            </a:r>
            <a:r>
              <a:rPr lang="en-US" sz="1400" dirty="0"/>
              <a:t>(</a:t>
            </a:r>
            <a:r>
              <a:rPr lang="en-US" sz="1400" baseline="30000" dirty="0"/>
              <a:t>48</a:t>
            </a:r>
            <a:r>
              <a:rPr lang="en-US" sz="1400" dirty="0"/>
              <a:t>Ca,4n) - 10’s of </a:t>
            </a:r>
            <a:r>
              <a:rPr lang="en-US" sz="1400" dirty="0" err="1"/>
              <a:t>μb</a:t>
            </a:r>
            <a:r>
              <a:rPr lang="en-US" sz="1400" dirty="0"/>
              <a:t> </a:t>
            </a:r>
            <a:endParaRPr lang="en-US" sz="1400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8829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ADA9BE8-DF7F-426F-8359-A5CA5BB9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79" y="149424"/>
            <a:ext cx="684665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73819" y="4973960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Ideal</a:t>
            </a:r>
            <a:r>
              <a:rPr lang="fr-FR" dirty="0" smtClean="0"/>
              <a:t> for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symmetric</a:t>
            </a:r>
            <a:r>
              <a:rPr lang="fr-FR" dirty="0" smtClean="0"/>
              <a:t> </a:t>
            </a:r>
            <a:r>
              <a:rPr lang="fr-FR" dirty="0"/>
              <a:t>&amp;</a:t>
            </a:r>
            <a:r>
              <a:rPr lang="fr-FR" dirty="0" smtClean="0"/>
              <a:t> inverse </a:t>
            </a:r>
            <a:r>
              <a:rPr lang="fr-FR" dirty="0" err="1" smtClean="0"/>
              <a:t>kinematics</a:t>
            </a:r>
            <a:r>
              <a:rPr lang="fr-FR" dirty="0" smtClean="0"/>
              <a:t> (50&lt;A&lt;150) &amp; </a:t>
            </a:r>
            <a:r>
              <a:rPr lang="fr-FR" dirty="0" err="1" smtClean="0"/>
              <a:t>with</a:t>
            </a:r>
            <a:r>
              <a:rPr lang="fr-FR" dirty="0" smtClean="0"/>
              <a:t> A/Q </a:t>
            </a:r>
            <a:r>
              <a:rPr lang="fr-FR" dirty="0" err="1" smtClean="0"/>
              <a:t>separation</a:t>
            </a:r>
            <a:r>
              <a:rPr lang="fr-FR" dirty="0"/>
              <a:t> </a:t>
            </a:r>
            <a:r>
              <a:rPr lang="fr-FR" dirty="0" smtClean="0"/>
              <a:t>(or for charge </a:t>
            </a:r>
            <a:r>
              <a:rPr lang="fr-FR" dirty="0" err="1" smtClean="0"/>
              <a:t>plunger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9843" y="3533800"/>
            <a:ext cx="2655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D</a:t>
            </a:r>
            <a:r>
              <a:rPr lang="fr-FR" dirty="0" smtClean="0"/>
              <a:t>M/M=250</a:t>
            </a:r>
          </a:p>
          <a:p>
            <a:r>
              <a:rPr lang="fr-FR" dirty="0" smtClean="0"/>
              <a:t>Transmission:20-30%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1811" y="1733600"/>
            <a:ext cx="2779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First </a:t>
            </a:r>
            <a:r>
              <a:rPr lang="fr-FR" dirty="0" err="1" smtClean="0"/>
              <a:t>campaign</a:t>
            </a:r>
            <a:r>
              <a:rPr lang="fr-FR" dirty="0" smtClean="0"/>
              <a:t> in 2016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54139" y="437456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00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5A38DB-F35A-48F1-B5C3-47715C9F02E0}"/>
              </a:ext>
            </a:extLst>
          </p:cNvPr>
          <p:cNvSpPr txBox="1"/>
          <p:nvPr/>
        </p:nvSpPr>
        <p:spPr>
          <a:xfrm>
            <a:off x="129803" y="869504"/>
            <a:ext cx="5976664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GREAT DSSD 2 x 40 x 60 </a:t>
            </a:r>
            <a:r>
              <a:rPr lang="fi-FI" sz="1350" dirty="0" err="1"/>
              <a:t>strips</a:t>
            </a:r>
            <a:r>
              <a:rPr lang="fi-FI" sz="1350" dirty="0"/>
              <a:t>, 4800 </a:t>
            </a:r>
            <a:r>
              <a:rPr lang="fi-FI" sz="1350" dirty="0" err="1"/>
              <a:t>pixels</a:t>
            </a:r>
            <a:endParaRPr lang="fi-FI" sz="1350" dirty="0"/>
          </a:p>
          <a:p>
            <a:r>
              <a:rPr lang="fi-FI" sz="1350" dirty="0"/>
              <a:t>2 x 40 mm x 60 mm, 1 mm</a:t>
            </a:r>
            <a:r>
              <a:rPr lang="fi-FI" sz="1350" baseline="30000" dirty="0"/>
              <a:t>2</a:t>
            </a:r>
            <a:r>
              <a:rPr lang="fi-FI" sz="1350" dirty="0"/>
              <a:t> </a:t>
            </a:r>
            <a:r>
              <a:rPr lang="fi-FI" sz="1350" dirty="0" err="1"/>
              <a:t>pixels</a:t>
            </a:r>
            <a:endParaRPr lang="fi-FI" sz="1350" dirty="0"/>
          </a:p>
          <a:p>
            <a:r>
              <a:rPr lang="fi-FI" sz="1350" dirty="0"/>
              <a:t>5-6 mm </a:t>
            </a:r>
            <a:r>
              <a:rPr lang="fi-FI" sz="1350" dirty="0" err="1"/>
              <a:t>wide</a:t>
            </a:r>
            <a:r>
              <a:rPr lang="fi-FI" sz="1350" dirty="0"/>
              <a:t> </a:t>
            </a:r>
            <a:r>
              <a:rPr lang="fi-FI" sz="1350" dirty="0" err="1"/>
              <a:t>gap</a:t>
            </a:r>
            <a:r>
              <a:rPr lang="fi-FI" sz="1350" dirty="0"/>
              <a:t> </a:t>
            </a:r>
            <a:r>
              <a:rPr lang="fi-FI" sz="1350" dirty="0" err="1" smtClean="0"/>
              <a:t>between</a:t>
            </a:r>
            <a:endParaRPr lang="fi-FI" sz="1350" dirty="0" smtClean="0"/>
          </a:p>
          <a:p>
            <a:endParaRPr lang="fi-FI" sz="800" dirty="0" smtClean="0"/>
          </a:p>
          <a:p>
            <a:r>
              <a:rPr lang="fi-FI" sz="1350" dirty="0" smtClean="0">
                <a:latin typeface="Wingdings"/>
                <a:ea typeface="Wingdings"/>
                <a:cs typeface="Wingdings"/>
                <a:sym typeface="Wingdings"/>
              </a:rPr>
              <a:t>	</a:t>
            </a:r>
          </a:p>
          <a:p>
            <a:endParaRPr lang="fi-FI" sz="800" dirty="0"/>
          </a:p>
          <a:p>
            <a:r>
              <a:rPr lang="fi-FI" sz="1350" dirty="0"/>
              <a:t>MARA DSSD 72 x 192 </a:t>
            </a:r>
            <a:r>
              <a:rPr lang="fi-FI" sz="1350" dirty="0" err="1"/>
              <a:t>strips</a:t>
            </a:r>
            <a:r>
              <a:rPr lang="fi-FI" sz="1350" dirty="0"/>
              <a:t>, 13824 </a:t>
            </a:r>
            <a:r>
              <a:rPr lang="fi-FI" sz="1350" dirty="0" err="1"/>
              <a:t>pixels</a:t>
            </a:r>
            <a:endParaRPr lang="fi-FI" sz="1350" dirty="0"/>
          </a:p>
          <a:p>
            <a:r>
              <a:rPr lang="fi-FI" sz="1350" dirty="0"/>
              <a:t>48 mm x 128 mm, 0.45 </a:t>
            </a:r>
            <a:r>
              <a:rPr lang="fi-FI" sz="1350" dirty="0" smtClean="0"/>
              <a:t>mm</a:t>
            </a:r>
            <a:r>
              <a:rPr lang="fi-FI" sz="1350" baseline="30000" dirty="0" smtClean="0"/>
              <a:t>2</a:t>
            </a:r>
          </a:p>
          <a:p>
            <a:r>
              <a:rPr lang="fi-FI" sz="1350" dirty="0" smtClean="0"/>
              <a:t>+ </a:t>
            </a:r>
            <a:r>
              <a:rPr lang="fi-FI" sz="1350" dirty="0" err="1" smtClean="0"/>
              <a:t>punch</a:t>
            </a:r>
            <a:r>
              <a:rPr lang="fi-FI" sz="1350" dirty="0" smtClean="0"/>
              <a:t> </a:t>
            </a:r>
            <a:r>
              <a:rPr lang="fi-FI" sz="1350" dirty="0" err="1" smtClean="0"/>
              <a:t>through</a:t>
            </a:r>
            <a:r>
              <a:rPr lang="fi-FI" sz="1350" dirty="0" smtClean="0"/>
              <a:t> veto </a:t>
            </a:r>
            <a:r>
              <a:rPr lang="fi-FI" sz="1350" dirty="0" err="1" smtClean="0"/>
              <a:t>detectors</a:t>
            </a:r>
            <a:endParaRPr lang="fi-FI" sz="1350" baseline="30000" dirty="0" smtClean="0"/>
          </a:p>
          <a:p>
            <a:endParaRPr lang="fi-FI" sz="1350" baseline="30000" dirty="0" smtClean="0"/>
          </a:p>
          <a:p>
            <a:endParaRPr lang="fi-FI" sz="1350" baseline="30000" dirty="0"/>
          </a:p>
          <a:p>
            <a:endParaRPr lang="fi-FI" sz="1350" baseline="30000" dirty="0" smtClean="0"/>
          </a:p>
          <a:p>
            <a:endParaRPr lang="fi-FI" sz="1350" baseline="30000" dirty="0"/>
          </a:p>
          <a:p>
            <a:endParaRPr lang="fi-FI" sz="1350" dirty="0"/>
          </a:p>
          <a:p>
            <a:r>
              <a:rPr lang="fi-FI" sz="1350" dirty="0"/>
              <a:t>MWPC </a:t>
            </a:r>
            <a:r>
              <a:rPr lang="fi-FI" sz="1350" dirty="0" err="1"/>
              <a:t>ugrade</a:t>
            </a:r>
            <a:r>
              <a:rPr lang="fi-FI" sz="1350" dirty="0"/>
              <a:t> 90 % </a:t>
            </a:r>
            <a:r>
              <a:rPr lang="fi-FI" sz="1350" dirty="0">
                <a:sym typeface="Wingdings" panose="05000000000000000000" pitchFamily="2" charset="2"/>
              </a:rPr>
              <a:t> 94 % </a:t>
            </a:r>
            <a:r>
              <a:rPr lang="fi-FI" sz="1350" dirty="0" err="1">
                <a:sym typeface="Wingdings" panose="05000000000000000000" pitchFamily="2" charset="2"/>
              </a:rPr>
              <a:t>transmsission</a:t>
            </a:r>
            <a:endParaRPr lang="fi-FI" sz="1350" dirty="0">
              <a:sym typeface="Wingdings" panose="05000000000000000000" pitchFamily="2" charset="2"/>
            </a:endParaRPr>
          </a:p>
          <a:p>
            <a:r>
              <a:rPr lang="fi-FI" sz="1350" dirty="0" err="1" smtClean="0">
                <a:sym typeface="Wingdings" panose="05000000000000000000" pitchFamily="2" charset="2"/>
              </a:rPr>
              <a:t>wire</a:t>
            </a:r>
            <a:r>
              <a:rPr lang="fi-FI" sz="1350" dirty="0" smtClean="0">
                <a:sym typeface="Wingdings" panose="05000000000000000000" pitchFamily="2" charset="2"/>
              </a:rPr>
              <a:t> </a:t>
            </a:r>
            <a:r>
              <a:rPr lang="fi-FI" sz="1350" dirty="0" err="1">
                <a:sym typeface="Wingdings" panose="05000000000000000000" pitchFamily="2" charset="2"/>
              </a:rPr>
              <a:t>planes</a:t>
            </a:r>
            <a:r>
              <a:rPr lang="fi-FI" sz="1350" dirty="0">
                <a:sym typeface="Wingdings" panose="05000000000000000000" pitchFamily="2" charset="2"/>
              </a:rPr>
              <a:t> made out </a:t>
            </a:r>
            <a:r>
              <a:rPr lang="fi-FI" sz="1350" dirty="0" err="1">
                <a:sym typeface="Wingdings" panose="05000000000000000000" pitchFamily="2" charset="2"/>
              </a:rPr>
              <a:t>from</a:t>
            </a:r>
            <a:r>
              <a:rPr lang="fi-FI" sz="1350" dirty="0">
                <a:sym typeface="Wingdings" panose="05000000000000000000" pitchFamily="2" charset="2"/>
              </a:rPr>
              <a:t> 20 </a:t>
            </a:r>
            <a:r>
              <a:rPr lang="fi-FI" sz="1350" dirty="0" err="1">
                <a:sym typeface="Wingdings" panose="05000000000000000000" pitchFamily="2" charset="2"/>
              </a:rPr>
              <a:t>μm</a:t>
            </a:r>
            <a:r>
              <a:rPr lang="fi-FI" sz="1350" dirty="0">
                <a:sym typeface="Wingdings" panose="05000000000000000000" pitchFamily="2" charset="2"/>
              </a:rPr>
              <a:t> </a:t>
            </a:r>
            <a:r>
              <a:rPr lang="fi-FI" sz="1350" dirty="0" err="1">
                <a:sym typeface="Wingdings" panose="05000000000000000000" pitchFamily="2" charset="2"/>
              </a:rPr>
              <a:t>wires</a:t>
            </a:r>
            <a:r>
              <a:rPr lang="fi-FI" sz="1350" dirty="0">
                <a:sym typeface="Wingdings" panose="05000000000000000000" pitchFamily="2" charset="2"/>
              </a:rPr>
              <a:t> </a:t>
            </a:r>
            <a:r>
              <a:rPr lang="fi-FI" sz="1350" dirty="0" err="1">
                <a:sym typeface="Wingdings" panose="05000000000000000000" pitchFamily="2" charset="2"/>
              </a:rPr>
              <a:t>instead</a:t>
            </a:r>
            <a:r>
              <a:rPr lang="fi-FI" sz="1350" dirty="0">
                <a:sym typeface="Wingdings" panose="05000000000000000000" pitchFamily="2" charset="2"/>
              </a:rPr>
              <a:t> of </a:t>
            </a:r>
            <a:r>
              <a:rPr lang="fi-FI" sz="1350" dirty="0" smtClean="0">
                <a:sym typeface="Wingdings" panose="05000000000000000000" pitchFamily="2" charset="2"/>
              </a:rPr>
              <a:t>50 </a:t>
            </a:r>
            <a:r>
              <a:rPr lang="fi-FI" sz="1350" dirty="0" err="1" smtClean="0">
                <a:sym typeface="Wingdings" panose="05000000000000000000" pitchFamily="2" charset="2"/>
              </a:rPr>
              <a:t>μm</a:t>
            </a:r>
            <a:endParaRPr lang="fi-FI" sz="1350" dirty="0">
              <a:sym typeface="Wingdings" panose="05000000000000000000" pitchFamily="2" charset="2"/>
            </a:endParaRPr>
          </a:p>
          <a:p>
            <a:r>
              <a:rPr lang="fi-FI" sz="1350" dirty="0" err="1" smtClean="0">
                <a:sym typeface="Wingdings" panose="05000000000000000000" pitchFamily="2" charset="2"/>
              </a:rPr>
              <a:t>cathode</a:t>
            </a:r>
            <a:r>
              <a:rPr lang="fi-FI" sz="1350" dirty="0">
                <a:sym typeface="Wingdings" panose="05000000000000000000" pitchFamily="2" charset="2"/>
              </a:rPr>
              <a:t>: </a:t>
            </a:r>
            <a:r>
              <a:rPr lang="fi-FI" sz="1350" dirty="0" err="1">
                <a:sym typeface="Wingdings" panose="05000000000000000000" pitchFamily="2" charset="2"/>
              </a:rPr>
              <a:t>foil</a:t>
            </a:r>
            <a:r>
              <a:rPr lang="fi-FI" sz="1350" dirty="0">
                <a:sym typeface="Wingdings" panose="05000000000000000000" pitchFamily="2" charset="2"/>
              </a:rPr>
              <a:t>  </a:t>
            </a:r>
            <a:r>
              <a:rPr lang="fi-FI" sz="1350" dirty="0" err="1">
                <a:sym typeface="Wingdings" panose="05000000000000000000" pitchFamily="2" charset="2"/>
              </a:rPr>
              <a:t>wire</a:t>
            </a:r>
            <a:r>
              <a:rPr lang="fi-FI" sz="1350" dirty="0">
                <a:sym typeface="Wingdings" panose="05000000000000000000" pitchFamily="2" charset="2"/>
              </a:rPr>
              <a:t> </a:t>
            </a:r>
            <a:r>
              <a:rPr lang="fi-FI" sz="1350" dirty="0" err="1">
                <a:sym typeface="Wingdings" panose="05000000000000000000" pitchFamily="2" charset="2"/>
              </a:rPr>
              <a:t>plane</a:t>
            </a:r>
            <a:r>
              <a:rPr lang="fi-FI" sz="1350" dirty="0">
                <a:sym typeface="Wingdings" panose="05000000000000000000" pitchFamily="2" charset="2"/>
              </a:rPr>
              <a:t> (</a:t>
            </a:r>
            <a:r>
              <a:rPr lang="fi-FI" sz="1350" dirty="0" err="1">
                <a:sym typeface="Wingdings" panose="05000000000000000000" pitchFamily="2" charset="2"/>
              </a:rPr>
              <a:t>less</a:t>
            </a:r>
            <a:r>
              <a:rPr lang="fi-FI" sz="1350" dirty="0">
                <a:sym typeface="Wingdings" panose="05000000000000000000" pitchFamily="2" charset="2"/>
              </a:rPr>
              <a:t> </a:t>
            </a:r>
            <a:r>
              <a:rPr lang="fi-FI" sz="1350" dirty="0" err="1">
                <a:sym typeface="Wingdings" panose="05000000000000000000" pitchFamily="2" charset="2"/>
              </a:rPr>
              <a:t>material</a:t>
            </a:r>
            <a:r>
              <a:rPr lang="fi-FI" sz="1350" dirty="0">
                <a:sym typeface="Wingdings" panose="05000000000000000000" pitchFamily="2" charset="2"/>
              </a:rPr>
              <a:t> for </a:t>
            </a:r>
            <a:r>
              <a:rPr lang="fi-FI" sz="1350" dirty="0" err="1">
                <a:sym typeface="Wingdings" panose="05000000000000000000" pitchFamily="2" charset="2"/>
              </a:rPr>
              <a:t>recoils</a:t>
            </a:r>
            <a:r>
              <a:rPr lang="fi-FI" sz="1350" dirty="0">
                <a:sym typeface="Wingdings" panose="05000000000000000000" pitchFamily="2" charset="2"/>
              </a:rPr>
              <a:t> to </a:t>
            </a:r>
            <a:r>
              <a:rPr lang="fi-FI" sz="1350" dirty="0" err="1">
                <a:sym typeface="Wingdings" panose="05000000000000000000" pitchFamily="2" charset="2"/>
              </a:rPr>
              <a:t>enter</a:t>
            </a:r>
            <a:r>
              <a:rPr lang="fi-FI" sz="1350" dirty="0">
                <a:sym typeface="Wingdings" panose="05000000000000000000" pitchFamily="2" charset="2"/>
              </a:rPr>
              <a:t> the </a:t>
            </a:r>
            <a:r>
              <a:rPr lang="fi-FI" sz="1350" dirty="0" err="1">
                <a:sym typeface="Wingdings" panose="05000000000000000000" pitchFamily="2" charset="2"/>
              </a:rPr>
              <a:t>implantation</a:t>
            </a:r>
            <a:r>
              <a:rPr lang="fi-FI" sz="1350" dirty="0">
                <a:sym typeface="Wingdings" panose="05000000000000000000" pitchFamily="2" charset="2"/>
              </a:rPr>
              <a:t> </a:t>
            </a:r>
            <a:r>
              <a:rPr lang="fi-FI" sz="1350" dirty="0" err="1" smtClean="0">
                <a:sym typeface="Wingdings" panose="05000000000000000000" pitchFamily="2" charset="2"/>
              </a:rPr>
              <a:t>detector</a:t>
            </a:r>
            <a:endParaRPr lang="fi-FI" sz="1350" dirty="0" smtClean="0">
              <a:sym typeface="Wingdings" panose="05000000000000000000" pitchFamily="2" charset="2"/>
            </a:endParaRPr>
          </a:p>
          <a:p>
            <a:endParaRPr lang="fi-FI" sz="1350" dirty="0">
              <a:sym typeface="Wingdings" panose="05000000000000000000" pitchFamily="2" charset="2"/>
            </a:endParaRPr>
          </a:p>
          <a:p>
            <a:pPr marL="285750" indent="-285750">
              <a:buFont typeface="Arial"/>
              <a:buChar char="•"/>
            </a:pPr>
            <a:r>
              <a:rPr lang="fi-FI" sz="1400" dirty="0" err="1" smtClean="0"/>
              <a:t>Recoil</a:t>
            </a:r>
            <a:r>
              <a:rPr lang="fi-FI" sz="1400" dirty="0" smtClean="0"/>
              <a:t> </a:t>
            </a:r>
            <a:r>
              <a:rPr lang="fi-FI" sz="1400" dirty="0" err="1" smtClean="0"/>
              <a:t>collection</a:t>
            </a:r>
            <a:r>
              <a:rPr lang="fi-FI" sz="1400" dirty="0" smtClean="0"/>
              <a:t> </a:t>
            </a:r>
            <a:r>
              <a:rPr lang="fi-FI" sz="1400" dirty="0" err="1" smtClean="0"/>
              <a:t>eff</a:t>
            </a:r>
            <a:r>
              <a:rPr lang="fi-FI" sz="1400" dirty="0"/>
              <a:t>. Increase~20 </a:t>
            </a:r>
            <a:r>
              <a:rPr lang="fi-FI" sz="1400" dirty="0" smtClean="0"/>
              <a:t>%</a:t>
            </a:r>
          </a:p>
          <a:p>
            <a:pPr marL="285750" indent="-285750">
              <a:buFont typeface="Arial"/>
              <a:buChar char="•"/>
            </a:pPr>
            <a:r>
              <a:rPr lang="fi-FI" sz="1400" dirty="0" err="1" smtClean="0"/>
              <a:t>Recoil</a:t>
            </a:r>
            <a:r>
              <a:rPr lang="fi-FI" sz="1400" dirty="0" err="1"/>
              <a:t>-decay-(decay</a:t>
            </a:r>
            <a:r>
              <a:rPr lang="fi-FI" sz="1400" dirty="0"/>
              <a:t>) </a:t>
            </a:r>
            <a:r>
              <a:rPr lang="fi-FI" sz="1400" dirty="0" err="1" smtClean="0"/>
              <a:t>random</a:t>
            </a:r>
            <a:r>
              <a:rPr lang="fi-FI" sz="1400" dirty="0" smtClean="0"/>
              <a:t> </a:t>
            </a:r>
            <a:r>
              <a:rPr lang="fi-FI" sz="1400" dirty="0" err="1" smtClean="0"/>
              <a:t>rate</a:t>
            </a:r>
            <a:r>
              <a:rPr lang="fi-FI" sz="1400" dirty="0" smtClean="0"/>
              <a:t> </a:t>
            </a:r>
            <a:r>
              <a:rPr lang="fi-FI" sz="1400" dirty="0" err="1" smtClean="0"/>
              <a:t>down</a:t>
            </a:r>
            <a:r>
              <a:rPr lang="fi-FI" sz="1400" dirty="0" smtClean="0"/>
              <a:t> </a:t>
            </a:r>
            <a:r>
              <a:rPr lang="fi-FI" sz="1400" dirty="0" err="1" smtClean="0"/>
              <a:t>by</a:t>
            </a:r>
            <a:r>
              <a:rPr lang="fi-FI" sz="1400" dirty="0" smtClean="0"/>
              <a:t> 50% </a:t>
            </a:r>
            <a:r>
              <a:rPr lang="fi-FI" sz="1400" dirty="0"/>
              <a:t>(75%) </a:t>
            </a:r>
            <a:r>
              <a:rPr lang="fi-FI" sz="1400" dirty="0" err="1" smtClean="0"/>
              <a:t>due</a:t>
            </a:r>
            <a:r>
              <a:rPr lang="fi-FI" sz="1400" dirty="0" smtClean="0"/>
              <a:t> to </a:t>
            </a:r>
            <a:r>
              <a:rPr lang="fi-FI" sz="1400" dirty="0"/>
              <a:t>the </a:t>
            </a:r>
            <a:r>
              <a:rPr lang="fi-FI" sz="1400" dirty="0" err="1" smtClean="0"/>
              <a:t>smaller</a:t>
            </a:r>
            <a:r>
              <a:rPr lang="fi-FI" sz="1400" dirty="0" smtClean="0"/>
              <a:t> </a:t>
            </a:r>
            <a:r>
              <a:rPr lang="fi-FI" sz="1400" dirty="0" err="1" smtClean="0"/>
              <a:t>pixellation</a:t>
            </a:r>
            <a:endParaRPr lang="fi-FI" sz="1400" dirty="0"/>
          </a:p>
          <a:p>
            <a:pPr marL="285750" indent="-285750">
              <a:buFont typeface="Arial"/>
              <a:buChar char="•"/>
            </a:pPr>
            <a:r>
              <a:rPr lang="fi-FI" sz="1400" dirty="0" smtClean="0"/>
              <a:t>Gamma </a:t>
            </a:r>
            <a:r>
              <a:rPr lang="fi-FI" sz="1400" dirty="0" err="1" smtClean="0"/>
              <a:t>collection</a:t>
            </a:r>
            <a:r>
              <a:rPr lang="fi-FI" sz="1400" dirty="0" smtClean="0"/>
              <a:t> </a:t>
            </a:r>
            <a:r>
              <a:rPr lang="fi-FI" sz="1400" dirty="0" err="1" smtClean="0"/>
              <a:t>efficiency</a:t>
            </a:r>
            <a:r>
              <a:rPr lang="fi-FI" sz="1400" dirty="0" smtClean="0"/>
              <a:t> </a:t>
            </a:r>
            <a:r>
              <a:rPr lang="fi-FI" sz="1400" dirty="0" err="1" smtClean="0"/>
              <a:t>up</a:t>
            </a:r>
            <a:r>
              <a:rPr lang="fi-FI" sz="1400" dirty="0" smtClean="0"/>
              <a:t> </a:t>
            </a:r>
            <a:r>
              <a:rPr lang="fi-FI" sz="1400" dirty="0" err="1" smtClean="0"/>
              <a:t>by</a:t>
            </a:r>
            <a:r>
              <a:rPr lang="fi-FI" sz="1400" dirty="0"/>
              <a:t>&gt; </a:t>
            </a:r>
            <a:r>
              <a:rPr lang="fi-FI" sz="1400" dirty="0" smtClean="0"/>
              <a:t>50% </a:t>
            </a:r>
            <a:r>
              <a:rPr lang="fi-FI" sz="1400" dirty="0" err="1" smtClean="0"/>
              <a:t>due</a:t>
            </a:r>
            <a:r>
              <a:rPr lang="fi-FI" sz="1400" dirty="0" smtClean="0"/>
              <a:t> to </a:t>
            </a:r>
            <a:r>
              <a:rPr lang="fi-FI" sz="1400" dirty="0"/>
              <a:t>the </a:t>
            </a:r>
            <a:r>
              <a:rPr lang="fi-FI" sz="1400" dirty="0" err="1" smtClean="0"/>
              <a:t>smaller</a:t>
            </a:r>
            <a:r>
              <a:rPr lang="fi-FI" sz="1400" dirty="0" smtClean="0"/>
              <a:t> </a:t>
            </a:r>
            <a:r>
              <a:rPr lang="fi-FI" sz="1400" dirty="0" err="1" smtClean="0"/>
              <a:t>cover</a:t>
            </a:r>
            <a:endParaRPr lang="fi-FI" sz="1350" dirty="0"/>
          </a:p>
        </p:txBody>
      </p:sp>
      <p:sp>
        <p:nvSpPr>
          <p:cNvPr id="9" name="Title 9">
            <a:extLst>
              <a:ext uri="{FF2B5EF4-FFF2-40B4-BE49-F238E27FC236}">
                <a16:creationId xmlns="" xmlns:a16="http://schemas.microsoft.com/office/drawing/2014/main" id="{3767F27E-76DC-8290-8971-B99924039EE5}"/>
              </a:ext>
            </a:extLst>
          </p:cNvPr>
          <p:cNvSpPr txBox="1">
            <a:spLocks/>
          </p:cNvSpPr>
          <p:nvPr/>
        </p:nvSpPr>
        <p:spPr>
          <a:xfrm>
            <a:off x="2218035" y="22920"/>
            <a:ext cx="4680520" cy="718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 smtClean="0"/>
              <a:t>RITU Focal plane upgrade</a:t>
            </a:r>
            <a:endParaRPr lang="x-none" dirty="0"/>
          </a:p>
        </p:txBody>
      </p:sp>
      <p:pic>
        <p:nvPicPr>
          <p:cNvPr id="10" name="Picture 4" descr="S:\phys\phys-gamma\Mara\BB20-Dec2106\20161213_224500.jpg">
            <a:extLst>
              <a:ext uri="{FF2B5EF4-FFF2-40B4-BE49-F238E27FC236}">
                <a16:creationId xmlns="" xmlns:a16="http://schemas.microsoft.com/office/drawing/2014/main" id="{F10FDAC5-6250-42AE-9DAC-6A0BD758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11" y="3101752"/>
            <a:ext cx="2832827" cy="21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F8A0242F-0C3D-4A1F-B3B6-C11D77CB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5" y="797496"/>
            <a:ext cx="3046965" cy="202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rt_2">
            <a:extLst>
              <a:ext uri="{FF2B5EF4-FFF2-40B4-BE49-F238E27FC236}">
                <a16:creationId xmlns="" xmlns:a16="http://schemas.microsoft.com/office/drawing/2014/main" id="{86C089F9-EDB0-42EB-BA29-3AC7A768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6307" y="725488"/>
            <a:ext cx="2666629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043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8" name="Picture 4" descr="A picture containing indoor, engine, device, miller&#10;&#10;Description automatically generated">
            <a:extLst>
              <a:ext uri="{FF2B5EF4-FFF2-40B4-BE49-F238E27FC236}">
                <a16:creationId xmlns="" xmlns:a16="http://schemas.microsoft.com/office/drawing/2014/main" id="{55939A34-5F35-4CC1-A3DD-E39492F3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6" y="960699"/>
            <a:ext cx="5037886" cy="335775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CA5B35EA-8175-A1D7-33C5-E73FF7B4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71" y="2597696"/>
            <a:ext cx="5369195" cy="335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B4BDCE9A-5398-8B7B-0BF7-9E195FB0BB2E}"/>
              </a:ext>
            </a:extLst>
          </p:cNvPr>
          <p:cNvSpPr txBox="1">
            <a:spLocks/>
          </p:cNvSpPr>
          <p:nvPr/>
        </p:nvSpPr>
        <p:spPr>
          <a:xfrm>
            <a:off x="5602411" y="1013520"/>
            <a:ext cx="3433268" cy="1566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•"/>
              <a:defRPr sz="3200" kern="120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Tx/>
              <a:buBlip>
                <a:blip r:embed="rId4"/>
              </a:buBlip>
              <a:defRPr sz="2800" kern="120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2pPr>
            <a:lvl3pPr marL="11448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SzPct val="80000"/>
              <a:buFontTx/>
              <a:buBlip>
                <a:blip r:embed="rId5"/>
              </a:buBlip>
              <a:defRPr sz="2400" kern="120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–"/>
              <a:defRPr sz="2000" kern="120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»"/>
              <a:defRPr sz="2000" kern="120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sz="1400" dirty="0">
                <a:latin typeface="Helvetica" pitchFamily="34" charset="0"/>
              </a:rPr>
              <a:t>3 MIRION 6530 </a:t>
            </a:r>
            <a:r>
              <a:rPr lang="fi-FI" sz="1400" dirty="0" err="1">
                <a:latin typeface="Helvetica" pitchFamily="34" charset="0"/>
              </a:rPr>
              <a:t>BeGe</a:t>
            </a:r>
            <a:r>
              <a:rPr lang="fi-FI" sz="1400" dirty="0">
                <a:latin typeface="Helvetica" pitchFamily="34" charset="0"/>
              </a:rPr>
              <a:t> </a:t>
            </a:r>
            <a:r>
              <a:rPr lang="fi-FI" sz="1400" dirty="0" err="1">
                <a:latin typeface="Helvetica" pitchFamily="34" charset="0"/>
              </a:rPr>
              <a:t>detectors</a:t>
            </a:r>
            <a:endParaRPr lang="fi-FI" sz="1400" dirty="0">
              <a:latin typeface="Helvetica" pitchFamily="34" charset="0"/>
            </a:endParaRPr>
          </a:p>
          <a:p>
            <a:pPr>
              <a:lnSpc>
                <a:spcPct val="90000"/>
              </a:lnSpc>
            </a:pP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1 EUROGAM-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type</a:t>
            </a: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 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Clover</a:t>
            </a:r>
            <a:endParaRPr lang="fi-FI" sz="1400" kern="1200" dirty="0">
              <a:latin typeface="Helvetica" pitchFamily="34" charset="0"/>
              <a:ea typeface="+mn-e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fi-FI" sz="1400" dirty="0" err="1">
                <a:latin typeface="Helvetica" pitchFamily="34" charset="0"/>
              </a:rPr>
              <a:t>Close</a:t>
            </a:r>
            <a:r>
              <a:rPr lang="fi-FI" sz="1400" dirty="0">
                <a:latin typeface="Helvetica" pitchFamily="34" charset="0"/>
              </a:rPr>
              <a:t> </a:t>
            </a:r>
            <a:r>
              <a:rPr lang="fi-FI" sz="1400" dirty="0" err="1">
                <a:latin typeface="Helvetica" pitchFamily="34" charset="0"/>
              </a:rPr>
              <a:t>geometry</a:t>
            </a:r>
            <a:r>
              <a:rPr lang="fi-FI" sz="1400" dirty="0">
                <a:latin typeface="Helvetica" pitchFamily="34" charset="0"/>
              </a:rPr>
              <a:t> to </a:t>
            </a:r>
            <a:r>
              <a:rPr lang="fi-FI" sz="1400" dirty="0" err="1">
                <a:latin typeface="Helvetica" pitchFamily="34" charset="0"/>
              </a:rPr>
              <a:t>focal</a:t>
            </a:r>
            <a:r>
              <a:rPr lang="fi-FI" sz="1400" dirty="0">
                <a:latin typeface="Helvetica" pitchFamily="34" charset="0"/>
              </a:rPr>
              <a:t> </a:t>
            </a:r>
            <a:r>
              <a:rPr lang="fi-FI" sz="1400" dirty="0" err="1">
                <a:latin typeface="Helvetica" pitchFamily="34" charset="0"/>
              </a:rPr>
              <a:t>plane</a:t>
            </a:r>
            <a:r>
              <a:rPr lang="fi-FI" sz="1400" dirty="0">
                <a:latin typeface="Helvetica" pitchFamily="34" charset="0"/>
              </a:rPr>
              <a:t> DSSD</a:t>
            </a:r>
          </a:p>
          <a:p>
            <a:pPr>
              <a:lnSpc>
                <a:spcPct val="90000"/>
              </a:lnSpc>
            </a:pP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Efficiency</a:t>
            </a: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 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curve</a:t>
            </a: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 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deduced</a:t>
            </a: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 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from</a:t>
            </a:r>
            <a:r>
              <a:rPr lang="fi-FI" sz="1400" kern="1200" dirty="0">
                <a:latin typeface="Helvetica" pitchFamily="34" charset="0"/>
                <a:ea typeface="+mn-ea"/>
                <a:cs typeface="Helvetica"/>
              </a:rPr>
              <a:t> MARA </a:t>
            </a:r>
            <a:r>
              <a:rPr lang="fi-FI" sz="1400" kern="1200" dirty="0" err="1">
                <a:latin typeface="Helvetica" pitchFamily="34" charset="0"/>
                <a:ea typeface="+mn-ea"/>
                <a:cs typeface="Helvetica"/>
              </a:rPr>
              <a:t>experiment</a:t>
            </a:r>
            <a:r>
              <a:rPr lang="fi-FI" sz="1400" dirty="0" err="1">
                <a:latin typeface="Helvetica" pitchFamily="34" charset="0"/>
              </a:rPr>
              <a:t>al</a:t>
            </a:r>
            <a:r>
              <a:rPr lang="fi-FI" sz="1400" dirty="0">
                <a:latin typeface="Helvetica" pitchFamily="34" charset="0"/>
              </a:rPr>
              <a:t> data</a:t>
            </a:r>
            <a:endParaRPr lang="fi-FI" sz="1400" kern="1200" dirty="0">
              <a:latin typeface="Helvetica" pitchFamily="34" charset="0"/>
              <a:ea typeface="+mn-ea"/>
              <a:cs typeface="Helvetica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400" kern="1200" dirty="0"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="" xmlns:a16="http://schemas.microsoft.com/office/drawing/2014/main" id="{8C8F7E44-5C40-E9FC-BACF-1A36C8DB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995" y="-138608"/>
            <a:ext cx="7356324" cy="1019912"/>
          </a:xfrm>
        </p:spPr>
        <p:txBody>
          <a:bodyPr/>
          <a:lstStyle/>
          <a:p>
            <a:r>
              <a:rPr lang="x-none" dirty="0"/>
              <a:t>Compact focal plane Ge array</a:t>
            </a:r>
          </a:p>
        </p:txBody>
      </p:sp>
    </p:spTree>
    <p:extLst>
      <p:ext uri="{BB962C8B-B14F-4D97-AF65-F5344CB8AC3E}">
        <p14:creationId xmlns:p14="http://schemas.microsoft.com/office/powerpoint/2010/main" val="195446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Beta </a:t>
            </a:r>
            <a:r>
              <a:rPr lang="fr-FR" dirty="0" err="1" smtClean="0"/>
              <a:t>tagging</a:t>
            </a:r>
            <a:endParaRPr lang="fr-FR" dirty="0"/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572857BF-3F6B-4CBF-9051-EC40190B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" y="3317776"/>
            <a:ext cx="3520745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43E985D-E47D-4193-B86D-967F768A4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38" y="2021632"/>
            <a:ext cx="6252748" cy="309634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5D646332-0396-4660-8DA6-648FB67C1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35" y="653480"/>
            <a:ext cx="4884442" cy="277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Silicon</a:t>
            </a:r>
            <a:r>
              <a:rPr lang="fr-FR" dirty="0" smtClean="0"/>
              <a:t> &amp; Germanium</a:t>
            </a:r>
            <a:endParaRPr lang="fr-FR" dirty="0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446003AE-81C7-1F4A-3EAB-891CF3DA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3" y="1013520"/>
            <a:ext cx="2781883" cy="388843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05E95C38-984E-45D6-9FE6-99392B1E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395" y="293440"/>
            <a:ext cx="5188237" cy="3031932"/>
          </a:xfrm>
          <a:prstGeom prst="rect">
            <a:avLst/>
          </a:prstGeom>
        </p:spPr>
      </p:pic>
      <p:pic>
        <p:nvPicPr>
          <p:cNvPr id="10" name="Picture 2" descr="Fig. 2">
            <a:extLst>
              <a:ext uri="{FF2B5EF4-FFF2-40B4-BE49-F238E27FC236}">
                <a16:creationId xmlns="" xmlns:a16="http://schemas.microsoft.com/office/drawing/2014/main" id="{0B50D5BC-73C7-9CD4-BA19-32B6A3677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55" y="3533800"/>
            <a:ext cx="5504650" cy="22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Pb18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23" y="797496"/>
            <a:ext cx="2353053" cy="31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4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ppléments de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72744</TotalTime>
  <Words>1875</Words>
  <Application>Microsoft Macintosh PowerPoint</Application>
  <PresentationFormat>Personnalisé</PresentationFormat>
  <Paragraphs>314</Paragraphs>
  <Slides>31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33" baseType="lpstr">
      <vt:lpstr>Masque IJCLab standard</vt:lpstr>
      <vt:lpstr>Suppléments de présentation</vt:lpstr>
      <vt:lpstr>Opportunités à JYFL avec AGATA</vt:lpstr>
      <vt:lpstr>Lots of beam time for physics</vt:lpstr>
      <vt:lpstr>RITU - Recoil Ion Transport Unit </vt:lpstr>
      <vt:lpstr>Recoil-(Decay) Tagging</vt:lpstr>
      <vt:lpstr>Présentation PowerPoint</vt:lpstr>
      <vt:lpstr>Présentation PowerPoint</vt:lpstr>
      <vt:lpstr>Compact focal plane Ge array</vt:lpstr>
      <vt:lpstr>Beta tagging</vt:lpstr>
      <vt:lpstr>Silicon &amp; Germanium</vt:lpstr>
      <vt:lpstr>Opportunités de Physique @ JYFL avec AGATA</vt:lpstr>
      <vt:lpstr>Problématique : position des couches de haut j  &amp; spin-orbit</vt:lpstr>
      <vt:lpstr>Problématique : position des couches de haut j  &amp; spin-orbit</vt:lpstr>
      <vt:lpstr>Problématique:dynamique &amp; corrélations</vt:lpstr>
      <vt:lpstr>Problématique: peu de données</vt:lpstr>
      <vt:lpstr>Frontières de la spectroscopie in-beam</vt:lpstr>
      <vt:lpstr>254No : Le noyau le plus étudié</vt:lpstr>
      <vt:lpstr>Challenge des noyaux impairs</vt:lpstr>
      <vt:lpstr>Challenge des noyaux impairs</vt:lpstr>
      <vt:lpstr>Performances attendues avec AGATA </vt:lpstr>
      <vt:lpstr>Durées de vie avec la méthode RDDS</vt:lpstr>
      <vt:lpstr>Recherche systématique de résonance magnétique</vt:lpstr>
      <vt:lpstr>Pousser les limites en spin &amp; sonder le contenu des fonctions d’onde</vt:lpstr>
      <vt:lpstr>Mesures de distribution d’entrée dans le plan (I, E*)</vt:lpstr>
      <vt:lpstr>Réponse calorimétrique d’AGATA</vt:lpstr>
      <vt:lpstr>Barrières de fission d’états de haut K</vt:lpstr>
      <vt:lpstr>Barrières de fission – généralisation des mesures</vt:lpstr>
      <vt:lpstr>Couplage particule-vibration </vt:lpstr>
      <vt:lpstr>Coexistence de forme dans la région  ?</vt:lpstr>
      <vt:lpstr>Charge Plunger</vt:lpstr>
      <vt:lpstr>Recoil shadow</vt:lpstr>
      <vt:lpstr>Conclusion &amp; perspectives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Araceli Lopez-Martens</cp:lastModifiedBy>
  <cp:revision>1940</cp:revision>
  <cp:lastPrinted>2022-10-26T18:43:38Z</cp:lastPrinted>
  <dcterms:created xsi:type="dcterms:W3CDTF">2011-03-09T16:37:49Z</dcterms:created>
  <dcterms:modified xsi:type="dcterms:W3CDTF">2023-06-23T06:14:47Z</dcterms:modified>
</cp:coreProperties>
</file>