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5" r:id="rId4"/>
    <p:sldId id="262" r:id="rId5"/>
    <p:sldId id="269" r:id="rId6"/>
    <p:sldId id="260" r:id="rId7"/>
    <p:sldId id="264" r:id="rId8"/>
    <p:sldId id="266" r:id="rId9"/>
    <p:sldId id="267" r:id="rId10"/>
    <p:sldId id="258" r:id="rId11"/>
    <p:sldId id="268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D8A67-7458-44EE-A4FA-3C83BE71ECE7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78F3B-6E0D-49A2-A0EB-BEAB86F9C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01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B54-52D2-42FC-87B1-68A03D4DDEA8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52FB-A753-42A5-A532-A5B16BD4E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32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B54-52D2-42FC-87B1-68A03D4DDEA8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52FB-A753-42A5-A532-A5B16BD4E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83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B54-52D2-42FC-87B1-68A03D4DDEA8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52FB-A753-42A5-A532-A5B16BD4E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26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B54-52D2-42FC-87B1-68A03D4DDEA8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52FB-A753-42A5-A532-A5B16BD4E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4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B54-52D2-42FC-87B1-68A03D4DDEA8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52FB-A753-42A5-A532-A5B16BD4E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33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B54-52D2-42FC-87B1-68A03D4DDEA8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52FB-A753-42A5-A532-A5B16BD4E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75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B54-52D2-42FC-87B1-68A03D4DDEA8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52FB-A753-42A5-A532-A5B16BD4E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70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B54-52D2-42FC-87B1-68A03D4DDEA8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52FB-A753-42A5-A532-A5B16BD4E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52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B54-52D2-42FC-87B1-68A03D4DDEA8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52FB-A753-42A5-A532-A5B16BD4E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68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B54-52D2-42FC-87B1-68A03D4DDEA8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52FB-A753-42A5-A532-A5B16BD4E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13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B54-52D2-42FC-87B1-68A03D4DDEA8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52FB-A753-42A5-A532-A5B16BD4E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98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8CB54-52D2-42FC-87B1-68A03D4DDEA8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B52FB-A753-42A5-A532-A5B16BD4E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79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Aga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0" t="10983" r="11336" b="11676"/>
          <a:stretch>
            <a:fillRect/>
          </a:stretch>
        </p:blipFill>
        <p:spPr bwMode="auto">
          <a:xfrm>
            <a:off x="236376" y="102706"/>
            <a:ext cx="978851" cy="129614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348" y="118197"/>
            <a:ext cx="3796145" cy="84523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10301" y="6353118"/>
            <a:ext cx="2111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Emmanuel Clément 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355777" y="2173764"/>
            <a:ext cx="74296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DSAM measurement in </a:t>
            </a:r>
            <a:r>
              <a:rPr lang="en-US" sz="4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Sn using direct reaction</a:t>
            </a:r>
            <a:endParaRPr lang="fr-FR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use of the </a:t>
            </a:r>
            <a:r>
              <a:rPr lang="fr-FR" sz="32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131m</a:t>
            </a:r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Sn </a:t>
            </a:r>
            <a:r>
              <a:rPr lang="fr-FR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beam</a:t>
            </a:r>
            <a:endParaRPr lang="fr-F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974" y="1398850"/>
            <a:ext cx="3244813" cy="524724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058592" y="2541403"/>
            <a:ext cx="55082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investigated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fission and </a:t>
            </a:r>
            <a:r>
              <a:rPr lang="fr-FR" dirty="0" smtClean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decay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high spin states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for non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yrast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positive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parity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states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as 2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or 3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states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Combined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DSAM/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plunger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direct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feeding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(by passing the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isomers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Direct investigation of the structure of the 2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state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348" y="118197"/>
            <a:ext cx="3796145" cy="845235"/>
          </a:xfrm>
          <a:prstGeom prst="rect">
            <a:avLst/>
          </a:prstGeom>
        </p:spPr>
      </p:pic>
      <p:pic>
        <p:nvPicPr>
          <p:cNvPr id="5" name="Picture 6" descr="logoAga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0" t="10983" r="11336" b="11676"/>
          <a:stretch>
            <a:fillRect/>
          </a:stretch>
        </p:blipFill>
        <p:spPr bwMode="auto">
          <a:xfrm>
            <a:off x="236376" y="102706"/>
            <a:ext cx="978851" cy="129614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94177" y="458390"/>
            <a:ext cx="27109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d,p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725801" y="5053796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t</a:t>
            </a:r>
            <a:r>
              <a:rPr lang="fr-FR" dirty="0" smtClean="0"/>
              <a:t> = 4 </a:t>
            </a:r>
            <a:r>
              <a:rPr lang="fr-FR" dirty="0" err="1" smtClean="0"/>
              <a:t>fs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98190" y="3911551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t</a:t>
            </a:r>
            <a:r>
              <a:rPr lang="fr-FR" dirty="0" smtClean="0"/>
              <a:t> = ?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93227" y="4040433"/>
            <a:ext cx="887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t</a:t>
            </a:r>
            <a:r>
              <a:rPr lang="fr-FR" dirty="0" smtClean="0"/>
              <a:t> = 7 </a:t>
            </a:r>
            <a:r>
              <a:rPr lang="fr-FR" dirty="0" err="1"/>
              <a:t>p</a:t>
            </a:r>
            <a:r>
              <a:rPr lang="fr-FR" dirty="0" err="1" smtClean="0"/>
              <a:t>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695988" y="268782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Symbol" panose="05050102010706020507" pitchFamily="18" charset="2"/>
              </a:rPr>
              <a:t>t</a:t>
            </a:r>
            <a:r>
              <a:rPr lang="fr-FR" dirty="0" smtClean="0"/>
              <a:t> = ?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504113" y="5053796"/>
            <a:ext cx="6617193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n-rich beam at ORNL and ISOLDE are extracted as </a:t>
            </a:r>
            <a:r>
              <a:rPr lang="en-US" dirty="0" err="1" smtClean="0"/>
              <a:t>SnS</a:t>
            </a:r>
            <a:r>
              <a:rPr lang="en-US" baseline="30000" dirty="0" smtClean="0"/>
              <a:t>+</a:t>
            </a:r>
          </a:p>
          <a:p>
            <a:pPr marL="285750" indent="-285750">
              <a:buFontTx/>
              <a:buChar char="-"/>
            </a:pPr>
            <a:r>
              <a:rPr lang="en-US" dirty="0"/>
              <a:t>0° detection ? 10</a:t>
            </a:r>
            <a:r>
              <a:rPr lang="en-US" baseline="30000" dirty="0"/>
              <a:t>6</a:t>
            </a:r>
            <a:r>
              <a:rPr lang="en-US" dirty="0"/>
              <a:t>pps </a:t>
            </a:r>
            <a:r>
              <a:rPr lang="en-US" dirty="0" smtClean="0"/>
              <a:t>for pure Z=50 is already very hard for (A,Z) but cannot be handle if highly contaminated by isobaric…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348" y="118197"/>
            <a:ext cx="3796145" cy="845235"/>
          </a:xfrm>
          <a:prstGeom prst="rect">
            <a:avLst/>
          </a:prstGeom>
        </p:spPr>
      </p:pic>
      <p:pic>
        <p:nvPicPr>
          <p:cNvPr id="3" name="Picture 6" descr="logoAga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0" t="10983" r="11336" b="11676"/>
          <a:stretch>
            <a:fillRect/>
          </a:stretch>
        </p:blipFill>
        <p:spPr bwMode="auto">
          <a:xfrm>
            <a:off x="236376" y="102706"/>
            <a:ext cx="978851" cy="129614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26750" y="2372008"/>
            <a:ext cx="116518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LoI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131m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isomeric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beam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Safe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Coulomb excitation to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determine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the E2 matrix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elements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</a:t>
            </a:r>
            <a:r>
              <a:rPr lang="fr-FR" dirty="0" smtClean="0">
                <a:latin typeface="Symbol" panose="05050102010706020507" pitchFamily="18" charset="2"/>
                <a:cs typeface="Arial" panose="020B0604020202020204" pitchFamily="34" charset="0"/>
              </a:rPr>
              <a:t>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3/2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dirty="0" smtClean="0">
                <a:latin typeface="Symbol" panose="05050102010706020507" pitchFamily="18" charset="2"/>
                <a:cs typeface="Arial" panose="020B0604020202020204" pitchFamily="34" charset="0"/>
              </a:rPr>
              <a:t>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(d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5/2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and  </a:t>
            </a:r>
            <a:r>
              <a:rPr lang="fr-FR" dirty="0" smtClean="0">
                <a:latin typeface="Symbol" panose="05050102010706020507" pitchFamily="18" charset="2"/>
                <a:cs typeface="Arial" panose="020B0604020202020204" pitchFamily="34" charset="0"/>
              </a:rPr>
              <a:t>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(s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Safe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Coulomb excitation to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determine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the E3 matrix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element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to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compared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to the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corresponding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	     B(E3) in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132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Sn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131m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Sn(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d,p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132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reaction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to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determine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the position of the </a:t>
            </a:r>
            <a:r>
              <a:rPr lang="fr-FR" dirty="0">
                <a:latin typeface="Symbol" panose="05050102010706020507" pitchFamily="18" charset="2"/>
                <a:cs typeface="Arial" panose="020B0604020202020204" pitchFamily="34" charset="0"/>
              </a:rPr>
              <a:t>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baseline="-25000" dirty="0">
                <a:latin typeface="Arial" panose="020B0604020202020204" pitchFamily="34" charset="0"/>
                <a:cs typeface="Arial" panose="020B0604020202020204" pitchFamily="34" charset="0"/>
              </a:rPr>
              <a:t>11/2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isomeric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state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knowing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Sn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(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d,p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reaction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to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investigate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the structure of the 2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state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(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d,p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reaction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to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earch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for non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yrast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positive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parity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states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as 2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or 3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states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(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d,p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reaction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to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Combined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DSAM/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plunger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To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used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to test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coming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ab-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initio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calculation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the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132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region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5234" y="489168"/>
            <a:ext cx="34355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Proposed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program</a:t>
            </a:r>
          </a:p>
          <a:p>
            <a:r>
              <a:rPr lang="fr-F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F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ot a one-night-stand </a:t>
            </a:r>
            <a:r>
              <a:rPr lang="fr-FR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  <a:endParaRPr lang="fr-FR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9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412" y="827282"/>
            <a:ext cx="5577787" cy="520343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387376" y="6488668"/>
            <a:ext cx="2128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Gottardo courtesy</a:t>
            </a:r>
            <a:endParaRPr lang="en-US" dirty="0"/>
          </a:p>
        </p:txBody>
      </p:sp>
      <p:sp>
        <p:nvSpPr>
          <p:cNvPr id="4" name="Flèche courbée vers le haut 3"/>
          <p:cNvSpPr/>
          <p:nvPr/>
        </p:nvSpPr>
        <p:spPr>
          <a:xfrm>
            <a:off x="2054390" y="4127556"/>
            <a:ext cx="794631" cy="339635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256" y="2121436"/>
            <a:ext cx="2342236" cy="2215365"/>
          </a:xfrm>
          <a:prstGeom prst="rect">
            <a:avLst/>
          </a:prstGeom>
        </p:spPr>
      </p:pic>
      <p:grpSp>
        <p:nvGrpSpPr>
          <p:cNvPr id="11" name="Groupe 10"/>
          <p:cNvGrpSpPr/>
          <p:nvPr/>
        </p:nvGrpSpPr>
        <p:grpSpPr>
          <a:xfrm>
            <a:off x="1797411" y="3560410"/>
            <a:ext cx="513957" cy="600856"/>
            <a:chOff x="6256655" y="1170250"/>
            <a:chExt cx="513957" cy="600856"/>
          </a:xfrm>
        </p:grpSpPr>
        <p:sp>
          <p:nvSpPr>
            <p:cNvPr id="7" name="Flèche courbée vers le haut 6"/>
            <p:cNvSpPr/>
            <p:nvPr/>
          </p:nvSpPr>
          <p:spPr>
            <a:xfrm>
              <a:off x="6346069" y="1493520"/>
              <a:ext cx="424543" cy="277586"/>
            </a:xfrm>
            <a:prstGeom prst="curved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Flèche courbée vers le haut 7"/>
            <p:cNvSpPr/>
            <p:nvPr/>
          </p:nvSpPr>
          <p:spPr>
            <a:xfrm flipH="1" flipV="1">
              <a:off x="6256655" y="1170250"/>
              <a:ext cx="509149" cy="335280"/>
            </a:xfrm>
            <a:prstGeom prst="curved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12" name="Picture 6" descr="logoAga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0" t="10983" r="11336" b="11676"/>
          <a:stretch>
            <a:fillRect/>
          </a:stretch>
        </p:blipFill>
        <p:spPr bwMode="auto">
          <a:xfrm>
            <a:off x="236376" y="102706"/>
            <a:ext cx="978851" cy="129614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348" y="118197"/>
            <a:ext cx="3796145" cy="84523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089242" y="5083370"/>
            <a:ext cx="5991367" cy="1589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grpSp>
        <p:nvGrpSpPr>
          <p:cNvPr id="10" name="Groupe 9"/>
          <p:cNvGrpSpPr/>
          <p:nvPr/>
        </p:nvGrpSpPr>
        <p:grpSpPr>
          <a:xfrm>
            <a:off x="3641837" y="5003661"/>
            <a:ext cx="4343790" cy="1323439"/>
            <a:chOff x="6525733" y="4122432"/>
            <a:chExt cx="4343790" cy="1323439"/>
          </a:xfrm>
        </p:grpSpPr>
        <p:sp>
          <p:nvSpPr>
            <p:cNvPr id="15" name="ZoneTexte 14"/>
            <p:cNvSpPr txBox="1"/>
            <p:nvPr/>
          </p:nvSpPr>
          <p:spPr>
            <a:xfrm>
              <a:off x="7098939" y="4122432"/>
              <a:ext cx="3770584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Octupole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correction in </a:t>
              </a:r>
              <a:r>
                <a:rPr lang="en-US" sz="16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131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Sn</a:t>
              </a:r>
            </a:p>
            <a:p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Nuclear structure of  </a:t>
              </a:r>
              <a:r>
                <a:rPr lang="en-US" sz="16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132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Sn :</a:t>
              </a:r>
            </a:p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- search for non –</a:t>
              </a:r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yrast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states</a:t>
              </a:r>
            </a:p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- lifetime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lèche droite 15"/>
            <p:cNvSpPr/>
            <p:nvPr/>
          </p:nvSpPr>
          <p:spPr>
            <a:xfrm>
              <a:off x="6525733" y="4137388"/>
              <a:ext cx="573206" cy="362414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lèche droite 16"/>
            <p:cNvSpPr/>
            <p:nvPr/>
          </p:nvSpPr>
          <p:spPr>
            <a:xfrm>
              <a:off x="6525733" y="4639902"/>
              <a:ext cx="573206" cy="362414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8435048" y="3868976"/>
            <a:ext cx="31125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T. Miyagi, S. R.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Stroberg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P.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Navrátil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K.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Hebeler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and J. D. Holt</a:t>
            </a:r>
          </a:p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Phys. Rev. C 105, 014302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(2022)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5627" y="1011959"/>
            <a:ext cx="4189964" cy="283062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8435048" y="4574979"/>
            <a:ext cx="2887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Ab-initio calculation with 3-body-term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1.8/2.0 (EM) VS-IMSRG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8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" y="2527097"/>
            <a:ext cx="5981569" cy="378463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876800" y="1663337"/>
            <a:ext cx="3849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B(E3, 3</a:t>
            </a:r>
            <a:r>
              <a:rPr lang="fr-FR" baseline="30000" dirty="0" smtClean="0"/>
              <a:t>-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 0</a:t>
            </a:r>
            <a:r>
              <a:rPr lang="fr-FR" baseline="30000" dirty="0" smtClean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) = 0.015(5)e²b</a:t>
            </a:r>
            <a:r>
              <a:rPr lang="fr-FR" baseline="30000" dirty="0" smtClean="0">
                <a:sym typeface="Wingdings" panose="05000000000000000000" pitchFamily="2" charset="2"/>
              </a:rPr>
              <a:t>3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>
                <a:sym typeface="Wingdings" panose="05000000000000000000" pitchFamily="2" charset="2"/>
              </a:rPr>
              <a:t>	 </a:t>
            </a:r>
            <a:r>
              <a:rPr lang="fr-FR" dirty="0" smtClean="0">
                <a:sym typeface="Wingdings" panose="05000000000000000000" pitchFamily="2" charset="2"/>
              </a:rPr>
              <a:t>      </a:t>
            </a:r>
          </a:p>
          <a:p>
            <a:r>
              <a:rPr lang="fr-FR" dirty="0">
                <a:sym typeface="Wingdings" panose="05000000000000000000" pitchFamily="2" charset="2"/>
              </a:rPr>
              <a:t>	 </a:t>
            </a:r>
            <a:r>
              <a:rPr lang="fr-FR" dirty="0" smtClean="0">
                <a:sym typeface="Wingdings" panose="05000000000000000000" pitchFamily="2" charset="2"/>
              </a:rPr>
              <a:t>       = ~15 </a:t>
            </a:r>
            <a:r>
              <a:rPr lang="fr-FR" dirty="0" err="1" smtClean="0">
                <a:sym typeface="Wingdings" panose="05000000000000000000" pitchFamily="2" charset="2"/>
              </a:rPr>
              <a:t>W.u</a:t>
            </a:r>
            <a:r>
              <a:rPr lang="fr-FR" dirty="0" smtClean="0">
                <a:sym typeface="Wingdings" panose="05000000000000000000" pitchFamily="2" charset="2"/>
              </a:rPr>
              <a:t> (15.10</a:t>
            </a:r>
            <a:r>
              <a:rPr lang="fr-FR" baseline="30000" dirty="0" smtClean="0">
                <a:sym typeface="Wingdings" panose="05000000000000000000" pitchFamily="2" charset="2"/>
              </a:rPr>
              <a:t>3 </a:t>
            </a:r>
            <a:r>
              <a:rPr lang="fr-FR" dirty="0" smtClean="0">
                <a:sym typeface="Wingdings" panose="05000000000000000000" pitchFamily="2" charset="2"/>
              </a:rPr>
              <a:t>e</a:t>
            </a:r>
            <a:r>
              <a:rPr lang="fr-FR" baseline="30000" dirty="0" smtClean="0">
                <a:sym typeface="Wingdings" panose="05000000000000000000" pitchFamily="2" charset="2"/>
              </a:rPr>
              <a:t>²</a:t>
            </a:r>
            <a:r>
              <a:rPr lang="fr-FR" dirty="0" smtClean="0">
                <a:sym typeface="Wingdings" panose="05000000000000000000" pitchFamily="2" charset="2"/>
              </a:rPr>
              <a:t>fm</a:t>
            </a:r>
            <a:r>
              <a:rPr lang="fr-FR" baseline="30000" dirty="0" smtClean="0">
                <a:sym typeface="Wingdings" panose="05000000000000000000" pitchFamily="2" charset="2"/>
              </a:rPr>
              <a:t>6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5225144" y="2309668"/>
            <a:ext cx="1663336" cy="3133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1881051" y="4737463"/>
            <a:ext cx="522515" cy="1471748"/>
          </a:xfrm>
          <a:prstGeom prst="ellipse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889" y="3098177"/>
            <a:ext cx="3745735" cy="33160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287199" y="6414254"/>
            <a:ext cx="42605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D.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Rosiak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et al Phys.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Rev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Lett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121, 252501 (2018)</a:t>
            </a:r>
          </a:p>
        </p:txBody>
      </p:sp>
      <p:pic>
        <p:nvPicPr>
          <p:cNvPr id="14" name="Picture 6" descr="logoAga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0" t="10983" r="11336" b="11676"/>
          <a:stretch>
            <a:fillRect/>
          </a:stretch>
        </p:blipFill>
        <p:spPr bwMode="auto">
          <a:xfrm>
            <a:off x="236376" y="102706"/>
            <a:ext cx="978851" cy="129614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348" y="118197"/>
            <a:ext cx="3796145" cy="8452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243" y="2309668"/>
            <a:ext cx="3390768" cy="4002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455234" y="489168"/>
            <a:ext cx="4976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Octupole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correction in </a:t>
            </a:r>
            <a:r>
              <a:rPr lang="fr-FR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Sn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592576" y="2824907"/>
            <a:ext cx="333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3.10</a:t>
            </a:r>
            <a:r>
              <a:rPr lang="fr-FR" baseline="30000" dirty="0" smtClean="0"/>
              <a:t>5</a:t>
            </a:r>
            <a:r>
              <a:rPr lang="fr-FR" dirty="0" smtClean="0"/>
              <a:t> </a:t>
            </a:r>
            <a:r>
              <a:rPr lang="fr-FR" dirty="0" err="1" smtClean="0"/>
              <a:t>pps</a:t>
            </a:r>
            <a:r>
              <a:rPr lang="fr-FR" dirty="0" smtClean="0"/>
              <a:t> @MINIBALL HIE-ISOLDE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96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necteur droit 38"/>
          <p:cNvCxnSpPr/>
          <p:nvPr/>
        </p:nvCxnSpPr>
        <p:spPr>
          <a:xfrm>
            <a:off x="10756668" y="3769920"/>
            <a:ext cx="8709" cy="100719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10530440" y="343749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N=126</a:t>
            </a:r>
            <a:endParaRPr lang="fr-FR" dirty="0"/>
          </a:p>
        </p:txBody>
      </p:sp>
      <p:cxnSp>
        <p:nvCxnSpPr>
          <p:cNvPr id="35" name="Connecteur droit 34"/>
          <p:cNvCxnSpPr/>
          <p:nvPr/>
        </p:nvCxnSpPr>
        <p:spPr>
          <a:xfrm>
            <a:off x="8934994" y="5068390"/>
            <a:ext cx="8709" cy="100719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834845" y="4486398"/>
            <a:ext cx="2696885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7306491" y="5706255"/>
            <a:ext cx="2696885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44684" y="6550223"/>
            <a:ext cx="4294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D. Ralet, E.C et al </a:t>
            </a:r>
            <a:r>
              <a:rPr lang="en-US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Phys.Lett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B 797, 134797 (2019),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05575" y="1221371"/>
            <a:ext cx="66384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Case of the </a:t>
            </a:r>
            <a:r>
              <a:rPr lang="en-US" sz="1600" baseline="30000" dirty="0" smtClean="0"/>
              <a:t>207</a:t>
            </a:r>
            <a:r>
              <a:rPr lang="en-US" sz="1600" dirty="0" smtClean="0"/>
              <a:t>Pb : 1 neutron hole in </a:t>
            </a:r>
            <a:r>
              <a:rPr lang="en-US" sz="1600" baseline="30000" dirty="0" smtClean="0"/>
              <a:t>208</a:t>
            </a:r>
            <a:r>
              <a:rPr lang="en-US" sz="1600" dirty="0" smtClean="0"/>
              <a:t>Pb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The first excited states of </a:t>
            </a:r>
            <a:r>
              <a:rPr lang="en-US" sz="1600" baseline="30000" dirty="0" smtClean="0"/>
              <a:t>207</a:t>
            </a:r>
            <a:r>
              <a:rPr lang="en-US" sz="1600" dirty="0" smtClean="0"/>
              <a:t>Pb are part of the </a:t>
            </a:r>
            <a:r>
              <a:rPr lang="en-US" sz="1600" dirty="0" smtClean="0">
                <a:latin typeface="Symbol" panose="05050102010706020507" pitchFamily="18" charset="2"/>
              </a:rPr>
              <a:t>n</a:t>
            </a:r>
            <a:r>
              <a:rPr lang="en-US" sz="1600" dirty="0" smtClean="0"/>
              <a:t>p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</a:t>
            </a:r>
            <a:r>
              <a:rPr lang="en-US" sz="1600" baseline="-25000" dirty="0" smtClean="0"/>
              <a:t>1/2 </a:t>
            </a:r>
            <a:r>
              <a:rPr lang="en-US" sz="1600" dirty="0" smtClean="0"/>
              <a:t>X 3</a:t>
            </a:r>
            <a:r>
              <a:rPr lang="en-US" sz="1600" baseline="30000" dirty="0" smtClean="0"/>
              <a:t>- </a:t>
            </a:r>
            <a:r>
              <a:rPr lang="en-US" sz="1600" dirty="0" err="1" smtClean="0"/>
              <a:t>multiplet</a:t>
            </a:r>
            <a:r>
              <a:rPr lang="en-US" sz="1600" dirty="0" smtClean="0"/>
              <a:t> with slightly reduced B(E3) with respect to </a:t>
            </a:r>
            <a:r>
              <a:rPr lang="en-US" sz="1600" baseline="30000" dirty="0" smtClean="0"/>
              <a:t>208</a:t>
            </a:r>
            <a:r>
              <a:rPr lang="en-US" sz="1600" dirty="0" smtClean="0"/>
              <a:t>Pb due to the p</a:t>
            </a:r>
            <a:r>
              <a:rPr lang="en-US" sz="1600" baseline="-25000" dirty="0" smtClean="0"/>
              <a:t>1/2</a:t>
            </a:r>
            <a:r>
              <a:rPr lang="en-US" sz="1600" dirty="0" smtClean="0"/>
              <a:t> blocking effect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  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The </a:t>
            </a:r>
            <a:r>
              <a:rPr lang="en-US" sz="1600" dirty="0" smtClean="0">
                <a:latin typeface="Symbol" pitchFamily="18" charset="2"/>
              </a:rPr>
              <a:t>n</a:t>
            </a:r>
            <a:r>
              <a:rPr lang="en-US" sz="1600" dirty="0" smtClean="0"/>
              <a:t>(i</a:t>
            </a:r>
            <a:r>
              <a:rPr lang="en-US" sz="1600" baseline="-25000" dirty="0" smtClean="0"/>
              <a:t>13/2</a:t>
            </a:r>
            <a:r>
              <a:rPr lang="en-US" sz="1600" dirty="0"/>
              <a:t>)</a:t>
            </a:r>
            <a:r>
              <a:rPr lang="en-US" sz="1600" baseline="30000" dirty="0"/>
              <a:t>-1</a:t>
            </a:r>
            <a:r>
              <a:rPr lang="en-US" sz="1600" dirty="0"/>
              <a:t> state band </a:t>
            </a:r>
            <a:r>
              <a:rPr lang="en-US" sz="1600" dirty="0" smtClean="0"/>
              <a:t>structure : strong coupling effect of the i</a:t>
            </a:r>
            <a:r>
              <a:rPr lang="en-US" sz="1600" baseline="-25000" dirty="0" smtClean="0"/>
              <a:t>13/2 </a:t>
            </a:r>
            <a:r>
              <a:rPr lang="en-US" sz="1600" dirty="0" smtClean="0"/>
              <a:t>and f</a:t>
            </a:r>
            <a:r>
              <a:rPr lang="en-US" sz="1600" baseline="-25000" dirty="0" smtClean="0"/>
              <a:t>7/2 </a:t>
            </a:r>
            <a:r>
              <a:rPr lang="en-US" sz="1600" dirty="0" smtClean="0"/>
              <a:t>: enhanced B(E3) with respect to </a:t>
            </a:r>
            <a:r>
              <a:rPr lang="en-US" sz="1600" baseline="30000" dirty="0" smtClean="0"/>
              <a:t>208</a:t>
            </a:r>
            <a:r>
              <a:rPr lang="en-US" sz="1600" dirty="0" smtClean="0"/>
              <a:t>Pb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734572" y="3201097"/>
            <a:ext cx="136815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06580" y="5677072"/>
            <a:ext cx="1224136" cy="18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32059" y="862113"/>
            <a:ext cx="3690805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522" y="1528366"/>
            <a:ext cx="54537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MR12"/>
              </a:rPr>
              <a:t>Evidence of </a:t>
            </a:r>
            <a:r>
              <a:rPr lang="en-US" dirty="0" err="1" smtClean="0">
                <a:solidFill>
                  <a:srgbClr val="000000"/>
                </a:solidFill>
                <a:latin typeface="CMR12"/>
              </a:rPr>
              <a:t>octupole</a:t>
            </a:r>
            <a:r>
              <a:rPr lang="en-US" dirty="0" smtClean="0">
                <a:solidFill>
                  <a:srgbClr val="000000"/>
                </a:solidFill>
                <a:latin typeface="CMR12"/>
              </a:rPr>
              <a:t>-phonon </a:t>
            </a:r>
            <a:r>
              <a:rPr lang="en-US" dirty="0" smtClean="0">
                <a:solidFill>
                  <a:srgbClr val="0000FF"/>
                </a:solidFill>
                <a:latin typeface="CMR12"/>
              </a:rPr>
              <a:t>at high spin </a:t>
            </a:r>
            <a:r>
              <a:rPr lang="en-US" dirty="0" smtClean="0">
                <a:solidFill>
                  <a:srgbClr val="000000"/>
                </a:solidFill>
                <a:latin typeface="CMR12"/>
              </a:rPr>
              <a:t>in </a:t>
            </a:r>
            <a:r>
              <a:rPr lang="en-US" baseline="30000" dirty="0" smtClean="0">
                <a:solidFill>
                  <a:srgbClr val="000000"/>
                </a:solidFill>
                <a:latin typeface="CMR12"/>
              </a:rPr>
              <a:t>207</a:t>
            </a:r>
            <a:r>
              <a:rPr lang="en-US" dirty="0" smtClean="0">
                <a:solidFill>
                  <a:srgbClr val="000000"/>
                </a:solidFill>
                <a:latin typeface="CMR12"/>
              </a:rPr>
              <a:t>Pb : </a:t>
            </a:r>
          </a:p>
          <a:p>
            <a:r>
              <a:rPr lang="en-US" dirty="0" smtClean="0"/>
              <a:t>Study of the </a:t>
            </a:r>
            <a:r>
              <a:rPr lang="en-US" dirty="0" err="1" smtClean="0"/>
              <a:t>octupole</a:t>
            </a:r>
            <a:r>
              <a:rPr lang="en-US" dirty="0" smtClean="0"/>
              <a:t> phonon in the </a:t>
            </a:r>
            <a:r>
              <a:rPr lang="en-US" baseline="30000" dirty="0" smtClean="0"/>
              <a:t>208</a:t>
            </a:r>
            <a:r>
              <a:rPr lang="en-US" dirty="0" smtClean="0"/>
              <a:t>Pb region.</a:t>
            </a:r>
          </a:p>
          <a:p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307" y="2581212"/>
            <a:ext cx="4571906" cy="175365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201985" y="2662778"/>
            <a:ext cx="299001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 evidence of </a:t>
            </a:r>
            <a:r>
              <a:rPr lang="en-US" dirty="0" err="1" smtClean="0"/>
              <a:t>octupole</a:t>
            </a:r>
            <a:r>
              <a:rPr lang="en-US" dirty="0" smtClean="0"/>
              <a:t>-phonons at high spin in </a:t>
            </a:r>
            <a:r>
              <a:rPr lang="en-US" baseline="30000" dirty="0" smtClean="0"/>
              <a:t>207</a:t>
            </a:r>
            <a:r>
              <a:rPr lang="en-US" dirty="0" smtClean="0"/>
              <a:t>Pb</a:t>
            </a:r>
            <a:endParaRPr lang="en-US" dirty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348" y="118197"/>
            <a:ext cx="3796145" cy="845235"/>
          </a:xfrm>
          <a:prstGeom prst="rect">
            <a:avLst/>
          </a:prstGeom>
        </p:spPr>
      </p:pic>
      <p:pic>
        <p:nvPicPr>
          <p:cNvPr id="26" name="Picture 6" descr="logoAga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0" t="10983" r="11336" b="11676"/>
          <a:stretch>
            <a:fillRect/>
          </a:stretch>
        </p:blipFill>
        <p:spPr bwMode="auto">
          <a:xfrm>
            <a:off x="236376" y="102706"/>
            <a:ext cx="978851" cy="129614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1455234" y="489168"/>
            <a:ext cx="4976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Octupole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correction in </a:t>
            </a:r>
            <a:r>
              <a:rPr lang="fr-FR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Sn</a:t>
            </a: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63" y="2703164"/>
            <a:ext cx="4403209" cy="3838190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10420991" y="4132682"/>
            <a:ext cx="722812" cy="644435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reflection blurRad="6350" stA="50000" endA="300" endPos="55500" dist="50800" dir="5400000" sy="-100000" algn="bl" rotWithShape="0"/>
          </a:effectLst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aseline="30000" dirty="0" smtClean="0"/>
              <a:t>208</a:t>
            </a:r>
            <a:r>
              <a:rPr lang="fr-FR" dirty="0" smtClean="0"/>
              <a:t>Pb</a:t>
            </a:r>
            <a:endParaRPr lang="fr-FR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9603013" y="4132682"/>
            <a:ext cx="722812" cy="644435"/>
          </a:xfrm>
          <a:prstGeom prst="roundRect">
            <a:avLst/>
          </a:prstGeom>
          <a:solidFill>
            <a:schemeClr val="accent4">
              <a:lumMod val="75000"/>
            </a:schemeClr>
          </a:solidFill>
          <a:effectLst>
            <a:reflection blurRad="6350" stA="50000" endA="300" endPos="55500" dist="50800" dir="5400000" sy="-100000" algn="bl" rotWithShape="0"/>
          </a:effectLst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aseline="30000" dirty="0" smtClean="0"/>
              <a:t>207</a:t>
            </a:r>
            <a:r>
              <a:rPr lang="fr-FR" dirty="0" smtClean="0"/>
              <a:t>Pb</a:t>
            </a:r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8657274" y="5354854"/>
            <a:ext cx="722812" cy="644435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reflection blurRad="6350" stA="50000" endA="300" endPos="55500" dist="50800" dir="5400000" sy="-100000" algn="bl" rotWithShape="0"/>
          </a:effectLst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aseline="30000" dirty="0" smtClean="0"/>
              <a:t>132</a:t>
            </a:r>
            <a:r>
              <a:rPr lang="fr-FR" dirty="0" smtClean="0"/>
              <a:t>Sn</a:t>
            </a:r>
            <a:endParaRPr lang="fr-FR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7839296" y="5354854"/>
            <a:ext cx="722812" cy="644435"/>
          </a:xfrm>
          <a:prstGeom prst="roundRect">
            <a:avLst/>
          </a:prstGeom>
          <a:solidFill>
            <a:schemeClr val="accent4">
              <a:lumMod val="75000"/>
            </a:schemeClr>
          </a:solidFill>
          <a:effectLst>
            <a:reflection blurRad="6350" stA="50000" endA="300" endPos="55500" dist="50800" dir="5400000" sy="-100000" algn="bl" rotWithShape="0"/>
          </a:effectLst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aseline="30000" dirty="0" smtClean="0"/>
              <a:t>131</a:t>
            </a:r>
            <a:r>
              <a:rPr lang="fr-FR" dirty="0" smtClean="0"/>
              <a:t>Sn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9936851" y="5521589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Z=50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11465205" y="4301732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Z=82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8708766" y="4735960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  <a:r>
              <a:rPr lang="fr-FR" dirty="0" smtClean="0"/>
              <a:t>=82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180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" y="2527097"/>
            <a:ext cx="5981569" cy="37846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1378" y="6414254"/>
            <a:ext cx="45890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</a:rPr>
              <a:t>P.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Bhattacharyya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et al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Lett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87, 062502 (2001)</a:t>
            </a:r>
            <a:endParaRPr lang="fr-FR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876800" y="1663337"/>
            <a:ext cx="3849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B(E3, 3</a:t>
            </a:r>
            <a:r>
              <a:rPr lang="fr-FR" baseline="30000" dirty="0" smtClean="0"/>
              <a:t>-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 0</a:t>
            </a:r>
            <a:r>
              <a:rPr lang="fr-FR" baseline="30000" dirty="0" smtClean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) = 0.015(5)e²b</a:t>
            </a:r>
            <a:r>
              <a:rPr lang="fr-FR" baseline="30000" dirty="0" smtClean="0">
                <a:sym typeface="Wingdings" panose="05000000000000000000" pitchFamily="2" charset="2"/>
              </a:rPr>
              <a:t>3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>
                <a:sym typeface="Wingdings" panose="05000000000000000000" pitchFamily="2" charset="2"/>
              </a:rPr>
              <a:t>	 </a:t>
            </a:r>
            <a:r>
              <a:rPr lang="fr-FR" dirty="0" smtClean="0">
                <a:sym typeface="Wingdings" panose="05000000000000000000" pitchFamily="2" charset="2"/>
              </a:rPr>
              <a:t>      </a:t>
            </a:r>
          </a:p>
          <a:p>
            <a:r>
              <a:rPr lang="fr-FR" dirty="0">
                <a:sym typeface="Wingdings" panose="05000000000000000000" pitchFamily="2" charset="2"/>
              </a:rPr>
              <a:t>	 </a:t>
            </a:r>
            <a:r>
              <a:rPr lang="fr-FR" dirty="0" smtClean="0">
                <a:sym typeface="Wingdings" panose="05000000000000000000" pitchFamily="2" charset="2"/>
              </a:rPr>
              <a:t>       = ~15 </a:t>
            </a:r>
            <a:r>
              <a:rPr lang="fr-FR" dirty="0" err="1" smtClean="0">
                <a:sym typeface="Wingdings" panose="05000000000000000000" pitchFamily="2" charset="2"/>
              </a:rPr>
              <a:t>W.u</a:t>
            </a:r>
            <a:r>
              <a:rPr lang="fr-FR" dirty="0" smtClean="0">
                <a:sym typeface="Wingdings" panose="05000000000000000000" pitchFamily="2" charset="2"/>
              </a:rPr>
              <a:t> (15.10</a:t>
            </a:r>
            <a:r>
              <a:rPr lang="fr-FR" baseline="30000" dirty="0" smtClean="0">
                <a:sym typeface="Wingdings" panose="05000000000000000000" pitchFamily="2" charset="2"/>
              </a:rPr>
              <a:t>3 </a:t>
            </a:r>
            <a:r>
              <a:rPr lang="fr-FR" dirty="0" smtClean="0">
                <a:sym typeface="Wingdings" panose="05000000000000000000" pitchFamily="2" charset="2"/>
              </a:rPr>
              <a:t>e</a:t>
            </a:r>
            <a:r>
              <a:rPr lang="fr-FR" baseline="30000" dirty="0" smtClean="0">
                <a:sym typeface="Wingdings" panose="05000000000000000000" pitchFamily="2" charset="2"/>
              </a:rPr>
              <a:t>²</a:t>
            </a:r>
            <a:r>
              <a:rPr lang="fr-FR" dirty="0" smtClean="0">
                <a:sym typeface="Wingdings" panose="05000000000000000000" pitchFamily="2" charset="2"/>
              </a:rPr>
              <a:t>fm</a:t>
            </a:r>
            <a:r>
              <a:rPr lang="fr-FR" baseline="30000" dirty="0" smtClean="0">
                <a:sym typeface="Wingdings" panose="05000000000000000000" pitchFamily="2" charset="2"/>
              </a:rPr>
              <a:t>6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5225144" y="2309668"/>
            <a:ext cx="1663336" cy="3133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1881051" y="4737463"/>
            <a:ext cx="522515" cy="1471748"/>
          </a:xfrm>
          <a:prstGeom prst="ellipse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889" y="3098177"/>
            <a:ext cx="3745735" cy="3316077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751910" y="4918814"/>
            <a:ext cx="197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</a:rPr>
              <a:t>n</a:t>
            </a:r>
            <a:r>
              <a:rPr lang="fr-FR" dirty="0" smtClean="0"/>
              <a:t>h</a:t>
            </a:r>
            <a:r>
              <a:rPr lang="fr-FR" baseline="-25000" dirty="0" smtClean="0"/>
              <a:t>11/2</a:t>
            </a:r>
            <a:r>
              <a:rPr lang="fr-FR" baseline="30000" dirty="0" smtClean="0"/>
              <a:t>-1</a:t>
            </a:r>
            <a:r>
              <a:rPr lang="fr-FR" dirty="0" smtClean="0"/>
              <a:t> x 3</a:t>
            </a:r>
            <a:r>
              <a:rPr lang="fr-FR" baseline="30000" dirty="0" smtClean="0"/>
              <a:t>-</a:t>
            </a:r>
            <a:endParaRPr lang="fr-FR" baseline="300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9251" y="3800207"/>
            <a:ext cx="1013552" cy="21482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287199" y="6414254"/>
            <a:ext cx="42605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D.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Rosiak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et al Phys.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Rev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Lett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121, 252501 (2018)</a:t>
            </a:r>
          </a:p>
        </p:txBody>
      </p:sp>
      <p:pic>
        <p:nvPicPr>
          <p:cNvPr id="14" name="Picture 6" descr="logoAga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0" t="10983" r="11336" b="11676"/>
          <a:stretch>
            <a:fillRect/>
          </a:stretch>
        </p:blipFill>
        <p:spPr bwMode="auto">
          <a:xfrm>
            <a:off x="236376" y="102706"/>
            <a:ext cx="978851" cy="129614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348" y="118197"/>
            <a:ext cx="3796145" cy="84523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455234" y="489168"/>
            <a:ext cx="4976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Octupole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correction in </a:t>
            </a:r>
            <a:r>
              <a:rPr lang="fr-FR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Sn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592576" y="2824907"/>
            <a:ext cx="333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3.10</a:t>
            </a:r>
            <a:r>
              <a:rPr lang="fr-FR" baseline="30000" dirty="0"/>
              <a:t>5</a:t>
            </a:r>
            <a:r>
              <a:rPr lang="fr-FR" dirty="0"/>
              <a:t> </a:t>
            </a:r>
            <a:r>
              <a:rPr lang="fr-FR" dirty="0" err="1"/>
              <a:t>pps</a:t>
            </a:r>
            <a:r>
              <a:rPr lang="fr-FR" dirty="0"/>
              <a:t> @MINIBALL HIE-ISOLDE</a:t>
            </a:r>
          </a:p>
        </p:txBody>
      </p:sp>
    </p:spTree>
    <p:extLst>
      <p:ext uri="{BB962C8B-B14F-4D97-AF65-F5344CB8AC3E}">
        <p14:creationId xmlns:p14="http://schemas.microsoft.com/office/powerpoint/2010/main" val="423909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" y="2527097"/>
            <a:ext cx="5981569" cy="37846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1378" y="6414254"/>
            <a:ext cx="45890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</a:rPr>
              <a:t>P.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Bhattacharyya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et al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Lett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87, 062502 (2001)</a:t>
            </a:r>
            <a:endParaRPr lang="fr-FR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876800" y="1663337"/>
            <a:ext cx="3797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B(E3, 3</a:t>
            </a:r>
            <a:r>
              <a:rPr lang="fr-FR" baseline="30000" dirty="0" smtClean="0"/>
              <a:t>-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 0</a:t>
            </a:r>
            <a:r>
              <a:rPr lang="fr-FR" baseline="30000" dirty="0" smtClean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) = 0.015(5)e²b</a:t>
            </a:r>
            <a:r>
              <a:rPr lang="fr-FR" baseline="30000" dirty="0" smtClean="0">
                <a:sym typeface="Wingdings" panose="05000000000000000000" pitchFamily="2" charset="2"/>
              </a:rPr>
              <a:t>3</a:t>
            </a:r>
            <a:endParaRPr lang="fr-FR" dirty="0" smtClean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	 </a:t>
            </a:r>
            <a:r>
              <a:rPr lang="fr-FR" dirty="0" smtClean="0">
                <a:sym typeface="Wingdings" panose="05000000000000000000" pitchFamily="2" charset="2"/>
              </a:rPr>
              <a:t>       = ~15 </a:t>
            </a:r>
            <a:r>
              <a:rPr lang="fr-FR" dirty="0" err="1" smtClean="0">
                <a:sym typeface="Wingdings" panose="05000000000000000000" pitchFamily="2" charset="2"/>
              </a:rPr>
              <a:t>W.u</a:t>
            </a:r>
            <a:r>
              <a:rPr lang="fr-FR" dirty="0" smtClean="0">
                <a:sym typeface="Wingdings" panose="05000000000000000000" pitchFamily="2" charset="2"/>
              </a:rPr>
              <a:t> (15.10</a:t>
            </a:r>
            <a:r>
              <a:rPr lang="fr-FR" baseline="30000" dirty="0" smtClean="0">
                <a:sym typeface="Wingdings" panose="05000000000000000000" pitchFamily="2" charset="2"/>
              </a:rPr>
              <a:t>3 </a:t>
            </a:r>
            <a:r>
              <a:rPr lang="fr-FR" dirty="0" smtClean="0">
                <a:sym typeface="Wingdings" panose="05000000000000000000" pitchFamily="2" charset="2"/>
              </a:rPr>
              <a:t>e</a:t>
            </a:r>
            <a:r>
              <a:rPr lang="fr-FR" baseline="30000" dirty="0" smtClean="0">
                <a:sym typeface="Wingdings" panose="05000000000000000000" pitchFamily="2" charset="2"/>
              </a:rPr>
              <a:t>²</a:t>
            </a:r>
            <a:r>
              <a:rPr lang="fr-FR" dirty="0" smtClean="0">
                <a:sym typeface="Wingdings" panose="05000000000000000000" pitchFamily="2" charset="2"/>
              </a:rPr>
              <a:t>fm</a:t>
            </a:r>
            <a:r>
              <a:rPr lang="fr-FR" baseline="30000" dirty="0" smtClean="0">
                <a:sym typeface="Wingdings" panose="05000000000000000000" pitchFamily="2" charset="2"/>
              </a:rPr>
              <a:t>6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5225144" y="2309668"/>
            <a:ext cx="1663336" cy="3133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1881051" y="4737463"/>
            <a:ext cx="522515" cy="1471748"/>
          </a:xfrm>
          <a:prstGeom prst="ellipse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751910" y="4912149"/>
            <a:ext cx="197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</a:rPr>
              <a:t>n</a:t>
            </a:r>
            <a:r>
              <a:rPr lang="fr-FR" dirty="0" smtClean="0"/>
              <a:t>h</a:t>
            </a:r>
            <a:r>
              <a:rPr lang="fr-FR" baseline="-25000" dirty="0" smtClean="0"/>
              <a:t>11/2</a:t>
            </a:r>
            <a:r>
              <a:rPr lang="fr-FR" baseline="30000" dirty="0" smtClean="0"/>
              <a:t>-1</a:t>
            </a:r>
            <a:r>
              <a:rPr lang="fr-FR" dirty="0" smtClean="0"/>
              <a:t> x 3</a:t>
            </a:r>
            <a:r>
              <a:rPr lang="fr-FR" baseline="30000" dirty="0" smtClean="0"/>
              <a:t>-</a:t>
            </a:r>
            <a:endParaRPr lang="fr-FR" baseline="300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251" y="3800207"/>
            <a:ext cx="1013552" cy="214829"/>
          </a:xfrm>
          <a:prstGeom prst="rect">
            <a:avLst/>
          </a:prstGeom>
        </p:spPr>
      </p:pic>
      <p:cxnSp>
        <p:nvCxnSpPr>
          <p:cNvPr id="14" name="Connecteur droit avec flèche 13"/>
          <p:cNvCxnSpPr/>
          <p:nvPr/>
        </p:nvCxnSpPr>
        <p:spPr>
          <a:xfrm flipH="1">
            <a:off x="2292824" y="2309668"/>
            <a:ext cx="4595656" cy="2978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348" y="118197"/>
            <a:ext cx="3796145" cy="845235"/>
          </a:xfrm>
          <a:prstGeom prst="rect">
            <a:avLst/>
          </a:prstGeom>
        </p:spPr>
      </p:pic>
      <p:pic>
        <p:nvPicPr>
          <p:cNvPr id="18" name="Picture 6" descr="logoAga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0" t="10983" r="11336" b="11676"/>
          <a:stretch>
            <a:fillRect/>
          </a:stretch>
        </p:blipFill>
        <p:spPr bwMode="auto">
          <a:xfrm>
            <a:off x="236376" y="102706"/>
            <a:ext cx="978851" cy="129614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6208855" y="4457149"/>
            <a:ext cx="5339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Coulomb excitation of an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isomeric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beam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pps @~5.5 MeV/u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55234" y="489168"/>
            <a:ext cx="4976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Octupole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correction in </a:t>
            </a:r>
            <a:r>
              <a:rPr lang="fr-FR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Sn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403566" y="5991061"/>
            <a:ext cx="197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</a:rPr>
              <a:t>n</a:t>
            </a:r>
            <a:r>
              <a:rPr lang="fr-FR" dirty="0" smtClean="0"/>
              <a:t>h</a:t>
            </a:r>
            <a:r>
              <a:rPr lang="fr-FR" baseline="-25000" dirty="0" smtClean="0"/>
              <a:t>11/2</a:t>
            </a:r>
            <a:r>
              <a:rPr lang="fr-FR" baseline="30000" dirty="0" smtClean="0"/>
              <a:t>-1</a:t>
            </a:r>
            <a:r>
              <a:rPr lang="fr-FR" dirty="0" smtClean="0"/>
              <a:t> x 0</a:t>
            </a:r>
            <a:r>
              <a:rPr lang="fr-FR" baseline="30000" dirty="0" smtClean="0"/>
              <a:t>+</a:t>
            </a:r>
            <a:endParaRPr lang="fr-FR" baseline="30000" dirty="0"/>
          </a:p>
        </p:txBody>
      </p:sp>
    </p:spTree>
    <p:extLst>
      <p:ext uri="{BB962C8B-B14F-4D97-AF65-F5344CB8AC3E}">
        <p14:creationId xmlns:p14="http://schemas.microsoft.com/office/powerpoint/2010/main" val="31522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2036"/>
            <a:ext cx="3877937" cy="37732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2955" y="5442021"/>
            <a:ext cx="42108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</a:rPr>
              <a:t>K. L. 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Jones et al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Phys. Rev. C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024602 (2022)</a:t>
            </a:r>
            <a:endParaRPr lang="fr-FR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8246" y="2487315"/>
            <a:ext cx="1013552" cy="21482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623264" y="2702144"/>
            <a:ext cx="197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</a:rPr>
              <a:t>n</a:t>
            </a:r>
            <a:r>
              <a:rPr lang="fr-FR" dirty="0" smtClean="0"/>
              <a:t>h</a:t>
            </a:r>
            <a:r>
              <a:rPr lang="fr-FR" baseline="-25000" dirty="0" smtClean="0"/>
              <a:t>11/2</a:t>
            </a:r>
            <a:r>
              <a:rPr lang="fr-FR" baseline="30000" dirty="0" smtClean="0"/>
              <a:t>-1</a:t>
            </a:r>
            <a:r>
              <a:rPr lang="fr-FR" dirty="0" smtClean="0"/>
              <a:t> x 3</a:t>
            </a:r>
            <a:r>
              <a:rPr lang="fr-FR" baseline="30000" dirty="0" smtClean="0"/>
              <a:t>-</a:t>
            </a:r>
            <a:endParaRPr lang="fr-FR" baseline="300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348" y="118197"/>
            <a:ext cx="3796145" cy="845235"/>
          </a:xfrm>
          <a:prstGeom prst="rect">
            <a:avLst/>
          </a:prstGeom>
        </p:spPr>
      </p:pic>
      <p:pic>
        <p:nvPicPr>
          <p:cNvPr id="9" name="Picture 6" descr="logoAga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0" t="10983" r="11336" b="11676"/>
          <a:stretch>
            <a:fillRect/>
          </a:stretch>
        </p:blipFill>
        <p:spPr bwMode="auto">
          <a:xfrm>
            <a:off x="236376" y="102706"/>
            <a:ext cx="978851" cy="129614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1738265" y="4608213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  <a:cs typeface="Arial" panose="020B0604020202020204" pitchFamily="34" charset="0"/>
              </a:rPr>
              <a:t>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(s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fr-FR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38264" y="4114868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  <a:cs typeface="Arial" panose="020B0604020202020204" pitchFamily="34" charset="0"/>
              </a:rPr>
              <a:t>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(d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5/2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fr-FR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5801" y="4160726"/>
            <a:ext cx="2000235" cy="1245364"/>
          </a:xfrm>
          <a:prstGeom prst="rect">
            <a:avLst/>
          </a:prstGeom>
          <a:solidFill>
            <a:srgbClr val="FFFF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6208855" y="4457149"/>
            <a:ext cx="5339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Coulomb excitation of an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isomeric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beam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&gt; 10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pps @~5.5 MeV/u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32110" y="4996065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</a:rPr>
              <a:t>n</a:t>
            </a:r>
            <a:r>
              <a:rPr lang="fr-FR" dirty="0" smtClean="0"/>
              <a:t>d</a:t>
            </a:r>
            <a:r>
              <a:rPr lang="fr-FR" baseline="-25000" dirty="0"/>
              <a:t>3</a:t>
            </a:r>
            <a:r>
              <a:rPr lang="fr-FR" baseline="-25000" dirty="0" smtClean="0"/>
              <a:t>/2</a:t>
            </a:r>
            <a:r>
              <a:rPr lang="fr-FR" baseline="30000" dirty="0" smtClean="0"/>
              <a:t>-1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287641" y="411481"/>
            <a:ext cx="4171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131m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Sn </a:t>
            </a:r>
            <a:r>
              <a:rPr lang="fr-F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Isomeric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beam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373308" y="4734148"/>
            <a:ext cx="197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</a:rPr>
              <a:t>n</a:t>
            </a:r>
            <a:r>
              <a:rPr lang="fr-FR" dirty="0" smtClean="0"/>
              <a:t>h</a:t>
            </a:r>
            <a:r>
              <a:rPr lang="fr-FR" baseline="-25000" dirty="0" smtClean="0"/>
              <a:t>11/2</a:t>
            </a:r>
            <a:r>
              <a:rPr lang="fr-FR" baseline="30000" dirty="0" smtClean="0"/>
              <a:t>-1</a:t>
            </a:r>
            <a:r>
              <a:rPr lang="fr-FR" dirty="0" smtClean="0"/>
              <a:t> x 0</a:t>
            </a:r>
            <a:r>
              <a:rPr lang="fr-FR" baseline="30000" dirty="0" smtClean="0"/>
              <a:t>+</a:t>
            </a:r>
            <a:endParaRPr lang="fr-FR" baseline="30000" dirty="0"/>
          </a:p>
        </p:txBody>
      </p:sp>
    </p:spTree>
    <p:extLst>
      <p:ext uri="{BB962C8B-B14F-4D97-AF65-F5344CB8AC3E}">
        <p14:creationId xmlns:p14="http://schemas.microsoft.com/office/powerpoint/2010/main" val="4459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2036"/>
            <a:ext cx="3877937" cy="37732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2955" y="5442021"/>
            <a:ext cx="42108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</a:rPr>
              <a:t>K. L. 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Jones et al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Phys. Rev. C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024602 (2022)</a:t>
            </a:r>
            <a:endParaRPr lang="fr-FR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8246" y="2487315"/>
            <a:ext cx="1013552" cy="21482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623264" y="2702144"/>
            <a:ext cx="197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</a:rPr>
              <a:t>n</a:t>
            </a:r>
            <a:r>
              <a:rPr lang="fr-FR" dirty="0" smtClean="0"/>
              <a:t>h</a:t>
            </a:r>
            <a:r>
              <a:rPr lang="fr-FR" baseline="-25000" dirty="0" smtClean="0"/>
              <a:t>11/2</a:t>
            </a:r>
            <a:r>
              <a:rPr lang="fr-FR" baseline="30000" dirty="0" smtClean="0"/>
              <a:t>-1</a:t>
            </a:r>
            <a:r>
              <a:rPr lang="fr-FR" dirty="0" smtClean="0"/>
              <a:t> x 3</a:t>
            </a:r>
            <a:r>
              <a:rPr lang="fr-FR" baseline="30000" dirty="0" smtClean="0"/>
              <a:t>-</a:t>
            </a:r>
            <a:endParaRPr lang="fr-FR" baseline="300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348" y="118197"/>
            <a:ext cx="3796145" cy="845235"/>
          </a:xfrm>
          <a:prstGeom prst="rect">
            <a:avLst/>
          </a:prstGeom>
        </p:spPr>
      </p:pic>
      <p:pic>
        <p:nvPicPr>
          <p:cNvPr id="9" name="Picture 6" descr="logoAga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0" t="10983" r="11336" b="11676"/>
          <a:stretch>
            <a:fillRect/>
          </a:stretch>
        </p:blipFill>
        <p:spPr bwMode="auto">
          <a:xfrm>
            <a:off x="236376" y="102706"/>
            <a:ext cx="978851" cy="129614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8685" y="3488674"/>
            <a:ext cx="7733841" cy="175168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738265" y="4608213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  <a:cs typeface="Arial" panose="020B0604020202020204" pitchFamily="34" charset="0"/>
              </a:rPr>
              <a:t>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(s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fr-FR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38264" y="4114868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  <a:cs typeface="Arial" panose="020B0604020202020204" pitchFamily="34" charset="0"/>
              </a:rPr>
              <a:t>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(d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5/2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fr-FR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5605" y="5086467"/>
            <a:ext cx="4084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Rapisarda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et al </a:t>
            </a:r>
            <a:r>
              <a:rPr lang="en-US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Rev. C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064323 (2011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32110" y="4996065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</a:rPr>
              <a:t>n</a:t>
            </a:r>
            <a:r>
              <a:rPr lang="fr-FR" dirty="0" smtClean="0"/>
              <a:t>d</a:t>
            </a:r>
            <a:r>
              <a:rPr lang="fr-FR" baseline="-25000" dirty="0"/>
              <a:t>3</a:t>
            </a:r>
            <a:r>
              <a:rPr lang="fr-FR" baseline="-25000" dirty="0" smtClean="0"/>
              <a:t>/2</a:t>
            </a:r>
            <a:r>
              <a:rPr lang="fr-FR" baseline="30000" dirty="0" smtClean="0"/>
              <a:t>-1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287641" y="411481"/>
            <a:ext cx="4171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131m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Sn </a:t>
            </a:r>
            <a:r>
              <a:rPr lang="fr-F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Isomeric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beam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5801" y="4160726"/>
            <a:ext cx="2000235" cy="1245364"/>
          </a:xfrm>
          <a:prstGeom prst="rect">
            <a:avLst/>
          </a:prstGeom>
          <a:solidFill>
            <a:srgbClr val="FFFF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417734" y="1697954"/>
            <a:ext cx="5557227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What is the isomeric ratio in the present SPES case ?</a:t>
            </a:r>
          </a:p>
          <a:p>
            <a:pPr marL="285750" indent="-285750">
              <a:buFontTx/>
              <a:buChar char="-"/>
            </a:pPr>
            <a:r>
              <a:rPr lang="en-US" dirty="0"/>
              <a:t>Quantifying ? T</a:t>
            </a:r>
            <a:r>
              <a:rPr lang="en-US" baseline="-25000" dirty="0"/>
              <a:t>1/2</a:t>
            </a:r>
            <a:r>
              <a:rPr lang="en-US" dirty="0"/>
              <a:t> = 56 s. and 58 s. respectively 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No measurement at ISOLDE and TRIUMF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n-rich beam at ORNL and ISOLDE are extracted as </a:t>
            </a:r>
            <a:r>
              <a:rPr lang="en-US" dirty="0" err="1" smtClean="0"/>
              <a:t>SnS</a:t>
            </a:r>
            <a:r>
              <a:rPr lang="en-US" baseline="30000" dirty="0" smtClean="0"/>
              <a:t>+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Laser ionization for isomer enhancement ?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53951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87641" y="411481"/>
            <a:ext cx="4171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131m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Sn </a:t>
            </a:r>
            <a:r>
              <a:rPr lang="fr-F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Isomeric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beam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2036"/>
            <a:ext cx="3877937" cy="37732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2955" y="5442021"/>
            <a:ext cx="42108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</a:rPr>
              <a:t>K. L. 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Jones et al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Phys. Rev. C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024602 (2022)</a:t>
            </a:r>
            <a:endParaRPr lang="fr-FR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8246" y="2487315"/>
            <a:ext cx="1013552" cy="21482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623264" y="2702144"/>
            <a:ext cx="197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</a:rPr>
              <a:t>n</a:t>
            </a:r>
            <a:r>
              <a:rPr lang="fr-FR" dirty="0" smtClean="0"/>
              <a:t>h</a:t>
            </a:r>
            <a:r>
              <a:rPr lang="fr-FR" baseline="-25000" dirty="0" smtClean="0"/>
              <a:t>11/2</a:t>
            </a:r>
            <a:r>
              <a:rPr lang="fr-FR" baseline="30000" dirty="0" smtClean="0"/>
              <a:t>-1</a:t>
            </a:r>
            <a:r>
              <a:rPr lang="fr-FR" dirty="0" smtClean="0"/>
              <a:t> x 3</a:t>
            </a:r>
            <a:r>
              <a:rPr lang="fr-FR" baseline="30000" dirty="0" smtClean="0"/>
              <a:t>-</a:t>
            </a:r>
            <a:endParaRPr lang="fr-FR" baseline="300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348" y="118197"/>
            <a:ext cx="3796145" cy="845235"/>
          </a:xfrm>
          <a:prstGeom prst="rect">
            <a:avLst/>
          </a:prstGeom>
        </p:spPr>
      </p:pic>
      <p:pic>
        <p:nvPicPr>
          <p:cNvPr id="9" name="Picture 6" descr="logoAga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0" t="10983" r="11336" b="11676"/>
          <a:stretch>
            <a:fillRect/>
          </a:stretch>
        </p:blipFill>
        <p:spPr bwMode="auto">
          <a:xfrm>
            <a:off x="236376" y="102706"/>
            <a:ext cx="978851" cy="129614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8685" y="3488674"/>
            <a:ext cx="7733841" cy="175168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738265" y="4608213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  <a:cs typeface="Arial" panose="020B0604020202020204" pitchFamily="34" charset="0"/>
              </a:rPr>
              <a:t>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(s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fr-FR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38264" y="4114868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  <a:cs typeface="Arial" panose="020B0604020202020204" pitchFamily="34" charset="0"/>
              </a:rPr>
              <a:t>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(d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5/2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fr-FR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5801" y="4160726"/>
            <a:ext cx="2000235" cy="1245364"/>
          </a:xfrm>
          <a:prstGeom prst="rect">
            <a:avLst/>
          </a:prstGeom>
          <a:solidFill>
            <a:srgbClr val="FFFF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7835605" y="5086467"/>
            <a:ext cx="4084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Rapisarda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et al </a:t>
            </a:r>
            <a:r>
              <a:rPr lang="en-US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Rev. C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064323 (2011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85515" y="5867141"/>
            <a:ext cx="107349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(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d,p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 to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isomer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endParaRPr lang="fr-F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241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keV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fr-FR" dirty="0" smtClean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decay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but not « 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secured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 </a:t>
            </a:r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 </a:t>
            </a:r>
            <a:r>
              <a:rPr lang="fr-FR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Bhattacharyya</a:t>
            </a:r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 </a:t>
            </a:r>
            <a:r>
              <a:rPr lang="fr-FR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</a:t>
            </a:r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</a:t>
            </a:r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87, 062502 (2001</a:t>
            </a:r>
            <a:r>
              <a:rPr lang="fr-FR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keV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shell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 </a:t>
            </a:r>
            <a:r>
              <a:rPr lang="fr-FR" sz="14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Surman</a:t>
            </a:r>
            <a:r>
              <a:rPr lang="fr-FR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 Phys. </a:t>
            </a:r>
            <a:r>
              <a:rPr lang="fr-FR" sz="14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fr-FR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 79, 045809 (2009)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32110" y="4996065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Symbol" panose="05050102010706020507" pitchFamily="18" charset="2"/>
              </a:rPr>
              <a:t>n</a:t>
            </a:r>
            <a:r>
              <a:rPr lang="fr-FR" dirty="0" smtClean="0"/>
              <a:t>d</a:t>
            </a:r>
            <a:r>
              <a:rPr lang="fr-FR" baseline="-25000" dirty="0"/>
              <a:t>3</a:t>
            </a:r>
            <a:r>
              <a:rPr lang="fr-FR" baseline="-25000" dirty="0" smtClean="0"/>
              <a:t>/2</a:t>
            </a:r>
            <a:r>
              <a:rPr lang="fr-FR" baseline="30000" dirty="0" smtClean="0"/>
              <a:t>-1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417734" y="1697954"/>
            <a:ext cx="5557227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What is the isomeric ratio in the present SPES case ?</a:t>
            </a:r>
          </a:p>
          <a:p>
            <a:pPr marL="285750" indent="-285750">
              <a:buFontTx/>
              <a:buChar char="-"/>
            </a:pPr>
            <a:r>
              <a:rPr lang="en-US" dirty="0"/>
              <a:t>Quantifying ? T</a:t>
            </a:r>
            <a:r>
              <a:rPr lang="en-US" baseline="-25000" dirty="0"/>
              <a:t>1/2</a:t>
            </a:r>
            <a:r>
              <a:rPr lang="en-US" dirty="0"/>
              <a:t> = 56 s. and 58 s. respectively 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No measurement at ISOLDE and TRIUMF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n-rich beam at ORNL and ISOLDE are extracted as </a:t>
            </a:r>
            <a:r>
              <a:rPr lang="en-US" dirty="0" err="1" smtClean="0"/>
              <a:t>SnS</a:t>
            </a:r>
            <a:r>
              <a:rPr lang="en-US" baseline="30000" dirty="0" smtClean="0"/>
              <a:t>+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Laser ionization for isomer enhancement ?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1016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3816</TotalTime>
  <Words>916</Words>
  <Application>Microsoft Office PowerPoint</Application>
  <PresentationFormat>Grand écran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CMR12</vt:lpstr>
      <vt:lpstr>Symbol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Clement Emmanuel</dc:creator>
  <cp:lastModifiedBy>Clement Emmanuel</cp:lastModifiedBy>
  <cp:revision>29</cp:revision>
  <dcterms:created xsi:type="dcterms:W3CDTF">2023-04-17T13:36:36Z</dcterms:created>
  <dcterms:modified xsi:type="dcterms:W3CDTF">2023-06-19T13:23:17Z</dcterms:modified>
</cp:coreProperties>
</file>