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4" r:id="rId2"/>
    <p:sldId id="401" r:id="rId3"/>
    <p:sldId id="380" r:id="rId4"/>
    <p:sldId id="422" r:id="rId5"/>
    <p:sldId id="423" r:id="rId6"/>
    <p:sldId id="425" r:id="rId7"/>
    <p:sldId id="424" r:id="rId8"/>
    <p:sldId id="426" r:id="rId9"/>
    <p:sldId id="427" r:id="rId10"/>
    <p:sldId id="428" r:id="rId11"/>
    <p:sldId id="429" r:id="rId12"/>
    <p:sldId id="430" r:id="rId13"/>
    <p:sldId id="432" r:id="rId14"/>
    <p:sldId id="433" r:id="rId15"/>
    <p:sldId id="434" r:id="rId16"/>
    <p:sldId id="436" r:id="rId17"/>
    <p:sldId id="435" r:id="rId18"/>
  </p:sldIdLst>
  <p:sldSz cx="9144000" cy="6858000" type="screen4x3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Objects="1">
      <p:cViewPr>
        <p:scale>
          <a:sx n="90" d="100"/>
          <a:sy n="90" d="100"/>
        </p:scale>
        <p:origin x="-91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M:\Badania\experiment\common_max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plotArea>
      <c:layout>
        <c:manualLayout>
          <c:layoutTarget val="inner"/>
          <c:xMode val="edge"/>
          <c:yMode val="edge"/>
          <c:x val="0.18176697898099692"/>
          <c:y val="3.0143831834572008E-2"/>
          <c:w val="0.79393203430480563"/>
          <c:h val="0.806731038819816"/>
        </c:manualLayout>
      </c:layout>
      <c:scatterChart>
        <c:scatterStyle val="lineMarker"/>
        <c:ser>
          <c:idx val="1"/>
          <c:order val="0"/>
          <c:tx>
            <c:v>@ 2.0 K</c:v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rgbClr val="00B0F0"/>
              </a:solidFill>
            </c:spPr>
          </c:marker>
          <c:trendline>
            <c:spPr>
              <a:ln w="19050">
                <a:solidFill>
                  <a:schemeClr val="tx2">
                    <a:lumMod val="60000"/>
                    <a:lumOff val="40000"/>
                  </a:schemeClr>
                </a:solidFill>
                <a:prstDash val="lgDashDot"/>
              </a:ln>
            </c:spPr>
            <c:trendlineType val="poly"/>
            <c:order val="4"/>
            <c:intercept val="0"/>
          </c:trendline>
          <c:xVal>
            <c:numRef>
              <c:f>'2.0 K'!$K$3:$K$59</c:f>
              <c:numCache>
                <c:formatCode>General</c:formatCode>
                <c:ptCount val="57"/>
                <c:pt idx="0">
                  <c:v>0</c:v>
                </c:pt>
                <c:pt idx="1">
                  <c:v>0</c:v>
                </c:pt>
                <c:pt idx="2">
                  <c:v>6.8160960000000034E-2</c:v>
                </c:pt>
                <c:pt idx="3">
                  <c:v>0.13602997333333336</c:v>
                </c:pt>
                <c:pt idx="4">
                  <c:v>0.20403637333333341</c:v>
                </c:pt>
                <c:pt idx="5">
                  <c:v>0.27156299333333384</c:v>
                </c:pt>
                <c:pt idx="6">
                  <c:v>0.34021339333333361</c:v>
                </c:pt>
                <c:pt idx="7">
                  <c:v>0.4072827733333339</c:v>
                </c:pt>
                <c:pt idx="8">
                  <c:v>0.47608344000000008</c:v>
                </c:pt>
                <c:pt idx="9">
                  <c:v>0.54411989333333433</c:v>
                </c:pt>
                <c:pt idx="10">
                  <c:v>0.61182683333333499</c:v>
                </c:pt>
                <c:pt idx="11">
                  <c:v>0.68008117333333418</c:v>
                </c:pt>
                <c:pt idx="12">
                  <c:v>0.74656344000000008</c:v>
                </c:pt>
                <c:pt idx="13">
                  <c:v>0.81427467333333481</c:v>
                </c:pt>
                <c:pt idx="14">
                  <c:v>0.88297659333333411</c:v>
                </c:pt>
                <c:pt idx="15">
                  <c:v>0.95041627333333367</c:v>
                </c:pt>
                <c:pt idx="16">
                  <c:v>1.0182455733333358</c:v>
                </c:pt>
                <c:pt idx="17">
                  <c:v>1.0862519733333356</c:v>
                </c:pt>
                <c:pt idx="18">
                  <c:v>1.1542293933333334</c:v>
                </c:pt>
                <c:pt idx="19">
                  <c:v>1.1542293933333334</c:v>
                </c:pt>
                <c:pt idx="20">
                  <c:v>1.2219781933333336</c:v>
                </c:pt>
                <c:pt idx="21">
                  <c:v>1.291658993333334</c:v>
                </c:pt>
                <c:pt idx="22">
                  <c:v>1.358437500000002</c:v>
                </c:pt>
                <c:pt idx="23">
                  <c:v>1.4268989933333336</c:v>
                </c:pt>
                <c:pt idx="24">
                  <c:v>1.4945093333333339</c:v>
                </c:pt>
                <c:pt idx="25">
                  <c:v>1.5636845933333337</c:v>
                </c:pt>
                <c:pt idx="26">
                  <c:v>1.5636845933333337</c:v>
                </c:pt>
                <c:pt idx="27">
                  <c:v>1.6291310933333334</c:v>
                </c:pt>
                <c:pt idx="28">
                  <c:v>1.698618693333334</c:v>
                </c:pt>
                <c:pt idx="29">
                  <c:v>1.7668021933333349</c:v>
                </c:pt>
                <c:pt idx="30">
                  <c:v>1.8335205933333338</c:v>
                </c:pt>
                <c:pt idx="31">
                  <c:v>1.9014754733333341</c:v>
                </c:pt>
                <c:pt idx="32">
                  <c:v>1.9706668333333341</c:v>
                </c:pt>
                <c:pt idx="33">
                  <c:v>2.0381354933333338</c:v>
                </c:pt>
                <c:pt idx="34">
                  <c:v>2.0381354933333338</c:v>
                </c:pt>
                <c:pt idx="35">
                  <c:v>2.1067397400000045</c:v>
                </c:pt>
                <c:pt idx="36">
                  <c:v>2.1734237933333342</c:v>
                </c:pt>
                <c:pt idx="37">
                  <c:v>2.2411468333333335</c:v>
                </c:pt>
                <c:pt idx="38">
                  <c:v>2.3099088599999997</c:v>
                </c:pt>
                <c:pt idx="39">
                  <c:v>2.3765145600000008</c:v>
                </c:pt>
                <c:pt idx="40">
                  <c:v>2.4440669400000004</c:v>
                </c:pt>
                <c:pt idx="41">
                  <c:v>2.512565999999997</c:v>
                </c:pt>
                <c:pt idx="42">
                  <c:v>2.5820117400000044</c:v>
                </c:pt>
                <c:pt idx="43">
                  <c:v>2.6490306733333342</c:v>
                </c:pt>
                <c:pt idx="44">
                  <c:v>2.7169082733333343</c:v>
                </c:pt>
                <c:pt idx="45">
                  <c:v>2.7856445399999998</c:v>
                </c:pt>
                <c:pt idx="46">
                  <c:v>2.8517393333333327</c:v>
                </c:pt>
                <c:pt idx="47">
                  <c:v>2.9221500000000007</c:v>
                </c:pt>
                <c:pt idx="48">
                  <c:v>2.9898354733333337</c:v>
                </c:pt>
                <c:pt idx="49">
                  <c:v>3.0582958933333337</c:v>
                </c:pt>
                <c:pt idx="50">
                  <c:v>3.1238679733333332</c:v>
                </c:pt>
                <c:pt idx="51">
                  <c:v>3.1938375000000012</c:v>
                </c:pt>
                <c:pt idx="52">
                  <c:v>3.1938375000000012</c:v>
                </c:pt>
                <c:pt idx="53">
                  <c:v>3.2608392600000045</c:v>
                </c:pt>
                <c:pt idx="54">
                  <c:v>3.3285365400000044</c:v>
                </c:pt>
                <c:pt idx="55">
                  <c:v>3.3969293399999967</c:v>
                </c:pt>
                <c:pt idx="56">
                  <c:v>3.4660176600000003</c:v>
                </c:pt>
              </c:numCache>
            </c:numRef>
          </c:xVal>
          <c:yVal>
            <c:numRef>
              <c:f>'2.0 K'!$J$3:$J$59</c:f>
              <c:numCache>
                <c:formatCode>0.000</c:formatCode>
                <c:ptCount val="5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0.25629852200870179</c:v>
                </c:pt>
                <c:pt idx="8">
                  <c:v>0.25629852200870179</c:v>
                </c:pt>
                <c:pt idx="9">
                  <c:v>0.25629852200870179</c:v>
                </c:pt>
                <c:pt idx="10">
                  <c:v>0.25629852200870179</c:v>
                </c:pt>
                <c:pt idx="11">
                  <c:v>0.51269815227073068</c:v>
                </c:pt>
                <c:pt idx="12">
                  <c:v>0.51269815227073068</c:v>
                </c:pt>
                <c:pt idx="13">
                  <c:v>0.51269815227073068</c:v>
                </c:pt>
                <c:pt idx="14">
                  <c:v>0.51269815227073068</c:v>
                </c:pt>
                <c:pt idx="15">
                  <c:v>0.51269815227073068</c:v>
                </c:pt>
                <c:pt idx="16">
                  <c:v>0.76922319983907561</c:v>
                </c:pt>
                <c:pt idx="17">
                  <c:v>0.76922319983907561</c:v>
                </c:pt>
                <c:pt idx="18">
                  <c:v>1.0258420076469932</c:v>
                </c:pt>
                <c:pt idx="19">
                  <c:v>0.76922319983907561</c:v>
                </c:pt>
                <c:pt idx="20">
                  <c:v>1.0258420076469932</c:v>
                </c:pt>
                <c:pt idx="21">
                  <c:v>1.0258420076469932</c:v>
                </c:pt>
                <c:pt idx="22">
                  <c:v>1.2825844920705258</c:v>
                </c:pt>
                <c:pt idx="23">
                  <c:v>1.2825844920705258</c:v>
                </c:pt>
                <c:pt idx="24">
                  <c:v>1.5394245804047892</c:v>
                </c:pt>
                <c:pt idx="25">
                  <c:v>1.7963922073076501</c:v>
                </c:pt>
                <c:pt idx="26">
                  <c:v>1.7963922073076501</c:v>
                </c:pt>
                <c:pt idx="27">
                  <c:v>1.7963922073076501</c:v>
                </c:pt>
                <c:pt idx="28">
                  <c:v>2.310620667533843</c:v>
                </c:pt>
                <c:pt idx="29">
                  <c:v>2.5679077700346866</c:v>
                </c:pt>
                <c:pt idx="30">
                  <c:v>2.5679077700346866</c:v>
                </c:pt>
                <c:pt idx="31">
                  <c:v>2.8252983637027107</c:v>
                </c:pt>
                <c:pt idx="32">
                  <c:v>3.3404052072771862</c:v>
                </c:pt>
                <c:pt idx="33">
                  <c:v>3.5981103466040691</c:v>
                </c:pt>
                <c:pt idx="34">
                  <c:v>3.5981103466040691</c:v>
                </c:pt>
                <c:pt idx="35">
                  <c:v>3.8559304263636727</c:v>
                </c:pt>
                <c:pt idx="36">
                  <c:v>4.1138655096881749</c:v>
                </c:pt>
                <c:pt idx="37">
                  <c:v>4.3719119145344543</c:v>
                </c:pt>
                <c:pt idx="38">
                  <c:v>4.8883089529669865</c:v>
                </c:pt>
                <c:pt idx="39">
                  <c:v>5.1466653140965803</c:v>
                </c:pt>
                <c:pt idx="40">
                  <c:v>5.4051351003541193</c:v>
                </c:pt>
                <c:pt idx="41">
                  <c:v>5.9223814369895305</c:v>
                </c:pt>
                <c:pt idx="42">
                  <c:v>6.1811693499724818</c:v>
                </c:pt>
                <c:pt idx="43">
                  <c:v>6.6990655764253972</c:v>
                </c:pt>
                <c:pt idx="44">
                  <c:v>7.2173850006747005</c:v>
                </c:pt>
                <c:pt idx="45">
                  <c:v>7.4766967428736741</c:v>
                </c:pt>
                <c:pt idx="46">
                  <c:v>7.9956395855780373</c:v>
                </c:pt>
                <c:pt idx="47">
                  <c:v>8.5150161379084146</c:v>
                </c:pt>
                <c:pt idx="48">
                  <c:v>9.0348080513646956</c:v>
                </c:pt>
                <c:pt idx="49">
                  <c:v>9.5550044684005204</c:v>
                </c:pt>
                <c:pt idx="50">
                  <c:v>10.075635940852036</c:v>
                </c:pt>
                <c:pt idx="51">
                  <c:v>10.596655829145281</c:v>
                </c:pt>
                <c:pt idx="52">
                  <c:v>10.596655829145281</c:v>
                </c:pt>
                <c:pt idx="53">
                  <c:v>11.378986225515154</c:v>
                </c:pt>
                <c:pt idx="54">
                  <c:v>11.901055327779185</c:v>
                </c:pt>
                <c:pt idx="55">
                  <c:v>12.42351241979156</c:v>
                </c:pt>
                <c:pt idx="56">
                  <c:v>13.207975044771091</c:v>
                </c:pt>
              </c:numCache>
            </c:numRef>
          </c:yVal>
        </c:ser>
        <c:ser>
          <c:idx val="2"/>
          <c:order val="1"/>
          <c:tx>
            <c:v>@ 1.9 K</c:v>
          </c:tx>
          <c:spPr>
            <a:ln w="28575">
              <a:noFill/>
            </a:ln>
          </c:spPr>
          <c:trendline>
            <c:spPr>
              <a:ln w="19050">
                <a:solidFill>
                  <a:srgbClr val="92D050"/>
                </a:solidFill>
                <a:prstDash val="lgDashDotDot"/>
              </a:ln>
            </c:spPr>
            <c:trendlineType val="poly"/>
            <c:order val="3"/>
            <c:intercept val="0"/>
          </c:trendline>
          <c:xVal>
            <c:numRef>
              <c:f>'1.9 K'!$K$3:$K$35</c:f>
              <c:numCache>
                <c:formatCode>General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9.9164501333333571E-2</c:v>
                </c:pt>
                <c:pt idx="3">
                  <c:v>0.19871368533333372</c:v>
                </c:pt>
                <c:pt idx="4">
                  <c:v>0.39665800533333384</c:v>
                </c:pt>
                <c:pt idx="5">
                  <c:v>0.79303272533333358</c:v>
                </c:pt>
                <c:pt idx="6">
                  <c:v>0.89248051200000045</c:v>
                </c:pt>
                <c:pt idx="7">
                  <c:v>0.99168264533333339</c:v>
                </c:pt>
                <c:pt idx="8">
                  <c:v>1.0918339413333333</c:v>
                </c:pt>
                <c:pt idx="9">
                  <c:v>1.1901005013333363</c:v>
                </c:pt>
                <c:pt idx="10">
                  <c:v>1.2902768853333331</c:v>
                </c:pt>
                <c:pt idx="11">
                  <c:v>1.389675541333335</c:v>
                </c:pt>
                <c:pt idx="12">
                  <c:v>1.4877696213333318</c:v>
                </c:pt>
                <c:pt idx="13">
                  <c:v>1.5866320213333354</c:v>
                </c:pt>
                <c:pt idx="14">
                  <c:v>1.6860181333333368</c:v>
                </c:pt>
                <c:pt idx="15">
                  <c:v>1.7856896213333346</c:v>
                </c:pt>
                <c:pt idx="16">
                  <c:v>1.9849667413333341</c:v>
                </c:pt>
                <c:pt idx="17">
                  <c:v>2.0841270613333407</c:v>
                </c:pt>
                <c:pt idx="18">
                  <c:v>2.1826821333333291</c:v>
                </c:pt>
                <c:pt idx="19">
                  <c:v>2.2835139413333407</c:v>
                </c:pt>
                <c:pt idx="20">
                  <c:v>2.380308672</c:v>
                </c:pt>
                <c:pt idx="21">
                  <c:v>2.5799255253333335</c:v>
                </c:pt>
                <c:pt idx="22">
                  <c:v>2.5799255253333335</c:v>
                </c:pt>
                <c:pt idx="23">
                  <c:v>2.6793994453333352</c:v>
                </c:pt>
                <c:pt idx="24">
                  <c:v>2.7773461333333334</c:v>
                </c:pt>
                <c:pt idx="25">
                  <c:v>2.877051072</c:v>
                </c:pt>
                <c:pt idx="26">
                  <c:v>2.9785142613333386</c:v>
                </c:pt>
                <c:pt idx="27">
                  <c:v>3.0781470720000002</c:v>
                </c:pt>
                <c:pt idx="28">
                  <c:v>3.1757738880000002</c:v>
                </c:pt>
                <c:pt idx="29">
                  <c:v>3.2749248000000031</c:v>
                </c:pt>
                <c:pt idx="30">
                  <c:v>3.3755998079999991</c:v>
                </c:pt>
                <c:pt idx="31">
                  <c:v>3.4739865813333366</c:v>
                </c:pt>
                <c:pt idx="32">
                  <c:v>3.5737866453333367</c:v>
                </c:pt>
              </c:numCache>
            </c:numRef>
          </c:xVal>
          <c:yVal>
            <c:numRef>
              <c:f>'1.9 K'!$J$3:$J$35</c:f>
              <c:numCache>
                <c:formatCode>0.000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0.62904347156367479</c:v>
                </c:pt>
                <c:pt idx="6">
                  <c:v>0.83889182236607474</c:v>
                </c:pt>
                <c:pt idx="7">
                  <c:v>1.0488218711586228</c:v>
                </c:pt>
                <c:pt idx="8">
                  <c:v>1.2588454525497279</c:v>
                </c:pt>
                <c:pt idx="9">
                  <c:v>1.4689474437294958</c:v>
                </c:pt>
                <c:pt idx="10">
                  <c:v>1.6791413682051282</c:v>
                </c:pt>
                <c:pt idx="11">
                  <c:v>1.8894154678801289</c:v>
                </c:pt>
                <c:pt idx="12">
                  <c:v>2.0997748403479619</c:v>
                </c:pt>
                <c:pt idx="13">
                  <c:v>2.5207478809246009</c:v>
                </c:pt>
                <c:pt idx="14">
                  <c:v>2.9420608172157077</c:v>
                </c:pt>
                <c:pt idx="15">
                  <c:v>3.3637224212095247</c:v>
                </c:pt>
                <c:pt idx="16">
                  <c:v>4.2080997518512131</c:v>
                </c:pt>
                <c:pt idx="17">
                  <c:v>4.6307772695053355</c:v>
                </c:pt>
                <c:pt idx="18">
                  <c:v>5.0538301646263495</c:v>
                </c:pt>
                <c:pt idx="19">
                  <c:v>5.4772368085191925</c:v>
                </c:pt>
                <c:pt idx="20">
                  <c:v>6.1130070001391701</c:v>
                </c:pt>
                <c:pt idx="21">
                  <c:v>7.8123167766308468</c:v>
                </c:pt>
                <c:pt idx="22">
                  <c:v>7.386949828595438</c:v>
                </c:pt>
                <c:pt idx="23">
                  <c:v>8.2380414384777119</c:v>
                </c:pt>
                <c:pt idx="24">
                  <c:v>9.0905856997156729</c:v>
                </c:pt>
                <c:pt idx="25">
                  <c:v>10.158313198521668</c:v>
                </c:pt>
                <c:pt idx="26">
                  <c:v>10.8000607068457</c:v>
                </c:pt>
                <c:pt idx="27">
                  <c:v>11.657019405736158</c:v>
                </c:pt>
                <c:pt idx="28">
                  <c:v>12.086057902210623</c:v>
                </c:pt>
                <c:pt idx="29">
                  <c:v>12.945272110879147</c:v>
                </c:pt>
                <c:pt idx="30">
                  <c:v>13.805980675366781</c:v>
                </c:pt>
                <c:pt idx="31">
                  <c:v>14.452524735876018</c:v>
                </c:pt>
                <c:pt idx="32">
                  <c:v>15.3159150797928</c:v>
                </c:pt>
              </c:numCache>
            </c:numRef>
          </c:yVal>
        </c:ser>
        <c:ser>
          <c:idx val="3"/>
          <c:order val="2"/>
          <c:tx>
            <c:v>@ 1.8 K</c:v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rgbClr val="FF0000"/>
              </a:solidFill>
            </c:spPr>
          </c:marker>
          <c:trendline>
            <c:spPr>
              <a:ln w="19050">
                <a:solidFill>
                  <a:srgbClr val="FF0000"/>
                </a:solidFill>
                <a:prstDash val="dash"/>
              </a:ln>
            </c:spPr>
            <c:trendlineType val="poly"/>
            <c:order val="3"/>
          </c:trendline>
          <c:xVal>
            <c:numRef>
              <c:f>'1.8 K'!$K$3:$K$59</c:f>
              <c:numCache>
                <c:formatCode>General</c:formatCode>
                <c:ptCount val="57"/>
                <c:pt idx="0">
                  <c:v>0</c:v>
                </c:pt>
                <c:pt idx="1">
                  <c:v>0</c:v>
                </c:pt>
                <c:pt idx="2">
                  <c:v>6.8838336000000111E-2</c:v>
                </c:pt>
                <c:pt idx="3">
                  <c:v>0.13738182399999987</c:v>
                </c:pt>
                <c:pt idx="4">
                  <c:v>0.20606406400000021</c:v>
                </c:pt>
                <c:pt idx="5">
                  <c:v>0.27426175599999997</c:v>
                </c:pt>
                <c:pt idx="6">
                  <c:v>0.34359439600000041</c:v>
                </c:pt>
                <c:pt idx="7">
                  <c:v>0.41133030400000031</c:v>
                </c:pt>
                <c:pt idx="8">
                  <c:v>0.48081470400000093</c:v>
                </c:pt>
                <c:pt idx="9">
                  <c:v>0.54952729600000061</c:v>
                </c:pt>
                <c:pt idx="10">
                  <c:v>0.61790710000000015</c:v>
                </c:pt>
                <c:pt idx="11">
                  <c:v>0.68683974400000092</c:v>
                </c:pt>
                <c:pt idx="12">
                  <c:v>0.75398270400000011</c:v>
                </c:pt>
                <c:pt idx="13">
                  <c:v>0.82236684400000037</c:v>
                </c:pt>
                <c:pt idx="14">
                  <c:v>0.89175151600000191</c:v>
                </c:pt>
                <c:pt idx="15">
                  <c:v>0.95986140400000064</c:v>
                </c:pt>
                <c:pt idx="16">
                  <c:v>1.0283647839999985</c:v>
                </c:pt>
                <c:pt idx="17">
                  <c:v>1.0970470240000028</c:v>
                </c:pt>
                <c:pt idx="18">
                  <c:v>1.1656999959999979</c:v>
                </c:pt>
                <c:pt idx="19">
                  <c:v>1.2341220760000002</c:v>
                </c:pt>
                <c:pt idx="20">
                  <c:v>1.3044953559999988</c:v>
                </c:pt>
                <c:pt idx="21">
                  <c:v>1.3719375000000003</c:v>
                </c:pt>
                <c:pt idx="22">
                  <c:v>1.441079355999997</c:v>
                </c:pt>
                <c:pt idx="23">
                  <c:v>1.5093615999999979</c:v>
                </c:pt>
                <c:pt idx="24">
                  <c:v>1.5792243159999966</c:v>
                </c:pt>
                <c:pt idx="25">
                  <c:v>1.645321215999997</c:v>
                </c:pt>
                <c:pt idx="26">
                  <c:v>1.7154993759999988</c:v>
                </c:pt>
                <c:pt idx="27">
                  <c:v>1.7843604760000016</c:v>
                </c:pt>
                <c:pt idx="28">
                  <c:v>1.8517419160000006</c:v>
                </c:pt>
                <c:pt idx="29">
                  <c:v>1.8517419160000006</c:v>
                </c:pt>
                <c:pt idx="30">
                  <c:v>1.9203721240000036</c:v>
                </c:pt>
                <c:pt idx="31">
                  <c:v>1.9902511000000023</c:v>
                </c:pt>
                <c:pt idx="32">
                  <c:v>2.0583902560000045</c:v>
                </c:pt>
                <c:pt idx="33">
                  <c:v>2.1276762840000005</c:v>
                </c:pt>
                <c:pt idx="34">
                  <c:v>2.1950230360000007</c:v>
                </c:pt>
                <c:pt idx="35">
                  <c:v>2.2634191000000006</c:v>
                </c:pt>
                <c:pt idx="36">
                  <c:v>2.3328644759999961</c:v>
                </c:pt>
                <c:pt idx="37">
                  <c:v>2.400132096000001</c:v>
                </c:pt>
                <c:pt idx="38">
                  <c:v>2.4683558040000007</c:v>
                </c:pt>
                <c:pt idx="39">
                  <c:v>2.5375356000000009</c:v>
                </c:pt>
                <c:pt idx="40">
                  <c:v>2.6076714840000004</c:v>
                </c:pt>
                <c:pt idx="41">
                  <c:v>2.6753564439999997</c:v>
                </c:pt>
                <c:pt idx="42">
                  <c:v>2.7439086040000009</c:v>
                </c:pt>
                <c:pt idx="43">
                  <c:v>2.8133279640000004</c:v>
                </c:pt>
                <c:pt idx="44">
                  <c:v>2.8800795999999997</c:v>
                </c:pt>
                <c:pt idx="45">
                  <c:v>2.9511900000000004</c:v>
                </c:pt>
                <c:pt idx="46">
                  <c:v>3.0195481239999959</c:v>
                </c:pt>
                <c:pt idx="47">
                  <c:v>3.0886888960000007</c:v>
                </c:pt>
                <c:pt idx="48">
                  <c:v>3.2255775000000044</c:v>
                </c:pt>
                <c:pt idx="49">
                  <c:v>3.2932451159999987</c:v>
                </c:pt>
                <c:pt idx="50">
                  <c:v>3.3616151639999972</c:v>
                </c:pt>
                <c:pt idx="51">
                  <c:v>3.4306876440000003</c:v>
                </c:pt>
                <c:pt idx="52">
                  <c:v>3.4306876440000003</c:v>
                </c:pt>
                <c:pt idx="53">
                  <c:v>3.5004625560000004</c:v>
                </c:pt>
                <c:pt idx="54">
                  <c:v>3.5670060640000014</c:v>
                </c:pt>
                <c:pt idx="55">
                  <c:v>3.6381468160000008</c:v>
                </c:pt>
                <c:pt idx="56">
                  <c:v>3.7059802840000011</c:v>
                </c:pt>
              </c:numCache>
            </c:numRef>
          </c:xVal>
          <c:yVal>
            <c:numRef>
              <c:f>'1.8 K'!$J$3:$J$59</c:f>
              <c:numCache>
                <c:formatCode>0.000</c:formatCode>
                <c:ptCount val="57"/>
                <c:pt idx="0">
                  <c:v>0</c:v>
                </c:pt>
                <c:pt idx="1">
                  <c:v>0.18631378074407429</c:v>
                </c:pt>
                <c:pt idx="2">
                  <c:v>0.18631378074407429</c:v>
                </c:pt>
                <c:pt idx="3">
                  <c:v>0.18631378074407429</c:v>
                </c:pt>
                <c:pt idx="4">
                  <c:v>0.37267218374093036</c:v>
                </c:pt>
                <c:pt idx="5">
                  <c:v>0.37267218374093036</c:v>
                </c:pt>
                <c:pt idx="6">
                  <c:v>0.55904656455907364</c:v>
                </c:pt>
                <c:pt idx="7">
                  <c:v>0.55904656455907364</c:v>
                </c:pt>
                <c:pt idx="8">
                  <c:v>0.9318930502124626</c:v>
                </c:pt>
                <c:pt idx="9">
                  <c:v>0.9318930502124626</c:v>
                </c:pt>
                <c:pt idx="10">
                  <c:v>1.1183696996461818</c:v>
                </c:pt>
                <c:pt idx="11">
                  <c:v>1.3048623411422433</c:v>
                </c:pt>
                <c:pt idx="12">
                  <c:v>1.4913860725658257</c:v>
                </c:pt>
                <c:pt idx="13">
                  <c:v>1.6779409012339661</c:v>
                </c:pt>
                <c:pt idx="14">
                  <c:v>1.8645253238458461</c:v>
                </c:pt>
                <c:pt idx="15">
                  <c:v>2.0511469014445867</c:v>
                </c:pt>
                <c:pt idx="16">
                  <c:v>2.4244577307337423</c:v>
                </c:pt>
                <c:pt idx="17">
                  <c:v>2.6111605932730395</c:v>
                </c:pt>
                <c:pt idx="18">
                  <c:v>2.7978930816841001</c:v>
                </c:pt>
                <c:pt idx="19">
                  <c:v>3.1714484744986757</c:v>
                </c:pt>
                <c:pt idx="20">
                  <c:v>3.5451073143724092</c:v>
                </c:pt>
                <c:pt idx="21">
                  <c:v>3.9188802321221683</c:v>
                </c:pt>
                <c:pt idx="22">
                  <c:v>4.2927854496312898</c:v>
                </c:pt>
                <c:pt idx="23">
                  <c:v>4.6667866673237759</c:v>
                </c:pt>
                <c:pt idx="24">
                  <c:v>5.2279960267789125</c:v>
                </c:pt>
                <c:pt idx="25">
                  <c:v>5.6022851390269333</c:v>
                </c:pt>
                <c:pt idx="26">
                  <c:v>6.1639159259847442</c:v>
                </c:pt>
                <c:pt idx="27">
                  <c:v>6.5384962576653365</c:v>
                </c:pt>
                <c:pt idx="28">
                  <c:v>7.1005367288110497</c:v>
                </c:pt>
                <c:pt idx="29">
                  <c:v>7.1005367288110497</c:v>
                </c:pt>
                <c:pt idx="30">
                  <c:v>7.6628389902921867</c:v>
                </c:pt>
                <c:pt idx="31">
                  <c:v>8.2253940764673867</c:v>
                </c:pt>
                <c:pt idx="32">
                  <c:v>8.975830438063177</c:v>
                </c:pt>
                <c:pt idx="33">
                  <c:v>9.538939937941521</c:v>
                </c:pt>
                <c:pt idx="34">
                  <c:v>10.290148968310028</c:v>
                </c:pt>
                <c:pt idx="35">
                  <c:v>11.229768763398846</c:v>
                </c:pt>
                <c:pt idx="36">
                  <c:v>11.793857053794987</c:v>
                </c:pt>
                <c:pt idx="37">
                  <c:v>12.734513583124718</c:v>
                </c:pt>
                <c:pt idx="38">
                  <c:v>13.487561169224893</c:v>
                </c:pt>
                <c:pt idx="39">
                  <c:v>14.429428489820761</c:v>
                </c:pt>
                <c:pt idx="40">
                  <c:v>15.371973000661399</c:v>
                </c:pt>
                <c:pt idx="41">
                  <c:v>16.315170727825958</c:v>
                </c:pt>
                <c:pt idx="42">
                  <c:v>17.259039082684112</c:v>
                </c:pt>
                <c:pt idx="43">
                  <c:v>18.203557093512625</c:v>
                </c:pt>
                <c:pt idx="44">
                  <c:v>19.337864856391594</c:v>
                </c:pt>
                <c:pt idx="45">
                  <c:v>20.662430969331485</c:v>
                </c:pt>
                <c:pt idx="46">
                  <c:v>21.798810352686932</c:v>
                </c:pt>
                <c:pt idx="47">
                  <c:v>22.93615828003049</c:v>
                </c:pt>
                <c:pt idx="48">
                  <c:v>25.403767123598932</c:v>
                </c:pt>
                <c:pt idx="49">
                  <c:v>26.544231492130699</c:v>
                </c:pt>
                <c:pt idx="50">
                  <c:v>27.876028703512503</c:v>
                </c:pt>
                <c:pt idx="51">
                  <c:v>29.209189545939818</c:v>
                </c:pt>
                <c:pt idx="52">
                  <c:v>29.209189545939818</c:v>
                </c:pt>
                <c:pt idx="53">
                  <c:v>30.54377186331547</c:v>
                </c:pt>
                <c:pt idx="54">
                  <c:v>31.879752637794525</c:v>
                </c:pt>
                <c:pt idx="55">
                  <c:v>32.834907493176317</c:v>
                </c:pt>
                <c:pt idx="56">
                  <c:v>35.513308434779411</c:v>
                </c:pt>
              </c:numCache>
            </c:numRef>
          </c:yVal>
        </c:ser>
        <c:ser>
          <c:idx val="4"/>
          <c:order val="3"/>
          <c:tx>
            <c:v>@ 1.7 K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FFC000"/>
              </a:solidFill>
            </c:spPr>
          </c:marker>
          <c:trendline>
            <c:spPr>
              <a:ln w="19050">
                <a:solidFill>
                  <a:srgbClr val="FFC000"/>
                </a:solidFill>
                <a:prstDash val="dash"/>
              </a:ln>
            </c:spPr>
            <c:trendlineType val="poly"/>
            <c:order val="3"/>
            <c:forward val="0.1"/>
            <c:intercept val="0"/>
          </c:trendline>
          <c:xVal>
            <c:numRef>
              <c:f>'1.7 K'!$K$3:$K$32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6.9346368000000033E-2</c:v>
                </c:pt>
                <c:pt idx="3">
                  <c:v>0.13839571199999998</c:v>
                </c:pt>
                <c:pt idx="4">
                  <c:v>0.20758483200000022</c:v>
                </c:pt>
                <c:pt idx="5">
                  <c:v>0.27628582800000001</c:v>
                </c:pt>
                <c:pt idx="6">
                  <c:v>0.34613014800000003</c:v>
                </c:pt>
                <c:pt idx="7">
                  <c:v>0.41436595200000031</c:v>
                </c:pt>
                <c:pt idx="8">
                  <c:v>0.48436315200000002</c:v>
                </c:pt>
                <c:pt idx="9">
                  <c:v>0.55358284799999957</c:v>
                </c:pt>
                <c:pt idx="10">
                  <c:v>0.6224672999999995</c:v>
                </c:pt>
                <c:pt idx="11">
                  <c:v>0.69190867200000161</c:v>
                </c:pt>
                <c:pt idx="12">
                  <c:v>0.759547152000001</c:v>
                </c:pt>
                <c:pt idx="13">
                  <c:v>0.82843597200000063</c:v>
                </c:pt>
                <c:pt idx="14">
                  <c:v>0.82843597200000063</c:v>
                </c:pt>
                <c:pt idx="15">
                  <c:v>0.89833270799999942</c:v>
                </c:pt>
                <c:pt idx="16">
                  <c:v>0.96694525200000181</c:v>
                </c:pt>
                <c:pt idx="17">
                  <c:v>1.0359541919999982</c:v>
                </c:pt>
                <c:pt idx="18">
                  <c:v>1.1051433119999998</c:v>
                </c:pt>
                <c:pt idx="19">
                  <c:v>1.1743029480000016</c:v>
                </c:pt>
                <c:pt idx="20">
                  <c:v>1.2432299879999966</c:v>
                </c:pt>
                <c:pt idx="21">
                  <c:v>1.314122628</c:v>
                </c:pt>
                <c:pt idx="22">
                  <c:v>1.3820625000000017</c:v>
                </c:pt>
                <c:pt idx="23">
                  <c:v>1.4517146279999962</c:v>
                </c:pt>
                <c:pt idx="24">
                  <c:v>1.5205008</c:v>
                </c:pt>
                <c:pt idx="25">
                  <c:v>1.590879108</c:v>
                </c:pt>
                <c:pt idx="26">
                  <c:v>1.6574638079999982</c:v>
                </c:pt>
                <c:pt idx="27">
                  <c:v>1.7281598880000011</c:v>
                </c:pt>
                <c:pt idx="28">
                  <c:v>1.8654079079999999</c:v>
                </c:pt>
                <c:pt idx="29">
                  <c:v>2.0735813280000035</c:v>
                </c:pt>
              </c:numCache>
            </c:numRef>
          </c:xVal>
          <c:yVal>
            <c:numRef>
              <c:f>'1.7 K'!$J$3:$J$32</c:f>
              <c:numCache>
                <c:formatCode>0.000</c:formatCode>
                <c:ptCount val="30"/>
                <c:pt idx="0">
                  <c:v>0</c:v>
                </c:pt>
                <c:pt idx="1">
                  <c:v>-0.10980213922340276</c:v>
                </c:pt>
                <c:pt idx="2">
                  <c:v>0.11010321297355598</c:v>
                </c:pt>
                <c:pt idx="3">
                  <c:v>0.33118502474072131</c:v>
                </c:pt>
                <c:pt idx="4">
                  <c:v>0.22050491972014372</c:v>
                </c:pt>
                <c:pt idx="5">
                  <c:v>0.44216249811990288</c:v>
                </c:pt>
                <c:pt idx="6">
                  <c:v>0.66500596127294642</c:v>
                </c:pt>
                <c:pt idx="7">
                  <c:v>0.88900386306778378</c:v>
                </c:pt>
                <c:pt idx="8">
                  <c:v>1.1141651835264721</c:v>
                </c:pt>
                <c:pt idx="9">
                  <c:v>1.3404786832409419</c:v>
                </c:pt>
                <c:pt idx="10">
                  <c:v>1.4540620465770537</c:v>
                </c:pt>
                <c:pt idx="11">
                  <c:v>1.9112412806687731</c:v>
                </c:pt>
                <c:pt idx="12">
                  <c:v>2.1415215677118629</c:v>
                </c:pt>
                <c:pt idx="13">
                  <c:v>2.4890470316680777</c:v>
                </c:pt>
                <c:pt idx="14">
                  <c:v>2.4890470316680777</c:v>
                </c:pt>
                <c:pt idx="15">
                  <c:v>2.8390682405778875</c:v>
                </c:pt>
                <c:pt idx="16">
                  <c:v>3.1915679078116099</c:v>
                </c:pt>
                <c:pt idx="17">
                  <c:v>3.6653814239366866</c:v>
                </c:pt>
                <c:pt idx="18">
                  <c:v>4.0235734152607172</c:v>
                </c:pt>
                <c:pt idx="19">
                  <c:v>4.6259075511543255</c:v>
                </c:pt>
                <c:pt idx="20">
                  <c:v>5.1125245134844217</c:v>
                </c:pt>
                <c:pt idx="21">
                  <c:v>5.8502398469055734</c:v>
                </c:pt>
                <c:pt idx="22">
                  <c:v>6.3471756704509401</c:v>
                </c:pt>
                <c:pt idx="23">
                  <c:v>7.1001520196491965</c:v>
                </c:pt>
                <c:pt idx="24">
                  <c:v>7.862062434126349</c:v>
                </c:pt>
                <c:pt idx="25">
                  <c:v>8.6327367620888662</c:v>
                </c:pt>
                <c:pt idx="26">
                  <c:v>9.5427584070324389</c:v>
                </c:pt>
                <c:pt idx="27">
                  <c:v>10.596823191706848</c:v>
                </c:pt>
                <c:pt idx="28">
                  <c:v>12.884826854597804</c:v>
                </c:pt>
                <c:pt idx="29">
                  <c:v>18.509632645932605</c:v>
                </c:pt>
              </c:numCache>
            </c:numRef>
          </c:yVal>
        </c:ser>
        <c:axId val="130806912"/>
        <c:axId val="130808832"/>
      </c:scatterChart>
      <c:valAx>
        <c:axId val="130806912"/>
        <c:scaling>
          <c:orientation val="minMax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Heat</a:t>
                </a:r>
                <a:r>
                  <a:rPr lang="pl-PL"/>
                  <a:t> Load</a:t>
                </a:r>
                <a:r>
                  <a:rPr lang="fr-FR"/>
                  <a:t>, W</a:t>
                </a:r>
                <a:r>
                  <a:rPr lang="pl-PL"/>
                  <a:t>/m</a:t>
                </a:r>
                <a:endParaRPr lang="fr-FR"/>
              </a:p>
            </c:rich>
          </c:tx>
          <c:layout>
            <c:manualLayout>
              <c:xMode val="edge"/>
              <c:yMode val="edge"/>
              <c:x val="0.48990683567314508"/>
              <c:y val="0.90749999999999997"/>
            </c:manualLayout>
          </c:layout>
        </c:title>
        <c:numFmt formatCode="General" sourceLinked="0"/>
        <c:tickLblPos val="nextTo"/>
        <c:txPr>
          <a:bodyPr rot="0" vert="horz"/>
          <a:lstStyle/>
          <a:p>
            <a:pPr>
              <a:defRPr/>
            </a:pPr>
            <a:endParaRPr lang="fr-FR"/>
          </a:p>
        </c:txPr>
        <c:crossAx val="130808832"/>
        <c:crosses val="autoZero"/>
        <c:crossBetween val="midCat"/>
      </c:valAx>
      <c:valAx>
        <c:axId val="130808832"/>
        <c:scaling>
          <c:orientation val="minMax"/>
          <c:min val="0"/>
        </c:scaling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Temperature Rise, mK</a:t>
                </a:r>
              </a:p>
            </c:rich>
          </c:tx>
          <c:layout>
            <c:manualLayout>
              <c:xMode val="edge"/>
              <c:yMode val="edge"/>
              <c:x val="2.7428183773138781E-2"/>
              <c:y val="0.3067631034757019"/>
            </c:manualLayout>
          </c:layout>
        </c:title>
        <c:numFmt formatCode="0.00" sourceLinked="0"/>
        <c:tickLblPos val="nextTo"/>
        <c:crossAx val="130806912"/>
        <c:crosses val="autoZero"/>
        <c:crossBetween val="midCat"/>
      </c:valAx>
    </c:plotArea>
    <c:legend>
      <c:legendPos val="r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58856670356132579"/>
          <c:y val="6.7268120608079726E-2"/>
          <c:w val="0.18651993492414581"/>
          <c:h val="0.27035263603268922"/>
        </c:manualLayout>
      </c:layout>
      <c:spPr>
        <a:solidFill>
          <a:schemeClr val="bg1"/>
        </a:solidFill>
      </c:spPr>
      <c:txPr>
        <a:bodyPr/>
        <a:lstStyle/>
        <a:p>
          <a:pPr>
            <a:defRPr sz="1000" kern="900" baseline="0">
              <a:latin typeface="Arial" pitchFamily="34" charset="0"/>
            </a:defRPr>
          </a:pPr>
          <a:endParaRPr lang="fr-FR"/>
        </a:p>
      </c:txPr>
    </c:legend>
    <c:plotVisOnly val="1"/>
    <c:dispBlanksAs val="gap"/>
  </c:chart>
  <c:spPr>
    <a:ln>
      <a:noFill/>
    </a:ln>
  </c:spPr>
  <c:txPr>
    <a:bodyPr/>
    <a:lstStyle/>
    <a:p>
      <a:pPr>
        <a:defRPr sz="1100"/>
      </a:pPr>
      <a:endParaRPr lang="fr-FR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0.58333</cdr:x>
      <cdr:y>0.53226</cdr:y>
    </cdr:from>
    <cdr:to>
      <cdr:x>0.58333</cdr:x>
      <cdr:y>0.84281</cdr:y>
    </cdr:to>
    <cdr:sp macro="" textlink="">
      <cdr:nvSpPr>
        <cdr:cNvPr id="3" name="Łącznik prosty 2"/>
        <cdr:cNvSpPr/>
      </cdr:nvSpPr>
      <cdr:spPr>
        <a:xfrm xmlns:a="http://schemas.openxmlformats.org/drawingml/2006/main" rot="5400000" flipH="1" flipV="1">
          <a:off x="2312655" y="3045195"/>
          <a:ext cx="1375483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0.23611</cdr:x>
      <cdr:y>0.59677</cdr:y>
    </cdr:from>
    <cdr:to>
      <cdr:x>0.47805</cdr:x>
      <cdr:y>0.67742</cdr:y>
    </cdr:to>
    <cdr:sp macro="" textlink="">
      <cdr:nvSpPr>
        <cdr:cNvPr id="5" name="ZoneTexte 1"/>
        <cdr:cNvSpPr txBox="1"/>
      </cdr:nvSpPr>
      <cdr:spPr>
        <a:xfrm xmlns:a="http://schemas.openxmlformats.org/drawingml/2006/main">
          <a:off x="1214446" y="2643206"/>
          <a:ext cx="1244411" cy="35719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r-FR" sz="1100" dirty="0"/>
            <a:t>LHC </a:t>
          </a:r>
          <a:r>
            <a:rPr lang="fr-FR" sz="1100" dirty="0" err="1"/>
            <a:t>Heat</a:t>
          </a:r>
          <a:r>
            <a:rPr lang="fr-FR" sz="1100" dirty="0"/>
            <a:t> </a:t>
          </a:r>
          <a:r>
            <a:rPr lang="fr-FR" dirty="0" err="1"/>
            <a:t>Load</a:t>
          </a:r>
          <a:endParaRPr lang="fr-FR" dirty="0"/>
        </a:p>
      </cdr:txBody>
    </cdr:sp>
  </cdr:relSizeAnchor>
  <cdr:relSizeAnchor xmlns:cdr="http://schemas.openxmlformats.org/drawingml/2006/chartDrawing">
    <cdr:from>
      <cdr:x>0.27778</cdr:x>
      <cdr:y>0.69355</cdr:y>
    </cdr:from>
    <cdr:to>
      <cdr:x>0.34722</cdr:x>
      <cdr:y>0.74194</cdr:y>
    </cdr:to>
    <cdr:sp macro="" textlink="">
      <cdr:nvSpPr>
        <cdr:cNvPr id="7" name="Łącznik prosty ze strzałką 6"/>
        <cdr:cNvSpPr/>
      </cdr:nvSpPr>
      <cdr:spPr>
        <a:xfrm xmlns:a="http://schemas.openxmlformats.org/drawingml/2006/main" rot="16200000" flipH="1" flipV="1">
          <a:off x="1500180" y="3000414"/>
          <a:ext cx="214327" cy="35716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headEnd type="none" w="med" len="med"/>
          <a:tailEnd type="triangl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0.34778</cdr:x>
      <cdr:y>0.3871</cdr:y>
    </cdr:from>
    <cdr:to>
      <cdr:x>0.56665</cdr:x>
      <cdr:y>0.48387</cdr:y>
    </cdr:to>
    <cdr:sp macro="" textlink="">
      <cdr:nvSpPr>
        <cdr:cNvPr id="8" name="ZoneTexte 1"/>
        <cdr:cNvSpPr txBox="1"/>
      </cdr:nvSpPr>
      <cdr:spPr>
        <a:xfrm xmlns:a="http://schemas.openxmlformats.org/drawingml/2006/main">
          <a:off x="1643074" y="1714512"/>
          <a:ext cx="1034031" cy="428628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fr-FR" sz="1100" dirty="0">
              <a:solidFill>
                <a:srgbClr val="FF0000"/>
              </a:solidFill>
            </a:rPr>
            <a:t>LHC Upgrade Heat Load</a:t>
          </a:r>
        </a:p>
      </cdr:txBody>
    </cdr:sp>
  </cdr:relSizeAnchor>
  <cdr:relSizeAnchor xmlns:cdr="http://schemas.openxmlformats.org/drawingml/2006/chartDrawing">
    <cdr:from>
      <cdr:x>0.54167</cdr:x>
      <cdr:y>0.46774</cdr:y>
    </cdr:from>
    <cdr:to>
      <cdr:x>0.58333</cdr:x>
      <cdr:y>0.53226</cdr:y>
    </cdr:to>
    <cdr:sp macro="" textlink="">
      <cdr:nvSpPr>
        <cdr:cNvPr id="9" name="Łącznik prosty ze strzałką 8"/>
        <cdr:cNvSpPr/>
      </cdr:nvSpPr>
      <cdr:spPr>
        <a:xfrm xmlns:a="http://schemas.openxmlformats.org/drawingml/2006/main" rot="16200000" flipH="1">
          <a:off x="2750363" y="2107422"/>
          <a:ext cx="285753" cy="21431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headEnd type="none" w="med" len="med"/>
          <a:tailEnd type="triangl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0.26389</cdr:x>
      <cdr:y>0.72581</cdr:y>
    </cdr:from>
    <cdr:to>
      <cdr:x>0.2642</cdr:x>
      <cdr:y>0.83871</cdr:y>
    </cdr:to>
    <cdr:sp macro="" textlink="">
      <cdr:nvSpPr>
        <cdr:cNvPr id="12" name="Łącznik prosty 11"/>
        <cdr:cNvSpPr/>
      </cdr:nvSpPr>
      <cdr:spPr>
        <a:xfrm xmlns:a="http://schemas.openxmlformats.org/drawingml/2006/main" rot="5400000" flipH="1" flipV="1">
          <a:off x="1108094" y="3463938"/>
          <a:ext cx="500051" cy="1595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pl-PL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D52C68F-C353-4AEB-8811-52EBAF50442B}" type="datetime1">
              <a:rPr lang="ja-JP" altLang="fr-FR"/>
              <a:pPr/>
              <a:t>2010/6/15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22DD9B-5D19-4E9F-84E4-A38209664809}" type="slidenum">
              <a:rPr lang="ja-JP" altLang="en-US"/>
              <a:pPr/>
              <a:t>‹N°›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01E67586-35DC-4ED8-ABB6-5C3A5E9495C3}" type="datetime1">
              <a:rPr lang="ja-JP" altLang="fr-FR"/>
              <a:pPr/>
              <a:t>2010/6/15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en-US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E064B2ED-9836-4DB5-AD52-EC132D9C8B14}" type="slidenum">
              <a:rPr lang="ja-JP" altLang="en-US"/>
              <a:pPr/>
              <a:t>‹N°›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pitchFamily="-107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18EB665-AEC2-4987-AF4B-6FB054BBF93D}" type="slidenum">
              <a:rPr lang="en-US" altLang="ja-JP">
                <a:latin typeface="Arial" charset="0"/>
              </a:rPr>
              <a:pPr/>
              <a:t>1</a:t>
            </a:fld>
            <a:endParaRPr lang="en-US" altLang="ja-JP">
              <a:latin typeface="Arial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altLang="ja-JP" smtClean="0"/>
              <a:t>LHC pic;  1</a:t>
            </a:r>
            <a:r>
              <a:rPr lang="en-US" altLang="ja-JP" baseline="30000" smtClean="0"/>
              <a:t>st</a:t>
            </a:r>
            <a:r>
              <a:rPr lang="en-US" altLang="ja-JP" smtClean="0"/>
              <a:t> object;  design concept with pics;</a:t>
            </a:r>
            <a:endParaRPr lang="ja-JP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6E87197-763D-4E7D-8FCC-78881A96E6C8}" type="slidenum">
              <a:rPr lang="zh-CN" altLang="en-US">
                <a:ea typeface="宋体" charset="-122"/>
              </a:rPr>
              <a:pPr/>
              <a:t>2</a:t>
            </a:fld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altLang="ja-JP" smtClean="0"/>
              <a:t>LHC pic;  1</a:t>
            </a:r>
            <a:r>
              <a:rPr lang="en-US" altLang="ja-JP" baseline="30000" smtClean="0"/>
              <a:t>st</a:t>
            </a:r>
            <a:r>
              <a:rPr lang="en-US" altLang="ja-JP" smtClean="0"/>
              <a:t> object;  design concept with pics;</a:t>
            </a:r>
            <a:endParaRPr lang="ja-JP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6E87197-763D-4E7D-8FCC-78881A96E6C8}" type="slidenum">
              <a:rPr lang="zh-CN" altLang="en-US">
                <a:ea typeface="宋体" charset="-122"/>
              </a:rPr>
              <a:pPr/>
              <a:t>4</a:t>
            </a:fld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altLang="ja-JP" smtClean="0"/>
              <a:t>LHC pic;  1</a:t>
            </a:r>
            <a:r>
              <a:rPr lang="en-US" altLang="ja-JP" baseline="30000" smtClean="0"/>
              <a:t>st</a:t>
            </a:r>
            <a:r>
              <a:rPr lang="en-US" altLang="ja-JP" smtClean="0"/>
              <a:t> object;  design concept with pics;</a:t>
            </a:r>
            <a:endParaRPr lang="ja-JP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6E87197-763D-4E7D-8FCC-78881A96E6C8}" type="slidenum">
              <a:rPr lang="zh-CN" altLang="en-US">
                <a:ea typeface="宋体" charset="-122"/>
              </a:rPr>
              <a:pPr/>
              <a:t>5</a:t>
            </a:fld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429000" y="52578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>
                <a:latin typeface="Calibri" charset="0"/>
                <a:ea typeface="ＭＳ Ｐゴシック" charset="-128"/>
              </a:defRPr>
            </a:lvl1pPr>
          </a:lstStyle>
          <a:p>
            <a:fld id="{983EE491-C87A-4D7F-A430-EF55E7341E6D}" type="slidenum">
              <a:rPr lang="ja-JP" altLang="en-US"/>
              <a:pPr/>
              <a:t>‹N°›</a:t>
            </a:fld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572272"/>
            <a:ext cx="7315200" cy="14920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en-US" altLang="ja-JP" smtClean="0">
                <a:latin typeface="ヒラギノ丸ゴ Pro W4" charset="-128"/>
                <a:ea typeface="ヒラギノ丸ゴ Pro W4" charset="-128"/>
              </a:rPr>
              <a:t>The  FJPPL workshop 2010 @ </a:t>
            </a:r>
            <a:r>
              <a:rPr lang="fr-FR" smtClean="0"/>
              <a:t>LAPP, Annecy-Le-Vieux (France),  June </a:t>
            </a:r>
            <a:r>
              <a:rPr lang="en-US" smtClean="0">
                <a:ea typeface="ヒラギノ丸ゴ Pro W4" charset="-128"/>
              </a:rPr>
              <a:t>15-17</a:t>
            </a:r>
            <a:r>
              <a:rPr lang="en-US" altLang="ja-JP" smtClean="0">
                <a:latin typeface="ヒラギノ丸ゴ Pro W4" charset="-128"/>
                <a:ea typeface="ヒラギノ丸ゴ Pro W4" charset="-128"/>
              </a:rPr>
              <a:t> 2010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429000" y="52578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>
                <a:latin typeface="Calibri" charset="0"/>
                <a:ea typeface="ＭＳ Ｐゴシック" charset="-128"/>
              </a:defRPr>
            </a:lvl1pPr>
          </a:lstStyle>
          <a:p>
            <a:fld id="{445FC2EC-F9C0-43C3-B25B-8CF4ACDF8289}" type="slidenum">
              <a:rPr lang="ja-JP" altLang="en-US"/>
              <a:pPr/>
              <a:t>‹N°›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429000" y="52578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>
                <a:latin typeface="Calibri" charset="0"/>
                <a:ea typeface="ＭＳ Ｐゴシック" charset="-128"/>
              </a:defRPr>
            </a:lvl1pPr>
          </a:lstStyle>
          <a:p>
            <a:fld id="{C6BA8FF8-EAF8-43DA-92C6-548AC99370E9}" type="slidenum">
              <a:rPr lang="ja-JP" altLang="en-US"/>
              <a:pPr/>
              <a:t>‹N°›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92680"/>
            <a:ext cx="8229600" cy="582594"/>
          </a:xfrm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>
                <a:latin typeface="Calibri" charset="0"/>
                <a:ea typeface="ＭＳ Ｐゴシック" charset="-128"/>
              </a:defRPr>
            </a:lvl1pPr>
          </a:lstStyle>
          <a:p>
            <a:fld id="{8C011554-3EFB-4A5A-B613-AD56242B3AC3}" type="slidenum">
              <a:rPr lang="ja-JP" altLang="en-US"/>
              <a:pPr/>
              <a:t>‹N°›</a:t>
            </a:fld>
            <a:endParaRPr lang="ja-JP" altLang="en-US"/>
          </a:p>
        </p:txBody>
      </p:sp>
      <p:sp>
        <p:nvSpPr>
          <p:cNvPr id="7" name="日付プレースホルダ 3"/>
          <p:cNvSpPr txBox="1">
            <a:spLocks/>
          </p:cNvSpPr>
          <p:nvPr userDrawn="1"/>
        </p:nvSpPr>
        <p:spPr>
          <a:xfrm>
            <a:off x="457200" y="6492899"/>
            <a:ext cx="7315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ヒラギノ丸ゴ Pro W4" charset="-128"/>
                <a:ea typeface="ヒラギノ丸ゴ Pro W4" charset="-128"/>
                <a:cs typeface="+mn-cs"/>
              </a:rPr>
              <a:t>The  FJPPL workshop 2010 @ </a:t>
            </a:r>
            <a:r>
              <a:rPr kumimoji="1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LAPP, </a:t>
            </a:r>
            <a:r>
              <a:rPr kumimoji="1" lang="fr-F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Annecy-Le-Vieux</a:t>
            </a:r>
            <a:r>
              <a:rPr kumimoji="1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(France),  </a:t>
            </a:r>
            <a:r>
              <a:rPr kumimoji="1" lang="fr-FR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June</a:t>
            </a:r>
            <a:r>
              <a:rPr kumimoji="1" lang="fr-FR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</a:t>
            </a:r>
            <a:r>
              <a:rPr kumimoji="1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ヒラギノ丸ゴ Pro W4" charset="-128"/>
                <a:cs typeface="+mn-cs"/>
              </a:rPr>
              <a:t>15-17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ヒラギノ丸ゴ Pro W4" charset="-128"/>
                <a:ea typeface="ヒラギノ丸ゴ Pro W4" charset="-128"/>
                <a:cs typeface="+mn-cs"/>
              </a:rPr>
              <a:t> 2010</a:t>
            </a:r>
            <a:endParaRPr kumimoji="1" lang="ja-JP" alt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 userDrawn="1"/>
        </p:nvPicPr>
        <p:blipFill>
          <a:blip r:embed="rId2"/>
          <a:srcRect t="12704" b="19056"/>
          <a:stretch>
            <a:fillRect/>
          </a:stretch>
        </p:blipFill>
        <p:spPr bwMode="auto">
          <a:xfrm>
            <a:off x="0" y="-24"/>
            <a:ext cx="9144000" cy="7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429000" y="52578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>
                <a:latin typeface="Calibri" charset="0"/>
                <a:ea typeface="ＭＳ Ｐゴシック" charset="-128"/>
              </a:defRPr>
            </a:lvl1pPr>
          </a:lstStyle>
          <a:p>
            <a:fld id="{57B7C07E-2E96-44A3-9636-DE3A80AF30AC}" type="slidenum">
              <a:rPr lang="ja-JP" altLang="en-US"/>
              <a:pPr/>
              <a:t>‹N°›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429000" y="52578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>
                <a:latin typeface="Calibri" charset="0"/>
                <a:ea typeface="ＭＳ Ｐゴシック" charset="-128"/>
              </a:defRPr>
            </a:lvl1pPr>
          </a:lstStyle>
          <a:p>
            <a:fld id="{BE812155-CEBB-4900-9DAB-6E6B30945304}" type="slidenum">
              <a:rPr lang="ja-JP" altLang="en-US"/>
              <a:pPr/>
              <a:t>‹N°›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429000" y="52578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>
                <a:latin typeface="Calibri" charset="0"/>
                <a:ea typeface="ＭＳ Ｐゴシック" charset="-128"/>
              </a:defRPr>
            </a:lvl1pPr>
          </a:lstStyle>
          <a:p>
            <a:fld id="{3BD25515-A66C-40D6-9F6F-ECC3359F979B}" type="slidenum">
              <a:rPr lang="ja-JP" altLang="en-US"/>
              <a:pPr/>
              <a:t>‹N°›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429000" y="52578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>
                <a:latin typeface="Calibri" charset="0"/>
                <a:ea typeface="ＭＳ Ｐゴシック" charset="-128"/>
              </a:defRPr>
            </a:lvl1pPr>
          </a:lstStyle>
          <a:p>
            <a:fld id="{86AB3BBA-6FD6-458D-939C-38E330558AF8}" type="slidenum">
              <a:rPr lang="ja-JP" altLang="en-US"/>
              <a:pPr/>
              <a:t>‹N°›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429000" y="52578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>
                <a:latin typeface="Calibri" charset="0"/>
                <a:ea typeface="ＭＳ Ｐゴシック" charset="-128"/>
              </a:defRPr>
            </a:lvl1pPr>
          </a:lstStyle>
          <a:p>
            <a:fld id="{5BFD74E8-2DB5-4C10-9907-0FB291E11731}" type="slidenum">
              <a:rPr lang="ja-JP" altLang="en-US"/>
              <a:pPr/>
              <a:t>‹N°›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429000" y="52578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>
                <a:latin typeface="Calibri" charset="0"/>
                <a:ea typeface="ＭＳ Ｐゴシック" charset="-128"/>
              </a:defRPr>
            </a:lvl1pPr>
          </a:lstStyle>
          <a:p>
            <a:fld id="{84471522-471C-4C96-8F7D-CFEA2FC81AD5}" type="slidenum">
              <a:rPr lang="ja-JP" altLang="en-US"/>
              <a:pPr/>
              <a:t>‹N°›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429000" y="52578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>
                <a:latin typeface="Calibri" charset="0"/>
                <a:ea typeface="ＭＳ Ｐゴシック" charset="-128"/>
              </a:defRPr>
            </a:lvl1pPr>
          </a:lstStyle>
          <a:p>
            <a:fld id="{8B374D3A-F69D-4B8A-B4CA-2AA40AF80FD0}" type="slidenum">
              <a:rPr lang="ja-JP" altLang="en-US"/>
              <a:pPr/>
              <a:t>‹N°›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</a:t>
            </a:r>
            <a:r>
              <a:rPr lang="en-US" altLang="ja-JP" smtClean="0"/>
              <a:t> </a:t>
            </a:r>
            <a:r>
              <a:rPr lang="ja-JP" altLang="en-US" smtClean="0"/>
              <a:t>テキストの書式設定</a:t>
            </a:r>
            <a:endParaRPr lang="en-US" altLang="ja-JP" smtClean="0"/>
          </a:p>
          <a:p>
            <a:pPr lvl="1"/>
            <a:r>
              <a:rPr lang="ja-JP" altLang="en-US" smtClean="0"/>
              <a:t>第</a:t>
            </a:r>
            <a:r>
              <a:rPr lang="en-US" altLang="ja-JP" smtClean="0"/>
              <a:t> 2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2"/>
            <a:r>
              <a:rPr lang="ja-JP" altLang="en-US" smtClean="0"/>
              <a:t>第</a:t>
            </a:r>
            <a:r>
              <a:rPr lang="en-US" altLang="ja-JP" smtClean="0"/>
              <a:t> 3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3"/>
            <a:r>
              <a:rPr lang="ja-JP" altLang="en-US" smtClean="0"/>
              <a:t>第</a:t>
            </a:r>
            <a:r>
              <a:rPr lang="en-US" altLang="ja-JP" smtClean="0"/>
              <a:t> 4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4"/>
            <a:r>
              <a:rPr lang="ja-JP" altLang="en-US" smtClean="0"/>
              <a:t>第</a:t>
            </a:r>
            <a:r>
              <a:rPr lang="en-US" altLang="ja-JP" smtClean="0"/>
              <a:t> 5 </a:t>
            </a:r>
            <a:r>
              <a:rPr lang="ja-JP" altLang="en-US" smtClean="0"/>
              <a:t>レベル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7505700" y="6356350"/>
            <a:ext cx="1181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buFont typeface="Arial" charset="0"/>
              <a:buNone/>
              <a:defRPr sz="1200">
                <a:latin typeface="ヒラギノ丸ゴ Pro W4" charset="-128"/>
                <a:ea typeface="ヒラギノ丸ゴ Pro W4" charset="-128"/>
              </a:defRPr>
            </a:lvl1pPr>
          </a:lstStyle>
          <a:p>
            <a:endParaRPr lang="en-US" altLang="ja-JP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7315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altLang="ja-JP" dirty="0" smtClean="0">
                <a:latin typeface="ヒラギノ丸ゴ Pro W4" charset="-128"/>
                <a:ea typeface="ヒラギノ丸ゴ Pro W4" charset="-128"/>
              </a:rPr>
              <a:t>The  FJPPL workshop 2010 @ </a:t>
            </a:r>
            <a:r>
              <a:rPr lang="fr-FR" dirty="0" smtClean="0"/>
              <a:t>LAPP, </a:t>
            </a:r>
            <a:r>
              <a:rPr lang="fr-FR" dirty="0" err="1" smtClean="0"/>
              <a:t>Annecy-Le-Vieux</a:t>
            </a:r>
            <a:r>
              <a:rPr lang="fr-FR" dirty="0" smtClean="0"/>
              <a:t> (France),  </a:t>
            </a:r>
            <a:r>
              <a:rPr lang="fr-FR" dirty="0" err="1" smtClean="0"/>
              <a:t>June</a:t>
            </a:r>
            <a:r>
              <a:rPr lang="fr-FR" dirty="0" smtClean="0"/>
              <a:t> </a:t>
            </a:r>
            <a:r>
              <a:rPr lang="en-US" dirty="0" smtClean="0">
                <a:ea typeface="ヒラギノ丸ゴ Pro W4" charset="-128"/>
              </a:rPr>
              <a:t>15-17</a:t>
            </a:r>
            <a:r>
              <a:rPr lang="en-US" altLang="ja-JP" dirty="0" smtClean="0">
                <a:latin typeface="ヒラギノ丸ゴ Pro W4" charset="-128"/>
                <a:ea typeface="ヒラギノ丸ゴ Pro W4" charset="-128"/>
              </a:rPr>
              <a:t> 2010</a:t>
            </a:r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pitchFamily="-107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pitchFamily="-107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28662" y="5967450"/>
            <a:ext cx="7224712" cy="461946"/>
          </a:xfrm>
        </p:spPr>
        <p:txBody>
          <a:bodyPr anchor="ctr"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ja-JP" sz="1900" b="1" i="1" dirty="0" smtClean="0">
                <a:solidFill>
                  <a:srgbClr val="0000FF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altLang="ja-JP" sz="1900" b="1" i="1" dirty="0" smtClean="0">
                <a:solidFill>
                  <a:srgbClr val="0000FF"/>
                </a:solidFill>
              </a:rPr>
              <a:t> </a:t>
            </a:r>
            <a:r>
              <a:rPr lang="en-US" altLang="ja-JP" sz="1900" b="1" i="1" dirty="0" smtClean="0">
                <a:solidFill>
                  <a:srgbClr val="0000FF"/>
                </a:solidFill>
                <a:ea typeface="ヒラギノ丸ゴ Pro W4" charset="-128"/>
              </a:rPr>
              <a:t>KEK-CEA Superconducting Magnet Co-operation Program</a:t>
            </a: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7573963" y="40751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ja-JP" altLang="en-US" sz="2400">
              <a:latin typeface="Calibri" charset="0"/>
            </a:endParaRPr>
          </a:p>
        </p:txBody>
      </p:sp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6443663" y="54895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ja-JP" altLang="en-US" sz="2400">
              <a:latin typeface="Calibri" charset="0"/>
            </a:endParaRPr>
          </a:p>
        </p:txBody>
      </p:sp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-409575" y="72723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ja-JP" altLang="en-US">
              <a:latin typeface="Calibri" charset="0"/>
            </a:endParaRPr>
          </a:p>
        </p:txBody>
      </p:sp>
      <p:pic>
        <p:nvPicPr>
          <p:cNvPr id="15373" name="Picture 15" descr="logo-irf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3762" y="187294"/>
            <a:ext cx="638518" cy="122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52" y="296842"/>
            <a:ext cx="2209201" cy="92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正方形/長方形 11"/>
          <p:cNvSpPr>
            <a:spLocks noChangeArrowheads="1"/>
          </p:cNvSpPr>
          <p:nvPr/>
        </p:nvSpPr>
        <p:spPr bwMode="auto">
          <a:xfrm>
            <a:off x="928662" y="1562284"/>
            <a:ext cx="74628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en-US" altLang="ja-JP" sz="1400" dirty="0">
                <a:solidFill>
                  <a:srgbClr val="CCCC00"/>
                </a:solidFill>
                <a:latin typeface="ヒラギノ丸ゴ Pro W4" charset="-128"/>
                <a:ea typeface="ヒラギノ丸ゴ Pro W4" charset="-128"/>
              </a:rPr>
              <a:t>The  </a:t>
            </a:r>
            <a:r>
              <a:rPr lang="en-US" altLang="ja-JP" sz="1400" dirty="0" smtClean="0">
                <a:solidFill>
                  <a:srgbClr val="CCCC00"/>
                </a:solidFill>
                <a:latin typeface="ヒラギノ丸ゴ Pro W4" charset="-128"/>
                <a:ea typeface="ヒラギノ丸ゴ Pro W4" charset="-128"/>
              </a:rPr>
              <a:t>FJPPL </a:t>
            </a:r>
            <a:r>
              <a:rPr lang="en-US" altLang="ja-JP" sz="1400" dirty="0">
                <a:solidFill>
                  <a:srgbClr val="CCCC00"/>
                </a:solidFill>
                <a:latin typeface="ヒラギノ丸ゴ Pro W4" charset="-128"/>
                <a:ea typeface="ヒラギノ丸ゴ Pro W4" charset="-128"/>
              </a:rPr>
              <a:t>workshop </a:t>
            </a:r>
            <a:r>
              <a:rPr lang="en-US" altLang="ja-JP" sz="1400" dirty="0" smtClean="0">
                <a:solidFill>
                  <a:srgbClr val="CCCC00"/>
                </a:solidFill>
                <a:latin typeface="ヒラギノ丸ゴ Pro W4" charset="-128"/>
                <a:ea typeface="ヒラギノ丸ゴ Pro W4" charset="-128"/>
              </a:rPr>
              <a:t>2010 @ </a:t>
            </a:r>
            <a:r>
              <a:rPr lang="fr-FR" sz="1400" dirty="0" smtClean="0">
                <a:solidFill>
                  <a:srgbClr val="CCCC00"/>
                </a:solidFill>
              </a:rPr>
              <a:t>LAPP, </a:t>
            </a:r>
            <a:r>
              <a:rPr lang="fr-FR" sz="1400" dirty="0" err="1" smtClean="0">
                <a:solidFill>
                  <a:srgbClr val="CCCC00"/>
                </a:solidFill>
              </a:rPr>
              <a:t>Annecy-Le-Vieux</a:t>
            </a:r>
            <a:r>
              <a:rPr lang="fr-FR" sz="1400" dirty="0" smtClean="0">
                <a:solidFill>
                  <a:srgbClr val="CCCC00"/>
                </a:solidFill>
              </a:rPr>
              <a:t> (France),  </a:t>
            </a:r>
            <a:r>
              <a:rPr lang="fr-FR" sz="1400" dirty="0" err="1" smtClean="0">
                <a:solidFill>
                  <a:srgbClr val="CCCC00"/>
                </a:solidFill>
              </a:rPr>
              <a:t>June</a:t>
            </a:r>
            <a:r>
              <a:rPr lang="fr-FR" sz="1400" dirty="0" smtClean="0">
                <a:solidFill>
                  <a:srgbClr val="CCCC00"/>
                </a:solidFill>
              </a:rPr>
              <a:t> </a:t>
            </a:r>
            <a:r>
              <a:rPr lang="en-US" sz="1400" dirty="0" smtClean="0">
                <a:solidFill>
                  <a:srgbClr val="CCCC00"/>
                </a:solidFill>
                <a:ea typeface="ヒラギノ丸ゴ Pro W4" charset="-128"/>
              </a:rPr>
              <a:t>15-17</a:t>
            </a:r>
            <a:r>
              <a:rPr lang="en-US" altLang="ja-JP" sz="1400" dirty="0" smtClean="0">
                <a:solidFill>
                  <a:srgbClr val="CCCC00"/>
                </a:solidFill>
                <a:latin typeface="ヒラギノ丸ゴ Pro W4" charset="-128"/>
                <a:ea typeface="ヒラギノ丸ゴ Pro W4" charset="-128"/>
              </a:rPr>
              <a:t> 2010 </a:t>
            </a:r>
            <a:endParaRPr lang="en-US" altLang="ja-JP" sz="1400" dirty="0">
              <a:solidFill>
                <a:srgbClr val="CCCC00"/>
              </a:solidFill>
              <a:latin typeface="ヒラギノ丸ゴ Pro W4" charset="-128"/>
              <a:ea typeface="ヒラギノ丸ゴ Pro W4" charset="-128"/>
            </a:endParaRPr>
          </a:p>
        </p:txBody>
      </p:sp>
      <p:sp>
        <p:nvSpPr>
          <p:cNvPr id="15369" name="Rectangle 4"/>
          <p:cNvSpPr txBox="1">
            <a:spLocks noChangeArrowheads="1"/>
          </p:cNvSpPr>
          <p:nvPr/>
        </p:nvSpPr>
        <p:spPr bwMode="auto">
          <a:xfrm>
            <a:off x="928662" y="1870061"/>
            <a:ext cx="7381901" cy="1630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hangingPunct="0"/>
            <a:r>
              <a:rPr kumimoji="0" lang="en-US" altLang="ja-JP" sz="3200" b="1" dirty="0">
                <a:solidFill>
                  <a:srgbClr val="000066"/>
                </a:solidFill>
                <a:latin typeface="Calibri" charset="0"/>
              </a:rPr>
              <a:t>LHC-3</a:t>
            </a:r>
            <a:br>
              <a:rPr kumimoji="0" lang="en-US" altLang="ja-JP" sz="3200" b="1" dirty="0">
                <a:solidFill>
                  <a:srgbClr val="000066"/>
                </a:solidFill>
                <a:latin typeface="Calibri" charset="0"/>
              </a:rPr>
            </a:br>
            <a:r>
              <a:rPr kumimoji="0" lang="en-US" altLang="ja-JP" sz="3200" b="1" dirty="0">
                <a:solidFill>
                  <a:srgbClr val="000066"/>
                </a:solidFill>
                <a:latin typeface="Calibri" charset="0"/>
              </a:rPr>
              <a:t> Superconducting Magnets </a:t>
            </a:r>
            <a:endParaRPr kumimoji="0" lang="ja-JP" altLang="en-US" sz="3200" b="1" dirty="0">
              <a:solidFill>
                <a:srgbClr val="000066"/>
              </a:solidFill>
              <a:latin typeface="Calibri" charset="0"/>
            </a:endParaRPr>
          </a:p>
          <a:p>
            <a:pPr algn="ctr" defTabSz="914400" eaLnBrk="0" hangingPunct="0"/>
            <a:r>
              <a:rPr kumimoji="0" lang="en-US" altLang="ja-JP" sz="3200" b="1" dirty="0">
                <a:solidFill>
                  <a:srgbClr val="000066"/>
                </a:solidFill>
                <a:latin typeface="Calibri" charset="0"/>
              </a:rPr>
              <a:t>for the LHC Luminosity Upgrade</a:t>
            </a:r>
            <a:endParaRPr kumimoji="0" lang="fr-FR" altLang="ja-JP" sz="3200" b="1" dirty="0">
              <a:solidFill>
                <a:srgbClr val="000066"/>
              </a:solidFill>
              <a:latin typeface="Calibri" charset="0"/>
            </a:endParaRPr>
          </a:p>
        </p:txBody>
      </p:sp>
      <p:sp>
        <p:nvSpPr>
          <p:cNvPr id="15370" name="Rectangle 5"/>
          <p:cNvSpPr txBox="1">
            <a:spLocks noChangeArrowheads="1"/>
          </p:cNvSpPr>
          <p:nvPr/>
        </p:nvSpPr>
        <p:spPr bwMode="auto">
          <a:xfrm>
            <a:off x="571472" y="3849707"/>
            <a:ext cx="7825159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90500" algn="ctr" defTabSz="914400" eaLnBrk="0" hangingPunct="0">
              <a:lnSpc>
                <a:spcPct val="80000"/>
              </a:lnSpc>
              <a:spcBef>
                <a:spcPct val="20000"/>
              </a:spcBef>
              <a:buClr>
                <a:srgbClr val="27244C"/>
              </a:buClr>
              <a:buSzPct val="150000"/>
              <a:buFont typeface="Comic Sans MS" charset="0"/>
              <a:buNone/>
            </a:pPr>
            <a:r>
              <a:rPr kumimoji="0" lang="en-US" altLang="ja-JP" sz="2400" b="1" dirty="0">
                <a:solidFill>
                  <a:srgbClr val="808080"/>
                </a:solidFill>
                <a:latin typeface="Calibri" charset="0"/>
              </a:rPr>
              <a:t>KEK : </a:t>
            </a:r>
            <a:r>
              <a:rPr kumimoji="0" lang="en-US" altLang="ja-JP" sz="2400" b="1" u="sng" dirty="0">
                <a:solidFill>
                  <a:srgbClr val="808080"/>
                </a:solidFill>
                <a:latin typeface="Calibri" charset="0"/>
              </a:rPr>
              <a:t>N. Kimura</a:t>
            </a:r>
            <a:r>
              <a:rPr kumimoji="0" lang="en-US" altLang="ja-JP" sz="2400" b="1" dirty="0">
                <a:solidFill>
                  <a:srgbClr val="808080"/>
                </a:solidFill>
                <a:latin typeface="Calibri" charset="0"/>
              </a:rPr>
              <a:t>, A. Yamamoto, K. Tsuchiya, T. </a:t>
            </a:r>
            <a:r>
              <a:rPr kumimoji="0" lang="en-US" altLang="ja-JP" sz="2400" b="1" dirty="0" err="1">
                <a:solidFill>
                  <a:srgbClr val="808080"/>
                </a:solidFill>
                <a:latin typeface="Calibri" charset="0"/>
              </a:rPr>
              <a:t>Ogitsu</a:t>
            </a:r>
            <a:r>
              <a:rPr kumimoji="0" lang="en-US" altLang="ja-JP" sz="2400" b="1" dirty="0">
                <a:solidFill>
                  <a:srgbClr val="808080"/>
                </a:solidFill>
                <a:latin typeface="Calibri" charset="0"/>
              </a:rPr>
              <a:t>, </a:t>
            </a:r>
          </a:p>
          <a:p>
            <a:pPr indent="190500" algn="ctr" defTabSz="914400" eaLnBrk="0" hangingPunct="0">
              <a:lnSpc>
                <a:spcPct val="80000"/>
              </a:lnSpc>
              <a:spcBef>
                <a:spcPct val="20000"/>
              </a:spcBef>
              <a:buClr>
                <a:srgbClr val="27244C"/>
              </a:buClr>
              <a:buSzPct val="150000"/>
            </a:pPr>
            <a:r>
              <a:rPr kumimoji="0" lang="en-US" altLang="ja-JP" sz="2400" b="1" dirty="0">
                <a:solidFill>
                  <a:srgbClr val="808080"/>
                </a:solidFill>
                <a:latin typeface="Calibri" charset="0"/>
              </a:rPr>
              <a:t>T. </a:t>
            </a:r>
            <a:r>
              <a:rPr kumimoji="0" lang="en-US" altLang="ja-JP" sz="2400" b="1" dirty="0" err="1">
                <a:solidFill>
                  <a:srgbClr val="808080"/>
                </a:solidFill>
                <a:latin typeface="Calibri" charset="0"/>
              </a:rPr>
              <a:t>Nakamoto</a:t>
            </a:r>
            <a:r>
              <a:rPr kumimoji="0" lang="en-US" altLang="ja-JP" sz="2400" b="1" dirty="0">
                <a:solidFill>
                  <a:srgbClr val="808080"/>
                </a:solidFill>
                <a:latin typeface="Calibri" charset="0"/>
              </a:rPr>
              <a:t>, K. Sasaki, Q. </a:t>
            </a:r>
            <a:r>
              <a:rPr kumimoji="0" lang="en-US" altLang="ja-JP" sz="2400" b="1" dirty="0" err="1">
                <a:solidFill>
                  <a:srgbClr val="808080"/>
                </a:solidFill>
                <a:latin typeface="Calibri" charset="0"/>
              </a:rPr>
              <a:t>Xu</a:t>
            </a:r>
            <a:r>
              <a:rPr kumimoji="0" lang="en-US" altLang="ja-JP" sz="2400" b="1" dirty="0">
                <a:solidFill>
                  <a:srgbClr val="808080"/>
                </a:solidFill>
                <a:latin typeface="Calibri" charset="0"/>
              </a:rPr>
              <a:t>, </a:t>
            </a:r>
            <a:r>
              <a:rPr kumimoji="0" lang="en-US" altLang="ja-JP" sz="2400" b="1" dirty="0" smtClean="0">
                <a:solidFill>
                  <a:srgbClr val="808080"/>
                </a:solidFill>
                <a:latin typeface="Calibri" charset="0"/>
              </a:rPr>
              <a:t>Y</a:t>
            </a:r>
            <a:r>
              <a:rPr kumimoji="0" lang="en-US" altLang="ja-JP" sz="2400" b="1" dirty="0">
                <a:solidFill>
                  <a:srgbClr val="808080"/>
                </a:solidFill>
                <a:latin typeface="Calibri" charset="0"/>
              </a:rPr>
              <a:t>. Iwamoto**</a:t>
            </a:r>
          </a:p>
          <a:p>
            <a:pPr indent="190500" algn="ctr" defTabSz="914400" eaLnBrk="0" hangingPunct="0">
              <a:lnSpc>
                <a:spcPct val="80000"/>
              </a:lnSpc>
              <a:spcBef>
                <a:spcPct val="20000"/>
              </a:spcBef>
              <a:buClr>
                <a:srgbClr val="27244C"/>
              </a:buClr>
              <a:buSzPct val="150000"/>
              <a:buFont typeface="Comic Sans MS" charset="0"/>
              <a:buNone/>
            </a:pPr>
            <a:endParaRPr kumimoji="0" lang="en-US" altLang="ja-JP" sz="2400" b="1" dirty="0">
              <a:solidFill>
                <a:srgbClr val="808080"/>
              </a:solidFill>
              <a:latin typeface="Calibri" charset="0"/>
            </a:endParaRPr>
          </a:p>
          <a:p>
            <a:pPr indent="190500" algn="ctr" defTabSz="914400" eaLnBrk="0" hangingPunct="0">
              <a:lnSpc>
                <a:spcPct val="80000"/>
              </a:lnSpc>
              <a:spcBef>
                <a:spcPct val="20000"/>
              </a:spcBef>
              <a:buClr>
                <a:srgbClr val="27244C"/>
              </a:buClr>
              <a:buSzPct val="150000"/>
              <a:buFont typeface="Comic Sans MS" charset="0"/>
              <a:buNone/>
            </a:pPr>
            <a:endParaRPr kumimoji="0" lang="fr-FR" altLang="ja-JP" sz="2400" b="1" dirty="0">
              <a:solidFill>
                <a:srgbClr val="808080"/>
              </a:solidFill>
              <a:latin typeface="Calibri" charset="0"/>
            </a:endParaRPr>
          </a:p>
          <a:p>
            <a:pPr indent="190500" algn="ctr" defTabSz="914400" eaLnBrk="0" hangingPunct="0">
              <a:lnSpc>
                <a:spcPct val="80000"/>
              </a:lnSpc>
              <a:spcBef>
                <a:spcPct val="20000"/>
              </a:spcBef>
              <a:buClr>
                <a:srgbClr val="27244C"/>
              </a:buClr>
              <a:buSzPct val="150000"/>
              <a:buFont typeface="Comic Sans MS" charset="0"/>
              <a:buNone/>
            </a:pPr>
            <a:r>
              <a:rPr kumimoji="0" lang="fr-FR" altLang="ja-JP" sz="2400" b="1" dirty="0" err="1">
                <a:solidFill>
                  <a:srgbClr val="808080"/>
                </a:solidFill>
                <a:latin typeface="Calibri" charset="0"/>
              </a:rPr>
              <a:t>Irfu</a:t>
            </a:r>
            <a:r>
              <a:rPr kumimoji="0" lang="fr-FR" altLang="ja-JP" sz="2400" b="1" dirty="0">
                <a:solidFill>
                  <a:srgbClr val="808080"/>
                </a:solidFill>
                <a:latin typeface="Calibri" charset="0"/>
              </a:rPr>
              <a:t>/CEA : </a:t>
            </a:r>
            <a:r>
              <a:rPr kumimoji="0" lang="fr-FR" altLang="ja-JP" sz="2400" b="1" u="sng" dirty="0">
                <a:solidFill>
                  <a:srgbClr val="808080"/>
                </a:solidFill>
                <a:latin typeface="Calibri" charset="0"/>
              </a:rPr>
              <a:t>B. Baudouy</a:t>
            </a:r>
            <a:r>
              <a:rPr kumimoji="0" lang="fr-FR" altLang="ja-JP" sz="2400" b="1" dirty="0">
                <a:solidFill>
                  <a:srgbClr val="808080"/>
                </a:solidFill>
                <a:latin typeface="Calibri" charset="0"/>
              </a:rPr>
              <a:t>, J. Rifflet, M. Durante, F. </a:t>
            </a:r>
            <a:r>
              <a:rPr kumimoji="0" lang="fr-FR" altLang="ja-JP" sz="2400" b="1" dirty="0" smtClean="0">
                <a:solidFill>
                  <a:srgbClr val="808080"/>
                </a:solidFill>
                <a:latin typeface="Calibri" charset="0"/>
              </a:rPr>
              <a:t>Rondeaux</a:t>
            </a:r>
            <a:r>
              <a:rPr kumimoji="0" lang="en-US" altLang="ja-JP" sz="2400" b="1" dirty="0" smtClean="0">
                <a:solidFill>
                  <a:srgbClr val="808080"/>
                </a:solidFill>
                <a:latin typeface="Calibri" charset="0"/>
              </a:rPr>
              <a:t>, </a:t>
            </a:r>
            <a:r>
              <a:rPr kumimoji="0" lang="en-US" altLang="ja-JP" sz="2400" b="1" dirty="0" smtClean="0">
                <a:solidFill>
                  <a:schemeClr val="bg1">
                    <a:lumMod val="50000"/>
                  </a:schemeClr>
                </a:solidFill>
                <a:latin typeface="Calibri" charset="0"/>
              </a:rPr>
              <a:t>S. Pietrowicz, A. Four</a:t>
            </a:r>
            <a:endParaRPr kumimoji="0" lang="fr-FR" altLang="ja-JP" sz="2400" b="1" dirty="0">
              <a:solidFill>
                <a:schemeClr val="bg1">
                  <a:lumMod val="50000"/>
                </a:schemeClr>
              </a:solidFill>
              <a:latin typeface="Calibri" charset="0"/>
            </a:endParaRPr>
          </a:p>
        </p:txBody>
      </p:sp>
      <p:sp>
        <p:nvSpPr>
          <p:cNvPr id="15371" name="テキスト ボックス 16"/>
          <p:cNvSpPr txBox="1">
            <a:spLocks noChangeArrowheads="1"/>
          </p:cNvSpPr>
          <p:nvPr/>
        </p:nvSpPr>
        <p:spPr bwMode="auto">
          <a:xfrm>
            <a:off x="5181600" y="4590644"/>
            <a:ext cx="19966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90000"/>
            </a:pPr>
            <a:r>
              <a:rPr lang="pl-PL" altLang="ja-JP" sz="1600" b="1" i="1" dirty="0" smtClean="0">
                <a:solidFill>
                  <a:srgbClr val="4BACC6"/>
                </a:solidFill>
                <a:latin typeface="Calibri" charset="0"/>
              </a:rPr>
              <a:t> </a:t>
            </a:r>
            <a:r>
              <a:rPr lang="pl-PL" altLang="ja-JP" sz="1600" b="1" i="1" dirty="0">
                <a:solidFill>
                  <a:srgbClr val="4BACC6"/>
                </a:solidFill>
                <a:latin typeface="Calibri" charset="0"/>
              </a:rPr>
              <a:t>**JAEA, Tokai, Japan</a:t>
            </a:r>
          </a:p>
        </p:txBody>
      </p:sp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215900"/>
            <a:ext cx="27432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20" y="0"/>
            <a:ext cx="8572560" cy="71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ja-JP" sz="3200" dirty="0" smtClean="0"/>
              <a:t>Objectives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pPr>
              <a:buFont typeface="Comic Sans MS" charset="0"/>
              <a:buNone/>
            </a:pPr>
            <a:endParaRPr lang="fr-FR" altLang="ja-JP" sz="2000" dirty="0" smtClean="0"/>
          </a:p>
          <a:p>
            <a:pPr>
              <a:buFont typeface="Comic Sans MS" charset="0"/>
              <a:buNone/>
            </a:pPr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For </a:t>
            </a:r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the LHC </a:t>
            </a:r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luminosity upgrade, Cryogenic Science Center of KEK and SACM of </a:t>
            </a:r>
            <a:r>
              <a:rPr lang="en-US" altLang="ja-JP" sz="2400" dirty="0" err="1" smtClean="0">
                <a:solidFill>
                  <a:schemeClr val="bg1">
                    <a:lumMod val="75000"/>
                  </a:schemeClr>
                </a:solidFill>
              </a:rPr>
              <a:t>Irfu</a:t>
            </a:r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/CEA have started a collaboration on :</a:t>
            </a:r>
            <a:endParaRPr lang="fr-FR" altLang="ja-JP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Font typeface="Arial" charset="0"/>
              <a:buNone/>
            </a:pPr>
            <a:endParaRPr lang="en-US" altLang="ja-JP" sz="2400" dirty="0" smtClean="0"/>
          </a:p>
          <a:p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</a:rPr>
              <a:t>Model coil to evaluate cable performance at 13 T,</a:t>
            </a:r>
          </a:p>
          <a:p>
            <a:pPr lvl="1"/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</a:rPr>
              <a:t>A common coil magnet design using Nb</a:t>
            </a:r>
            <a:r>
              <a:rPr lang="en-US" altLang="ja-JP" sz="24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</a:rPr>
              <a:t>Sn and </a:t>
            </a:r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</a:rPr>
              <a:t>Nb</a:t>
            </a:r>
            <a:r>
              <a:rPr lang="en-US" altLang="ja-JP" sz="2400" baseline="-250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</a:rPr>
              <a:t>Al</a:t>
            </a:r>
            <a:endParaRPr lang="en-US" altLang="ja-JP" sz="24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altLang="ja-JP" sz="2400" dirty="0" smtClean="0"/>
          </a:p>
          <a:p>
            <a:r>
              <a:rPr lang="en-US" altLang="ja-JP" sz="2400" b="1" dirty="0" smtClean="0"/>
              <a:t>Heat transfer through electrical insulation</a:t>
            </a:r>
          </a:p>
          <a:p>
            <a:pPr lvl="1"/>
            <a:r>
              <a:rPr lang="en-US" altLang="ja-JP" sz="2400" b="1" dirty="0" smtClean="0"/>
              <a:t>Measurement of the thermal </a:t>
            </a:r>
            <a:r>
              <a:rPr lang="en-US" altLang="ja-JP" sz="2400" b="1" dirty="0" smtClean="0"/>
              <a:t>performances</a:t>
            </a:r>
            <a:endParaRPr lang="en-US" altLang="ja-JP" sz="2400" b="1" dirty="0" smtClean="0"/>
          </a:p>
          <a:p>
            <a:pPr lvl="1"/>
            <a:r>
              <a:rPr lang="en-US" altLang="ja-JP" sz="2400" b="1" dirty="0" smtClean="0"/>
              <a:t>Thermal conductivity measurement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8738"/>
            <a:ext cx="7705725" cy="836612"/>
          </a:xfrm>
        </p:spPr>
        <p:txBody>
          <a:bodyPr/>
          <a:lstStyle/>
          <a:p>
            <a:r>
              <a:rPr lang="en-US" sz="3200" dirty="0"/>
              <a:t>Heat transfer in accelerator </a:t>
            </a:r>
            <a:r>
              <a:rPr lang="en-US" sz="3200" dirty="0" smtClean="0"/>
              <a:t>magnets</a:t>
            </a:r>
            <a:endParaRPr lang="fr-FR" sz="32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0825" y="1066800"/>
            <a:ext cx="8713663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ＭＳ Ｐゴシック" pitchFamily="-107" charset="-128"/>
              </a:rPr>
              <a:t>“Beam losses” of LHC upgrade with Nb</a:t>
            </a:r>
            <a:r>
              <a:rPr kumimoji="1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ＭＳ Ｐゴシック" pitchFamily="-107" charset="-128"/>
              </a:rPr>
              <a:t>3</a:t>
            </a:r>
            <a:r>
              <a:rPr kumimoji="1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ＭＳ Ｐゴシック" pitchFamily="-107" charset="-128"/>
              </a:rPr>
              <a:t>Sn Magnets</a:t>
            </a:r>
          </a:p>
          <a:p>
            <a:pPr marL="5524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1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50 to 80 </a:t>
            </a:r>
            <a:r>
              <a:rPr kumimoji="1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mW</a:t>
            </a:r>
            <a:r>
              <a:rPr kumimoji="1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/cm</a:t>
            </a:r>
            <a:r>
              <a:rPr kumimoji="1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  <a:r>
              <a:rPr kumimoji="1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or 2 to 3 W/m (cable) </a:t>
            </a:r>
            <a:r>
              <a:rPr kumimoji="1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→ </a:t>
            </a:r>
            <a:r>
              <a:rPr kumimoji="1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ΔT~ K with polyimide insulation</a:t>
            </a:r>
          </a:p>
          <a:p>
            <a:pPr marL="5524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1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Dry insulation for Nb</a:t>
            </a:r>
            <a:r>
              <a:rPr kumimoji="1" lang="en-US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  <a:r>
              <a:rPr kumimoji="1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Sn Magnets !</a:t>
            </a:r>
          </a:p>
          <a:p>
            <a:pPr marL="1776413" marR="0" lvl="4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»"/>
              <a:tabLst/>
              <a:defRPr/>
            </a:pPr>
            <a:endParaRPr kumimoji="1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ＭＳ Ｐゴシック" pitchFamily="-107" charset="-128"/>
              </a:rPr>
              <a:t>Development of “innovative” ceramic insulation</a:t>
            </a:r>
          </a:p>
          <a:p>
            <a:pPr marL="5524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1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Thermal treatment (insulation+Nb</a:t>
            </a:r>
            <a:r>
              <a:rPr kumimoji="1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  <a:r>
              <a:rPr kumimoji="1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Sn, </a:t>
            </a:r>
            <a:r>
              <a:rPr kumimoji="1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easier and less </a:t>
            </a:r>
            <a:r>
              <a:rPr kumimoji="1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costly construction)</a:t>
            </a:r>
          </a:p>
          <a:p>
            <a:pPr marL="5524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1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Fiberglass + ceramic precursor (CEA patent)</a:t>
            </a:r>
          </a:p>
          <a:p>
            <a:pPr marL="5524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1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Higher heat transfer rate, larger He volume in the insulation (Cp) and heat exchange surface increase (matrix participation)</a:t>
            </a: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9" name="Picture 4" descr="fig"/>
          <p:cNvPicPr>
            <a:picLocks noChangeAspect="1" noChangeArrowheads="1"/>
          </p:cNvPicPr>
          <p:nvPr/>
        </p:nvPicPr>
        <p:blipFill>
          <a:blip r:embed="rId2"/>
          <a:srcRect t="4594"/>
          <a:stretch>
            <a:fillRect/>
          </a:stretch>
        </p:blipFill>
        <p:spPr bwMode="auto">
          <a:xfrm>
            <a:off x="1547813" y="4710113"/>
            <a:ext cx="2808287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6554788" y="908050"/>
            <a:ext cx="215900" cy="21748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>
              <a:latin typeface="+mj-lt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867400" y="6381750"/>
            <a:ext cx="176202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000">
                <a:solidFill>
                  <a:schemeClr val="bg1"/>
                </a:solidFill>
                <a:latin typeface="+mj-lt"/>
              </a:rPr>
              <a:t>Courtesy of F. Rondeaux (CEA)</a:t>
            </a: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3924300" y="908050"/>
            <a:ext cx="2808288" cy="4537075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fr-FR">
              <a:latin typeface="+mj-lt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2766" y="4575718"/>
            <a:ext cx="2859674" cy="187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348413" y="6137275"/>
            <a:ext cx="19685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000" dirty="0" err="1">
                <a:solidFill>
                  <a:schemeClr val="bg1"/>
                </a:solidFill>
                <a:latin typeface="Arial" pitchFamily="34" charset="0"/>
              </a:rPr>
              <a:t>Courtesy</a:t>
            </a:r>
            <a:r>
              <a:rPr lang="fr-FR" sz="1000" dirty="0">
                <a:solidFill>
                  <a:schemeClr val="bg1"/>
                </a:solidFill>
                <a:latin typeface="Arial" pitchFamily="34" charset="0"/>
              </a:rPr>
              <a:t> of F. Rondeaux (CEA)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8738"/>
            <a:ext cx="7705725" cy="836612"/>
          </a:xfrm>
        </p:spPr>
        <p:txBody>
          <a:bodyPr/>
          <a:lstStyle/>
          <a:p>
            <a:r>
              <a:rPr lang="en-US" sz="3200" dirty="0" smtClean="0"/>
              <a:t>The porous ceramic insulation</a:t>
            </a:r>
            <a:endParaRPr lang="fr-FR" sz="3200" dirty="0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898900" y="5373216"/>
            <a:ext cx="176202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000">
                <a:solidFill>
                  <a:schemeClr val="bg1"/>
                </a:solidFill>
                <a:latin typeface="+mj-lt"/>
              </a:rPr>
              <a:t>Courtesy of F. Rondeaux (CEA)</a:t>
            </a:r>
          </a:p>
        </p:txBody>
      </p:sp>
      <p:graphicFrame>
        <p:nvGraphicFramePr>
          <p:cNvPr id="25" name="Tableau 24"/>
          <p:cNvGraphicFramePr>
            <a:graphicFrameLocks noGrp="1"/>
          </p:cNvGraphicFramePr>
          <p:nvPr/>
        </p:nvGraphicFramePr>
        <p:xfrm>
          <a:off x="503300" y="1268760"/>
          <a:ext cx="7849368" cy="148336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448271"/>
                <a:gridCol w="1476413"/>
                <a:gridCol w="1962342"/>
                <a:gridCol w="196234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Ceramic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Classic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Full</a:t>
                      </a:r>
                      <a:r>
                        <a:rPr lang="en-US" baseline="0" smtClean="0"/>
                        <a:t> Impregnation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Pore</a:t>
                      </a:r>
                      <a:r>
                        <a:rPr lang="en-US" baseline="0" smtClean="0"/>
                        <a:t> size (</a:t>
                      </a:r>
                      <a:r>
                        <a:rPr kumimoji="1" lang="en-US" sz="18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µm)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10 to 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Porosity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4.5 to 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Conductivity (W/m.K)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4 10</a:t>
                      </a:r>
                      <a:r>
                        <a:rPr lang="en-US" baseline="30000" smtClean="0"/>
                        <a:t>-2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10</a:t>
                      </a:r>
                      <a:r>
                        <a:rPr lang="en-US" baseline="30000" smtClean="0"/>
                        <a:t>-2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r>
                        <a:rPr lang="en-US" baseline="30000" dirty="0" smtClean="0"/>
                        <a:t>-2</a:t>
                      </a:r>
                      <a:endParaRPr lang="en-US" baseline="30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323528" y="3068960"/>
            <a:ext cx="8568951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1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ＭＳ Ｐゴシック" pitchFamily="-107" charset="-128"/>
              </a:rPr>
              <a:t>Mechanical characterization  on mini Race track magnet up to 60 </a:t>
            </a:r>
            <a:r>
              <a:rPr kumimoji="1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ＭＳ Ｐゴシック" pitchFamily="-107" charset="-128"/>
              </a:rPr>
              <a:t>MPa</a:t>
            </a:r>
            <a:r>
              <a:rPr kumimoji="1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ＭＳ Ｐゴシック" pitchFamily="-107" charset="-128"/>
              </a:rPr>
              <a:t> (</a:t>
            </a:r>
            <a:r>
              <a:rPr kumimoji="1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ＭＳ Ｐゴシック" pitchFamily="-107" charset="-128"/>
              </a:rPr>
              <a:t>Irfu</a:t>
            </a:r>
            <a:r>
              <a:rPr lang="en-US" sz="2400" dirty="0" smtClean="0">
                <a:latin typeface="+mj-lt"/>
                <a:ea typeface="+mn-ea"/>
                <a:cs typeface="ＭＳ Ｐゴシック" pitchFamily="-107" charset="-128"/>
              </a:rPr>
              <a:t>/</a:t>
            </a:r>
            <a:r>
              <a:rPr lang="en-US" sz="2400" dirty="0" err="1" smtClean="0">
                <a:latin typeface="+mj-lt"/>
                <a:ea typeface="+mn-ea"/>
                <a:cs typeface="ＭＳ Ｐゴシック" pitchFamily="-107" charset="-128"/>
              </a:rPr>
              <a:t>Sacm</a:t>
            </a:r>
            <a:r>
              <a:rPr lang="en-US" sz="2400" dirty="0" smtClean="0">
                <a:latin typeface="+mj-lt"/>
                <a:ea typeface="+mn-ea"/>
                <a:cs typeface="ＭＳ Ｐゴシック" pitchFamily="-107" charset="-128"/>
              </a:rPr>
              <a:t>)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400" dirty="0" smtClean="0">
              <a:latin typeface="+mj-lt"/>
              <a:ea typeface="+mn-e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dirty="0" smtClean="0">
              <a:latin typeface="+mj-lt"/>
              <a:ea typeface="+mn-e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000" dirty="0" smtClean="0">
              <a:latin typeface="+mj-lt"/>
              <a:ea typeface="+mn-ea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000" dirty="0" smtClean="0">
              <a:latin typeface="+mj-lt"/>
              <a:ea typeface="+mn-ea"/>
            </a:endParaRPr>
          </a:p>
          <a:p>
            <a:pPr marL="361950" lvl="1" indent="-3619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ea typeface="+mn-ea"/>
              </a:rPr>
              <a:t>Race track magnet with the porous  insulation under construction (SMC  program in collaboration with </a:t>
            </a:r>
            <a:r>
              <a:rPr lang="en-US" sz="2400" dirty="0" smtClean="0">
                <a:latin typeface="+mj-lt"/>
                <a:ea typeface="+mn-ea"/>
              </a:rPr>
              <a:t>CERN </a:t>
            </a:r>
            <a:r>
              <a:rPr lang="en-US" sz="2400" dirty="0" smtClean="0">
                <a:latin typeface="+mj-lt"/>
                <a:ea typeface="+mn-ea"/>
              </a:rPr>
              <a:t>and RAL)</a:t>
            </a:r>
          </a:p>
          <a:p>
            <a:pPr marL="95250" indent="-285750">
              <a:spcBef>
                <a:spcPct val="20000"/>
              </a:spcBef>
              <a:buFont typeface="Arial" charset="0"/>
              <a:buChar char="–"/>
            </a:pPr>
            <a:endParaRPr kumimoji="1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3861048"/>
            <a:ext cx="52673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403648" y="5128741"/>
            <a:ext cx="17187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000" dirty="0" err="1">
                <a:latin typeface="Arial" pitchFamily="34" charset="0"/>
              </a:rPr>
              <a:t>Courtesy</a:t>
            </a:r>
            <a:r>
              <a:rPr lang="fr-FR" sz="1000" dirty="0">
                <a:latin typeface="Arial" pitchFamily="34" charset="0"/>
              </a:rPr>
              <a:t> of </a:t>
            </a:r>
            <a:r>
              <a:rPr lang="fr-FR" sz="1000" dirty="0" smtClean="0">
                <a:latin typeface="Arial" pitchFamily="34" charset="0"/>
              </a:rPr>
              <a:t>P. </a:t>
            </a:r>
            <a:r>
              <a:rPr lang="fr-FR" sz="1000" dirty="0" err="1" smtClean="0">
                <a:latin typeface="Arial" pitchFamily="34" charset="0"/>
              </a:rPr>
              <a:t>Manil</a:t>
            </a:r>
            <a:r>
              <a:rPr lang="fr-FR" sz="1000" dirty="0" smtClean="0">
                <a:latin typeface="Arial" pitchFamily="34" charset="0"/>
              </a:rPr>
              <a:t> (CEA</a:t>
            </a:r>
            <a:r>
              <a:rPr lang="fr-FR" sz="1000" dirty="0">
                <a:latin typeface="Arial" pitchFamily="34" charset="0"/>
              </a:rPr>
              <a:t>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8184" y="3592041"/>
            <a:ext cx="24479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58738"/>
            <a:ext cx="7380312" cy="836612"/>
          </a:xfrm>
        </p:spPr>
        <p:txBody>
          <a:bodyPr/>
          <a:lstStyle/>
          <a:p>
            <a:r>
              <a:rPr lang="en-US" sz="3200" dirty="0"/>
              <a:t>The Stack Experiment : A Common tool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250824" y="1066800"/>
            <a:ext cx="8713664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sz="2400" dirty="0">
                <a:latin typeface="+mj-lt"/>
              </a:rPr>
              <a:t>Characterization of the thermal performance of </a:t>
            </a:r>
            <a:r>
              <a:rPr lang="en-US" sz="2400" dirty="0" smtClean="0">
                <a:latin typeface="+mj-lt"/>
              </a:rPr>
              <a:t>the insulation</a:t>
            </a:r>
            <a:endParaRPr lang="en-US" sz="2400" dirty="0">
              <a:latin typeface="+mj-lt"/>
            </a:endParaRPr>
          </a:p>
          <a:p>
            <a:pPr marL="631825" lvl="1" indent="-182563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◦"/>
            </a:pPr>
            <a:r>
              <a:rPr lang="en-US" sz="2000" dirty="0">
                <a:latin typeface="+mj-lt"/>
              </a:rPr>
              <a:t>“real cable” geometry (</a:t>
            </a:r>
            <a:r>
              <a:rPr lang="en-US" sz="2000" dirty="0" err="1">
                <a:latin typeface="+mj-lt"/>
              </a:rPr>
              <a:t>CuNi</a:t>
            </a:r>
            <a:r>
              <a:rPr lang="en-US" sz="2000" dirty="0">
                <a:latin typeface="+mj-lt"/>
              </a:rPr>
              <a:t> cable)</a:t>
            </a:r>
          </a:p>
          <a:p>
            <a:pPr marL="631825" lvl="1" indent="-182563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◦"/>
            </a:pPr>
            <a:r>
              <a:rPr lang="en-US" sz="2000" dirty="0">
                <a:latin typeface="+mj-lt"/>
              </a:rPr>
              <a:t>Real electrical insulation</a:t>
            </a:r>
          </a:p>
          <a:p>
            <a:pPr marL="631825" lvl="1" indent="-182563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◦"/>
            </a:pPr>
            <a:r>
              <a:rPr lang="en-US" sz="2000" dirty="0">
                <a:latin typeface="+mj-lt"/>
              </a:rPr>
              <a:t>Mechanical constraints (compression)</a:t>
            </a:r>
          </a:p>
          <a:p>
            <a:pPr marL="631825" lvl="1" indent="-182563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◦"/>
            </a:pPr>
            <a:r>
              <a:rPr lang="en-US" sz="2000" dirty="0">
                <a:latin typeface="+mj-lt"/>
              </a:rPr>
              <a:t>Heat transfer configuration (Joule heating)</a:t>
            </a:r>
          </a:p>
        </p:txBody>
      </p:sp>
      <p:pic>
        <p:nvPicPr>
          <p:cNvPr id="9" name="Image 6" descr="kabel_n_1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3357563"/>
            <a:ext cx="3000375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8" descr="kabel_n_13b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0" y="3500438"/>
            <a:ext cx="2643188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lèche droite 9"/>
          <p:cNvSpPr>
            <a:spLocks noChangeArrowheads="1"/>
          </p:cNvSpPr>
          <p:nvPr/>
        </p:nvSpPr>
        <p:spPr bwMode="auto">
          <a:xfrm>
            <a:off x="2714625" y="4108450"/>
            <a:ext cx="785813" cy="428625"/>
          </a:xfrm>
          <a:prstGeom prst="rightArrow">
            <a:avLst>
              <a:gd name="adj1" fmla="val 50000"/>
              <a:gd name="adj2" fmla="val 50001"/>
            </a:avLst>
          </a:prstGeom>
          <a:gradFill rotWithShape="1">
            <a:gsLst>
              <a:gs pos="0">
                <a:srgbClr val="83D3FF"/>
              </a:gs>
              <a:gs pos="50000">
                <a:srgbClr val="B5E2FF"/>
              </a:gs>
              <a:gs pos="100000">
                <a:srgbClr val="DBF0FF"/>
              </a:gs>
            </a:gsLst>
            <a:lin ang="10800000" scaled="1"/>
          </a:gra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pl-PL"/>
          </a:p>
        </p:txBody>
      </p:sp>
      <p:pic>
        <p:nvPicPr>
          <p:cNvPr id="19" name="Image 11" descr="kabel_holder_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63" y="1898650"/>
            <a:ext cx="337185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lèche droite 12"/>
          <p:cNvSpPr>
            <a:spLocks noChangeArrowheads="1"/>
          </p:cNvSpPr>
          <p:nvPr/>
        </p:nvSpPr>
        <p:spPr bwMode="auto">
          <a:xfrm>
            <a:off x="5286375" y="4071938"/>
            <a:ext cx="785813" cy="428625"/>
          </a:xfrm>
          <a:prstGeom prst="rightArrow">
            <a:avLst>
              <a:gd name="adj1" fmla="val 50000"/>
              <a:gd name="adj2" fmla="val 50001"/>
            </a:avLst>
          </a:prstGeom>
          <a:gradFill rotWithShape="1">
            <a:gsLst>
              <a:gs pos="0">
                <a:srgbClr val="83D3FF"/>
              </a:gs>
              <a:gs pos="50000">
                <a:srgbClr val="B5E2FF"/>
              </a:gs>
              <a:gs pos="100000">
                <a:srgbClr val="DBF0FF"/>
              </a:gs>
            </a:gsLst>
            <a:lin ang="10800000" scaled="1"/>
          </a:gradFill>
          <a:ln w="9525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4" y="2975957"/>
            <a:ext cx="4905026" cy="19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58738"/>
            <a:ext cx="7380312" cy="836612"/>
          </a:xfrm>
        </p:spPr>
        <p:txBody>
          <a:bodyPr/>
          <a:lstStyle/>
          <a:p>
            <a:r>
              <a:rPr lang="en-US" sz="3200" dirty="0"/>
              <a:t>The Stack Experiment : A Common tool</a:t>
            </a: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250824" y="1066800"/>
            <a:ext cx="8713664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sz="2400" dirty="0">
                <a:latin typeface="+mj-lt"/>
              </a:rPr>
              <a:t>Characterization of the thermal performance of </a:t>
            </a:r>
            <a:r>
              <a:rPr lang="en-US" sz="2400" dirty="0" smtClean="0">
                <a:latin typeface="+mj-lt"/>
              </a:rPr>
              <a:t>the insulation</a:t>
            </a:r>
            <a:endParaRPr lang="en-US" sz="2400" dirty="0">
              <a:latin typeface="+mj-lt"/>
            </a:endParaRPr>
          </a:p>
          <a:p>
            <a:pPr marL="631825" lvl="1" indent="-182563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◦"/>
            </a:pPr>
            <a:r>
              <a:rPr lang="en-US" sz="2000" dirty="0" smtClean="0">
                <a:latin typeface="+mj-lt"/>
              </a:rPr>
              <a:t>Central cable instrumented with bare ship </a:t>
            </a:r>
            <a:r>
              <a:rPr lang="en-US" sz="2000" dirty="0" smtClean="0">
                <a:latin typeface="+mj-lt"/>
              </a:rPr>
              <a:t>sensors</a:t>
            </a:r>
            <a:endParaRPr lang="en-US" sz="2000" dirty="0">
              <a:latin typeface="+mj-lt"/>
            </a:endParaRPr>
          </a:p>
        </p:txBody>
      </p:sp>
      <p:pic>
        <p:nvPicPr>
          <p:cNvPr id="10" name="Image 8" descr="IMG_046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016" y="2277268"/>
            <a:ext cx="4248472" cy="318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0824" y="5917381"/>
            <a:ext cx="5905352" cy="3600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58738"/>
            <a:ext cx="7380312" cy="836612"/>
          </a:xfrm>
        </p:spPr>
        <p:txBody>
          <a:bodyPr/>
          <a:lstStyle/>
          <a:p>
            <a:r>
              <a:rPr lang="en-US" sz="3200" dirty="0" smtClean="0"/>
              <a:t>Heat transfer results</a:t>
            </a:r>
            <a:endParaRPr lang="en-US" sz="3200" dirty="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250824" y="1066800"/>
            <a:ext cx="8713664" cy="128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sz="2400" dirty="0" smtClean="0">
                <a:latin typeface="+mj-lt"/>
              </a:rPr>
              <a:t>Samples tested in He II saturated and pressurized from 1.7 to 2.1 </a:t>
            </a:r>
            <a:r>
              <a:rPr lang="en-US" sz="2400" dirty="0" smtClean="0">
                <a:latin typeface="+mj-lt"/>
              </a:rPr>
              <a:t>K</a:t>
            </a:r>
          </a:p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sz="2400" dirty="0" smtClean="0">
                <a:latin typeface="+mj-lt"/>
              </a:rPr>
              <a:t>Samples tested in He I at atmospheric pressure</a:t>
            </a:r>
            <a:endParaRPr lang="en-US" sz="2400" dirty="0" smtClean="0">
              <a:latin typeface="+mj-lt"/>
            </a:endParaRPr>
          </a:p>
          <a:p>
            <a:pPr lvl="1"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sz="2000" dirty="0" smtClean="0">
                <a:latin typeface="+mj-lt"/>
              </a:rPr>
              <a:t>10 and 20 </a:t>
            </a:r>
            <a:r>
              <a:rPr lang="en-US" sz="2000" dirty="0" err="1" smtClean="0">
                <a:latin typeface="+mj-lt"/>
              </a:rPr>
              <a:t>Mpa</a:t>
            </a:r>
            <a:r>
              <a:rPr lang="en-US" sz="2000" dirty="0" smtClean="0">
                <a:latin typeface="+mj-lt"/>
              </a:rPr>
              <a:t> compression</a:t>
            </a:r>
          </a:p>
          <a:p>
            <a:pPr lvl="1"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sz="2000" dirty="0" smtClean="0">
                <a:latin typeface="+mj-lt"/>
              </a:rPr>
              <a:t>Steady-State and transient</a:t>
            </a:r>
          </a:p>
        </p:txBody>
      </p:sp>
      <p:graphicFrame>
        <p:nvGraphicFramePr>
          <p:cNvPr id="6" name="Graphique 1"/>
          <p:cNvGraphicFramePr>
            <a:graphicFrameLocks/>
          </p:cNvGraphicFramePr>
          <p:nvPr/>
        </p:nvGraphicFramePr>
        <p:xfrm>
          <a:off x="4139952" y="1988840"/>
          <a:ext cx="482453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79512" y="3140968"/>
            <a:ext cx="705748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sz="2000" dirty="0" smtClean="0">
                <a:latin typeface="+mj-lt"/>
              </a:rPr>
              <a:t>∆</a:t>
            </a:r>
            <a:r>
              <a:rPr lang="en-US" sz="2000" dirty="0" smtClean="0">
                <a:latin typeface="+mj-lt"/>
              </a:rPr>
              <a:t>T </a:t>
            </a:r>
            <a:r>
              <a:rPr lang="en-US" sz="2000" dirty="0" smtClean="0">
                <a:latin typeface="+mj-lt"/>
              </a:rPr>
              <a:t>&lt;</a:t>
            </a:r>
            <a:r>
              <a:rPr lang="en-US" sz="2000" dirty="0" smtClean="0">
                <a:latin typeface="+mj-lt"/>
              </a:rPr>
              <a:t>20 </a:t>
            </a:r>
            <a:r>
              <a:rPr lang="en-US" sz="2000" dirty="0" err="1" smtClean="0">
                <a:latin typeface="+mj-lt"/>
              </a:rPr>
              <a:t>mK</a:t>
            </a:r>
            <a:r>
              <a:rPr lang="en-US" sz="2000" dirty="0" smtClean="0">
                <a:latin typeface="+mj-lt"/>
              </a:rPr>
              <a:t> for the LHC upgrade </a:t>
            </a:r>
            <a:endParaRPr lang="en-US" sz="2000" dirty="0" smtClean="0">
              <a:latin typeface="+mj-lt"/>
            </a:endParaRPr>
          </a:p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</a:pPr>
            <a:r>
              <a:rPr lang="en-US" sz="2000" dirty="0" smtClean="0">
                <a:latin typeface="+mj-lt"/>
              </a:rPr>
              <a:t>heat </a:t>
            </a:r>
            <a:r>
              <a:rPr lang="en-US" sz="2000" dirty="0" smtClean="0">
                <a:latin typeface="+mj-lt"/>
              </a:rPr>
              <a:t>load</a:t>
            </a:r>
          </a:p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endParaRPr lang="en-US" sz="1000" dirty="0" smtClean="0">
              <a:latin typeface="+mj-lt"/>
            </a:endParaRPr>
          </a:p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sz="2000" dirty="0" smtClean="0"/>
              <a:t>∆ </a:t>
            </a:r>
            <a:r>
              <a:rPr lang="en-US" sz="2000" dirty="0" smtClean="0">
                <a:latin typeface="+mj-lt"/>
              </a:rPr>
              <a:t>T </a:t>
            </a:r>
            <a:r>
              <a:rPr lang="en-US" sz="2000" dirty="0" smtClean="0">
                <a:latin typeface="+mj-lt"/>
              </a:rPr>
              <a:t>&lt;5 </a:t>
            </a:r>
            <a:r>
              <a:rPr lang="en-US" sz="2000" dirty="0" err="1" smtClean="0">
                <a:latin typeface="+mj-lt"/>
              </a:rPr>
              <a:t>mK</a:t>
            </a:r>
            <a:r>
              <a:rPr lang="en-US" sz="2000" dirty="0" smtClean="0">
                <a:latin typeface="+mj-lt"/>
              </a:rPr>
              <a:t> for the current LHC </a:t>
            </a:r>
            <a:endParaRPr lang="en-US" sz="2000" dirty="0" smtClean="0">
              <a:latin typeface="+mj-lt"/>
            </a:endParaRPr>
          </a:p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</a:pPr>
            <a:r>
              <a:rPr lang="en-US" sz="2000" dirty="0" smtClean="0">
                <a:latin typeface="+mj-lt"/>
              </a:rPr>
              <a:t>heat </a:t>
            </a:r>
            <a:r>
              <a:rPr lang="en-US" sz="2000" dirty="0" smtClean="0">
                <a:latin typeface="+mj-lt"/>
              </a:rPr>
              <a:t>load</a:t>
            </a:r>
          </a:p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endParaRPr lang="en-US" sz="1000" dirty="0" smtClean="0">
              <a:latin typeface="+mj-lt"/>
            </a:endParaRPr>
          </a:p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sz="2000" dirty="0" smtClean="0">
                <a:latin typeface="+mj-lt"/>
              </a:rPr>
              <a:t>100 times more efficient than the </a:t>
            </a:r>
            <a:endParaRPr lang="en-US" sz="2000" dirty="0" smtClean="0">
              <a:latin typeface="+mj-lt"/>
            </a:endParaRPr>
          </a:p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</a:pPr>
            <a:r>
              <a:rPr lang="en-US" sz="2000" dirty="0" smtClean="0">
                <a:latin typeface="+mj-lt"/>
              </a:rPr>
              <a:t>current LHC insulation!</a:t>
            </a:r>
          </a:p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endParaRPr lang="en-US" sz="1000" dirty="0" smtClean="0">
              <a:latin typeface="+mj-lt"/>
            </a:endParaRPr>
          </a:p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∆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T</a:t>
            </a:r>
            <a:r>
              <a:rPr lang="en-US" sz="2000" baseline="-25000" dirty="0" err="1" smtClean="0">
                <a:solidFill>
                  <a:schemeClr val="bg1"/>
                </a:solidFill>
                <a:latin typeface="+mj-lt"/>
              </a:rPr>
              <a:t>fully</a:t>
            </a:r>
            <a:r>
              <a:rPr lang="en-US" sz="2000" baseline="-25000" dirty="0" smtClean="0">
                <a:solidFill>
                  <a:schemeClr val="bg1"/>
                </a:solidFill>
                <a:latin typeface="+mj-lt"/>
              </a:rPr>
              <a:t> impregnated insulation 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&gt;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∆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T</a:t>
            </a:r>
            <a:r>
              <a:rPr lang="en-US" sz="2000" baseline="-25000" dirty="0" err="1" smtClean="0">
                <a:solidFill>
                  <a:schemeClr val="bg1"/>
                </a:solidFill>
                <a:latin typeface="+mj-lt"/>
              </a:rPr>
              <a:t>current</a:t>
            </a:r>
            <a:r>
              <a:rPr lang="en-US" sz="2000" baseline="-25000" dirty="0" smtClean="0">
                <a:solidFill>
                  <a:schemeClr val="bg1"/>
                </a:solidFill>
                <a:latin typeface="+mj-lt"/>
              </a:rPr>
              <a:t> insulation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sym typeface="MT Extra"/>
              </a:rPr>
              <a:t>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∆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T</a:t>
            </a:r>
            <a:r>
              <a:rPr lang="en-US" sz="2000" baseline="-25000" dirty="0" err="1" smtClean="0">
                <a:solidFill>
                  <a:schemeClr val="bg1"/>
                </a:solidFill>
                <a:latin typeface="+mj-lt"/>
              </a:rPr>
              <a:t>porous</a:t>
            </a:r>
            <a:r>
              <a:rPr lang="en-US" sz="2000" baseline="-25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aseline="-25000" dirty="0" smtClean="0">
                <a:solidFill>
                  <a:schemeClr val="bg1"/>
                </a:solidFill>
                <a:latin typeface="+mj-lt"/>
              </a:rPr>
              <a:t>insulation</a:t>
            </a:r>
            <a:endParaRPr lang="en-US" sz="2000" dirty="0" smtClean="0">
              <a:solidFill>
                <a:schemeClr val="bg1"/>
              </a:solidFill>
              <a:latin typeface="+mj-lt"/>
            </a:endParaRPr>
          </a:p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endParaRPr lang="en-US" sz="20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58738"/>
            <a:ext cx="7380312" cy="836612"/>
          </a:xfrm>
        </p:spPr>
        <p:txBody>
          <a:bodyPr/>
          <a:lstStyle/>
          <a:p>
            <a:r>
              <a:rPr lang="en-US" sz="3200" dirty="0" smtClean="0"/>
              <a:t>Thermal conductivity measurement</a:t>
            </a:r>
            <a:endParaRPr lang="en-US" sz="3200" dirty="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251520" y="836712"/>
            <a:ext cx="871366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altLang="ja-JP" sz="2400" dirty="0" smtClean="0">
                <a:latin typeface="Calibri" pitchFamily="34" charset="0"/>
              </a:rPr>
              <a:t>Construction of a thermal conductivity measurements rig at KEK</a:t>
            </a:r>
          </a:p>
          <a:p>
            <a:pPr lvl="1"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altLang="ja-JP" sz="2000" dirty="0" smtClean="0">
                <a:latin typeface="Calibri" pitchFamily="34" charset="0"/>
              </a:rPr>
              <a:t>The material will be measured from 1.8 K to 77 K</a:t>
            </a:r>
          </a:p>
          <a:p>
            <a:pPr lvl="1"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altLang="ja-JP" sz="2000" dirty="0" smtClean="0">
                <a:latin typeface="Calibri" pitchFamily="34" charset="0"/>
              </a:rPr>
              <a:t>Porous insulation constructed at SAC M/</a:t>
            </a:r>
            <a:r>
              <a:rPr lang="en-US" altLang="ja-JP" sz="2000" dirty="0" err="1" smtClean="0">
                <a:latin typeface="Calibri" pitchFamily="34" charset="0"/>
              </a:rPr>
              <a:t>Irfu</a:t>
            </a:r>
            <a:endParaRPr lang="en-US" altLang="ja-JP" sz="2000" dirty="0" smtClean="0">
              <a:latin typeface="Calibri" pitchFamily="34" charset="0"/>
            </a:endParaRPr>
          </a:p>
          <a:p>
            <a:pPr lvl="1"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altLang="ja-JP" sz="2000" dirty="0" err="1" smtClean="0">
                <a:latin typeface="Calibri" pitchFamily="34" charset="0"/>
              </a:rPr>
              <a:t>Cyanate</a:t>
            </a:r>
            <a:r>
              <a:rPr lang="en-US" altLang="ja-JP" sz="2000" dirty="0" smtClean="0">
                <a:latin typeface="Calibri" pitchFamily="34" charset="0"/>
              </a:rPr>
              <a:t> Ester resin  being developed for the Nb</a:t>
            </a:r>
            <a:r>
              <a:rPr lang="en-US" altLang="ja-JP" sz="2000" baseline="-25000" dirty="0" smtClean="0">
                <a:latin typeface="Calibri" pitchFamily="34" charset="0"/>
              </a:rPr>
              <a:t>3</a:t>
            </a:r>
            <a:r>
              <a:rPr lang="en-US" altLang="ja-JP" sz="2000" dirty="0" smtClean="0">
                <a:latin typeface="Calibri" pitchFamily="34" charset="0"/>
              </a:rPr>
              <a:t>Al coil impregnation in KEK</a:t>
            </a:r>
          </a:p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altLang="ja-JP" sz="2400" dirty="0" smtClean="0">
                <a:latin typeface="Calibri" pitchFamily="34" charset="0"/>
              </a:rPr>
              <a:t>Both materials have good radiation resistance</a:t>
            </a:r>
            <a:endParaRPr lang="en-US" sz="2400" dirty="0" smtClean="0">
              <a:latin typeface="+mj-lt"/>
            </a:endParaRPr>
          </a:p>
        </p:txBody>
      </p:sp>
      <p:pic>
        <p:nvPicPr>
          <p:cNvPr id="8" name="図 9" descr="RIMG116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0750" y="2932409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8" descr="IMG_000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4058" y="3040087"/>
            <a:ext cx="4262438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598740" y="5541441"/>
            <a:ext cx="2933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ja-JP" sz="1600" dirty="0" err="1" smtClean="0">
                <a:solidFill>
                  <a:schemeClr val="bg1"/>
                </a:solidFill>
                <a:latin typeface="Helvetica" charset="0"/>
                <a:cs typeface="Helvetica" charset="0"/>
              </a:rPr>
              <a:t>Porous</a:t>
            </a:r>
            <a:r>
              <a:rPr lang="fr-FR" altLang="ja-JP" sz="1600" dirty="0" smtClean="0">
                <a:solidFill>
                  <a:schemeClr val="bg1"/>
                </a:solidFill>
                <a:latin typeface="Helvetica" charset="0"/>
                <a:cs typeface="Helvetica" charset="0"/>
              </a:rPr>
              <a:t> </a:t>
            </a:r>
            <a:r>
              <a:rPr lang="fr-FR" altLang="ja-JP" sz="1600" dirty="0" err="1" smtClean="0">
                <a:solidFill>
                  <a:schemeClr val="bg1"/>
                </a:solidFill>
                <a:latin typeface="Helvetica" charset="0"/>
                <a:cs typeface="Helvetica" charset="0"/>
              </a:rPr>
              <a:t>insulation</a:t>
            </a:r>
            <a:r>
              <a:rPr lang="fr-FR" altLang="ja-JP" sz="1600" dirty="0" smtClean="0">
                <a:solidFill>
                  <a:schemeClr val="bg1"/>
                </a:solidFill>
                <a:latin typeface="Helvetica" charset="0"/>
                <a:cs typeface="Helvetica" charset="0"/>
              </a:rPr>
              <a:t> </a:t>
            </a:r>
            <a:r>
              <a:rPr lang="fr-FR" altLang="ja-JP" sz="1600" dirty="0" err="1" smtClean="0">
                <a:solidFill>
                  <a:schemeClr val="bg1"/>
                </a:solidFill>
                <a:latin typeface="Helvetica" charset="0"/>
                <a:cs typeface="Helvetica" charset="0"/>
              </a:rPr>
              <a:t>Sample</a:t>
            </a:r>
            <a:r>
              <a:rPr lang="fr-FR" altLang="ja-JP" sz="1600" dirty="0" smtClean="0">
                <a:solidFill>
                  <a:schemeClr val="bg1"/>
                </a:solidFill>
                <a:latin typeface="Helvetica" charset="0"/>
                <a:cs typeface="Helvetica" charset="0"/>
              </a:rPr>
              <a:t> </a:t>
            </a:r>
            <a:endParaRPr lang="fr-FR" altLang="ja-JP" sz="1600" dirty="0">
              <a:solidFill>
                <a:schemeClr val="bg1"/>
              </a:solidFill>
              <a:latin typeface="Helvetica" charset="0"/>
              <a:cs typeface="Helvetica" charset="0"/>
            </a:endParaRPr>
          </a:p>
          <a:p>
            <a:r>
              <a:rPr lang="fr-FR" altLang="ja-JP" sz="1600" dirty="0">
                <a:solidFill>
                  <a:schemeClr val="bg1"/>
                </a:solidFill>
                <a:latin typeface="Helvetica" charset="0"/>
                <a:cs typeface="Helvetica" charset="0"/>
              </a:rPr>
              <a:t>(Made by F. Rondeaux (CEA))</a:t>
            </a:r>
          </a:p>
        </p:txBody>
      </p:sp>
      <p:pic>
        <p:nvPicPr>
          <p:cNvPr id="11" name="図 8" descr="RIMG121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8" y="3140968"/>
            <a:ext cx="2193925" cy="2925763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90613" y="6276975"/>
            <a:ext cx="3328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ja-JP" sz="1600">
                <a:solidFill>
                  <a:schemeClr val="bg1"/>
                </a:solidFill>
                <a:latin typeface="Helvetica" charset="0"/>
                <a:cs typeface="Helvetica" charset="0"/>
              </a:rPr>
              <a:t>Apparatus of Thermal Conductivity </a:t>
            </a:r>
          </a:p>
          <a:p>
            <a:r>
              <a:rPr lang="fr-FR" altLang="ja-JP" sz="1600">
                <a:solidFill>
                  <a:schemeClr val="bg1"/>
                </a:solidFill>
                <a:latin typeface="Helvetica" charset="0"/>
                <a:cs typeface="Helvetica" charset="0"/>
              </a:rPr>
              <a:t>Measurement at KEK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58738"/>
            <a:ext cx="7380312" cy="633958"/>
          </a:xfrm>
        </p:spPr>
        <p:txBody>
          <a:bodyPr/>
          <a:lstStyle/>
          <a:p>
            <a:r>
              <a:rPr lang="en-US" sz="3200" dirty="0" smtClean="0"/>
              <a:t>Future work</a:t>
            </a:r>
            <a:endParaRPr lang="en-US" sz="3200" dirty="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250824" y="1066800"/>
            <a:ext cx="8713664" cy="527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sz="2400" dirty="0" smtClean="0">
                <a:latin typeface="+mj-lt"/>
              </a:rPr>
              <a:t>Construction </a:t>
            </a:r>
            <a:r>
              <a:rPr lang="en-US" sz="2400" dirty="0" smtClean="0">
                <a:latin typeface="+mj-lt"/>
              </a:rPr>
              <a:t>and tests of a the first race track coil in Nb</a:t>
            </a:r>
            <a:r>
              <a:rPr lang="en-US" sz="2400" baseline="-25000" dirty="0" smtClean="0">
                <a:latin typeface="+mj-lt"/>
              </a:rPr>
              <a:t>3</a:t>
            </a:r>
            <a:r>
              <a:rPr lang="en-US" sz="2400" dirty="0" smtClean="0">
                <a:latin typeface="+mj-lt"/>
              </a:rPr>
              <a:t>Al</a:t>
            </a:r>
          </a:p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endParaRPr lang="en-US" sz="2400" dirty="0" smtClean="0">
              <a:latin typeface="+mj-lt"/>
            </a:endParaRPr>
          </a:p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sz="2400" dirty="0" smtClean="0">
                <a:latin typeface="+mj-lt"/>
              </a:rPr>
              <a:t>Construction and tests of a porous insulation sample at 50 </a:t>
            </a:r>
            <a:r>
              <a:rPr lang="en-US" sz="2400" dirty="0" err="1" smtClean="0">
                <a:latin typeface="+mj-lt"/>
              </a:rPr>
              <a:t>MPa</a:t>
            </a:r>
            <a:endParaRPr lang="en-US" sz="2400" dirty="0" smtClean="0">
              <a:latin typeface="+mj-lt"/>
            </a:endParaRPr>
          </a:p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sz="2400" dirty="0" smtClean="0">
                <a:latin typeface="+mj-lt"/>
              </a:rPr>
              <a:t>Construction and tests of the </a:t>
            </a:r>
            <a:r>
              <a:rPr lang="en-US" sz="2400" dirty="0" err="1" smtClean="0">
                <a:latin typeface="+mj-lt"/>
              </a:rPr>
              <a:t>C</a:t>
            </a:r>
            <a:r>
              <a:rPr lang="en-US" sz="2400" dirty="0" err="1" smtClean="0">
                <a:latin typeface="+mj-lt"/>
              </a:rPr>
              <a:t>yanate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Ester resin sample</a:t>
            </a:r>
          </a:p>
          <a:p>
            <a:pPr lvl="1"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sz="2000" dirty="0" smtClean="0">
                <a:latin typeface="+mj-lt"/>
              </a:rPr>
              <a:t>Construction at </a:t>
            </a:r>
            <a:r>
              <a:rPr lang="en-US" sz="2000" dirty="0" err="1" smtClean="0">
                <a:latin typeface="+mj-lt"/>
              </a:rPr>
              <a:t>Saclay</a:t>
            </a:r>
            <a:r>
              <a:rPr lang="en-US" sz="2000" dirty="0" smtClean="0">
                <a:latin typeface="+mj-lt"/>
              </a:rPr>
              <a:t> and tests at </a:t>
            </a:r>
            <a:r>
              <a:rPr lang="en-US" sz="2000" dirty="0" err="1" smtClean="0">
                <a:latin typeface="+mj-lt"/>
              </a:rPr>
              <a:t>Saclay</a:t>
            </a:r>
            <a:r>
              <a:rPr lang="en-US" sz="2000" dirty="0" smtClean="0">
                <a:latin typeface="+mj-lt"/>
              </a:rPr>
              <a:t> and KEK</a:t>
            </a:r>
          </a:p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</a:pPr>
            <a:endParaRPr lang="en-US" sz="2400" dirty="0" smtClean="0">
              <a:latin typeface="+mj-lt"/>
            </a:endParaRPr>
          </a:p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sz="2400" dirty="0" smtClean="0">
                <a:latin typeface="+mj-lt"/>
              </a:rPr>
              <a:t>Measurement of the thermal conductivity of the ceramic insulation and </a:t>
            </a:r>
            <a:r>
              <a:rPr lang="en-US" sz="2400" dirty="0" err="1" smtClean="0">
                <a:latin typeface="+mj-lt"/>
              </a:rPr>
              <a:t>C</a:t>
            </a:r>
            <a:r>
              <a:rPr lang="en-US" sz="2400" dirty="0" err="1" smtClean="0">
                <a:latin typeface="+mj-lt"/>
              </a:rPr>
              <a:t>yanate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E</a:t>
            </a:r>
            <a:r>
              <a:rPr lang="en-US" sz="2400" dirty="0" smtClean="0">
                <a:latin typeface="+mj-lt"/>
              </a:rPr>
              <a:t>ster resin (KEK and </a:t>
            </a:r>
            <a:r>
              <a:rPr lang="en-US" sz="2400" dirty="0" err="1" smtClean="0">
                <a:latin typeface="+mj-lt"/>
              </a:rPr>
              <a:t>Saclay</a:t>
            </a:r>
            <a:r>
              <a:rPr lang="en-US" sz="2400" dirty="0" smtClean="0">
                <a:latin typeface="+mj-lt"/>
              </a:rPr>
              <a:t>)</a:t>
            </a:r>
            <a:endParaRPr lang="en-US" sz="2400" dirty="0" smtClean="0">
              <a:latin typeface="+mj-lt"/>
            </a:endParaRPr>
          </a:p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endParaRPr lang="en-US" sz="2400" dirty="0" smtClean="0">
              <a:latin typeface="+mj-lt"/>
            </a:endParaRPr>
          </a:p>
          <a:p>
            <a:pPr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sz="2400" dirty="0" smtClean="0">
                <a:latin typeface="+mj-lt"/>
              </a:rPr>
              <a:t>Publications</a:t>
            </a:r>
          </a:p>
          <a:p>
            <a:pPr lvl="1"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sz="2000" dirty="0" smtClean="0">
                <a:latin typeface="+mj-lt"/>
              </a:rPr>
              <a:t>2 papers (polyimide insulation</a:t>
            </a:r>
            <a:r>
              <a:rPr lang="en-US" sz="2000" smtClean="0">
                <a:latin typeface="+mj-lt"/>
              </a:rPr>
              <a:t>) </a:t>
            </a:r>
            <a:endParaRPr lang="en-US" sz="2000" dirty="0" smtClean="0">
              <a:latin typeface="+mj-lt"/>
            </a:endParaRPr>
          </a:p>
          <a:p>
            <a:pPr lvl="1"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r>
              <a:rPr lang="en-US" sz="2000" dirty="0" smtClean="0">
                <a:latin typeface="+mj-lt"/>
              </a:rPr>
              <a:t>2</a:t>
            </a:r>
            <a:r>
              <a:rPr lang="en-US" sz="2000" dirty="0" smtClean="0">
                <a:latin typeface="+mj-lt"/>
              </a:rPr>
              <a:t> papers (porous insulation)</a:t>
            </a:r>
            <a:endParaRPr lang="en-US" sz="2000" dirty="0" smtClean="0">
              <a:latin typeface="+mj-lt"/>
            </a:endParaRPr>
          </a:p>
          <a:p>
            <a:pPr lvl="1" indent="190500">
              <a:spcBef>
                <a:spcPct val="20000"/>
              </a:spcBef>
              <a:buClr>
                <a:srgbClr val="27244C"/>
              </a:buClr>
              <a:buSzPct val="150000"/>
              <a:buFont typeface="Comic Sans MS" pitchFamily="66" charset="0"/>
              <a:buChar char="▫"/>
            </a:pPr>
            <a:endParaRPr lang="fr-FR" sz="20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 bwMode="auto">
          <a:xfrm>
            <a:off x="457200" y="-24"/>
            <a:ext cx="8229600" cy="7889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sz="3200" dirty="0" smtClean="0"/>
              <a:t>Background</a:t>
            </a:r>
            <a:endParaRPr lang="ja-JP" altLang="en-US" sz="3200" dirty="0" smtClean="0"/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135281-89F9-420A-BC3B-D77FB053ECBD}" type="slidenum">
              <a:rPr lang="en-US" altLang="ja-JP"/>
              <a:pPr/>
              <a:t>2</a:t>
            </a:fld>
            <a:endParaRPr lang="en-US" altLang="ja-JP"/>
          </a:p>
        </p:txBody>
      </p:sp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499271"/>
            <a:ext cx="5105400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13"/>
          <p:cNvSpPr>
            <a:spLocks noChangeArrowheads="1"/>
          </p:cNvSpPr>
          <p:nvPr/>
        </p:nvSpPr>
        <p:spPr bwMode="auto">
          <a:xfrm>
            <a:off x="152400" y="941388"/>
            <a:ext cx="88392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latin typeface="Calibri" charset="0"/>
              </a:rPr>
              <a:t>For the LHC </a:t>
            </a:r>
            <a:r>
              <a:rPr lang="en-US" altLang="ja-JP" sz="2000" b="1" dirty="0">
                <a:latin typeface="Calibri" charset="0"/>
              </a:rPr>
              <a:t>luminosity upgrade: </a:t>
            </a:r>
            <a:r>
              <a:rPr lang="en-US" altLang="ja-JP" sz="2000" dirty="0">
                <a:latin typeface="Calibri" charset="0"/>
              </a:rPr>
              <a:t>Replacing the final focus system of the interaction regions  with </a:t>
            </a:r>
            <a:r>
              <a:rPr lang="en-US" altLang="ja-JP" sz="2000" dirty="0" smtClean="0">
                <a:latin typeface="Calibri" charset="0"/>
              </a:rPr>
              <a:t>higher </a:t>
            </a:r>
            <a:r>
              <a:rPr lang="en-US" altLang="ja-JP" sz="2000" dirty="0">
                <a:latin typeface="Calibri" charset="0"/>
              </a:rPr>
              <a:t>performance </a:t>
            </a:r>
            <a:r>
              <a:rPr lang="en-US" altLang="ja-JP" sz="2000" dirty="0" smtClean="0">
                <a:latin typeface="Calibri" charset="0"/>
              </a:rPr>
              <a:t>magnets</a:t>
            </a:r>
            <a:endParaRPr lang="en-US" altLang="ja-JP" sz="2000" dirty="0">
              <a:latin typeface="Calibri" charset="0"/>
            </a:endParaRPr>
          </a:p>
          <a:p>
            <a:r>
              <a:rPr lang="en-US" altLang="ja-JP" sz="2000" dirty="0" smtClean="0">
                <a:latin typeface="Calibri" charset="0"/>
              </a:rPr>
              <a:t>Increasing the magnetic field from 9 </a:t>
            </a:r>
            <a:r>
              <a:rPr lang="en-US" altLang="ja-JP" sz="2000" dirty="0">
                <a:latin typeface="Calibri" charset="0"/>
              </a:rPr>
              <a:t>T </a:t>
            </a:r>
            <a:r>
              <a:rPr lang="en-US" altLang="ja-JP" sz="2000" dirty="0" smtClean="0">
                <a:latin typeface="Calibri" charset="0"/>
              </a:rPr>
              <a:t>(</a:t>
            </a:r>
            <a:r>
              <a:rPr lang="en-US" altLang="ja-JP" sz="2000" dirty="0" err="1" smtClean="0">
                <a:latin typeface="Calibri" charset="0"/>
              </a:rPr>
              <a:t>NbTi</a:t>
            </a:r>
            <a:r>
              <a:rPr lang="en-US" altLang="ja-JP" sz="2000" dirty="0" smtClean="0">
                <a:latin typeface="Calibri" charset="0"/>
              </a:rPr>
              <a:t>) to  </a:t>
            </a:r>
            <a:r>
              <a:rPr lang="en-US" altLang="ja-JP" sz="2000" dirty="0" smtClean="0">
                <a:solidFill>
                  <a:srgbClr val="FF0000"/>
                </a:solidFill>
                <a:latin typeface="Calibri" charset="0"/>
              </a:rPr>
              <a:t>beyond </a:t>
            </a:r>
            <a:r>
              <a:rPr lang="en-US" altLang="ja-JP" sz="2000" dirty="0">
                <a:solidFill>
                  <a:srgbClr val="FF0000"/>
                </a:solidFill>
                <a:latin typeface="Calibri" charset="0"/>
              </a:rPr>
              <a:t>12 T  </a:t>
            </a:r>
            <a:r>
              <a:rPr lang="en-US" altLang="ja-JP" sz="2000" dirty="0" smtClean="0">
                <a:solidFill>
                  <a:srgbClr val="FF0000"/>
                </a:solidFill>
                <a:latin typeface="Calibri" charset="0"/>
              </a:rPr>
              <a:t>using</a:t>
            </a:r>
            <a:r>
              <a:rPr lang="en-US" altLang="ja-JP" sz="2000" dirty="0" smtClean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Calibri" charset="0"/>
              </a:rPr>
              <a:t>Nb</a:t>
            </a:r>
            <a:r>
              <a:rPr lang="en-US" altLang="ja-JP" sz="2000" baseline="-25000" dirty="0">
                <a:solidFill>
                  <a:srgbClr val="FF0000"/>
                </a:solidFill>
                <a:latin typeface="Calibri" charset="0"/>
              </a:rPr>
              <a:t>3</a:t>
            </a:r>
            <a:r>
              <a:rPr lang="en-US" altLang="ja-JP" sz="2000" dirty="0">
                <a:solidFill>
                  <a:srgbClr val="FF0000"/>
                </a:solidFill>
                <a:latin typeface="Calibri" charset="0"/>
              </a:rPr>
              <a:t>Sn or </a:t>
            </a:r>
            <a:r>
              <a:rPr lang="en-US" altLang="ja-JP" sz="2000" dirty="0" smtClean="0">
                <a:solidFill>
                  <a:srgbClr val="FF0000"/>
                </a:solidFill>
                <a:latin typeface="Calibri" charset="0"/>
              </a:rPr>
              <a:t>Nb</a:t>
            </a:r>
            <a:r>
              <a:rPr lang="en-US" altLang="ja-JP" sz="2000" baseline="-25000" dirty="0" smtClean="0">
                <a:solidFill>
                  <a:srgbClr val="FF0000"/>
                </a:solidFill>
                <a:latin typeface="Calibri" charset="0"/>
              </a:rPr>
              <a:t>3</a:t>
            </a:r>
            <a:r>
              <a:rPr lang="en-US" altLang="ja-JP" sz="2000" dirty="0" smtClean="0">
                <a:solidFill>
                  <a:srgbClr val="FF0000"/>
                </a:solidFill>
                <a:latin typeface="Calibri" charset="0"/>
              </a:rPr>
              <a:t>Al</a:t>
            </a:r>
            <a:endParaRPr lang="en-US" altLang="ja-JP" sz="2000" dirty="0">
              <a:solidFill>
                <a:srgbClr val="FF0000"/>
              </a:solidFill>
              <a:latin typeface="Calibri" charset="0"/>
            </a:endParaRPr>
          </a:p>
          <a:p>
            <a:endParaRPr lang="en-US" altLang="ja-JP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4800" y="5805264"/>
            <a:ext cx="868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000" b="1" i="1" dirty="0">
                <a:solidFill>
                  <a:srgbClr val="FF0000"/>
                </a:solidFill>
              </a:rPr>
              <a:t>Final </a:t>
            </a:r>
            <a:r>
              <a:rPr lang="en-US" altLang="zh-CN" sz="2000" b="1" i="1" dirty="0" smtClean="0">
                <a:solidFill>
                  <a:srgbClr val="FF0000"/>
                </a:solidFill>
              </a:rPr>
              <a:t>goal is to </a:t>
            </a:r>
            <a:r>
              <a:rPr lang="en-US" altLang="ja-JP" sz="2000" b="1" i="1" dirty="0">
                <a:solidFill>
                  <a:srgbClr val="FF0000"/>
                </a:solidFill>
              </a:rPr>
              <a:t>construct of high field </a:t>
            </a:r>
            <a:r>
              <a:rPr lang="en-US" altLang="ja-JP" sz="2000" b="1" i="1" dirty="0" smtClean="0">
                <a:solidFill>
                  <a:srgbClr val="FF0000"/>
                </a:solidFill>
              </a:rPr>
              <a:t>magnet with </a:t>
            </a:r>
            <a:r>
              <a:rPr lang="en-US" altLang="ja-JP" sz="2000" b="1" i="1" dirty="0">
                <a:solidFill>
                  <a:srgbClr val="FF0000"/>
                </a:solidFill>
              </a:rPr>
              <a:t>Nb</a:t>
            </a:r>
            <a:r>
              <a:rPr lang="en-US" altLang="ja-JP" sz="2000" b="1" i="1" baseline="-25000" dirty="0">
                <a:solidFill>
                  <a:srgbClr val="FF0000"/>
                </a:solidFill>
              </a:rPr>
              <a:t>3</a:t>
            </a:r>
            <a:r>
              <a:rPr lang="en-US" altLang="ja-JP" sz="2000" b="1" i="1" dirty="0">
                <a:solidFill>
                  <a:srgbClr val="FF0000"/>
                </a:solidFill>
              </a:rPr>
              <a:t>Al or Nb3Sn </a:t>
            </a:r>
            <a:r>
              <a:rPr lang="en-US" altLang="ja-JP" sz="2000" b="1" i="1" dirty="0" smtClean="0">
                <a:solidFill>
                  <a:srgbClr val="FF0000"/>
                </a:solidFill>
              </a:rPr>
              <a:t>cable. </a:t>
            </a:r>
            <a:r>
              <a:rPr lang="en-US" altLang="ja-JP" sz="2000" b="1" i="1" dirty="0" smtClean="0">
                <a:solidFill>
                  <a:srgbClr val="FF0000"/>
                </a:solidFill>
              </a:rPr>
              <a:t>But higher heat loads!</a:t>
            </a:r>
            <a:endParaRPr lang="en-US" altLang="ja-JP" sz="2000" b="1" i="1" dirty="0" smtClean="0">
              <a:solidFill>
                <a:srgbClr val="FF0000"/>
              </a:solidFill>
            </a:endParaRPr>
          </a:p>
        </p:txBody>
      </p: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5848368" y="2586450"/>
            <a:ext cx="2762232" cy="2642750"/>
            <a:chOff x="1096" y="104"/>
            <a:chExt cx="4480" cy="4112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1096" y="104"/>
              <a:ext cx="4480" cy="4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13" name="Picture 5" descr="LHClayoutEI2-4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5" y="165"/>
              <a:ext cx="3886" cy="4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2352" y="2017975"/>
            <a:ext cx="4851648" cy="378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20" y="0"/>
            <a:ext cx="8572560" cy="71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ja-JP" sz="3200" dirty="0" smtClean="0"/>
              <a:t>Objectives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pPr>
              <a:buFont typeface="Comic Sans MS" charset="0"/>
              <a:buNone/>
            </a:pPr>
            <a:endParaRPr lang="fr-FR" altLang="ja-JP" sz="2000" dirty="0" smtClean="0"/>
          </a:p>
          <a:p>
            <a:pPr>
              <a:buFont typeface="Comic Sans MS" charset="0"/>
              <a:buNone/>
            </a:pPr>
            <a:r>
              <a:rPr lang="en-US" altLang="ja-JP" sz="2400" dirty="0" smtClean="0"/>
              <a:t>For the LHC </a:t>
            </a:r>
            <a:r>
              <a:rPr lang="en-US" altLang="ja-JP" sz="2400" dirty="0" smtClean="0"/>
              <a:t>luminosity upgrade, Cryogenic Science Center of KEK and SACM of </a:t>
            </a:r>
            <a:r>
              <a:rPr lang="en-US" altLang="ja-JP" sz="2400" dirty="0" err="1" smtClean="0"/>
              <a:t>Irfu</a:t>
            </a:r>
            <a:r>
              <a:rPr lang="en-US" altLang="ja-JP" sz="2400" dirty="0" smtClean="0"/>
              <a:t>/CEA have started a collaboration on :</a:t>
            </a:r>
            <a:endParaRPr lang="fr-FR" altLang="ja-JP" sz="2400" dirty="0" smtClean="0"/>
          </a:p>
          <a:p>
            <a:pPr>
              <a:buFont typeface="Arial" charset="0"/>
              <a:buNone/>
            </a:pPr>
            <a:endParaRPr lang="en-US" altLang="ja-JP" sz="2400" dirty="0" smtClean="0"/>
          </a:p>
          <a:p>
            <a:r>
              <a:rPr lang="en-US" altLang="ja-JP" sz="2400" dirty="0" smtClean="0"/>
              <a:t>Model coil to evaluate cable performance at 13 </a:t>
            </a:r>
            <a:r>
              <a:rPr lang="en-US" altLang="ja-JP" sz="2400" dirty="0" smtClean="0"/>
              <a:t>T</a:t>
            </a:r>
            <a:endParaRPr lang="en-US" altLang="ja-JP" sz="2400" dirty="0" smtClean="0"/>
          </a:p>
          <a:p>
            <a:pPr lvl="1"/>
            <a:r>
              <a:rPr lang="en-US" altLang="ja-JP" sz="2400" dirty="0" smtClean="0"/>
              <a:t>A common coil magnet design using Nb</a:t>
            </a:r>
            <a:r>
              <a:rPr lang="en-US" altLang="ja-JP" sz="2400" baseline="-25000" dirty="0" smtClean="0"/>
              <a:t>3</a:t>
            </a:r>
            <a:r>
              <a:rPr lang="en-US" altLang="ja-JP" sz="2400" dirty="0" smtClean="0"/>
              <a:t>Sn and </a:t>
            </a:r>
            <a:r>
              <a:rPr lang="en-US" altLang="ja-JP" sz="2400" dirty="0" smtClean="0"/>
              <a:t>Nb</a:t>
            </a:r>
            <a:r>
              <a:rPr lang="en-US" altLang="ja-JP" sz="2400" baseline="-25000" dirty="0" smtClean="0"/>
              <a:t>3</a:t>
            </a:r>
            <a:r>
              <a:rPr lang="en-US" altLang="ja-JP" sz="2400" dirty="0" smtClean="0"/>
              <a:t>Al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r>
              <a:rPr lang="en-US" altLang="ja-JP" sz="2400" dirty="0" smtClean="0"/>
              <a:t>Heat transfer through electrical </a:t>
            </a:r>
            <a:r>
              <a:rPr lang="en-US" altLang="ja-JP" sz="2400" dirty="0" smtClean="0"/>
              <a:t>insulation</a:t>
            </a:r>
            <a:endParaRPr lang="en-US" altLang="ja-JP" sz="2400" dirty="0" smtClean="0"/>
          </a:p>
          <a:p>
            <a:pPr lvl="1"/>
            <a:r>
              <a:rPr lang="en-US" altLang="ja-JP" sz="2400" dirty="0" smtClean="0"/>
              <a:t>Measurement of the thermal performances </a:t>
            </a:r>
            <a:r>
              <a:rPr lang="en-US" altLang="ja-JP" sz="2400" dirty="0" smtClean="0"/>
              <a:t>in </a:t>
            </a:r>
            <a:r>
              <a:rPr lang="en-US" altLang="ja-JP" sz="2400" dirty="0" err="1" smtClean="0"/>
              <a:t>LHe</a:t>
            </a:r>
            <a:endParaRPr lang="en-US" altLang="ja-JP" sz="2400" dirty="0" smtClean="0"/>
          </a:p>
          <a:p>
            <a:pPr lvl="1"/>
            <a:r>
              <a:rPr lang="en-US" altLang="ja-JP" sz="2400" dirty="0" smtClean="0"/>
              <a:t>Thermal conductivity measurement</a:t>
            </a:r>
          </a:p>
          <a:p>
            <a:pPr lvl="1">
              <a:buFont typeface="Arial" charset="0"/>
              <a:buNone/>
            </a:pPr>
            <a:endParaRPr lang="fr-FR" altLang="ja-JP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 bwMode="auto">
          <a:xfrm>
            <a:off x="457200" y="-24"/>
            <a:ext cx="8229600" cy="78898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sz="3200" dirty="0" smtClean="0"/>
              <a:t>4</a:t>
            </a:r>
            <a:r>
              <a:rPr lang="en-US" altLang="ja-JP" sz="3200" baseline="30000" dirty="0" smtClean="0"/>
              <a:t>th</a:t>
            </a:r>
            <a:r>
              <a:rPr lang="en-US" altLang="ja-JP" sz="3200" dirty="0" smtClean="0"/>
              <a:t> KEK-CEA Workshop</a:t>
            </a:r>
            <a:endParaRPr lang="ja-JP" altLang="en-US" sz="3200" dirty="0" smtClean="0"/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135281-89F9-420A-BC3B-D77FB053ECBD}" type="slidenum">
              <a:rPr lang="en-US" altLang="ja-JP"/>
              <a:pPr/>
              <a:t>4</a:t>
            </a:fld>
            <a:endParaRPr lang="en-US" altLang="ja-JP"/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/>
          <a:srcRect l="26870" t="14395" r="26575" b="31004"/>
          <a:stretch>
            <a:fillRect/>
          </a:stretch>
        </p:blipFill>
        <p:spPr bwMode="auto">
          <a:xfrm>
            <a:off x="99393" y="1643050"/>
            <a:ext cx="441568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4"/>
          <a:srcRect l="2104" t="1256" r="12622" b="1883"/>
          <a:stretch>
            <a:fillRect/>
          </a:stretch>
        </p:blipFill>
        <p:spPr bwMode="auto">
          <a:xfrm>
            <a:off x="4572000" y="810576"/>
            <a:ext cx="4371338" cy="554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78896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sz="3200" dirty="0" smtClean="0"/>
              <a:t>KEK-SACM/</a:t>
            </a:r>
            <a:r>
              <a:rPr lang="en-US" altLang="ja-JP" sz="3200" dirty="0" err="1" smtClean="0"/>
              <a:t>Irfu</a:t>
            </a:r>
            <a:r>
              <a:rPr lang="en-US" altLang="ja-JP" sz="3200" dirty="0" smtClean="0"/>
              <a:t> </a:t>
            </a:r>
            <a:r>
              <a:rPr lang="en-US" altLang="ja-JP" sz="3200" dirty="0" smtClean="0"/>
              <a:t>Exchanges</a:t>
            </a:r>
            <a:endParaRPr lang="ja-JP" altLang="en-US" sz="3200" dirty="0" smtClean="0"/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135281-89F9-420A-BC3B-D77FB053ECBD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00856" y="1071546"/>
            <a:ext cx="814228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Times" charset="0"/>
              <a:buChar char="•"/>
            </a:pPr>
            <a:r>
              <a:rPr lang="en-US" altLang="ja-JP" sz="2000" dirty="0">
                <a:latin typeface="+mj-lt"/>
              </a:rPr>
              <a:t>  </a:t>
            </a:r>
            <a:r>
              <a:rPr lang="en-US" altLang="ja-JP" sz="2000" dirty="0" err="1" smtClean="0">
                <a:latin typeface="+mj-lt"/>
              </a:rPr>
              <a:t>Nobuhiro</a:t>
            </a:r>
            <a:r>
              <a:rPr lang="en-US" altLang="ja-JP" sz="2000" dirty="0" smtClean="0">
                <a:latin typeface="+mj-lt"/>
              </a:rPr>
              <a:t> </a:t>
            </a:r>
            <a:r>
              <a:rPr lang="en-US" altLang="ja-JP" sz="2000" dirty="0" smtClean="0">
                <a:latin typeface="+mj-lt"/>
              </a:rPr>
              <a:t>Kimura @ </a:t>
            </a:r>
            <a:r>
              <a:rPr lang="en-US" altLang="ja-JP" sz="2000" dirty="0" err="1" smtClean="0">
                <a:latin typeface="+mj-lt"/>
              </a:rPr>
              <a:t>Saclay</a:t>
            </a:r>
            <a:endParaRPr lang="en-US" altLang="ja-JP" sz="2000" dirty="0" smtClean="0">
              <a:latin typeface="+mj-lt"/>
            </a:endParaRPr>
          </a:p>
          <a:p>
            <a:pPr lvl="1">
              <a:buFont typeface="Times" charset="0"/>
              <a:buChar char="•"/>
            </a:pPr>
            <a:r>
              <a:rPr lang="en-US" altLang="ja-JP" sz="2000" dirty="0" smtClean="0">
                <a:latin typeface="+mj-lt"/>
              </a:rPr>
              <a:t>Dec. 2009 Porous insulation tests in </a:t>
            </a:r>
            <a:r>
              <a:rPr lang="en-US" altLang="ja-JP" sz="2000" dirty="0" smtClean="0">
                <a:latin typeface="+mj-lt"/>
              </a:rPr>
              <a:t>saturated He II</a:t>
            </a:r>
            <a:endParaRPr lang="en-US" altLang="ja-JP" sz="2000" dirty="0" smtClean="0">
              <a:latin typeface="+mj-lt"/>
            </a:endParaRPr>
          </a:p>
          <a:p>
            <a:pPr lvl="1">
              <a:buFont typeface="Times" charset="0"/>
              <a:buChar char="•"/>
            </a:pPr>
            <a:r>
              <a:rPr lang="en-US" altLang="ja-JP" sz="2000" dirty="0" smtClean="0">
                <a:latin typeface="+mj-lt"/>
              </a:rPr>
              <a:t>March 2010 Porous insulation tests in </a:t>
            </a:r>
            <a:r>
              <a:rPr lang="en-US" altLang="ja-JP" sz="2000" dirty="0" smtClean="0">
                <a:latin typeface="+mj-lt"/>
              </a:rPr>
              <a:t>pressurized He II</a:t>
            </a:r>
            <a:endParaRPr lang="en-US" altLang="ja-JP" sz="2000" dirty="0" smtClean="0">
              <a:latin typeface="+mj-lt"/>
            </a:endParaRPr>
          </a:p>
          <a:p>
            <a:pPr lvl="1">
              <a:buFont typeface="Times" charset="0"/>
              <a:buChar char="•"/>
            </a:pPr>
            <a:endParaRPr lang="en-US" altLang="ja-JP" sz="2000" dirty="0" smtClean="0">
              <a:latin typeface="+mj-lt"/>
            </a:endParaRPr>
          </a:p>
          <a:p>
            <a:pPr>
              <a:buFont typeface="Times" charset="0"/>
              <a:buChar char="•"/>
            </a:pPr>
            <a:r>
              <a:rPr lang="en-US" altLang="ja-JP" sz="2000" dirty="0" err="1" smtClean="0">
                <a:latin typeface="+mj-lt"/>
              </a:rPr>
              <a:t>Sławomir</a:t>
            </a:r>
            <a:r>
              <a:rPr lang="en-US" altLang="ja-JP" sz="2000" dirty="0" smtClean="0">
                <a:latin typeface="+mj-lt"/>
              </a:rPr>
              <a:t> Pietrowicz</a:t>
            </a:r>
            <a:r>
              <a:rPr lang="en-US" altLang="ja-JP" sz="2000" dirty="0" smtClean="0">
                <a:latin typeface="+mj-lt"/>
              </a:rPr>
              <a:t>, </a:t>
            </a:r>
            <a:r>
              <a:rPr lang="en-US" altLang="ja-JP" sz="20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Aurélien</a:t>
            </a:r>
            <a:r>
              <a:rPr lang="en-US" altLang="ja-JP" sz="2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en-US" altLang="ja-JP" sz="2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Four and </a:t>
            </a:r>
            <a:r>
              <a:rPr lang="en-US" altLang="ja-JP" sz="2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Bertrand </a:t>
            </a:r>
            <a:r>
              <a:rPr lang="en-US" altLang="ja-JP" sz="2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Baudouy </a:t>
            </a:r>
            <a:r>
              <a:rPr lang="en-US" altLang="ja-JP" sz="2000" dirty="0" smtClean="0">
                <a:latin typeface="+mj-lt"/>
              </a:rPr>
              <a:t>@ </a:t>
            </a:r>
            <a:r>
              <a:rPr lang="en-US" altLang="ja-JP" sz="2000" dirty="0" smtClean="0">
                <a:latin typeface="+mj-lt"/>
              </a:rPr>
              <a:t>KEK </a:t>
            </a:r>
            <a:endParaRPr lang="en-US" altLang="ja-JP" sz="2000" dirty="0" smtClean="0">
              <a:latin typeface="+mj-lt"/>
            </a:endParaRPr>
          </a:p>
          <a:p>
            <a:pPr lvl="1">
              <a:buFont typeface="Times" charset="0"/>
              <a:buChar char="•"/>
            </a:pPr>
            <a:r>
              <a:rPr lang="en-US" altLang="ja-JP" sz="2000" dirty="0" smtClean="0">
                <a:latin typeface="Calibri" pitchFamily="34" charset="0"/>
              </a:rPr>
              <a:t>Oct. 2010 Porous insulation tests in supercritical He</a:t>
            </a:r>
            <a:endParaRPr lang="en-US" altLang="ja-JP" sz="20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720" y="0"/>
            <a:ext cx="8572560" cy="71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ja-JP" sz="3200" dirty="0" smtClean="0"/>
              <a:t>Objectives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pPr>
              <a:buFont typeface="Comic Sans MS" charset="0"/>
              <a:buNone/>
            </a:pPr>
            <a:endParaRPr lang="fr-FR" altLang="ja-JP" sz="2000" dirty="0" smtClean="0"/>
          </a:p>
          <a:p>
            <a:pPr>
              <a:buFont typeface="Comic Sans MS" charset="0"/>
              <a:buNone/>
            </a:pPr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For </a:t>
            </a:r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the LHC </a:t>
            </a:r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luminosity upgrade, Cryogenic Science Center of KEK and SACM of </a:t>
            </a:r>
            <a:r>
              <a:rPr lang="en-US" altLang="ja-JP" sz="2400" dirty="0" err="1" smtClean="0">
                <a:solidFill>
                  <a:schemeClr val="bg1">
                    <a:lumMod val="75000"/>
                  </a:schemeClr>
                </a:solidFill>
              </a:rPr>
              <a:t>Irfu</a:t>
            </a:r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/CEA have started a collaboration on :</a:t>
            </a:r>
            <a:endParaRPr lang="fr-FR" altLang="ja-JP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Font typeface="Arial" charset="0"/>
              <a:buNone/>
            </a:pPr>
            <a:endParaRPr lang="en-US" altLang="ja-JP" sz="2400" dirty="0" smtClean="0"/>
          </a:p>
          <a:p>
            <a:r>
              <a:rPr lang="en-US" altLang="ja-JP" sz="2400" b="1" dirty="0" smtClean="0"/>
              <a:t>Model coil to evaluate cable performance at 13 </a:t>
            </a:r>
            <a:r>
              <a:rPr lang="en-US" altLang="ja-JP" sz="2400" b="1" dirty="0" smtClean="0"/>
              <a:t>T</a:t>
            </a:r>
            <a:endParaRPr lang="en-US" altLang="ja-JP" sz="2400" b="1" dirty="0" smtClean="0"/>
          </a:p>
          <a:p>
            <a:pPr lvl="1"/>
            <a:r>
              <a:rPr lang="en-US" altLang="ja-JP" sz="2400" b="1" dirty="0" smtClean="0"/>
              <a:t>A common coil magnet design using Nb</a:t>
            </a:r>
            <a:r>
              <a:rPr lang="en-US" altLang="ja-JP" sz="2400" b="1" baseline="-25000" dirty="0" smtClean="0"/>
              <a:t>3</a:t>
            </a:r>
            <a:r>
              <a:rPr lang="en-US" altLang="ja-JP" sz="2400" b="1" dirty="0" smtClean="0"/>
              <a:t>Sn and </a:t>
            </a:r>
            <a:r>
              <a:rPr lang="en-US" altLang="ja-JP" sz="2400" b="1" dirty="0" smtClean="0"/>
              <a:t>Nb</a:t>
            </a:r>
            <a:r>
              <a:rPr lang="en-US" altLang="ja-JP" sz="2400" b="1" baseline="-25000" dirty="0" smtClean="0"/>
              <a:t>3</a:t>
            </a:r>
            <a:r>
              <a:rPr lang="en-US" altLang="ja-JP" sz="2400" b="1" dirty="0" smtClean="0"/>
              <a:t>Al</a:t>
            </a:r>
            <a:endParaRPr lang="en-US" altLang="ja-JP" sz="2400" b="1" dirty="0" smtClean="0"/>
          </a:p>
          <a:p>
            <a:endParaRPr lang="en-US" altLang="ja-JP" sz="2400" dirty="0" smtClean="0"/>
          </a:p>
          <a:p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Heat transfer through electrical insulation</a:t>
            </a:r>
          </a:p>
          <a:p>
            <a:pPr lvl="1"/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Measurement of the thermal </a:t>
            </a:r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performances </a:t>
            </a:r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in </a:t>
            </a:r>
            <a:r>
              <a:rPr lang="en-US" altLang="ja-JP" sz="2400" dirty="0" err="1" smtClean="0">
                <a:solidFill>
                  <a:schemeClr val="bg1">
                    <a:lumMod val="75000"/>
                  </a:schemeClr>
                </a:solidFill>
              </a:rPr>
              <a:t>LHe</a:t>
            </a:r>
            <a:endParaRPr lang="en-US" altLang="ja-JP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altLang="ja-JP" sz="2400" dirty="0" smtClean="0">
                <a:solidFill>
                  <a:schemeClr val="bg1">
                    <a:lumMod val="75000"/>
                  </a:schemeClr>
                </a:solidFill>
              </a:rPr>
              <a:t>Thermal conductivity measurement</a:t>
            </a:r>
          </a:p>
          <a:p>
            <a:pPr lvl="1">
              <a:buFont typeface="Arial" charset="0"/>
              <a:buNone/>
            </a:pPr>
            <a:endParaRPr lang="fr-FR" altLang="ja-JP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664" y="69832"/>
            <a:ext cx="5400600" cy="7159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ja-JP" sz="3200" dirty="0" smtClean="0"/>
              <a:t>Progress on the Nb</a:t>
            </a:r>
            <a:r>
              <a:rPr lang="fr-FR" altLang="ja-JP" sz="3200" baseline="-25000" dirty="0" smtClean="0"/>
              <a:t>3</a:t>
            </a:r>
            <a:r>
              <a:rPr lang="fr-FR" altLang="ja-JP" sz="3200" dirty="0" smtClean="0"/>
              <a:t>Al </a:t>
            </a:r>
            <a:r>
              <a:rPr lang="fr-FR" altLang="ja-JP" sz="3200" dirty="0" err="1" smtClean="0"/>
              <a:t>coil</a:t>
            </a:r>
            <a:endParaRPr lang="fr-FR" altLang="ja-JP" sz="3200" dirty="0" smtClean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95538" y="908720"/>
            <a:ext cx="8408708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Times" charset="0"/>
              <a:buChar char="•"/>
            </a:pPr>
            <a:r>
              <a:rPr lang="en-US" altLang="ja-JP" sz="2000" dirty="0">
                <a:latin typeface="Calibri" pitchFamily="34" charset="0"/>
              </a:rPr>
              <a:t> </a:t>
            </a:r>
            <a:r>
              <a:rPr lang="en-US" altLang="ja-JP" sz="2000" b="1" dirty="0"/>
              <a:t> </a:t>
            </a:r>
            <a:r>
              <a:rPr lang="en-US" altLang="ja-JP" sz="2400" dirty="0" smtClean="0">
                <a:latin typeface="Calibri" pitchFamily="34" charset="0"/>
              </a:rPr>
              <a:t>F</a:t>
            </a:r>
            <a:r>
              <a:rPr lang="en-US" altLang="ja-JP" sz="2400" dirty="0" smtClean="0">
                <a:latin typeface="Calibri" pitchFamily="34" charset="0"/>
              </a:rPr>
              <a:t>irst </a:t>
            </a:r>
            <a:r>
              <a:rPr lang="en-US" altLang="ja-JP" sz="2400" dirty="0" smtClean="0">
                <a:latin typeface="Calibri" pitchFamily="34" charset="0"/>
              </a:rPr>
              <a:t>Rutherford </a:t>
            </a:r>
            <a:r>
              <a:rPr lang="en-US" altLang="ja-JP" sz="2400" dirty="0">
                <a:latin typeface="Calibri" pitchFamily="34" charset="0"/>
              </a:rPr>
              <a:t>Nb</a:t>
            </a:r>
            <a:r>
              <a:rPr lang="en-US" altLang="ja-JP" sz="2400" baseline="-25000" dirty="0">
                <a:latin typeface="Calibri" pitchFamily="34" charset="0"/>
              </a:rPr>
              <a:t>3</a:t>
            </a:r>
            <a:r>
              <a:rPr lang="en-US" altLang="ja-JP" sz="2400" dirty="0">
                <a:latin typeface="Calibri" pitchFamily="34" charset="0"/>
              </a:rPr>
              <a:t>Al cable </a:t>
            </a:r>
            <a:r>
              <a:rPr lang="en-US" altLang="ja-JP" sz="2400" dirty="0" smtClean="0">
                <a:latin typeface="Calibri" pitchFamily="34" charset="0"/>
              </a:rPr>
              <a:t>strand </a:t>
            </a:r>
            <a:r>
              <a:rPr lang="en-US" altLang="ja-JP" sz="2400" dirty="0">
                <a:latin typeface="Calibri" pitchFamily="34" charset="0"/>
              </a:rPr>
              <a:t>successfully </a:t>
            </a:r>
            <a:r>
              <a:rPr lang="en-US" altLang="ja-JP" sz="2400" dirty="0" smtClean="0">
                <a:latin typeface="Calibri" pitchFamily="34" charset="0"/>
              </a:rPr>
              <a:t>fabricated</a:t>
            </a:r>
          </a:p>
          <a:p>
            <a:endParaRPr lang="en-US" altLang="ja-JP" sz="2400" dirty="0" smtClean="0">
              <a:latin typeface="Calibri" pitchFamily="34" charset="0"/>
            </a:endParaRPr>
          </a:p>
          <a:p>
            <a:pPr>
              <a:buFont typeface="Times" charset="0"/>
              <a:buChar char="•"/>
            </a:pPr>
            <a:endParaRPr lang="en-US" altLang="ja-JP" sz="2400" dirty="0" smtClean="0">
              <a:latin typeface="Calibri" pitchFamily="34" charset="0"/>
            </a:endParaRPr>
          </a:p>
          <a:p>
            <a:pPr>
              <a:buFont typeface="Times" charset="0"/>
              <a:buChar char="•"/>
            </a:pPr>
            <a:endParaRPr lang="en-US" altLang="ja-JP" sz="2400" dirty="0" smtClean="0">
              <a:latin typeface="Calibri" pitchFamily="34" charset="0"/>
            </a:endParaRPr>
          </a:p>
          <a:p>
            <a:pPr>
              <a:buFont typeface="Times" charset="0"/>
              <a:buChar char="•"/>
            </a:pPr>
            <a:endParaRPr lang="en-US" altLang="ja-JP" sz="2400" dirty="0" smtClean="0">
              <a:latin typeface="Calibri" pitchFamily="34" charset="0"/>
            </a:endParaRPr>
          </a:p>
          <a:p>
            <a:pPr>
              <a:buFont typeface="Times" charset="0"/>
              <a:buChar char="•"/>
            </a:pPr>
            <a:endParaRPr lang="en-US" altLang="ja-JP" sz="2400" dirty="0" smtClean="0">
              <a:latin typeface="Calibri" pitchFamily="34" charset="0"/>
            </a:endParaRPr>
          </a:p>
          <a:p>
            <a:pPr>
              <a:buFont typeface="Times" charset="0"/>
              <a:buChar char="•"/>
            </a:pPr>
            <a:endParaRPr lang="en-US" altLang="ja-JP" sz="2400" dirty="0" smtClean="0">
              <a:latin typeface="Calibri" pitchFamily="34" charset="0"/>
            </a:endParaRPr>
          </a:p>
          <a:p>
            <a:endParaRPr lang="en-US" altLang="ja-JP" sz="2400" dirty="0" smtClean="0">
              <a:latin typeface="Calibri" pitchFamily="34" charset="0"/>
            </a:endParaRPr>
          </a:p>
          <a:p>
            <a:pPr>
              <a:buFont typeface="Times" charset="0"/>
              <a:buChar char="•"/>
            </a:pPr>
            <a:endParaRPr lang="en-US" altLang="ja-JP" sz="1600" dirty="0" smtClean="0">
              <a:latin typeface="Calibri" pitchFamily="34" charset="0"/>
            </a:endParaRPr>
          </a:p>
          <a:p>
            <a:pPr>
              <a:buFont typeface="Times" charset="0"/>
              <a:buChar char="•"/>
            </a:pPr>
            <a:r>
              <a:rPr lang="en-US" altLang="ja-JP" sz="2400" dirty="0" smtClean="0">
                <a:latin typeface="Calibri" pitchFamily="34" charset="0"/>
              </a:rPr>
              <a:t>The K3 &amp; K4 cables should be achieved in 2010</a:t>
            </a:r>
          </a:p>
          <a:p>
            <a:pPr>
              <a:buFont typeface="Times" charset="0"/>
              <a:buChar char="•"/>
            </a:pPr>
            <a:r>
              <a:rPr lang="en-US" altLang="ja-JP" sz="2400" dirty="0" smtClean="0">
                <a:latin typeface="Calibri" pitchFamily="34" charset="0"/>
              </a:rPr>
              <a:t> The </a:t>
            </a:r>
            <a:r>
              <a:rPr lang="en-US" altLang="ja-JP" sz="2400" dirty="0">
                <a:latin typeface="Calibri" pitchFamily="34" charset="0"/>
              </a:rPr>
              <a:t>first Nb</a:t>
            </a:r>
            <a:r>
              <a:rPr lang="en-US" altLang="ja-JP" sz="2400" baseline="-25000" dirty="0">
                <a:latin typeface="Calibri" pitchFamily="34" charset="0"/>
              </a:rPr>
              <a:t>3</a:t>
            </a:r>
            <a:r>
              <a:rPr lang="en-US" altLang="ja-JP" sz="2400" dirty="0">
                <a:latin typeface="Calibri" pitchFamily="34" charset="0"/>
              </a:rPr>
              <a:t>Al coil with K1 cable </a:t>
            </a:r>
            <a:r>
              <a:rPr lang="en-US" altLang="ja-JP" sz="2400" dirty="0" smtClean="0">
                <a:latin typeface="Calibri" pitchFamily="34" charset="0"/>
              </a:rPr>
              <a:t>will </a:t>
            </a:r>
            <a:r>
              <a:rPr lang="en-US" altLang="ja-JP" sz="2400" dirty="0">
                <a:latin typeface="Calibri" pitchFamily="34" charset="0"/>
              </a:rPr>
              <a:t>be assembled and tested in JPY </a:t>
            </a:r>
            <a:r>
              <a:rPr lang="en-US" altLang="ja-JP" sz="2400" dirty="0" smtClean="0">
                <a:latin typeface="Calibri" pitchFamily="34" charset="0"/>
              </a:rPr>
              <a:t>2011</a:t>
            </a:r>
          </a:p>
          <a:p>
            <a:pPr>
              <a:buFont typeface="Times" charset="0"/>
              <a:buChar char="•"/>
            </a:pPr>
            <a:r>
              <a:rPr lang="en-US" altLang="ja-JP" sz="2400" dirty="0" smtClean="0">
                <a:latin typeface="Calibri" pitchFamily="34" charset="0"/>
              </a:rPr>
              <a:t>Radiation </a:t>
            </a:r>
            <a:r>
              <a:rPr lang="en-US" altLang="ja-JP" sz="2400" dirty="0">
                <a:latin typeface="Calibri" pitchFamily="34" charset="0"/>
              </a:rPr>
              <a:t>resistant resin of </a:t>
            </a:r>
            <a:r>
              <a:rPr lang="en-US" altLang="ja-JP" sz="2400" dirty="0" err="1">
                <a:latin typeface="Calibri" pitchFamily="34" charset="0"/>
              </a:rPr>
              <a:t>Cyanate</a:t>
            </a:r>
            <a:r>
              <a:rPr lang="en-US" altLang="ja-JP" sz="2400" dirty="0">
                <a:latin typeface="Calibri" pitchFamily="34" charset="0"/>
              </a:rPr>
              <a:t> Ester is being developed for the Nb</a:t>
            </a:r>
            <a:r>
              <a:rPr lang="en-US" altLang="ja-JP" sz="2400" baseline="-25000" dirty="0">
                <a:latin typeface="Calibri" pitchFamily="34" charset="0"/>
              </a:rPr>
              <a:t>3</a:t>
            </a:r>
            <a:r>
              <a:rPr lang="en-US" altLang="ja-JP" sz="2400" dirty="0">
                <a:latin typeface="Calibri" pitchFamily="34" charset="0"/>
              </a:rPr>
              <a:t>Al coil </a:t>
            </a:r>
            <a:r>
              <a:rPr lang="en-US" altLang="ja-JP" sz="2400" dirty="0" smtClean="0">
                <a:latin typeface="Calibri" pitchFamily="34" charset="0"/>
              </a:rPr>
              <a:t>impregnation (dry electrical insulation)</a:t>
            </a:r>
            <a:endParaRPr lang="en-US" altLang="ja-JP" sz="2000" dirty="0">
              <a:latin typeface="Calibri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95537" y="1412776"/>
            <a:ext cx="828038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200" b="1" dirty="0" smtClean="0">
                <a:latin typeface="+mn-lt"/>
              </a:rPr>
              <a:t>K1 </a:t>
            </a:r>
            <a:r>
              <a:rPr lang="en-US" altLang="ja-JP" sz="2200" b="1" dirty="0">
                <a:latin typeface="+mn-lt"/>
              </a:rPr>
              <a:t>cable (</a:t>
            </a:r>
            <a:r>
              <a:rPr lang="en-US" altLang="ja-JP" sz="2200" b="1" dirty="0">
                <a:solidFill>
                  <a:srgbClr val="FF0000"/>
                </a:solidFill>
                <a:latin typeface="+mn-lt"/>
              </a:rPr>
              <a:t>Cu ion-plating</a:t>
            </a:r>
            <a:r>
              <a:rPr lang="en-US" altLang="ja-JP" sz="2200" b="1" dirty="0">
                <a:latin typeface="+mn-lt"/>
              </a:rPr>
              <a:t> (&lt;1 mm) + Cu electroplating (150 mm))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231" y="1980059"/>
            <a:ext cx="8745537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466957" y="3356992"/>
            <a:ext cx="82089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/>
              <a:t>Number of strand: 28, Width: 13.96 mm, Thickness: 1.84 mm,  Lay angle: 14.9 deg., Packing factor: 86.7 %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66750" y="77770"/>
            <a:ext cx="7810500" cy="850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ＭＳ Ｐゴシック" pitchFamily="-107" charset="-128"/>
              </a:rPr>
              <a:t>Cable Fabrication at Fermi Lab</a:t>
            </a: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 bwMode="auto">
          <a:xfrm>
            <a:off x="7505700" y="6356350"/>
            <a:ext cx="11811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C424F8A-D0D1-4F31-88E0-5047BEF67CF4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" y="3124200"/>
            <a:ext cx="4114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8" name="テキスト ボックス 12"/>
          <p:cNvSpPr txBox="1">
            <a:spLocks noChangeArrowheads="1"/>
          </p:cNvSpPr>
          <p:nvPr/>
        </p:nvSpPr>
        <p:spPr bwMode="auto">
          <a:xfrm>
            <a:off x="457200" y="908050"/>
            <a:ext cx="428625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2200" dirty="0">
                <a:latin typeface="Calibri" pitchFamily="34" charset="0"/>
              </a:rPr>
              <a:t> Cabling with ceramic insulation completed in </a:t>
            </a:r>
            <a:r>
              <a:rPr lang="en-US" altLang="ja-JP" sz="2200" dirty="0" smtClean="0">
                <a:latin typeface="Calibri" pitchFamily="34" charset="0"/>
              </a:rPr>
              <a:t>2009</a:t>
            </a:r>
            <a:endParaRPr lang="en-US" altLang="ja-JP" sz="22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altLang="ja-JP" sz="2200" dirty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sz="2200" dirty="0">
                <a:latin typeface="Calibri" pitchFamily="34" charset="0"/>
              </a:rPr>
              <a:t> K1 cable (w/ 28 strands): 22 m </a:t>
            </a:r>
          </a:p>
          <a:p>
            <a:r>
              <a:rPr lang="en-US" altLang="ja-JP" sz="2200" dirty="0">
                <a:latin typeface="Calibri" pitchFamily="34" charset="0"/>
              </a:rPr>
              <a:t> </a:t>
            </a:r>
            <a:r>
              <a:rPr lang="en-US" altLang="ja-JP" sz="2200" dirty="0" smtClean="0">
                <a:latin typeface="Calibri" pitchFamily="34" charset="0"/>
              </a:rPr>
              <a:t>   </a:t>
            </a:r>
            <a:r>
              <a:rPr lang="en-US" altLang="ja-JP" sz="2200" dirty="0" smtClean="0">
                <a:solidFill>
                  <a:srgbClr val="FF0000"/>
                </a:solidFill>
                <a:latin typeface="Calibri" pitchFamily="34" charset="0"/>
              </a:rPr>
              <a:t>Long </a:t>
            </a:r>
            <a:r>
              <a:rPr lang="en-US" altLang="ja-JP" sz="2200" dirty="0" smtClean="0">
                <a:solidFill>
                  <a:srgbClr val="FF0000"/>
                </a:solidFill>
                <a:latin typeface="Calibri" pitchFamily="34" charset="0"/>
              </a:rPr>
              <a:t>enough for </a:t>
            </a:r>
            <a:r>
              <a:rPr lang="en-US" altLang="ja-JP" sz="2200" dirty="0">
                <a:solidFill>
                  <a:srgbClr val="FF0000"/>
                </a:solidFill>
                <a:latin typeface="Calibri" pitchFamily="34" charset="0"/>
              </a:rPr>
              <a:t>Coil winding</a:t>
            </a:r>
          </a:p>
          <a:p>
            <a:endParaRPr lang="en-US" altLang="ja-JP" sz="2200" dirty="0">
              <a:solidFill>
                <a:srgbClr val="FF6600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sz="2200" dirty="0">
                <a:latin typeface="Calibri" pitchFamily="34" charset="0"/>
              </a:rPr>
              <a:t> K2 cable (w/ 27 strands): 9 m</a:t>
            </a:r>
          </a:p>
        </p:txBody>
      </p:sp>
      <p:pic>
        <p:nvPicPr>
          <p:cNvPr id="9" name="Picture 12" descr="IMG_0420.JPG                                                   00132425Macintosh HD                   C2DB2C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6163" y="966788"/>
            <a:ext cx="3582987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図 20" descr="K1 cab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938" y="3663950"/>
            <a:ext cx="3621087" cy="271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図 21" descr="IMG_087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2988" y="3697288"/>
            <a:ext cx="3576637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228725" y="3730625"/>
            <a:ext cx="287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FF00"/>
                </a:solidFill>
              </a:rPr>
              <a:t>Cable </a:t>
            </a:r>
            <a:r>
              <a:rPr lang="en-US" altLang="ja-JP" b="1" dirty="0" smtClean="0">
                <a:solidFill>
                  <a:srgbClr val="FFFF00"/>
                </a:solidFill>
              </a:rPr>
              <a:t>without </a:t>
            </a:r>
            <a:r>
              <a:rPr lang="en-US" altLang="ja-JP" b="1" dirty="0">
                <a:solidFill>
                  <a:srgbClr val="FFFF00"/>
                </a:solidFill>
              </a:rPr>
              <a:t>insulation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340350" y="3746500"/>
            <a:ext cx="27162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FF00"/>
                </a:solidFill>
              </a:rPr>
              <a:t>Cable </a:t>
            </a:r>
            <a:r>
              <a:rPr lang="en-US" altLang="ja-JP" b="1" dirty="0" smtClean="0">
                <a:solidFill>
                  <a:srgbClr val="FFFF00"/>
                </a:solidFill>
              </a:rPr>
              <a:t>with </a:t>
            </a:r>
            <a:r>
              <a:rPr lang="en-US" altLang="ja-JP" b="1" dirty="0">
                <a:solidFill>
                  <a:srgbClr val="FFFF00"/>
                </a:solidFill>
              </a:rPr>
              <a:t>insulation</a:t>
            </a:r>
            <a:endParaRPr lang="ja-JP" altLang="en-US" dirty="0">
              <a:solidFill>
                <a:srgbClr val="FFFF00"/>
              </a:solidFill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856163" y="966788"/>
            <a:ext cx="2416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FF00"/>
                </a:solidFill>
              </a:rPr>
              <a:t>Cabling machine</a:t>
            </a:r>
            <a:endParaRPr lang="ja-JP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 bwMode="auto">
          <a:xfrm>
            <a:off x="369888" y="-23"/>
            <a:ext cx="8774112" cy="78581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ja-JP" sz="3200" dirty="0" smtClean="0"/>
              <a:t>Practice Coil </a:t>
            </a:r>
            <a:r>
              <a:rPr lang="en-US" altLang="ja-JP" sz="3200" dirty="0" smtClean="0"/>
              <a:t>Fabrication at KEK</a:t>
            </a:r>
            <a:endParaRPr lang="ja-JP" altLang="en-US" sz="3200" dirty="0" smtClean="0">
              <a:latin typeface="Times" charset="0"/>
              <a:cs typeface="Times" charset="0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 bwMode="auto">
          <a:xfrm>
            <a:off x="7505700" y="6275364"/>
            <a:ext cx="11811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5F78A61-DEAA-496E-A89D-44266E8DEDC8}" type="slidenum">
              <a:rPr lang="en-US" altLang="ja-JP"/>
              <a:pPr/>
              <a:t>9</a:t>
            </a:fld>
            <a:endParaRPr lang="en-US" altLang="ja-JP"/>
          </a:p>
        </p:txBody>
      </p:sp>
      <p:pic>
        <p:nvPicPr>
          <p:cNvPr id="8" name="図 3" descr="IMG_412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3957614"/>
            <a:ext cx="2913063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4" descr="IMG_43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4038" y="3957614"/>
            <a:ext cx="2913062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図 5" descr="IMG_440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5838" y="3957614"/>
            <a:ext cx="2913062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7"/>
          <p:cNvSpPr txBox="1"/>
          <p:nvPr/>
        </p:nvSpPr>
        <p:spPr>
          <a:xfrm>
            <a:off x="339725" y="946127"/>
            <a:ext cx="8639175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2200" dirty="0" smtClean="0">
                <a:latin typeface="+mj-lt"/>
              </a:rPr>
              <a:t>1</a:t>
            </a:r>
            <a:r>
              <a:rPr lang="en-US" altLang="ja-JP" sz="2200" baseline="30000" dirty="0" smtClean="0">
                <a:latin typeface="+mj-lt"/>
              </a:rPr>
              <a:t>st</a:t>
            </a:r>
            <a:r>
              <a:rPr lang="en-US" altLang="ja-JP" sz="2200" dirty="0" smtClean="0">
                <a:latin typeface="+mj-lt"/>
              </a:rPr>
              <a:t> </a:t>
            </a:r>
            <a:r>
              <a:rPr lang="en-US" altLang="ja-JP" sz="2200" dirty="0">
                <a:latin typeface="+mj-lt"/>
              </a:rPr>
              <a:t>practice coil winding </a:t>
            </a:r>
            <a:r>
              <a:rPr lang="en-US" altLang="ja-JP" sz="2200" dirty="0" smtClean="0">
                <a:latin typeface="+mj-lt"/>
              </a:rPr>
              <a:t>completed (LHC </a:t>
            </a:r>
            <a:r>
              <a:rPr lang="en-US" altLang="ja-JP" sz="2200" dirty="0" err="1">
                <a:latin typeface="+mj-lt"/>
              </a:rPr>
              <a:t>NbTi</a:t>
            </a:r>
            <a:r>
              <a:rPr lang="en-US" altLang="ja-JP" sz="2200" dirty="0">
                <a:latin typeface="+mj-lt"/>
              </a:rPr>
              <a:t> cable </a:t>
            </a:r>
            <a:r>
              <a:rPr lang="en-US" altLang="ja-JP" sz="2200" dirty="0" smtClean="0">
                <a:latin typeface="+mj-lt"/>
              </a:rPr>
              <a:t>with </a:t>
            </a:r>
            <a:r>
              <a:rPr lang="en-US" altLang="ja-JP" sz="2200" dirty="0" smtClean="0">
                <a:latin typeface="+mj-lt"/>
              </a:rPr>
              <a:t>alumina tape insulation)</a:t>
            </a:r>
          </a:p>
          <a:p>
            <a:pPr>
              <a:buFont typeface="Arial" pitchFamily="34" charset="0"/>
              <a:buChar char="•"/>
            </a:pPr>
            <a:endParaRPr lang="en-US" altLang="ja-JP" sz="12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sz="2200" dirty="0" smtClean="0">
                <a:latin typeface="+mj-lt"/>
              </a:rPr>
              <a:t>Heat </a:t>
            </a:r>
            <a:r>
              <a:rPr lang="en-US" altLang="ja-JP" sz="2200" dirty="0">
                <a:latin typeface="+mj-lt"/>
              </a:rPr>
              <a:t>reaction </a:t>
            </a:r>
            <a:r>
              <a:rPr lang="en-US" altLang="ja-JP" sz="2200" dirty="0" smtClean="0">
                <a:latin typeface="+mj-lt"/>
              </a:rPr>
              <a:t>at 800 ⁰C </a:t>
            </a:r>
            <a:r>
              <a:rPr lang="en-US" altLang="ja-JP" sz="2200" dirty="0">
                <a:latin typeface="+mj-lt"/>
              </a:rPr>
              <a:t>for 10 hours in a vacuum furnace </a:t>
            </a:r>
            <a:r>
              <a:rPr lang="en-US" altLang="ja-JP" sz="2200" dirty="0" smtClean="0">
                <a:latin typeface="+mj-lt"/>
              </a:rPr>
              <a:t>was </a:t>
            </a:r>
            <a:r>
              <a:rPr lang="en-US" altLang="ja-JP" sz="2200" dirty="0">
                <a:latin typeface="+mj-lt"/>
              </a:rPr>
              <a:t>done to check uniformity of temperature. Vacuum impregnation </a:t>
            </a:r>
            <a:r>
              <a:rPr lang="en-US" altLang="ja-JP" sz="2200" dirty="0" smtClean="0">
                <a:latin typeface="+mj-lt"/>
              </a:rPr>
              <a:t>to follow</a:t>
            </a:r>
          </a:p>
          <a:p>
            <a:pPr>
              <a:buFont typeface="Arial" pitchFamily="34" charset="0"/>
              <a:buChar char="•"/>
            </a:pPr>
            <a:endParaRPr lang="en-US" altLang="ja-JP" sz="12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sz="2200" dirty="0" smtClean="0">
                <a:latin typeface="+mj-lt"/>
              </a:rPr>
              <a:t>2</a:t>
            </a:r>
            <a:r>
              <a:rPr lang="en-US" altLang="ja-JP" sz="2200" baseline="30000" dirty="0" smtClean="0">
                <a:latin typeface="+mj-lt"/>
              </a:rPr>
              <a:t>nd</a:t>
            </a:r>
            <a:r>
              <a:rPr lang="en-US" altLang="ja-JP" sz="2200" dirty="0" smtClean="0">
                <a:latin typeface="+mj-lt"/>
              </a:rPr>
              <a:t> </a:t>
            </a:r>
            <a:r>
              <a:rPr lang="en-US" altLang="ja-JP" sz="2200" dirty="0">
                <a:latin typeface="+mj-lt"/>
              </a:rPr>
              <a:t>practice coil winding and 1</a:t>
            </a:r>
            <a:r>
              <a:rPr lang="en-US" altLang="ja-JP" sz="2200" baseline="30000" dirty="0">
                <a:latin typeface="+mj-lt"/>
              </a:rPr>
              <a:t>st</a:t>
            </a:r>
            <a:r>
              <a:rPr lang="en-US" altLang="ja-JP" sz="2200" dirty="0">
                <a:latin typeface="+mj-lt"/>
              </a:rPr>
              <a:t> Nb</a:t>
            </a:r>
            <a:r>
              <a:rPr lang="en-US" altLang="ja-JP" sz="2200" baseline="-25000" dirty="0">
                <a:latin typeface="+mj-lt"/>
              </a:rPr>
              <a:t>3</a:t>
            </a:r>
            <a:r>
              <a:rPr lang="en-US" altLang="ja-JP" sz="2200" dirty="0">
                <a:latin typeface="+mj-lt"/>
              </a:rPr>
              <a:t>Al coil winding </a:t>
            </a:r>
            <a:r>
              <a:rPr lang="en-US" altLang="ja-JP" sz="2200" dirty="0" smtClean="0">
                <a:latin typeface="+mj-lt"/>
              </a:rPr>
              <a:t>under preparation</a:t>
            </a:r>
            <a:endParaRPr lang="en-US" altLang="ja-JP" sz="22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3030" y="3533006"/>
            <a:ext cx="209073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Calibri" pitchFamily="34" charset="0"/>
              </a:rPr>
              <a:t>Practice coil winding</a:t>
            </a:r>
            <a:endParaRPr lang="ja-JP" altLang="en-US" sz="2000" dirty="0"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46946" y="3533006"/>
            <a:ext cx="20891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Calibri" pitchFamily="34" charset="0"/>
              </a:rPr>
              <a:t>Practice coil winding</a:t>
            </a:r>
            <a:endParaRPr lang="ja-JP" altLang="en-US" sz="2000" dirty="0"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89675" y="3460998"/>
            <a:ext cx="212248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Calibri" pitchFamily="34" charset="0"/>
              </a:rPr>
              <a:t>800 ℃ heat reaction</a:t>
            </a:r>
            <a:endParaRPr lang="ja-JP" altLang="en-US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4872</TotalTime>
  <Words>1095</Words>
  <Application>Microsoft Office PowerPoint</Application>
  <PresentationFormat>Affichage à l'écran (4:3)</PresentationFormat>
  <Paragraphs>184</Paragraphs>
  <Slides>17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Office テーマ</vt:lpstr>
      <vt:lpstr>Diapositive 1</vt:lpstr>
      <vt:lpstr>Background</vt:lpstr>
      <vt:lpstr>Objectives</vt:lpstr>
      <vt:lpstr>4th KEK-CEA Workshop</vt:lpstr>
      <vt:lpstr>KEK-SACM/Irfu Exchanges</vt:lpstr>
      <vt:lpstr>Objectives</vt:lpstr>
      <vt:lpstr>Progress on the Nb3Al coil</vt:lpstr>
      <vt:lpstr>Diapositive 8</vt:lpstr>
      <vt:lpstr>Practice Coil Fabrication at KEK</vt:lpstr>
      <vt:lpstr>Objectives</vt:lpstr>
      <vt:lpstr>Heat transfer in accelerator magnets</vt:lpstr>
      <vt:lpstr>The porous ceramic insulation</vt:lpstr>
      <vt:lpstr>The Stack Experiment : A Common tool</vt:lpstr>
      <vt:lpstr>The Stack Experiment : A Common tool</vt:lpstr>
      <vt:lpstr>Heat transfer results</vt:lpstr>
      <vt:lpstr>Thermal conductivity measurement</vt:lpstr>
      <vt:lpstr>Future work</vt:lpstr>
    </vt:vector>
  </TitlesOfParts>
  <Company>KEK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Akira Yamamoto</dc:creator>
  <cp:lastModifiedBy>Bertrand Baudouy</cp:lastModifiedBy>
  <cp:revision>232</cp:revision>
  <dcterms:created xsi:type="dcterms:W3CDTF">2008-05-13T12:37:15Z</dcterms:created>
  <dcterms:modified xsi:type="dcterms:W3CDTF">2010-06-15T06:15:18Z</dcterms:modified>
</cp:coreProperties>
</file>