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5" r:id="rId2"/>
    <p:sldId id="272" r:id="rId3"/>
    <p:sldId id="269" r:id="rId4"/>
    <p:sldId id="264" r:id="rId5"/>
    <p:sldId id="267" r:id="rId6"/>
    <p:sldId id="266" r:id="rId7"/>
    <p:sldId id="268" r:id="rId8"/>
    <p:sldId id="271" r:id="rId9"/>
    <p:sldId id="273" r:id="rId10"/>
    <p:sldId id="270" r:id="rId11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4"/>
    <p:restoredTop sz="94718"/>
  </p:normalViewPr>
  <p:slideViewPr>
    <p:cSldViewPr>
      <p:cViewPr varScale="1">
        <p:scale>
          <a:sx n="80" d="100"/>
          <a:sy n="80" d="100"/>
        </p:scale>
        <p:origin x="7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53FDE-7C6E-47D3-BA16-ABFD7F41C343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ED005-D280-4528-A893-570B2C08D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2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présentation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image, puis placez en arrière-plan</a:t>
            </a:r>
            <a:endParaRPr/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fr-FR"/>
              <a:t>OPTION DE TITRE LONG      AVEC LE NOMBRE                     DE 3 LIGNES MAXIMUM</a:t>
            </a:r>
          </a:p>
        </p:txBody>
      </p:sp>
      <p:sp>
        <p:nvSpPr>
          <p:cNvPr id="6" name="Sous-titre 4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rgbClr val="936037">
              <a:alpha val="69804"/>
            </a:srgb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fr-FR"/>
              <a:t>(facultatif) Sous titre et description sur plusieurs lignes</a:t>
            </a:r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(Insérez date du jour)</a:t>
            </a:r>
            <a:endParaRPr/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TerraForma – (slogan?)</a:t>
            </a:r>
            <a:endParaRPr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179388" y="195263"/>
            <a:ext cx="1154902" cy="1368425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2 col distinct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8014" y="1080000"/>
            <a:ext cx="3801826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572000" y="1082150"/>
            <a:ext cx="3806907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1 col + 1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tabLst>
                <a:tab pos="984250" algn="l"/>
              </a:tabLst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4076077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8" tIns="396000" rIns="144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</a:t>
            </a:r>
            <a:br>
              <a:rPr lang="fr-FR"/>
            </a:br>
            <a:r>
              <a:rPr lang="fr-FR"/>
              <a:t>pour insérer un graphique, un tableau, une image, une vidéo (merci de respecter cet encombrement maximum)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0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sz="quarter" idx="22" hasCustomPrompt="1"/>
          </p:nvPr>
        </p:nvSpPr>
        <p:spPr bwMode="auto"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8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4676" y="1621816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74676" y="263146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74676" y="363491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Chiffres clés</a:t>
            </a:r>
            <a:endParaRPr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7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491137" y="1383032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491137" y="250897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491137" y="3634918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8014" y="1080000"/>
            <a:ext cx="4472813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5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rgbClr val="88B14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rgbClr val="DD371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rgbClr val="936037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20" name="Rectangle 3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V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408431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17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3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3287182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962163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08014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N°1 sur une ligne</a:t>
            </a:r>
            <a:endParaRPr/>
          </a:p>
        </p:txBody>
      </p:sp>
      <p:sp>
        <p:nvSpPr>
          <p:cNvPr id="12" name="Espace réservé du texte 3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287182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N°2 sur une ligne</a:t>
            </a:r>
            <a:endParaRPr/>
          </a:p>
        </p:txBody>
      </p:sp>
      <p:sp>
        <p:nvSpPr>
          <p:cNvPr id="14" name="Espace réservé du texte 3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5962163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N°3 sur une ligne</a:t>
            </a:r>
            <a:endParaRPr/>
          </a:p>
        </p:txBody>
      </p:sp>
      <p:sp>
        <p:nvSpPr>
          <p:cNvPr id="16" name="Espace réservé du texte 3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8" name="Rectangle 19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88270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07907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12270882">
            <a:off x="7734145" y="411163"/>
            <a:ext cx="1800000" cy="1800000"/>
          </a:xfrm>
          <a:prstGeom prst="rect">
            <a:avLst/>
          </a:prstGeom>
        </p:spPr>
      </p:pic>
      <p:sp>
        <p:nvSpPr>
          <p:cNvPr id="11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41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pour les 3 photos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3" name="Rectangle 18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2"/>
          <p:cNvSpPr>
            <a:spLocks noAdjustHandles="1"/>
          </p:cNvSpPr>
          <p:nvPr userDrawn="1"/>
        </p:nvSpPr>
        <p:spPr bwMode="auto"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350" b="1" spc="0" dirty="0">
                <a:solidFill>
                  <a:srgbClr val="936037"/>
                </a:solidFill>
              </a:rPr>
              <a:t>terra-forma.cnrs.fr</a:t>
            </a:r>
            <a:endParaRPr dirty="0"/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/>
          </p:nvPr>
        </p:nvSpPr>
        <p:spPr bwMode="auto">
          <a:xfrm>
            <a:off x="608014" y="651933"/>
            <a:ext cx="4421186" cy="33655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algn="just">
              <a:defRPr/>
            </a:pPr>
            <a:endParaRPr lang="fr-FR" sz="1600" b="0" dirty="0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5536155" y="1203598"/>
            <a:ext cx="2027760" cy="240266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20902" y="3914892"/>
            <a:ext cx="584439" cy="58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332944" y="4074674"/>
            <a:ext cx="1250354" cy="275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650397" y="3961424"/>
            <a:ext cx="1235487" cy="491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09" y="153424"/>
            <a:ext cx="2065412" cy="11635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75" y="1093364"/>
            <a:ext cx="915566" cy="9155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7801441" y="106917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0" u="none" strike="noStrike" dirty="0">
                <a:solidFill>
                  <a:srgbClr val="565655"/>
                </a:solidFill>
                <a:effectLst/>
                <a:latin typeface="Arial" panose="020B0604020202020204" pitchFamily="34" charset="0"/>
              </a:rPr>
              <a:t>ANR-21-ESRE-0014</a:t>
            </a:r>
            <a:endParaRPr lang="en-GB" sz="12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dications techniqu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r>
              <a:rPr lang="fr-FR" sz="1400"/>
              <a:t>Pour commencer à créer votre présentation, </a:t>
            </a:r>
            <a:endParaRPr/>
          </a:p>
          <a:p>
            <a:pPr algn="ctr">
              <a:defRPr/>
            </a:pPr>
            <a:r>
              <a:rPr lang="fr-FR" sz="1400"/>
              <a:t>rendez vous dans le menu </a:t>
            </a:r>
            <a:endParaRPr/>
          </a:p>
          <a:p>
            <a:pPr algn="ctr">
              <a:defRPr/>
            </a:pPr>
            <a:r>
              <a:rPr lang="fr-FR" sz="1400"/>
              <a:t>Affichage &gt; Masque &gt; Masque des diapositives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Allez sur le premier masque blanc, renseignez le </a:t>
            </a:r>
            <a:endParaRPr/>
          </a:p>
          <a:p>
            <a:pPr algn="ctr">
              <a:defRPr/>
            </a:pPr>
            <a:r>
              <a:rPr lang="fr-FR" sz="1400"/>
              <a:t>TITRE DE VOTRE PRÉSENTATION </a:t>
            </a:r>
            <a:endParaRPr/>
          </a:p>
          <a:p>
            <a:pPr algn="ctr">
              <a:defRPr/>
            </a:pPr>
            <a:r>
              <a:rPr lang="fr-FR" sz="1400"/>
              <a:t>en bas de page, puis fermez le mode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Si vous souhaitez ne rien inscrire dans une zone de texte réservé, </a:t>
            </a:r>
            <a:endParaRPr/>
          </a:p>
          <a:p>
            <a:pPr algn="ctr">
              <a:defRPr/>
            </a:pPr>
            <a:r>
              <a:rPr lang="fr-FR" sz="1400"/>
              <a:t>tapez un espace pour faire disparaître le texte du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Les photos des diapositives « Titre de présentation photo » et « Intercalaire photo » </a:t>
            </a:r>
            <a:endParaRPr/>
          </a:p>
          <a:p>
            <a:pPr algn="ctr">
              <a:defRPr/>
            </a:pPr>
            <a:r>
              <a:rPr lang="fr-FR" sz="1400"/>
              <a:t>peuvent être remplacées par les vôtres. </a:t>
            </a:r>
            <a:endParaRPr/>
          </a:p>
          <a:p>
            <a:pPr algn="ctr">
              <a:defRPr/>
            </a:pPr>
            <a:r>
              <a:rPr lang="fr-FR" sz="1400"/>
              <a:t>Pour cela, utilisez le masque « Titre de présentation vierge » et « Intercalaire photo vierge », </a:t>
            </a:r>
            <a:endParaRPr/>
          </a:p>
          <a:p>
            <a:pPr algn="ctr">
              <a:defRPr/>
            </a:pPr>
            <a:r>
              <a:rPr lang="fr-FR" sz="1400"/>
              <a:t>et insérez votre image dans l’emplacement gris en cliquant sur l’icône centrale.</a:t>
            </a:r>
            <a:endParaRPr/>
          </a:p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63927">
            <a:off x="8110075" y="436787"/>
            <a:ext cx="1283962" cy="180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1112" y="356188"/>
            <a:ext cx="1800000" cy="1800000"/>
          </a:xfrm>
          <a:prstGeom prst="rect">
            <a:avLst/>
          </a:prstGeom>
        </p:spPr>
      </p:pic>
      <p:sp>
        <p:nvSpPr>
          <p:cNvPr id="5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10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DD3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11083"/>
            <a:ext cx="4571999" cy="358775"/>
          </a:xfrm>
          <a:prstGeom prst="rect">
            <a:avLst/>
          </a:prstGeom>
          <a:solidFill>
            <a:srgbClr val="E16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22315" y="411163"/>
            <a:ext cx="1241856" cy="216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3999" y="620379"/>
            <a:ext cx="1120001" cy="720000"/>
          </a:xfrm>
          <a:prstGeom prst="rect">
            <a:avLst/>
          </a:prstGeom>
        </p:spPr>
      </p:pic>
      <p:pic>
        <p:nvPicPr>
          <p:cNvPr id="11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03998" y="620379"/>
            <a:ext cx="1120001" cy="7200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1 chiff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fr-FR" sz="225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Texte/Chiffre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40512" y="1960789"/>
            <a:ext cx="2303488" cy="539736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Message sur le nombre de lignes souhaité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message cou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Rectangle 1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 dirty="0"/>
              <a:t>Texte message court</a:t>
            </a:r>
            <a:br>
              <a:rPr lang="fr-FR" dirty="0"/>
            </a:b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  <a:endParaRPr dirty="0"/>
          </a:p>
          <a:p>
            <a:pPr lvl="0">
              <a:defRPr/>
            </a:pP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de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8013" y="1080000"/>
            <a:ext cx="7770151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 dirty="0"/>
              <a:t>Cliquez pour insérer du texte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  <a:p>
            <a:pPr lvl="4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.</a:t>
            </a:r>
            <a:endParaRPr dirty="0"/>
          </a:p>
          <a:p>
            <a:pPr lvl="1">
              <a:defRPr/>
            </a:pPr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.</a:t>
            </a:r>
            <a:endParaRPr dirty="0"/>
          </a:p>
          <a:p>
            <a:pPr lvl="1">
              <a:defRPr/>
            </a:pPr>
            <a:endParaRPr lang="fr-FR" dirty="0"/>
          </a:p>
          <a:p>
            <a:pPr lvl="0">
              <a:defRPr/>
            </a:pPr>
            <a:r>
              <a:rPr lang="fr-FR" dirty="0"/>
              <a:t>Bit </a:t>
            </a:r>
            <a:r>
              <a:rPr lang="fr-FR" dirty="0" err="1"/>
              <a:t>volorro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quia </a:t>
            </a:r>
            <a:r>
              <a:rPr lang="fr-FR" dirty="0" err="1"/>
              <a:t>cuptatur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doleceptur</a:t>
            </a:r>
            <a:r>
              <a:rPr lang="fr-FR" dirty="0"/>
              <a:t> </a:t>
            </a:r>
            <a:r>
              <a:rPr lang="fr-FR" dirty="0" err="1"/>
              <a:t>magnimporio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earument</a:t>
            </a:r>
            <a:r>
              <a:rPr lang="fr-FR" dirty="0"/>
              <a:t> </a:t>
            </a:r>
            <a:endParaRPr dirty="0"/>
          </a:p>
          <a:p>
            <a:pPr lvl="1">
              <a:defRPr/>
            </a:pPr>
            <a:r>
              <a:rPr lang="fr-FR" dirty="0" err="1"/>
              <a:t>acea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et,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iducias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qui </a:t>
            </a:r>
            <a:r>
              <a:rPr lang="fr-FR" dirty="0" err="1"/>
              <a:t>sendi</a:t>
            </a:r>
            <a:r>
              <a:rPr lang="fr-FR" dirty="0"/>
              <a:t> </a:t>
            </a:r>
            <a:r>
              <a:rPr lang="fr-FR" dirty="0" err="1"/>
              <a:t>sinvelendant</a:t>
            </a:r>
            <a:r>
              <a:rPr lang="fr-FR" dirty="0"/>
              <a:t> </a:t>
            </a:r>
            <a:r>
              <a:rPr lang="fr-FR" dirty="0" err="1"/>
              <a:t>molupic</a:t>
            </a:r>
            <a:r>
              <a:rPr lang="fr-FR" dirty="0"/>
              <a:t>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rentur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voluptus</a:t>
            </a:r>
            <a:r>
              <a:rPr lang="fr-FR" dirty="0"/>
              <a:t> </a:t>
            </a:r>
            <a:r>
              <a:rPr lang="fr-FR" dirty="0" err="1"/>
              <a:t>sedit</a:t>
            </a:r>
            <a:r>
              <a:rPr lang="fr-FR" dirty="0"/>
              <a:t>, </a:t>
            </a:r>
            <a:r>
              <a:rPr lang="fr-FR" dirty="0" err="1"/>
              <a:t>omniatur</a:t>
            </a:r>
            <a:r>
              <a:rPr lang="fr-FR" dirty="0"/>
              <a:t>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7866466" y="480796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451849" y="480796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1"/>
          <p:cNvSpPr>
            <a:spLocks noAdjustHandles="1"/>
          </p:cNvSpPr>
          <p:nvPr userDrawn="1"/>
        </p:nvSpPr>
        <p:spPr bwMode="auto">
          <a:xfrm>
            <a:off x="2941276" y="4839391"/>
            <a:ext cx="4820407" cy="1208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7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REUNION  TERRA FORMA &amp; GAIA DATA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b="12917"/>
          <a:stretch>
            <a:fillRect/>
          </a:stretch>
        </p:blipFill>
        <p:spPr bwMode="auto"/>
      </p:pic>
      <p:sp>
        <p:nvSpPr>
          <p:cNvPr id="5" name="Espace réservé du texte 2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rtl="0">
              <a:defRPr/>
            </a:pPr>
            <a:r>
              <a:rPr lang="fr-FR" sz="2000" dirty="0">
                <a:solidFill>
                  <a:srgbClr val="000000"/>
                </a:solidFill>
                <a:sym typeface="Arial"/>
              </a:rPr>
              <a:t>WP3.3 –</a:t>
            </a:r>
            <a:r>
              <a:rPr lang="fr-FR" sz="2000" dirty="0"/>
              <a:t> </a:t>
            </a:r>
          </a:p>
          <a:p>
            <a:pPr rtl="0">
              <a:defRPr/>
            </a:pPr>
            <a:r>
              <a:rPr lang="fr-FR" sz="2000" dirty="0"/>
              <a:t>Du capteur au Cloud</a:t>
            </a:r>
            <a:endParaRPr lang="fr-FR" sz="2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Sous-titre 3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David Sarramia</a:t>
            </a:r>
          </a:p>
          <a:p>
            <a:pPr>
              <a:defRPr/>
            </a:pPr>
            <a:r>
              <a:rPr lang="en-GB" dirty="0"/>
              <a:t>Uni. Clermont Auvergne, LPC, Clermont-Ferrand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Mardi 7 Mars 2023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900" dirty="0"/>
              <a:t>david.sarramia@clermont.in2p3.fr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07.02.23</a:t>
            </a:r>
            <a:endParaRPr lang="fr-FR" dirty="0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8CE6C25-CA5C-47C1-BB56-0954748B6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424" y="0"/>
            <a:ext cx="1063889" cy="545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FC212F-821A-40F1-92FD-8AEEDE31A9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611" y="92232"/>
            <a:ext cx="1203496" cy="371668"/>
          </a:xfrm>
          <a:prstGeom prst="rect">
            <a:avLst/>
          </a:prstGeom>
        </p:spPr>
      </p:pic>
      <p:pic>
        <p:nvPicPr>
          <p:cNvPr id="13" name="Graphique 10">
            <a:extLst>
              <a:ext uri="{FF2B5EF4-FFF2-40B4-BE49-F238E27FC236}">
                <a16:creationId xmlns:a16="http://schemas.microsoft.com/office/drawing/2014/main" id="{881EECD8-58DC-4821-8A09-8A65DE868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6466" y="92232"/>
            <a:ext cx="1119358" cy="4243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DD3BC5-97DB-4C27-85F7-583424DD79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67" y="92232"/>
            <a:ext cx="479388" cy="3278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1155" y="516564"/>
            <a:ext cx="3712845" cy="146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Collecte</a:t>
            </a:r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	[ Traitement ]</a:t>
            </a:r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endParaRPr lang="fr-FR" sz="1200" b="1" dirty="0"/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		Transfert</a:t>
            </a:r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			</a:t>
            </a:r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			(Gestion)</a:t>
            </a:r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			</a:t>
            </a:r>
          </a:p>
          <a:p>
            <a:pPr lvl="0" rtl="0">
              <a:lnSpc>
                <a:spcPct val="93000"/>
              </a:lnSpc>
              <a:buClr>
                <a:srgbClr val="000000"/>
              </a:buClr>
              <a:buSzPts val="1350"/>
            </a:pPr>
            <a:r>
              <a:rPr lang="fr-FR" sz="1200" b="1" dirty="0"/>
              <a:t>	</a:t>
            </a:r>
            <a:endParaRPr lang="fr-FR" sz="1200" b="1" dirty="0">
              <a:sym typeface="Arial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E95E7A9-9DEA-4C72-A746-B45039487B80}"/>
              </a:ext>
            </a:extLst>
          </p:cNvPr>
          <p:cNvCxnSpPr/>
          <p:nvPr/>
        </p:nvCxnSpPr>
        <p:spPr>
          <a:xfrm>
            <a:off x="5786038" y="779333"/>
            <a:ext cx="2530378" cy="92030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6165192-3F7C-4DCC-866C-84BAA8A9BDBF}"/>
              </a:ext>
            </a:extLst>
          </p:cNvPr>
          <p:cNvSpPr txBox="1"/>
          <p:nvPr/>
        </p:nvSpPr>
        <p:spPr>
          <a:xfrm rot="1210662">
            <a:off x="6053624" y="1143915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</a:t>
            </a:r>
            <a:r>
              <a:rPr lang="fr-FR" sz="1200" b="1" dirty="0"/>
              <a:t>onnées capteurs</a:t>
            </a:r>
            <a:endParaRPr lang="fr-FR" sz="12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DC4EDD-1876-B64A-25BB-3AA3C0D2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443046-B416-F482-0E56-1C4130B8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2DA64FF-BCE5-4EB3-51D8-06044FCD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Etat des reflexions </a:t>
            </a:r>
            <a:r>
              <a:rPr lang="en-GB" dirty="0" err="1"/>
              <a:t>générales</a:t>
            </a:r>
            <a:br>
              <a:rPr lang="en-GB" dirty="0" err="1"/>
            </a:b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CA5691-0F42-2C6A-7A68-F297C5C8A7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fr-F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Trois scénarios possibles ?</a:t>
            </a:r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Both"/>
            </a:pPr>
            <a:r>
              <a:rPr lang="fr-FR" sz="18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 CEBA-like (données non structurées et non qualifiées) : sources/gisement de données</a:t>
            </a:r>
          </a:p>
          <a:p>
            <a:pPr marL="342900" indent="-342900" algn="just">
              <a:buAutoNum type="arabicParenBoth"/>
            </a:pPr>
            <a:endParaRPr lang="fr-FR" sz="18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Both"/>
            </a:pPr>
            <a:r>
              <a:rPr lang="fr-FR" sz="18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 GAIA-DATA-like (données qualifiées et structurées à la sortie du capteur ou à partir  de centres dédiés)</a:t>
            </a:r>
            <a:endParaRPr lang="fr-FR" sz="1800" b="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Both"/>
            </a:pPr>
            <a:endParaRPr lang="fr-FR" sz="1800" b="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Both"/>
            </a:pPr>
            <a:r>
              <a:rPr lang="en-US" sz="18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mixte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CEBA-like et GAIA-DATA-like</a:t>
            </a:r>
            <a:endParaRPr lang="fr-FR" sz="1800" b="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7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177388"/>
            <a:ext cx="7259039" cy="523926"/>
          </a:xfrm>
        </p:spPr>
        <p:txBody>
          <a:bodyPr/>
          <a:lstStyle/>
          <a:p>
            <a:r>
              <a:rPr lang="en-GB" dirty="0"/>
              <a:t>Rappel de l’objectif : </a:t>
            </a:r>
            <a:br>
              <a:rPr lang="en-GB" dirty="0" err="1"/>
            </a:br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Connecter </a:t>
            </a:r>
            <a:r>
              <a:rPr lang="fr-FR" dirty="0">
                <a:ea typeface="Arial Black"/>
                <a:cs typeface="Arial Black"/>
                <a:sym typeface="Arial Black"/>
              </a:rPr>
              <a:t>vos </a:t>
            </a:r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capteurs au(x) cloud(s) technologies variées</a:t>
            </a:r>
            <a:endParaRPr lang="en-GB" dirty="0"/>
          </a:p>
        </p:txBody>
      </p:sp>
      <p:pic>
        <p:nvPicPr>
          <p:cNvPr id="31" name="Google Shape;298;g780503d8e8_0_14">
            <a:extLst>
              <a:ext uri="{FF2B5EF4-FFF2-40B4-BE49-F238E27FC236}">
                <a16:creationId xmlns:a16="http://schemas.microsoft.com/office/drawing/2014/main" id="{EF03B13E-7F86-4022-DB07-9A4033EEBB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 bwMode="auto">
          <a:xfrm>
            <a:off x="1334630" y="815679"/>
            <a:ext cx="6881097" cy="3877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81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44C2458-8BFF-C31A-9C25-53A062146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20" y="1124235"/>
            <a:ext cx="6435968" cy="332517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8465D9-8EDF-9441-94F8-73B9D9F2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DA4D62-61BC-7113-936B-992BEB39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9366645-78E0-BEDB-74F2-CA0E0C04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CEBA</a:t>
            </a:r>
            <a:br>
              <a:rPr lang="fr-FR"/>
            </a:br>
            <a:r>
              <a:rPr lang="fr-FR"/>
              <a:t>Rappels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4B3142-62B4-991E-D9BE-C50F68AEA6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Ce qu’il fait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Ingestion </a:t>
            </a:r>
            <a:r>
              <a:rPr lang="fr-FR" b="0" dirty="0" err="1"/>
              <a:t>multi-formats</a:t>
            </a:r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Stockage multi-outils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Enrichissement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LoRa</a:t>
            </a:r>
          </a:p>
          <a:p>
            <a:endParaRPr lang="fr-FR" dirty="0"/>
          </a:p>
          <a:p>
            <a:r>
              <a:rPr lang="fr-FR" dirty="0"/>
              <a:t>Ce qu’il ne fait 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Structuration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Calcul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4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177388"/>
            <a:ext cx="7259039" cy="523926"/>
          </a:xfrm>
        </p:spPr>
        <p:txBody>
          <a:bodyPr/>
          <a:lstStyle/>
          <a:p>
            <a:r>
              <a:rPr lang="en-GB" dirty="0"/>
              <a:t>Etat des reflexions : architecture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déployer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Premier travail sur </a:t>
            </a:r>
            <a:r>
              <a:rPr lang="en-GB" dirty="0" err="1"/>
              <a:t>l’architecture</a:t>
            </a:r>
            <a:r>
              <a:rPr lang="en-GB" dirty="0"/>
              <a:t> </a:t>
            </a:r>
            <a:r>
              <a:rPr lang="en-GB" dirty="0" err="1"/>
              <a:t>générique</a:t>
            </a:r>
            <a:r>
              <a:rPr lang="en-GB" dirty="0"/>
              <a:t> (</a:t>
            </a:r>
            <a:r>
              <a:rPr lang="en-GB" dirty="0" err="1"/>
              <a:t>côté</a:t>
            </a:r>
            <a:r>
              <a:rPr lang="en-GB" dirty="0"/>
              <a:t> </a:t>
            </a:r>
            <a:r>
              <a:rPr lang="en-GB" dirty="0" err="1"/>
              <a:t>serveur</a:t>
            </a:r>
            <a:r>
              <a:rPr lang="en-GB" dirty="0"/>
              <a:t> </a:t>
            </a:r>
            <a:r>
              <a:rPr lang="en-GB" dirty="0" err="1"/>
              <a:t>miroir</a:t>
            </a:r>
            <a:r>
              <a:rPr lang="en-GB" dirty="0"/>
              <a:t> de </a:t>
            </a:r>
            <a:r>
              <a:rPr lang="en-GB" dirty="0" err="1"/>
              <a:t>celle</a:t>
            </a:r>
            <a:r>
              <a:rPr lang="en-GB" dirty="0"/>
              <a:t> du terrain) avec </a:t>
            </a:r>
            <a:r>
              <a:rPr lang="en-GB" dirty="0" err="1"/>
              <a:t>comme</a:t>
            </a:r>
            <a:r>
              <a:rPr lang="en-GB" dirty="0"/>
              <a:t> points </a:t>
            </a:r>
            <a:r>
              <a:rPr lang="en-GB" dirty="0" err="1"/>
              <a:t>d’entrée 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Architecture IRIT </a:t>
            </a:r>
            <a:r>
              <a:rPr lang="en-GB" b="0" dirty="0" err="1"/>
              <a:t>vue</a:t>
            </a:r>
            <a:r>
              <a:rPr lang="en-GB" b="0" dirty="0"/>
              <a:t> avec O. </a:t>
            </a:r>
            <a:r>
              <a:rPr lang="en-GB" b="0" dirty="0" err="1"/>
              <a:t>Donsez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CEBA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Architecture de </a:t>
            </a:r>
            <a:r>
              <a:rPr lang="en-GB" b="0" dirty="0" err="1"/>
              <a:t>collecte</a:t>
            </a:r>
            <a:r>
              <a:rPr lang="en-GB" b="0" dirty="0"/>
              <a:t> de la </a:t>
            </a:r>
            <a:r>
              <a:rPr lang="en-GB" b="0" dirty="0" err="1"/>
              <a:t>litterature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Architecture E-Connect </a:t>
            </a:r>
            <a:r>
              <a:rPr lang="en-GB" b="0" dirty="0" err="1"/>
              <a:t>à</a:t>
            </a:r>
            <a:r>
              <a:rPr lang="en-GB" b="0" dirty="0"/>
              <a:t> </a:t>
            </a:r>
            <a:r>
              <a:rPr lang="en-GB" b="0" dirty="0" err="1"/>
              <a:t>voir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Objectif : </a:t>
            </a:r>
            <a:r>
              <a:rPr lang="en-GB" b="0" dirty="0"/>
              <a:t>identifier les parties communes / les particularités.</a:t>
            </a:r>
          </a:p>
        </p:txBody>
      </p:sp>
    </p:spTree>
    <p:extLst>
      <p:ext uri="{BB962C8B-B14F-4D97-AF65-F5344CB8AC3E}">
        <p14:creationId xmlns:p14="http://schemas.microsoft.com/office/powerpoint/2010/main" val="99041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Etat des reflexions : flux de </a:t>
            </a:r>
            <a:r>
              <a:rPr lang="en-GB" dirty="0" err="1"/>
              <a:t>données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27584" y="1079999"/>
            <a:ext cx="7550580" cy="3880265"/>
          </a:xfrm>
        </p:spPr>
        <p:txBody>
          <a:bodyPr/>
          <a:lstStyle/>
          <a:p>
            <a:r>
              <a:rPr lang="en-GB" dirty="0"/>
              <a:t>Première analyse sur les variables </a:t>
            </a:r>
            <a:r>
              <a:rPr lang="en-GB" dirty="0" err="1"/>
              <a:t>envisagées</a:t>
            </a:r>
            <a:r>
              <a:rPr lang="en-GB" dirty="0"/>
              <a:t> (</a:t>
            </a:r>
            <a:r>
              <a:rPr lang="en-GB" dirty="0" err="1"/>
              <a:t>liste</a:t>
            </a:r>
            <a:r>
              <a:rPr lang="en-GB" dirty="0"/>
              <a:t> </a:t>
            </a:r>
            <a:r>
              <a:rPr lang="en-GB" dirty="0" err="1"/>
              <a:t>connue</a:t>
            </a:r>
            <a:r>
              <a:rPr lang="en-GB" dirty="0"/>
              <a:t>)</a:t>
            </a:r>
          </a:p>
          <a:p>
            <a:r>
              <a:rPr lang="en-GB" dirty="0" err="1"/>
              <a:t>Questionnement</a:t>
            </a:r>
            <a:r>
              <a:rPr lang="en-GB" dirty="0"/>
              <a:t> sur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existence dans les </a:t>
            </a:r>
            <a:r>
              <a:rPr lang="en-GB" b="0" dirty="0" err="1"/>
              <a:t>données</a:t>
            </a:r>
            <a:r>
              <a:rPr lang="en-GB" b="0" dirty="0"/>
              <a:t> brutes : </a:t>
            </a:r>
            <a:r>
              <a:rPr lang="en-GB" b="0" dirty="0" err="1"/>
              <a:t>à</a:t>
            </a:r>
            <a:r>
              <a:rPr lang="en-GB" b="0" dirty="0"/>
              <a:t> </a:t>
            </a:r>
            <a:r>
              <a:rPr lang="en-GB" b="0" dirty="0" err="1"/>
              <a:t>déterminer</a:t>
            </a:r>
            <a:r>
              <a:rPr lang="en-GB" b="0" dirty="0"/>
              <a:t> </a:t>
            </a:r>
            <a:r>
              <a:rPr lang="en-GB" b="0" dirty="0" err="1"/>
              <a:t>si</a:t>
            </a:r>
            <a:r>
              <a:rPr lang="en-GB" b="0" dirty="0"/>
              <a:t> </a:t>
            </a:r>
            <a:r>
              <a:rPr lang="en-GB" b="0" dirty="0" err="1"/>
              <a:t>faisable</a:t>
            </a:r>
            <a:r>
              <a:rPr lang="en-GB" b="0" dirty="0"/>
              <a:t> / </a:t>
            </a:r>
            <a:r>
              <a:rPr lang="en-GB" b="0" dirty="0" err="1"/>
              <a:t>énergie</a:t>
            </a:r>
            <a:r>
              <a:rPr lang="en-GB" b="0" dirty="0"/>
              <a:t> / </a:t>
            </a:r>
            <a:r>
              <a:rPr lang="en-GB" b="0" dirty="0" err="1"/>
              <a:t>transmission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existence de </a:t>
            </a:r>
            <a:r>
              <a:rPr lang="en-GB" b="0" dirty="0" err="1"/>
              <a:t>référentiels</a:t>
            </a:r>
            <a:r>
              <a:rPr lang="en-GB" b="0" dirty="0"/>
              <a:t> les </a:t>
            </a:r>
            <a:r>
              <a:rPr lang="en-GB" b="0" dirty="0" err="1"/>
              <a:t>utilisant</a:t>
            </a:r>
            <a:r>
              <a:rPr lang="en-GB" b="0" dirty="0"/>
              <a:t> : </a:t>
            </a:r>
            <a:r>
              <a:rPr lang="en-GB" b="0" dirty="0" err="1"/>
              <a:t>à</a:t>
            </a:r>
            <a:r>
              <a:rPr lang="en-GB" b="0" dirty="0"/>
              <a:t> </a:t>
            </a:r>
            <a:r>
              <a:rPr lang="en-GB" b="0" dirty="0" err="1"/>
              <a:t>déterminer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/>
              <a:t>à</a:t>
            </a:r>
            <a:r>
              <a:rPr lang="en-GB" b="0" dirty="0"/>
              <a:t> </a:t>
            </a:r>
            <a:r>
              <a:rPr lang="en-GB" b="0" dirty="0" err="1"/>
              <a:t>traiter</a:t>
            </a:r>
            <a:r>
              <a:rPr lang="en-GB" b="0" dirty="0"/>
              <a:t> </a:t>
            </a:r>
            <a:r>
              <a:rPr lang="en-GB" b="0" dirty="0" err="1"/>
              <a:t>comme</a:t>
            </a:r>
            <a:r>
              <a:rPr lang="en-GB" b="0" dirty="0"/>
              <a:t> des </a:t>
            </a:r>
            <a:r>
              <a:rPr lang="en-GB" b="0" dirty="0" err="1"/>
              <a:t>métadonnées</a:t>
            </a:r>
            <a:r>
              <a:rPr lang="en-GB" b="0" dirty="0"/>
              <a:t> </a:t>
            </a:r>
            <a:r>
              <a:rPr lang="en-GB" b="0" dirty="0" err="1"/>
              <a:t>ou</a:t>
            </a:r>
            <a:r>
              <a:rPr lang="en-GB" b="0" dirty="0"/>
              <a:t> </a:t>
            </a:r>
            <a:r>
              <a:rPr lang="en-GB" b="0" dirty="0" err="1"/>
              <a:t>comme</a:t>
            </a:r>
            <a:r>
              <a:rPr lang="en-GB" b="0" dirty="0"/>
              <a:t> variables d’un </a:t>
            </a:r>
            <a:r>
              <a:rPr lang="en-GB" b="0" dirty="0" err="1"/>
              <a:t>dictionnaire</a:t>
            </a:r>
            <a:endParaRPr lang="en-GB" b="0" dirty="0"/>
          </a:p>
          <a:p>
            <a:r>
              <a:rPr lang="en-GB" dirty="0"/>
              <a:t>Première analyse sur la nature du flux (lien fort avec </a:t>
            </a:r>
            <a:r>
              <a:rPr lang="en-GB" dirty="0" err="1"/>
              <a:t>l’architecture</a:t>
            </a:r>
            <a:r>
              <a:rPr lang="en-GB" dirty="0"/>
              <a:t> vs </a:t>
            </a:r>
            <a:r>
              <a:rPr lang="en-GB" dirty="0" err="1"/>
              <a:t>volumétrie</a:t>
            </a:r>
            <a:r>
              <a:rPr lang="en-GB" dirty="0"/>
              <a:t>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b="0" dirty="0" err="1"/>
              <a:t>données</a:t>
            </a:r>
            <a:r>
              <a:rPr lang="en-GB" b="0" dirty="0"/>
              <a:t> brutes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  <a:r>
              <a:rPr lang="en-GB" b="0" dirty="0" err="1"/>
              <a:t>données</a:t>
            </a:r>
            <a:r>
              <a:rPr lang="en-GB" b="0" dirty="0"/>
              <a:t> </a:t>
            </a:r>
            <a:r>
              <a:rPr lang="en-GB" b="0" dirty="0" err="1"/>
              <a:t>extrapolées</a:t>
            </a:r>
            <a:r>
              <a:rPr lang="en-GB" b="0" dirty="0"/>
              <a:t> (sur le terrain) : 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  <a:r>
              <a:rPr lang="en-GB" b="0" dirty="0" err="1"/>
              <a:t>données</a:t>
            </a:r>
            <a:r>
              <a:rPr lang="en-GB" b="0" dirty="0"/>
              <a:t> </a:t>
            </a:r>
            <a:r>
              <a:rPr lang="en-GB" b="0" dirty="0" err="1"/>
              <a:t>agrégées</a:t>
            </a:r>
            <a:r>
              <a:rPr lang="en-GB" b="0" dirty="0"/>
              <a:t> (sur un </a:t>
            </a:r>
            <a:r>
              <a:rPr lang="en-GB" b="0" dirty="0" err="1"/>
              <a:t>intervalle</a:t>
            </a:r>
            <a:r>
              <a:rPr lang="en-GB" b="0" dirty="0"/>
              <a:t> de temps)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  <a:r>
              <a:rPr lang="en-GB" b="0" dirty="0" err="1"/>
              <a:t>événements</a:t>
            </a:r>
            <a:r>
              <a:rPr lang="en-GB" b="0" dirty="0"/>
              <a:t> (detection)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5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Etat des reflexions </a:t>
            </a:r>
            <a:r>
              <a:rPr lang="en-GB" dirty="0" err="1"/>
              <a:t>générales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Problèmatique</a:t>
            </a:r>
            <a:r>
              <a:rPr lang="en-GB" dirty="0"/>
              <a:t> de </a:t>
            </a:r>
            <a:r>
              <a:rPr lang="en-GB" dirty="0" err="1"/>
              <a:t>l’ajout</a:t>
            </a:r>
            <a:r>
              <a:rPr lang="en-GB" dirty="0"/>
              <a:t> des flux </a:t>
            </a:r>
            <a:r>
              <a:rPr lang="en-GB" dirty="0" err="1"/>
              <a:t>générés</a:t>
            </a:r>
            <a:r>
              <a:rPr lang="en-GB" dirty="0"/>
              <a:t> </a:t>
            </a:r>
            <a:r>
              <a:rPr lang="en-GB" dirty="0" err="1"/>
              <a:t>suivant</a:t>
            </a:r>
            <a:r>
              <a:rPr lang="en-GB" dirty="0"/>
              <a:t> les infrastructures </a:t>
            </a:r>
            <a:r>
              <a:rPr lang="en-GB" dirty="0" err="1"/>
              <a:t>cibles</a:t>
            </a:r>
            <a:r>
              <a:rPr lang="en-GB" dirty="0"/>
              <a:t>.</a:t>
            </a:r>
          </a:p>
          <a:p>
            <a:r>
              <a:rPr lang="en-GB" dirty="0"/>
              <a:t>Questions </a:t>
            </a:r>
            <a:r>
              <a:rPr lang="en-GB" dirty="0" err="1"/>
              <a:t>identifiées</a:t>
            </a:r>
            <a:r>
              <a:rPr lang="en-GB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remontée de :</a:t>
            </a:r>
            <a:r>
              <a:rPr lang="en-GB" dirty="0"/>
              <a:t>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/>
              <a:t>des </a:t>
            </a:r>
            <a:r>
              <a:rPr lang="en-GB" dirty="0" err="1"/>
              <a:t>données</a:t>
            </a:r>
            <a:r>
              <a:rPr lang="en-GB" dirty="0"/>
              <a:t> 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/>
              <a:t>des </a:t>
            </a:r>
            <a:r>
              <a:rPr lang="en-GB" dirty="0" err="1"/>
              <a:t>metadonnées</a:t>
            </a:r>
            <a:r>
              <a:rPr lang="en-GB" dirty="0"/>
              <a:t> 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/>
              <a:t>des deux  : </a:t>
            </a:r>
            <a:r>
              <a:rPr lang="en-GB" dirty="0" err="1"/>
              <a:t>matrice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réaliser</a:t>
            </a:r>
            <a:r>
              <a:rPr lang="en-GB" dirty="0"/>
              <a:t> par use case par infrastructure.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production des </a:t>
            </a:r>
            <a:r>
              <a:rPr lang="en-GB" dirty="0" err="1"/>
              <a:t>metadonnées : </a:t>
            </a:r>
            <a:r>
              <a:rPr lang="en-GB" b="0" dirty="0" err="1"/>
              <a:t>à</a:t>
            </a:r>
            <a:r>
              <a:rPr lang="en-GB" b="0" dirty="0"/>
              <a:t> la source ? </a:t>
            </a:r>
            <a:r>
              <a:rPr lang="en-GB" b="0" dirty="0" err="1"/>
              <a:t>en</a:t>
            </a:r>
            <a:r>
              <a:rPr lang="en-GB" b="0" dirty="0"/>
              <a:t> post </a:t>
            </a:r>
            <a:r>
              <a:rPr lang="en-GB" b="0" dirty="0" err="1"/>
              <a:t>traitement ?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qualité</a:t>
            </a:r>
            <a:r>
              <a:rPr lang="en-GB" dirty="0"/>
              <a:t> des </a:t>
            </a:r>
            <a:r>
              <a:rPr lang="en-GB" dirty="0" err="1"/>
              <a:t>données</a:t>
            </a:r>
            <a:r>
              <a:rPr lang="en-GB" dirty="0"/>
              <a:t> : </a:t>
            </a:r>
            <a:r>
              <a:rPr lang="en-GB" b="0" dirty="0" err="1"/>
              <a:t>données</a:t>
            </a:r>
            <a:r>
              <a:rPr lang="en-GB" b="0" dirty="0"/>
              <a:t> brutes non-structurées non-</a:t>
            </a:r>
            <a:r>
              <a:rPr lang="en-GB" b="0" dirty="0" err="1"/>
              <a:t>qualifiées</a:t>
            </a:r>
            <a:r>
              <a:rPr lang="en-GB" b="0" dirty="0"/>
              <a:t> / infrastructures </a:t>
            </a:r>
            <a:r>
              <a:rPr lang="en-GB" b="0" dirty="0" err="1"/>
              <a:t>nationales</a:t>
            </a:r>
            <a:r>
              <a:rPr lang="en-GB" b="0" dirty="0"/>
              <a:t> </a:t>
            </a:r>
            <a:r>
              <a:rPr lang="en-GB" b="0" dirty="0" err="1"/>
              <a:t>structurées</a:t>
            </a:r>
            <a:r>
              <a:rPr lang="en-GB" b="0" dirty="0"/>
              <a:t> </a:t>
            </a:r>
            <a:r>
              <a:rPr lang="en-GB" b="0" dirty="0" err="1"/>
              <a:t>qualifiées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90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Etat des reflexions </a:t>
            </a:r>
            <a:r>
              <a:rPr lang="en-GB" dirty="0" err="1"/>
              <a:t>générales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Changement</a:t>
            </a:r>
            <a:r>
              <a:rPr lang="en-GB" dirty="0"/>
              <a:t> de </a:t>
            </a:r>
            <a:r>
              <a:rPr lang="en-GB" dirty="0" err="1"/>
              <a:t>paradigme</a:t>
            </a:r>
            <a:r>
              <a:rPr lang="en-GB" dirty="0"/>
              <a:t>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/>
              <a:t>Données</a:t>
            </a:r>
            <a:r>
              <a:rPr lang="en-GB" b="0" dirty="0"/>
              <a:t> </a:t>
            </a:r>
            <a:r>
              <a:rPr lang="en-GB" b="0" dirty="0" err="1"/>
              <a:t>structurées</a:t>
            </a:r>
            <a:r>
              <a:rPr lang="en-GB" b="0" dirty="0"/>
              <a:t> VS </a:t>
            </a:r>
            <a:r>
              <a:rPr lang="en-GB" b="0" dirty="0" err="1"/>
              <a:t>données</a:t>
            </a:r>
            <a:r>
              <a:rPr lang="en-GB" b="0" dirty="0"/>
              <a:t> non-</a:t>
            </a:r>
            <a:r>
              <a:rPr lang="en-GB" b="0" dirty="0" err="1"/>
              <a:t>structurées</a:t>
            </a:r>
            <a:r>
              <a:rPr lang="en-GB" b="0" dirty="0"/>
              <a:t> (</a:t>
            </a:r>
            <a:r>
              <a:rPr lang="en-GB" b="0" dirty="0" err="1"/>
              <a:t>ou</a:t>
            </a:r>
            <a:r>
              <a:rPr lang="en-GB" b="0" dirty="0"/>
              <a:t> semi-</a:t>
            </a:r>
            <a:r>
              <a:rPr lang="en-GB" b="0" dirty="0" err="1"/>
              <a:t>structurées</a:t>
            </a:r>
            <a:r>
              <a:rPr lang="en-GB" b="0" dirty="0"/>
              <a:t>) avec </a:t>
            </a:r>
            <a:r>
              <a:rPr lang="en-GB" b="0" dirty="0" err="1"/>
              <a:t>acteurs</a:t>
            </a:r>
            <a:r>
              <a:rPr lang="en-GB" b="0" dirty="0"/>
              <a:t> multiples de </a:t>
            </a:r>
            <a:r>
              <a:rPr lang="en-GB" b="0" dirty="0" err="1"/>
              <a:t>déploiement</a:t>
            </a:r>
            <a:r>
              <a:rPr lang="en-GB" b="0" dirty="0"/>
              <a:t> de test (fichiers de configuration)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/>
              <a:t>Données</a:t>
            </a:r>
            <a:r>
              <a:rPr lang="en-GB" b="0" dirty="0"/>
              <a:t> de </a:t>
            </a:r>
            <a:r>
              <a:rPr lang="en-GB" b="0" dirty="0" err="1"/>
              <a:t>qualité</a:t>
            </a:r>
            <a:r>
              <a:rPr lang="en-GB" b="0" dirty="0"/>
              <a:t> VS </a:t>
            </a:r>
            <a:r>
              <a:rPr lang="en-GB" b="0" dirty="0" err="1"/>
              <a:t>données</a:t>
            </a:r>
            <a:r>
              <a:rPr lang="en-GB" b="0" dirty="0"/>
              <a:t> très brutes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Standards VS sans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/>
              <a:t>Capteurs</a:t>
            </a:r>
            <a:r>
              <a:rPr lang="en-GB" b="0" dirty="0"/>
              <a:t> et pratiques </a:t>
            </a:r>
            <a:r>
              <a:rPr lang="en-GB" b="0" dirty="0" err="1"/>
              <a:t>harmonisées</a:t>
            </a:r>
            <a:r>
              <a:rPr lang="en-GB" b="0" dirty="0"/>
              <a:t> VS </a:t>
            </a:r>
            <a:r>
              <a:rPr lang="en-GB" b="0" dirty="0" err="1"/>
              <a:t>capteurs</a:t>
            </a:r>
            <a:r>
              <a:rPr lang="en-GB" b="0" dirty="0"/>
              <a:t> de </a:t>
            </a:r>
            <a:r>
              <a:rPr lang="en-GB" b="0" dirty="0" err="1"/>
              <a:t>développement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Travailler </a:t>
            </a:r>
            <a:r>
              <a:rPr lang="en-GB" dirty="0" err="1"/>
              <a:t>en</a:t>
            </a:r>
            <a:r>
              <a:rPr lang="en-GB" dirty="0"/>
              <a:t> deux segments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Du </a:t>
            </a:r>
            <a:r>
              <a:rPr lang="en-GB" b="0" dirty="0" err="1"/>
              <a:t>capteur</a:t>
            </a:r>
            <a:r>
              <a:rPr lang="en-GB" b="0" dirty="0"/>
              <a:t> au stockage “</a:t>
            </a:r>
            <a:r>
              <a:rPr lang="en-GB" b="0" dirty="0" err="1"/>
              <a:t>proche</a:t>
            </a:r>
            <a:r>
              <a:rPr lang="en-GB" b="0" dirty="0"/>
              <a:t>” (pc terrain, </a:t>
            </a:r>
            <a:r>
              <a:rPr lang="en-GB" b="0" dirty="0" err="1"/>
              <a:t>laboratoire</a:t>
            </a:r>
            <a:r>
              <a:rPr lang="en-GB" b="0" dirty="0"/>
              <a:t>, </a:t>
            </a:r>
            <a:r>
              <a:rPr lang="en-GB" b="0" dirty="0" err="1"/>
              <a:t>mesocentre</a:t>
            </a:r>
            <a:r>
              <a:rPr lang="en-GB" b="0"/>
              <a:t> regional…)</a:t>
            </a: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Du stockage “</a:t>
            </a:r>
            <a:r>
              <a:rPr lang="en-GB" b="0" dirty="0" err="1"/>
              <a:t>proche</a:t>
            </a:r>
            <a:r>
              <a:rPr lang="en-GB" b="0" dirty="0"/>
              <a:t>” </a:t>
            </a:r>
            <a:r>
              <a:rPr lang="en-GB" b="0" dirty="0" err="1"/>
              <a:t>à</a:t>
            </a:r>
            <a:r>
              <a:rPr lang="en-GB" b="0" dirty="0"/>
              <a:t> </a:t>
            </a:r>
            <a:r>
              <a:rPr lang="en-GB" b="0" dirty="0" err="1"/>
              <a:t>l’infrastructure</a:t>
            </a:r>
            <a:r>
              <a:rPr lang="en-GB" b="0" dirty="0"/>
              <a:t> (Data Terra, PNDB…)</a:t>
            </a:r>
          </a:p>
        </p:txBody>
      </p:sp>
    </p:spTree>
    <p:extLst>
      <p:ext uri="{BB962C8B-B14F-4D97-AF65-F5344CB8AC3E}">
        <p14:creationId xmlns:p14="http://schemas.microsoft.com/office/powerpoint/2010/main" val="190814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177388"/>
            <a:ext cx="7259039" cy="523926"/>
          </a:xfrm>
        </p:spPr>
        <p:txBody>
          <a:bodyPr/>
          <a:lstStyle/>
          <a:p>
            <a:r>
              <a:rPr lang="en-GB" dirty="0"/>
              <a:t>Etat des reflexions : architecture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déployer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Architecture de collecte à réfléchir </a:t>
            </a:r>
            <a:r>
              <a:rPr lang="fr-F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edge</a:t>
            </a: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fog</a:t>
            </a: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-cloud,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architecture de services virtualisés (docker, </a:t>
            </a:r>
            <a:r>
              <a:rPr lang="fr-FR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openstack</a:t>
            </a: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architecture de type </a:t>
            </a:r>
            <a:r>
              <a:rPr lang="fr-FR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datalake</a:t>
            </a: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(flux </a:t>
            </a:r>
            <a:r>
              <a:rPr lang="fr-FR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</a:t>
            </a: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agrégé, </a:t>
            </a:r>
            <a:r>
              <a:rPr lang="fr-FR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</a:t>
            </a: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montant et contrôle/cmd, test descendant),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fédération de « cloud » ou de « plateforme ». </a:t>
            </a:r>
            <a:endParaRPr lang="fr-FR" b="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7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07.02.23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177388"/>
            <a:ext cx="7259039" cy="523926"/>
          </a:xfrm>
        </p:spPr>
        <p:txBody>
          <a:bodyPr/>
          <a:lstStyle/>
          <a:p>
            <a:r>
              <a:rPr lang="en-GB" dirty="0"/>
              <a:t>Etat des reflexions : architecture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deployer</a:t>
            </a:r>
            <a:br>
              <a:rPr lang="en-GB" dirty="0" err="1"/>
            </a:br>
            <a:r>
              <a:rPr lang="fr-FR" u="sng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Connecter </a:t>
            </a:r>
            <a:r>
              <a:rPr lang="fr-FR" u="sng" dirty="0">
                <a:ea typeface="Arial Black"/>
                <a:cs typeface="Arial Black"/>
                <a:sym typeface="Arial Black"/>
              </a:rPr>
              <a:t>vos </a:t>
            </a:r>
            <a:r>
              <a:rPr lang="fr-FR" u="sng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capteurs au(x) cloud(s) technologies variées</a:t>
            </a:r>
            <a:br>
              <a:rPr lang="en-GB" dirty="0"/>
            </a:b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985369" y="701314"/>
            <a:ext cx="7770151" cy="4106651"/>
          </a:xfrm>
        </p:spPr>
        <p:txBody>
          <a:bodyPr/>
          <a:lstStyle/>
          <a:p>
            <a:r>
              <a:rPr lang="en-GB" dirty="0"/>
              <a:t>Premier travail sur </a:t>
            </a:r>
            <a:r>
              <a:rPr lang="en-GB" dirty="0" err="1"/>
              <a:t>l’architecture</a:t>
            </a:r>
            <a:r>
              <a:rPr lang="en-GB" dirty="0"/>
              <a:t> </a:t>
            </a:r>
            <a:r>
              <a:rPr lang="en-GB" dirty="0" err="1"/>
              <a:t>générique</a:t>
            </a:r>
            <a:r>
              <a:rPr lang="en-GB" dirty="0"/>
              <a:t> (</a:t>
            </a:r>
            <a:r>
              <a:rPr lang="en-GB" dirty="0" err="1"/>
              <a:t>côté</a:t>
            </a:r>
            <a:r>
              <a:rPr lang="en-GB" dirty="0"/>
              <a:t> </a:t>
            </a:r>
            <a:r>
              <a:rPr lang="en-GB" dirty="0" err="1"/>
              <a:t>serveur</a:t>
            </a:r>
            <a:r>
              <a:rPr lang="en-GB" dirty="0"/>
              <a:t> </a:t>
            </a:r>
            <a:r>
              <a:rPr lang="en-GB" dirty="0" err="1"/>
              <a:t>miroir</a:t>
            </a:r>
            <a:r>
              <a:rPr lang="en-GB" dirty="0"/>
              <a:t> de </a:t>
            </a:r>
            <a:r>
              <a:rPr lang="en-GB" dirty="0" err="1"/>
              <a:t>celle</a:t>
            </a:r>
            <a:r>
              <a:rPr lang="en-GB" dirty="0"/>
              <a:t> du terrain)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Premier travail de conception et de </a:t>
            </a:r>
            <a:r>
              <a:rPr lang="en-GB" dirty="0" err="1"/>
              <a:t>développement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cours</a:t>
            </a:r>
            <a:r>
              <a:rPr lang="en-GB" dirty="0"/>
              <a:t> (docker, OpenStack) au mesocentre </a:t>
            </a:r>
            <a:r>
              <a:rPr lang="en-GB" dirty="0" err="1"/>
              <a:t>UCA</a:t>
            </a:r>
            <a:endParaRPr lang="en-GB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6354BFA-1B55-57B4-059A-FF171123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19231"/>
            <a:ext cx="6102778" cy="33618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CC0056-1B97-1D75-A035-704DF8619663}"/>
              </a:ext>
            </a:extLst>
          </p:cNvPr>
          <p:cNvSpPr txBox="1"/>
          <p:nvPr/>
        </p:nvSpPr>
        <p:spPr>
          <a:xfrm rot="16200000">
            <a:off x="7396740" y="297807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conteneurs</a:t>
            </a:r>
          </a:p>
        </p:txBody>
      </p:sp>
    </p:spTree>
    <p:extLst>
      <p:ext uri="{BB962C8B-B14F-4D97-AF65-F5344CB8AC3E}">
        <p14:creationId xmlns:p14="http://schemas.microsoft.com/office/powerpoint/2010/main" val="365602349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204</TotalTime>
  <Words>576</Words>
  <Application>Microsoft Office PowerPoint</Application>
  <DocSecurity>0</DocSecurity>
  <PresentationFormat>Affichage à l'écran (16:9)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Masque titre du document</vt:lpstr>
      <vt:lpstr>Présentation PowerPoint</vt:lpstr>
      <vt:lpstr>Rappel de l’objectif :  Connecter vos capteurs au(x) cloud(s) technologies variées</vt:lpstr>
      <vt:lpstr>CEBA Rappels</vt:lpstr>
      <vt:lpstr>Etat des reflexions : architecture à déployer</vt:lpstr>
      <vt:lpstr>Etat des reflexions : flux de données</vt:lpstr>
      <vt:lpstr>Etat des reflexions générales</vt:lpstr>
      <vt:lpstr>Etat des reflexions générales</vt:lpstr>
      <vt:lpstr>Etat des reflexions : architecture à déployer</vt:lpstr>
      <vt:lpstr>Etat des reflexions : architecture à deployer Connecter vos capteurs au(x) cloud(s) technologies variées </vt:lpstr>
      <vt:lpstr>Etat des reflexions générales 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CALLON Corentin</dc:creator>
  <cp:keywords/>
  <dc:description/>
  <cp:lastModifiedBy>VIRGINIE GIRARD</cp:lastModifiedBy>
  <cp:revision>184</cp:revision>
  <dcterms:created xsi:type="dcterms:W3CDTF">2021-02-23T10:22:49Z</dcterms:created>
  <dcterms:modified xsi:type="dcterms:W3CDTF">2023-03-06T20:22:09Z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