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447" r:id="rId4"/>
    <p:sldId id="260" r:id="rId5"/>
    <p:sldId id="419" r:id="rId6"/>
    <p:sldId id="420" r:id="rId7"/>
    <p:sldId id="263" r:id="rId8"/>
    <p:sldId id="448" r:id="rId9"/>
    <p:sldId id="449" r:id="rId10"/>
    <p:sldId id="450" r:id="rId11"/>
    <p:sldId id="264" r:id="rId12"/>
    <p:sldId id="445" r:id="rId13"/>
    <p:sldId id="446" r:id="rId14"/>
    <p:sldId id="265" r:id="rId15"/>
    <p:sldId id="421" r:id="rId16"/>
    <p:sldId id="266" r:id="rId17"/>
    <p:sldId id="422" r:id="rId18"/>
    <p:sldId id="267" r:id="rId19"/>
    <p:sldId id="423" r:id="rId20"/>
    <p:sldId id="418" r:id="rId21"/>
    <p:sldId id="424" r:id="rId22"/>
    <p:sldId id="444" r:id="rId23"/>
    <p:sldId id="275" r:id="rId24"/>
    <p:sldId id="268" r:id="rId25"/>
    <p:sldId id="425" r:id="rId26"/>
    <p:sldId id="274" r:id="rId27"/>
    <p:sldId id="417" r:id="rId28"/>
    <p:sldId id="399" r:id="rId29"/>
    <p:sldId id="452" r:id="rId30"/>
    <p:sldId id="453" r:id="rId31"/>
    <p:sldId id="451" r:id="rId32"/>
    <p:sldId id="400" r:id="rId33"/>
    <p:sldId id="272" r:id="rId34"/>
    <p:sldId id="426" r:id="rId35"/>
    <p:sldId id="278" r:id="rId36"/>
    <p:sldId id="454" r:id="rId37"/>
    <p:sldId id="427" r:id="rId38"/>
    <p:sldId id="428" r:id="rId39"/>
    <p:sldId id="271" r:id="rId40"/>
    <p:sldId id="463" r:id="rId41"/>
    <p:sldId id="429" r:id="rId42"/>
    <p:sldId id="434" r:id="rId43"/>
    <p:sldId id="464" r:id="rId44"/>
    <p:sldId id="465" r:id="rId45"/>
    <p:sldId id="467" r:id="rId46"/>
    <p:sldId id="441" r:id="rId47"/>
    <p:sldId id="442" r:id="rId48"/>
    <p:sldId id="443" r:id="rId49"/>
    <p:sldId id="281" r:id="rId50"/>
    <p:sldId id="398" r:id="rId51"/>
    <p:sldId id="311" r:id="rId52"/>
    <p:sldId id="261" r:id="rId53"/>
    <p:sldId id="262" r:id="rId54"/>
    <p:sldId id="340" r:id="rId55"/>
    <p:sldId id="347" r:id="rId56"/>
    <p:sldId id="401" r:id="rId57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92"/>
    <a:srgbClr val="000000"/>
    <a:srgbClr val="558ED5"/>
    <a:srgbClr val="33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91" d="100"/>
          <a:sy n="91" d="100"/>
        </p:scale>
        <p:origin x="52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ern.ch\dfs\Departments\PH\Groups\TA1\Gas_group\Leonardo\Linear%20Flow%20Control%20Valve\ECONEX\CMSRPC_Econex_Simulations_Tes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000" b="1" dirty="0"/>
              <a:t>Test</a:t>
            </a:r>
            <a:r>
              <a:rPr lang="en-GB" sz="1000" b="1" baseline="0" dirty="0"/>
              <a:t> Original vs.</a:t>
            </a:r>
            <a:r>
              <a:rPr lang="en-GB" sz="1000" b="1" dirty="0"/>
              <a:t> V4-2</a:t>
            </a:r>
          </a:p>
        </c:rich>
      </c:tx>
      <c:layout>
        <c:manualLayout>
          <c:xMode val="edge"/>
          <c:yMode val="edge"/>
          <c:x val="0.35566297458655238"/>
          <c:y val="3.56101016324918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0258007648814377"/>
          <c:y val="0.13276294081958612"/>
          <c:w val="0.83165308436448848"/>
          <c:h val="0.68344897854035735"/>
        </c:manualLayout>
      </c:layout>
      <c:scatterChart>
        <c:scatterStyle val="lineMarker"/>
        <c:varyColors val="0"/>
        <c:ser>
          <c:idx val="0"/>
          <c:order val="0"/>
          <c:tx>
            <c:v>Ideal</c:v>
          </c:tx>
          <c:spPr>
            <a:ln w="19050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AB4-46AA-B2DA-5CD31BF8A548}"/>
              </c:ext>
            </c:extLst>
          </c:dPt>
          <c:xVal>
            <c:numRef>
              <c:f>'V4-2_Test'!$K$9:$K$10</c:f>
              <c:numCache>
                <c:formatCode>General</c:formatCode>
                <c:ptCount val="2"/>
                <c:pt idx="0">
                  <c:v>100</c:v>
                </c:pt>
                <c:pt idx="1">
                  <c:v>20</c:v>
                </c:pt>
              </c:numCache>
            </c:numRef>
          </c:xVal>
          <c:yVal>
            <c:numRef>
              <c:f>'V4-2_Test'!$L$9:$L$10</c:f>
              <c:numCache>
                <c:formatCode>General</c:formatCode>
                <c:ptCount val="2"/>
                <c:pt idx="0">
                  <c:v>0</c:v>
                </c:pt>
                <c:pt idx="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AB4-46AA-B2DA-5CD31BF8A548}"/>
            </c:ext>
          </c:extLst>
        </c:ser>
        <c:ser>
          <c:idx val="5"/>
          <c:order val="5"/>
          <c:tx>
            <c:v>Test Original 45mm2 AIR 960 l/h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'V4-2_Test'!$A$90:$A$106</c:f>
              <c:numCache>
                <c:formatCode>General</c:formatCode>
                <c:ptCount val="17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  <c:pt idx="16">
                  <c:v>20</c:v>
                </c:pt>
              </c:numCache>
            </c:numRef>
          </c:xVal>
          <c:yVal>
            <c:numRef>
              <c:f>'V4-2_Test'!$B$90:$B$106</c:f>
              <c:numCache>
                <c:formatCode>General</c:formatCode>
                <c:ptCount val="17"/>
                <c:pt idx="0">
                  <c:v>0.04</c:v>
                </c:pt>
                <c:pt idx="1">
                  <c:v>0.1</c:v>
                </c:pt>
                <c:pt idx="2">
                  <c:v>0.2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0.8</c:v>
                </c:pt>
                <c:pt idx="7">
                  <c:v>1.1000000000000001</c:v>
                </c:pt>
                <c:pt idx="8">
                  <c:v>1.4</c:v>
                </c:pt>
                <c:pt idx="9">
                  <c:v>1.9</c:v>
                </c:pt>
                <c:pt idx="10">
                  <c:v>2.6</c:v>
                </c:pt>
                <c:pt idx="11">
                  <c:v>4.3</c:v>
                </c:pt>
                <c:pt idx="12">
                  <c:v>7.3</c:v>
                </c:pt>
                <c:pt idx="13">
                  <c:v>13.6</c:v>
                </c:pt>
                <c:pt idx="14">
                  <c:v>26</c:v>
                </c:pt>
                <c:pt idx="15">
                  <c:v>66.900000000000006</c:v>
                </c:pt>
                <c:pt idx="16">
                  <c:v>181.7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AB4-46AA-B2DA-5CD31BF8A548}"/>
            </c:ext>
          </c:extLst>
        </c:ser>
        <c:ser>
          <c:idx val="6"/>
          <c:order val="6"/>
          <c:tx>
            <c:v>Simulation V4-2 CMS-RPC mixture 500 l/h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'V4-2_Test'!$F$109:$F$125</c:f>
              <c:numCache>
                <c:formatCode>General</c:formatCode>
                <c:ptCount val="17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  <c:pt idx="16">
                  <c:v>20</c:v>
                </c:pt>
              </c:numCache>
            </c:numRef>
          </c:xVal>
          <c:yVal>
            <c:numRef>
              <c:f>'V4-2_Test'!$K$109:$K$125</c:f>
              <c:numCache>
                <c:formatCode>0.00</c:formatCode>
                <c:ptCount val="17"/>
                <c:pt idx="0">
                  <c:v>0.32853122000000001</c:v>
                </c:pt>
                <c:pt idx="1">
                  <c:v>0.37585833000000002</c:v>
                </c:pt>
                <c:pt idx="2">
                  <c:v>0.45532955000000003</c:v>
                </c:pt>
                <c:pt idx="3">
                  <c:v>0.56000000000000005</c:v>
                </c:pt>
                <c:pt idx="4">
                  <c:v>0.74180959000000002</c:v>
                </c:pt>
                <c:pt idx="5">
                  <c:v>0.95181979999999999</c:v>
                </c:pt>
                <c:pt idx="6">
                  <c:v>1.2057996</c:v>
                </c:pt>
                <c:pt idx="7">
                  <c:v>1.381329</c:v>
                </c:pt>
                <c:pt idx="8">
                  <c:v>1.8279254</c:v>
                </c:pt>
                <c:pt idx="9">
                  <c:v>2.2282509999999998</c:v>
                </c:pt>
                <c:pt idx="10">
                  <c:v>2.5973588000000003</c:v>
                </c:pt>
                <c:pt idx="11">
                  <c:v>2.9431481000000002</c:v>
                </c:pt>
                <c:pt idx="12">
                  <c:v>3.2927458999999999</c:v>
                </c:pt>
                <c:pt idx="13">
                  <c:v>3.5632146999999996</c:v>
                </c:pt>
                <c:pt idx="14">
                  <c:v>4.0633547999999999</c:v>
                </c:pt>
                <c:pt idx="15">
                  <c:v>4.6621563999999998</c:v>
                </c:pt>
                <c:pt idx="16">
                  <c:v>5.5019958999999998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AB4-46AA-B2DA-5CD31BF8A548}"/>
            </c:ext>
          </c:extLst>
        </c:ser>
        <c:ser>
          <c:idx val="7"/>
          <c:order val="7"/>
          <c:tx>
            <c:v>Test V4-2 AIR 960 l/h</c:v>
          </c:tx>
          <c:spPr>
            <a:ln w="19050" cap="rnd">
              <a:solidFill>
                <a:srgbClr val="2300F9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2300F9"/>
              </a:solidFill>
              <a:ln w="9525">
                <a:solidFill>
                  <a:srgbClr val="2300F9"/>
                </a:solidFill>
              </a:ln>
              <a:effectLst/>
            </c:spPr>
          </c:marker>
          <c:xVal>
            <c:numRef>
              <c:f>'V4-2_Test'!$F$90:$F$106</c:f>
              <c:numCache>
                <c:formatCode>General</c:formatCode>
                <c:ptCount val="17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  <c:pt idx="16">
                  <c:v>20</c:v>
                </c:pt>
              </c:numCache>
            </c:numRef>
          </c:xVal>
          <c:yVal>
            <c:numRef>
              <c:f>'V4-2_Test'!$J$90:$J$106</c:f>
              <c:numCache>
                <c:formatCode>General</c:formatCode>
                <c:ptCount val="17"/>
                <c:pt idx="0">
                  <c:v>0</c:v>
                </c:pt>
                <c:pt idx="1">
                  <c:v>0.05</c:v>
                </c:pt>
                <c:pt idx="2">
                  <c:v>0.2</c:v>
                </c:pt>
                <c:pt idx="3">
                  <c:v>0.4</c:v>
                </c:pt>
                <c:pt idx="4">
                  <c:v>0.65</c:v>
                </c:pt>
                <c:pt idx="5">
                  <c:v>1</c:v>
                </c:pt>
                <c:pt idx="6">
                  <c:v>1.4</c:v>
                </c:pt>
                <c:pt idx="7">
                  <c:v>1.7</c:v>
                </c:pt>
                <c:pt idx="8">
                  <c:v>2.1</c:v>
                </c:pt>
                <c:pt idx="9">
                  <c:v>2.5</c:v>
                </c:pt>
                <c:pt idx="10">
                  <c:v>2.9</c:v>
                </c:pt>
                <c:pt idx="11">
                  <c:v>3.4</c:v>
                </c:pt>
                <c:pt idx="12">
                  <c:v>3.9</c:v>
                </c:pt>
                <c:pt idx="13">
                  <c:v>4.5999999999999996</c:v>
                </c:pt>
                <c:pt idx="14">
                  <c:v>5.8</c:v>
                </c:pt>
                <c:pt idx="15">
                  <c:v>8.6</c:v>
                </c:pt>
                <c:pt idx="16">
                  <c:v>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AB4-46AA-B2DA-5CD31BF8A5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9071903"/>
        <c:axId val="857868959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Simulation air 32 l/min Original 30mm2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'V4-2_Test'!$A$31:$A$47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101</c:v>
                      </c:pt>
                      <c:pt idx="1">
                        <c:v>95</c:v>
                      </c:pt>
                      <c:pt idx="2">
                        <c:v>90</c:v>
                      </c:pt>
                      <c:pt idx="3">
                        <c:v>85</c:v>
                      </c:pt>
                      <c:pt idx="4">
                        <c:v>80</c:v>
                      </c:pt>
                      <c:pt idx="5">
                        <c:v>75</c:v>
                      </c:pt>
                      <c:pt idx="6">
                        <c:v>70</c:v>
                      </c:pt>
                      <c:pt idx="7">
                        <c:v>65</c:v>
                      </c:pt>
                      <c:pt idx="8">
                        <c:v>60</c:v>
                      </c:pt>
                      <c:pt idx="9">
                        <c:v>55</c:v>
                      </c:pt>
                      <c:pt idx="10">
                        <c:v>50</c:v>
                      </c:pt>
                      <c:pt idx="11">
                        <c:v>45</c:v>
                      </c:pt>
                      <c:pt idx="12">
                        <c:v>40</c:v>
                      </c:pt>
                      <c:pt idx="13">
                        <c:v>35</c:v>
                      </c:pt>
                      <c:pt idx="14">
                        <c:v>30</c:v>
                      </c:pt>
                      <c:pt idx="15">
                        <c:v>25</c:v>
                      </c:pt>
                      <c:pt idx="16">
                        <c:v>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'V4-2_Test'!$C$31:$C$47</c15:sqref>
                        </c15:formulaRef>
                      </c:ext>
                    </c:extLst>
                    <c:numCache>
                      <c:formatCode>General</c:formatCode>
                      <c:ptCount val="17"/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3AB4-46AA-B2DA-5CD31BF8A548}"/>
                  </c:ext>
                </c:extLst>
              </c15:ser>
            </c15:filteredScatterSeries>
            <c15:filteredScatterSeries>
              <c15:ser>
                <c:idx val="1"/>
                <c:order val="2"/>
                <c:tx>
                  <c:v>Test air 32 l/min Original 30mm2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'V4-2_Test'!$A$51:$A$67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100</c:v>
                      </c:pt>
                      <c:pt idx="1">
                        <c:v>95</c:v>
                      </c:pt>
                      <c:pt idx="2">
                        <c:v>90</c:v>
                      </c:pt>
                      <c:pt idx="3">
                        <c:v>85</c:v>
                      </c:pt>
                      <c:pt idx="4">
                        <c:v>80</c:v>
                      </c:pt>
                      <c:pt idx="5">
                        <c:v>75</c:v>
                      </c:pt>
                      <c:pt idx="6">
                        <c:v>70</c:v>
                      </c:pt>
                      <c:pt idx="7">
                        <c:v>65</c:v>
                      </c:pt>
                      <c:pt idx="8">
                        <c:v>60</c:v>
                      </c:pt>
                      <c:pt idx="9">
                        <c:v>55</c:v>
                      </c:pt>
                      <c:pt idx="10">
                        <c:v>50</c:v>
                      </c:pt>
                      <c:pt idx="11">
                        <c:v>45</c:v>
                      </c:pt>
                      <c:pt idx="12">
                        <c:v>40</c:v>
                      </c:pt>
                      <c:pt idx="13">
                        <c:v>35</c:v>
                      </c:pt>
                      <c:pt idx="14">
                        <c:v>30</c:v>
                      </c:pt>
                      <c:pt idx="15">
                        <c:v>25</c:v>
                      </c:pt>
                      <c:pt idx="16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'V4-2_Test'!$B$51:$B$67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3.1</c:v>
                      </c:pt>
                      <c:pt idx="1">
                        <c:v>3.5</c:v>
                      </c:pt>
                      <c:pt idx="2">
                        <c:v>3.9</c:v>
                      </c:pt>
                      <c:pt idx="3">
                        <c:v>4.3</c:v>
                      </c:pt>
                      <c:pt idx="4">
                        <c:v>4.8</c:v>
                      </c:pt>
                      <c:pt idx="5">
                        <c:v>5.4</c:v>
                      </c:pt>
                      <c:pt idx="6">
                        <c:v>6.2</c:v>
                      </c:pt>
                      <c:pt idx="7">
                        <c:v>7.1</c:v>
                      </c:pt>
                      <c:pt idx="8">
                        <c:v>8.4</c:v>
                      </c:pt>
                      <c:pt idx="9">
                        <c:v>10.4</c:v>
                      </c:pt>
                      <c:pt idx="10">
                        <c:v>13.2</c:v>
                      </c:pt>
                      <c:pt idx="11">
                        <c:v>19.899999999999999</c:v>
                      </c:pt>
                      <c:pt idx="12">
                        <c:v>30.2</c:v>
                      </c:pt>
                      <c:pt idx="13">
                        <c:v>55.2</c:v>
                      </c:pt>
                      <c:pt idx="14">
                        <c:v>101.7</c:v>
                      </c:pt>
                      <c:pt idx="15">
                        <c:v>210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AB4-46AA-B2DA-5CD31BF8A548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Simulation air 32 l/min V4-2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'V4-2_Test'!$F$31:$F$47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100</c:v>
                      </c:pt>
                      <c:pt idx="1">
                        <c:v>95</c:v>
                      </c:pt>
                      <c:pt idx="2">
                        <c:v>90</c:v>
                      </c:pt>
                      <c:pt idx="3">
                        <c:v>85</c:v>
                      </c:pt>
                      <c:pt idx="4">
                        <c:v>80</c:v>
                      </c:pt>
                      <c:pt idx="5">
                        <c:v>75</c:v>
                      </c:pt>
                      <c:pt idx="6">
                        <c:v>70</c:v>
                      </c:pt>
                      <c:pt idx="7">
                        <c:v>65</c:v>
                      </c:pt>
                      <c:pt idx="8">
                        <c:v>60</c:v>
                      </c:pt>
                      <c:pt idx="9">
                        <c:v>55</c:v>
                      </c:pt>
                      <c:pt idx="10">
                        <c:v>50</c:v>
                      </c:pt>
                      <c:pt idx="11">
                        <c:v>45</c:v>
                      </c:pt>
                      <c:pt idx="12">
                        <c:v>40</c:v>
                      </c:pt>
                      <c:pt idx="13">
                        <c:v>35</c:v>
                      </c:pt>
                      <c:pt idx="14">
                        <c:v>30</c:v>
                      </c:pt>
                      <c:pt idx="15">
                        <c:v>25</c:v>
                      </c:pt>
                      <c:pt idx="16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'V4-2_Test'!$H$31:$H$47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1.3759584</c:v>
                      </c:pt>
                      <c:pt idx="1">
                        <c:v>1.5653030000000001</c:v>
                      </c:pt>
                      <c:pt idx="2">
                        <c:v>1.8746176999999999</c:v>
                      </c:pt>
                      <c:pt idx="3">
                        <c:v>4.8390573000000006E-2</c:v>
                      </c:pt>
                      <c:pt idx="4">
                        <c:v>3.0442295000000001</c:v>
                      </c:pt>
                      <c:pt idx="5">
                        <c:v>3.8770891000000001</c:v>
                      </c:pt>
                      <c:pt idx="6">
                        <c:v>5.0106815000000005</c:v>
                      </c:pt>
                      <c:pt idx="7">
                        <c:v>6.2168218</c:v>
                      </c:pt>
                      <c:pt idx="8">
                        <c:v>7.7519029999999995</c:v>
                      </c:pt>
                      <c:pt idx="9">
                        <c:v>9.3625275000000006</c:v>
                      </c:pt>
                      <c:pt idx="10">
                        <c:v>11.098856000000001</c:v>
                      </c:pt>
                      <c:pt idx="11">
                        <c:v>12.415974</c:v>
                      </c:pt>
                      <c:pt idx="12">
                        <c:v>13.834833000000001</c:v>
                      </c:pt>
                      <c:pt idx="13">
                        <c:v>15.174149999999999</c:v>
                      </c:pt>
                      <c:pt idx="14">
                        <c:v>17.06072</c:v>
                      </c:pt>
                      <c:pt idx="15">
                        <c:v>19.783747999999999</c:v>
                      </c:pt>
                      <c:pt idx="16">
                        <c:v>22.939499999999999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AB4-46AA-B2DA-5CD31BF8A548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Test air 32 l/min V4-2</c:v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'V4-2_Test'!$F$51:$F$67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100</c:v>
                      </c:pt>
                      <c:pt idx="1">
                        <c:v>95</c:v>
                      </c:pt>
                      <c:pt idx="2">
                        <c:v>90</c:v>
                      </c:pt>
                      <c:pt idx="3">
                        <c:v>85</c:v>
                      </c:pt>
                      <c:pt idx="4">
                        <c:v>80</c:v>
                      </c:pt>
                      <c:pt idx="5">
                        <c:v>75</c:v>
                      </c:pt>
                      <c:pt idx="6">
                        <c:v>70</c:v>
                      </c:pt>
                      <c:pt idx="7">
                        <c:v>65</c:v>
                      </c:pt>
                      <c:pt idx="8">
                        <c:v>60</c:v>
                      </c:pt>
                      <c:pt idx="9">
                        <c:v>55</c:v>
                      </c:pt>
                      <c:pt idx="10">
                        <c:v>50</c:v>
                      </c:pt>
                      <c:pt idx="11">
                        <c:v>45</c:v>
                      </c:pt>
                      <c:pt idx="12">
                        <c:v>40</c:v>
                      </c:pt>
                      <c:pt idx="13">
                        <c:v>35</c:v>
                      </c:pt>
                      <c:pt idx="14">
                        <c:v>30</c:v>
                      </c:pt>
                      <c:pt idx="15">
                        <c:v>25</c:v>
                      </c:pt>
                      <c:pt idx="16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'V4-2_Test'!$G$51:$G$67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1.8</c:v>
                      </c:pt>
                      <c:pt idx="1">
                        <c:v>2.2999999999999998</c:v>
                      </c:pt>
                      <c:pt idx="2">
                        <c:v>2.8</c:v>
                      </c:pt>
                      <c:pt idx="3">
                        <c:v>3.6</c:v>
                      </c:pt>
                      <c:pt idx="4">
                        <c:v>4.4000000000000004</c:v>
                      </c:pt>
                      <c:pt idx="5">
                        <c:v>5.3</c:v>
                      </c:pt>
                      <c:pt idx="6">
                        <c:v>6.1</c:v>
                      </c:pt>
                      <c:pt idx="7">
                        <c:v>7.2</c:v>
                      </c:pt>
                      <c:pt idx="8">
                        <c:v>8.1</c:v>
                      </c:pt>
                      <c:pt idx="9">
                        <c:v>9.1999999999999993</c:v>
                      </c:pt>
                      <c:pt idx="10">
                        <c:v>10.4</c:v>
                      </c:pt>
                      <c:pt idx="11">
                        <c:v>11.9</c:v>
                      </c:pt>
                      <c:pt idx="12">
                        <c:v>13.2</c:v>
                      </c:pt>
                      <c:pt idx="13">
                        <c:v>14.8</c:v>
                      </c:pt>
                      <c:pt idx="14">
                        <c:v>17.2</c:v>
                      </c:pt>
                      <c:pt idx="15">
                        <c:v>21.9</c:v>
                      </c:pt>
                      <c:pt idx="16">
                        <c:v>28.5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AB4-46AA-B2DA-5CD31BF8A548}"/>
                  </c:ext>
                </c:extLst>
              </c15:ser>
            </c15:filteredScatterSeries>
          </c:ext>
        </c:extLst>
      </c:scatterChart>
      <c:valAx>
        <c:axId val="899071903"/>
        <c:scaling>
          <c:orientation val="minMax"/>
          <c:max val="10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Valve opening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57868959"/>
        <c:crosses val="autoZero"/>
        <c:crossBetween val="midCat"/>
        <c:majorUnit val="10"/>
      </c:valAx>
      <c:valAx>
        <c:axId val="857868959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Pressure-drop [mbar]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99071903"/>
        <c:crosses val="autoZero"/>
        <c:crossBetween val="midCat"/>
        <c:majorUnit val="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06723591567876"/>
          <c:y val="0.20604509514661656"/>
          <c:w val="0.39869368219370144"/>
          <c:h val="0.192413716478399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69E2E-CC86-45F8-90DE-C357F2CBE4EF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1379A62-4AE4-4995-B597-DD7BA141476E}">
      <dgm:prSet phldrT="[Text]" custT="1"/>
      <dgm:spPr>
        <a:xfrm>
          <a:off x="1376699" y="614"/>
          <a:ext cx="6302915" cy="54956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24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How to reduce greenhouse gas usage</a:t>
          </a:r>
        </a:p>
      </dgm:t>
    </dgm:pt>
    <dgm:pt modelId="{4F0E5423-E4FC-412A-84CD-591AC0D9680E}" type="parTrans" cxnId="{B9AD34E9-60A4-4619-8A3C-E58293B28303}">
      <dgm:prSet/>
      <dgm:spPr/>
      <dgm:t>
        <a:bodyPr/>
        <a:lstStyle/>
        <a:p>
          <a:endParaRPr lang="en-GB" noProof="0" dirty="0"/>
        </a:p>
      </dgm:t>
    </dgm:pt>
    <dgm:pt modelId="{971E65FD-5175-425F-B38B-AE00E98BD84B}" type="sibTrans" cxnId="{B9AD34E9-60A4-4619-8A3C-E58293B28303}">
      <dgm:prSet/>
      <dgm:spPr/>
      <dgm:t>
        <a:bodyPr/>
        <a:lstStyle/>
        <a:p>
          <a:endParaRPr lang="en-GB" noProof="0" dirty="0"/>
        </a:p>
      </dgm:t>
    </dgm:pt>
    <dgm:pt modelId="{71D64DA1-04A2-4CA1-A16D-5C97926E0996}">
      <dgm:prSet phldrT="[Text]" custT="1"/>
      <dgm:spPr>
        <a:xfrm>
          <a:off x="1155038" y="820626"/>
          <a:ext cx="1441015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600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Optimization of current technologies</a:t>
          </a:r>
        </a:p>
      </dgm:t>
    </dgm:pt>
    <dgm:pt modelId="{541D7FDA-77AD-4CB2-86DF-896516CE93A0}" type="parTrans" cxnId="{120B8FE4-373F-4AD3-8B94-245A7296CB23}">
      <dgm:prSet/>
      <dgm:spPr>
        <a:xfrm>
          <a:off x="1875546" y="550182"/>
          <a:ext cx="2652610" cy="270443"/>
        </a:xfrm>
        <a:custGeom>
          <a:avLst/>
          <a:gdLst/>
          <a:ahLst/>
          <a:cxnLst/>
          <a:rect l="0" t="0" r="0" b="0"/>
          <a:pathLst>
            <a:path>
              <a:moveTo>
                <a:pt x="2652610" y="0"/>
              </a:moveTo>
              <a:lnTo>
                <a:pt x="2652610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768C2284-B3BB-493E-8B0F-577BC80CD9EE}" type="sibTrans" cxnId="{120B8FE4-373F-4AD3-8B94-245A7296CB23}">
      <dgm:prSet/>
      <dgm:spPr/>
      <dgm:t>
        <a:bodyPr/>
        <a:lstStyle/>
        <a:p>
          <a:endParaRPr lang="en-GB" noProof="0" dirty="0"/>
        </a:p>
      </dgm:t>
    </dgm:pt>
    <dgm:pt modelId="{8849FAB8-9ED5-471A-8F08-46D1BE44239D}">
      <dgm:prSet phldrT="[Text]" custT="1"/>
      <dgm:spPr>
        <a:xfrm>
          <a:off x="2866498" y="820626"/>
          <a:ext cx="1463887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600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Recuperation</a:t>
          </a:r>
        </a:p>
      </dgm:t>
    </dgm:pt>
    <dgm:pt modelId="{E1D9D6B0-AA14-4EB5-91E0-438505FC81ED}" type="parTrans" cxnId="{31EF7216-9119-42F5-8F54-5F4D4D9C5767}">
      <dgm:prSet/>
      <dgm:spPr>
        <a:xfrm>
          <a:off x="3598441" y="550182"/>
          <a:ext cx="929715" cy="270443"/>
        </a:xfrm>
        <a:custGeom>
          <a:avLst/>
          <a:gdLst/>
          <a:ahLst/>
          <a:cxnLst/>
          <a:rect l="0" t="0" r="0" b="0"/>
          <a:pathLst>
            <a:path>
              <a:moveTo>
                <a:pt x="929715" y="0"/>
              </a:moveTo>
              <a:lnTo>
                <a:pt x="929715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A119CE85-7A22-4447-90C5-60B9E3EC5579}" type="sibTrans" cxnId="{31EF7216-9119-42F5-8F54-5F4D4D9C5767}">
      <dgm:prSet/>
      <dgm:spPr/>
      <dgm:t>
        <a:bodyPr/>
        <a:lstStyle/>
        <a:p>
          <a:endParaRPr lang="en-GB" noProof="0" dirty="0"/>
        </a:p>
      </dgm:t>
    </dgm:pt>
    <dgm:pt modelId="{B8A6A29B-C5E2-4D7B-9E7A-0669441DECB3}">
      <dgm:prSet phldrT="[Text]" custT="1"/>
      <dgm:spPr>
        <a:xfrm>
          <a:off x="4600829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600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Alternative Gases</a:t>
          </a:r>
        </a:p>
      </dgm:t>
    </dgm:pt>
    <dgm:pt modelId="{E253937C-BB60-4646-A138-812EA8CF5E2E}" type="parTrans" cxnId="{B11AEE73-815F-4421-873D-E5DDD030A5E6}">
      <dgm:prSet/>
      <dgm:spPr>
        <a:xfrm>
          <a:off x="4528157" y="550182"/>
          <a:ext cx="804615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804615" y="135221"/>
              </a:lnTo>
              <a:lnTo>
                <a:pt x="804615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0A3A8943-9CBB-4A06-95C5-0A4953D3C16D}" type="sibTrans" cxnId="{B11AEE73-815F-4421-873D-E5DDD030A5E6}">
      <dgm:prSet/>
      <dgm:spPr/>
      <dgm:t>
        <a:bodyPr/>
        <a:lstStyle/>
        <a:p>
          <a:endParaRPr lang="en-GB" noProof="0" dirty="0"/>
        </a:p>
      </dgm:t>
    </dgm:pt>
    <dgm:pt modelId="{A9546626-F7FD-4A82-8969-F86591DB07D4}">
      <dgm:prSet phldrT="[Text]" custT="1"/>
      <dgm:spPr>
        <a:xfrm>
          <a:off x="6335160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600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disposal</a:t>
          </a:r>
        </a:p>
      </dgm:t>
    </dgm:pt>
    <dgm:pt modelId="{A4930416-536B-4573-BA8A-C5AAEE5A8D50}" type="parTrans" cxnId="{BE4545AE-04C3-4C00-8FEE-484269D499E1}">
      <dgm:prSet/>
      <dgm:spPr>
        <a:xfrm>
          <a:off x="4528157" y="550182"/>
          <a:ext cx="2538947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2538947" y="135221"/>
              </a:lnTo>
              <a:lnTo>
                <a:pt x="2538947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CB263A19-05F4-4CD5-AEA0-E64653689FED}" type="sibTrans" cxnId="{BE4545AE-04C3-4C00-8FEE-484269D499E1}">
      <dgm:prSet/>
      <dgm:spPr/>
      <dgm:t>
        <a:bodyPr/>
        <a:lstStyle/>
        <a:p>
          <a:endParaRPr lang="en-GB" noProof="0" dirty="0"/>
        </a:p>
      </dgm:t>
    </dgm:pt>
    <dgm:pt modelId="{8F0700F9-A5C7-4676-AC48-B4B8E5287126}">
      <dgm:prSet phldrT="[Text]" custT="1"/>
      <dgm:spPr>
        <a:xfrm>
          <a:off x="1515292" y="1938725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Font typeface="Calibri" panose="020F0502020204030204" pitchFamily="34" charset="0"/>
            <a:buNone/>
          </a:pPr>
          <a:r>
            <a:rPr lang="en-GB" sz="13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recirculation</a:t>
          </a:r>
          <a:endParaRPr lang="en-GB" sz="13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92B3DA69-C38D-4348-889E-684ABDBCCC81}" type="parTrans" cxnId="{C863077D-3B79-40DD-B517-1D2E446B628F}">
      <dgm:prSet/>
      <dgm:spPr>
        <a:xfrm>
          <a:off x="1299140" y="1668281"/>
          <a:ext cx="216152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6152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E1B9BD6A-F94F-4B15-871B-1864DC2D6583}" type="sibTrans" cxnId="{C863077D-3B79-40DD-B517-1D2E446B628F}">
      <dgm:prSet/>
      <dgm:spPr/>
      <dgm:t>
        <a:bodyPr/>
        <a:lstStyle/>
        <a:p>
          <a:endParaRPr lang="en-GB"/>
        </a:p>
      </dgm:t>
    </dgm:pt>
    <dgm:pt modelId="{A45D71CB-B07C-4485-971F-99452CB001B6}">
      <dgm:prSet phldrT="[Text]" custT="1"/>
      <dgm:spPr>
        <a:xfrm>
          <a:off x="3232470" y="1938725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3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Membrane separation</a:t>
          </a:r>
          <a:endParaRPr lang="en-GB" sz="13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DD83205-5C59-456B-98C4-7FD73B6A341E}" type="parTrans" cxnId="{A7701495-5262-49AC-BAC8-14C06495A1FC}">
      <dgm:prSet/>
      <dgm:spPr>
        <a:xfrm>
          <a:off x="3012887" y="1668281"/>
          <a:ext cx="219583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034BA447-5C65-4417-A6A2-F3B789C66376}" type="sibTrans" cxnId="{A7701495-5262-49AC-BAC8-14C06495A1FC}">
      <dgm:prSet/>
      <dgm:spPr/>
      <dgm:t>
        <a:bodyPr/>
        <a:lstStyle/>
        <a:p>
          <a:endParaRPr lang="en-GB"/>
        </a:p>
      </dgm:t>
    </dgm:pt>
    <dgm:pt modelId="{32BCF11A-7F6E-4248-A4E3-606A4F75534E}">
      <dgm:prSet phldrT="[Text]"/>
      <dgm:spPr>
        <a:xfrm>
          <a:off x="3232470" y="2853083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Pressure swing</a:t>
          </a:r>
          <a:endParaRPr lang="en-GB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1839455-B565-46B4-B3BD-BF08119DE479}" type="parTrans" cxnId="{F5D2979F-5130-4FBD-B33E-46499EF056D9}">
      <dgm:prSet/>
      <dgm:spPr>
        <a:xfrm>
          <a:off x="3012887" y="1668281"/>
          <a:ext cx="219583" cy="150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759"/>
              </a:lnTo>
              <a:lnTo>
                <a:pt x="219583" y="150675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99FF1848-15F9-4827-AE3E-70334763299E}" type="sibTrans" cxnId="{F5D2979F-5130-4FBD-B33E-46499EF056D9}">
      <dgm:prSet/>
      <dgm:spPr/>
      <dgm:t>
        <a:bodyPr/>
        <a:lstStyle/>
        <a:p>
          <a:endParaRPr lang="en-GB"/>
        </a:p>
      </dgm:t>
    </dgm:pt>
    <dgm:pt modelId="{C74D88DB-B20D-43C3-9159-BF22A6476A6C}">
      <dgm:prSet phldrT="[Text]" custT="1"/>
      <dgm:spPr>
        <a:xfrm>
          <a:off x="1515292" y="2853083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Font typeface="Calibri" panose="020F0502020204030204" pitchFamily="34" charset="0"/>
            <a:buNone/>
          </a:pPr>
          <a:r>
            <a:rPr lang="en-GB" sz="13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Particular attention to operation</a:t>
          </a:r>
          <a:endParaRPr lang="en-GB" sz="13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77870A1-E590-420B-B78A-203DA443E6FF}" type="parTrans" cxnId="{135BD56C-82B5-4051-AD09-C8DE55AC209F}">
      <dgm:prSet/>
      <dgm:spPr>
        <a:xfrm>
          <a:off x="1299140" y="1668281"/>
          <a:ext cx="216152" cy="150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759"/>
              </a:lnTo>
              <a:lnTo>
                <a:pt x="216152" y="150675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2ADE361B-9478-40B9-8A2B-A88C4CD70FD8}" type="sibTrans" cxnId="{135BD56C-82B5-4051-AD09-C8DE55AC209F}">
      <dgm:prSet/>
      <dgm:spPr/>
      <dgm:t>
        <a:bodyPr/>
        <a:lstStyle/>
        <a:p>
          <a:endParaRPr lang="en-GB"/>
        </a:p>
      </dgm:t>
    </dgm:pt>
    <dgm:pt modelId="{0A125305-1283-43DE-9F8C-B11F5553A497}">
      <dgm:prSet phldrT="[Text]" custT="1"/>
      <dgm:spPr>
        <a:xfrm>
          <a:off x="1515292" y="3767441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3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Improved controls and monitoring </a:t>
          </a:r>
          <a:endParaRPr lang="en-GB" sz="13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C3C60DB0-3467-473C-8E77-9FD1A4DBCF0A}" type="parTrans" cxnId="{964CCD3F-4998-43D8-8536-1AF1C62072AD}">
      <dgm:prSet/>
      <dgm:spPr>
        <a:xfrm>
          <a:off x="1299140" y="1668281"/>
          <a:ext cx="216152" cy="2421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117"/>
              </a:lnTo>
              <a:lnTo>
                <a:pt x="216152" y="2421117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6BD279BA-2D9C-41F0-BC15-A4A2B39EA82C}" type="sibTrans" cxnId="{964CCD3F-4998-43D8-8536-1AF1C62072AD}">
      <dgm:prSet/>
      <dgm:spPr/>
      <dgm:t>
        <a:bodyPr/>
        <a:lstStyle/>
        <a:p>
          <a:endParaRPr lang="en-GB"/>
        </a:p>
      </dgm:t>
    </dgm:pt>
    <dgm:pt modelId="{7AD0EFB8-FB56-46E9-8AAA-4971A79683CC}">
      <dgm:prSet phldrT="[Text]"/>
      <dgm:spPr>
        <a:xfrm>
          <a:off x="3232470" y="3767441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Cryogenic/cold separation</a:t>
          </a:r>
          <a:endParaRPr lang="en-GB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2180FD26-6776-4869-8CA4-3A3C876C6A11}" type="parTrans" cxnId="{061953E8-3445-4073-BC5D-13195B8F330D}">
      <dgm:prSet/>
      <dgm:spPr>
        <a:xfrm>
          <a:off x="3012887" y="1668281"/>
          <a:ext cx="219583" cy="2421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117"/>
              </a:lnTo>
              <a:lnTo>
                <a:pt x="219583" y="2421117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D18EE0AA-1591-4052-B8BD-CC076BE6AB88}" type="sibTrans" cxnId="{061953E8-3445-4073-BC5D-13195B8F330D}">
      <dgm:prSet/>
      <dgm:spPr/>
      <dgm:t>
        <a:bodyPr/>
        <a:lstStyle/>
        <a:p>
          <a:endParaRPr lang="en-GB"/>
        </a:p>
      </dgm:t>
    </dgm:pt>
    <dgm:pt modelId="{30B7C501-4417-40EA-A0FE-A96410B8EAD3}">
      <dgm:prSet phldrT="[Text]"/>
      <dgm:spPr>
        <a:xfrm>
          <a:off x="6701132" y="1952183"/>
          <a:ext cx="1287828" cy="643914"/>
        </a:xfrm>
        <a:prstGeom prst="rect">
          <a:avLst/>
        </a:prstGeom>
        <a:solidFill>
          <a:srgbClr val="4BACC6">
            <a:lumMod val="20000"/>
            <a:lumOff val="8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GHGs destruction</a:t>
          </a:r>
          <a:endParaRPr lang="en-GB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D775F57-910A-40BD-8E87-0817123B7D1E}" type="parTrans" cxnId="{C4FE1794-2E31-467D-8571-BBEB50D71CC6}">
      <dgm:prSet/>
      <dgm:spPr>
        <a:xfrm>
          <a:off x="6481549" y="1681739"/>
          <a:ext cx="219583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CDC6369D-0120-44E4-91CF-FCD5F3C2614B}" type="sibTrans" cxnId="{C4FE1794-2E31-467D-8571-BBEB50D71CC6}">
      <dgm:prSet/>
      <dgm:spPr/>
      <dgm:t>
        <a:bodyPr/>
        <a:lstStyle/>
        <a:p>
          <a:endParaRPr lang="en-GB"/>
        </a:p>
      </dgm:t>
    </dgm:pt>
    <dgm:pt modelId="{38EFD96E-D994-4648-9C33-5238A98CD16E}">
      <dgm:prSet phldrT="[Text]"/>
      <dgm:spPr>
        <a:xfrm>
          <a:off x="4966801" y="1952183"/>
          <a:ext cx="1287828" cy="643914"/>
        </a:xfrm>
        <a:prstGeom prst="rect">
          <a:avLst/>
        </a:prstGeom>
        <a:solidFill>
          <a:srgbClr val="4BACC6">
            <a:lumMod val="20000"/>
            <a:lumOff val="8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New eco-friendly gases, HFOs, …</a:t>
          </a:r>
        </a:p>
      </dgm:t>
    </dgm:pt>
    <dgm:pt modelId="{A37CF896-2539-4566-B7B1-2A3B3C97B8F0}" type="parTrans" cxnId="{CAC30E55-CBB7-43D1-AEDC-7DC50F434FF5}">
      <dgm:prSet/>
      <dgm:spPr>
        <a:xfrm>
          <a:off x="4747218" y="1681739"/>
          <a:ext cx="219583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3848CAEE-67DA-40F5-9C74-2CEB0D30F780}" type="sibTrans" cxnId="{CAC30E55-CBB7-43D1-AEDC-7DC50F434FF5}">
      <dgm:prSet/>
      <dgm:spPr/>
      <dgm:t>
        <a:bodyPr/>
        <a:lstStyle/>
        <a:p>
          <a:endParaRPr lang="en-GB"/>
        </a:p>
      </dgm:t>
    </dgm:pt>
    <dgm:pt modelId="{90613CF9-D547-4C0D-9089-7A198EE85C0E}" type="pres">
      <dgm:prSet presAssocID="{3A169E2E-CC86-45F8-90DE-C357F2CBE4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F40642-26AC-4710-8822-076869BE25D8}" type="pres">
      <dgm:prSet presAssocID="{31379A62-4AE4-4995-B597-DD7BA141476E}" presName="hierRoot1" presStyleCnt="0">
        <dgm:presLayoutVars>
          <dgm:hierBranch val="init"/>
        </dgm:presLayoutVars>
      </dgm:prSet>
      <dgm:spPr/>
    </dgm:pt>
    <dgm:pt modelId="{BD3B131A-3E48-401A-B46D-952A454C3C28}" type="pres">
      <dgm:prSet presAssocID="{31379A62-4AE4-4995-B597-DD7BA141476E}" presName="rootComposite1" presStyleCnt="0"/>
      <dgm:spPr/>
    </dgm:pt>
    <dgm:pt modelId="{E1194983-05F2-46AE-B598-CD812ED9E17F}" type="pres">
      <dgm:prSet presAssocID="{31379A62-4AE4-4995-B597-DD7BA141476E}" presName="rootText1" presStyleLbl="node0" presStyleIdx="0" presStyleCnt="1" custScaleX="489422" custScaleY="85348" custLinFactNeighborX="3969">
        <dgm:presLayoutVars>
          <dgm:chPref val="3"/>
        </dgm:presLayoutVars>
      </dgm:prSet>
      <dgm:spPr/>
    </dgm:pt>
    <dgm:pt modelId="{3A03D34A-56D3-45D2-8ED5-303D9FD98417}" type="pres">
      <dgm:prSet presAssocID="{31379A62-4AE4-4995-B597-DD7BA141476E}" presName="rootConnector1" presStyleLbl="node1" presStyleIdx="0" presStyleCnt="0"/>
      <dgm:spPr/>
    </dgm:pt>
    <dgm:pt modelId="{F36C5281-63AE-44D5-847A-77DAA14B5818}" type="pres">
      <dgm:prSet presAssocID="{31379A62-4AE4-4995-B597-DD7BA141476E}" presName="hierChild2" presStyleCnt="0"/>
      <dgm:spPr/>
    </dgm:pt>
    <dgm:pt modelId="{504525F3-5C29-4DEA-8A04-073E1BC7BBA3}" type="pres">
      <dgm:prSet presAssocID="{541D7FDA-77AD-4CB2-86DF-896516CE93A0}" presName="Name37" presStyleLbl="parChTrans1D2" presStyleIdx="0" presStyleCnt="4"/>
      <dgm:spPr/>
    </dgm:pt>
    <dgm:pt modelId="{2A4A95B7-3BC3-4790-930E-AE1AD680D76F}" type="pres">
      <dgm:prSet presAssocID="{71D64DA1-04A2-4CA1-A16D-5C97926E0996}" presName="hierRoot2" presStyleCnt="0">
        <dgm:presLayoutVars>
          <dgm:hierBranch val="init"/>
        </dgm:presLayoutVars>
      </dgm:prSet>
      <dgm:spPr/>
    </dgm:pt>
    <dgm:pt modelId="{7B40836C-F5C6-4542-8C13-DFFA7DAC6D4D}" type="pres">
      <dgm:prSet presAssocID="{71D64DA1-04A2-4CA1-A16D-5C97926E0996}" presName="rootComposite" presStyleCnt="0"/>
      <dgm:spPr/>
    </dgm:pt>
    <dgm:pt modelId="{7FA9616A-1F29-4335-93E1-4DF0235D0F9D}" type="pres">
      <dgm:prSet presAssocID="{71D64DA1-04A2-4CA1-A16D-5C97926E0996}" presName="rootText" presStyleLbl="node2" presStyleIdx="0" presStyleCnt="4" custScaleX="111895" custScaleY="131641">
        <dgm:presLayoutVars>
          <dgm:chPref val="3"/>
        </dgm:presLayoutVars>
      </dgm:prSet>
      <dgm:spPr/>
    </dgm:pt>
    <dgm:pt modelId="{D536BB60-1660-4383-8557-4AF3AE6ED6EE}" type="pres">
      <dgm:prSet presAssocID="{71D64DA1-04A2-4CA1-A16D-5C97926E0996}" presName="rootConnector" presStyleLbl="node2" presStyleIdx="0" presStyleCnt="4"/>
      <dgm:spPr/>
    </dgm:pt>
    <dgm:pt modelId="{12FCBAA7-43AA-435D-8833-C72DCB28C1DB}" type="pres">
      <dgm:prSet presAssocID="{71D64DA1-04A2-4CA1-A16D-5C97926E0996}" presName="hierChild4" presStyleCnt="0"/>
      <dgm:spPr/>
    </dgm:pt>
    <dgm:pt modelId="{659EF2FE-A7EA-4D3C-A406-6A074AEFDC08}" type="pres">
      <dgm:prSet presAssocID="{92B3DA69-C38D-4348-889E-684ABDBCCC81}" presName="Name37" presStyleLbl="parChTrans1D3" presStyleIdx="0" presStyleCnt="8"/>
      <dgm:spPr/>
    </dgm:pt>
    <dgm:pt modelId="{7600CC94-F337-4C70-A4BF-EB4537224B3E}" type="pres">
      <dgm:prSet presAssocID="{8F0700F9-A5C7-4676-AC48-B4B8E5287126}" presName="hierRoot2" presStyleCnt="0">
        <dgm:presLayoutVars>
          <dgm:hierBranch val="init"/>
        </dgm:presLayoutVars>
      </dgm:prSet>
      <dgm:spPr/>
    </dgm:pt>
    <dgm:pt modelId="{6FBA4861-E677-436D-B469-790EDEBC27D7}" type="pres">
      <dgm:prSet presAssocID="{8F0700F9-A5C7-4676-AC48-B4B8E5287126}" presName="rootComposite" presStyleCnt="0"/>
      <dgm:spPr/>
    </dgm:pt>
    <dgm:pt modelId="{723BABC8-812B-4249-A611-9F56B90A73E7}" type="pres">
      <dgm:prSet presAssocID="{8F0700F9-A5C7-4676-AC48-B4B8E5287126}" presName="rootText" presStyleLbl="node3" presStyleIdx="0" presStyleCnt="8">
        <dgm:presLayoutVars>
          <dgm:chPref val="3"/>
        </dgm:presLayoutVars>
      </dgm:prSet>
      <dgm:spPr/>
    </dgm:pt>
    <dgm:pt modelId="{1A6C4D4A-1E4D-463F-98B7-F0260947C186}" type="pres">
      <dgm:prSet presAssocID="{8F0700F9-A5C7-4676-AC48-B4B8E5287126}" presName="rootConnector" presStyleLbl="node3" presStyleIdx="0" presStyleCnt="8"/>
      <dgm:spPr/>
    </dgm:pt>
    <dgm:pt modelId="{F28A3144-42A6-4878-AE90-C9EF388DA8CB}" type="pres">
      <dgm:prSet presAssocID="{8F0700F9-A5C7-4676-AC48-B4B8E5287126}" presName="hierChild4" presStyleCnt="0"/>
      <dgm:spPr/>
    </dgm:pt>
    <dgm:pt modelId="{26717C55-7E1A-410F-BD44-47923BE3CF34}" type="pres">
      <dgm:prSet presAssocID="{8F0700F9-A5C7-4676-AC48-B4B8E5287126}" presName="hierChild5" presStyleCnt="0"/>
      <dgm:spPr/>
    </dgm:pt>
    <dgm:pt modelId="{3E3CA086-5151-43C6-A68F-055F76B8A7AC}" type="pres">
      <dgm:prSet presAssocID="{677870A1-E590-420B-B78A-203DA443E6FF}" presName="Name37" presStyleLbl="parChTrans1D3" presStyleIdx="1" presStyleCnt="8"/>
      <dgm:spPr/>
    </dgm:pt>
    <dgm:pt modelId="{0001409A-53A6-4AE4-B1FE-17C67FFB24B6}" type="pres">
      <dgm:prSet presAssocID="{C74D88DB-B20D-43C3-9159-BF22A6476A6C}" presName="hierRoot2" presStyleCnt="0">
        <dgm:presLayoutVars>
          <dgm:hierBranch val="init"/>
        </dgm:presLayoutVars>
      </dgm:prSet>
      <dgm:spPr/>
    </dgm:pt>
    <dgm:pt modelId="{A7334305-DA3F-4E77-BEBB-F1A014975931}" type="pres">
      <dgm:prSet presAssocID="{C74D88DB-B20D-43C3-9159-BF22A6476A6C}" presName="rootComposite" presStyleCnt="0"/>
      <dgm:spPr/>
    </dgm:pt>
    <dgm:pt modelId="{8B182A8C-F943-45AB-95D8-53ACAA5AA956}" type="pres">
      <dgm:prSet presAssocID="{C74D88DB-B20D-43C3-9159-BF22A6476A6C}" presName="rootText" presStyleLbl="node3" presStyleIdx="1" presStyleCnt="8">
        <dgm:presLayoutVars>
          <dgm:chPref val="3"/>
        </dgm:presLayoutVars>
      </dgm:prSet>
      <dgm:spPr/>
    </dgm:pt>
    <dgm:pt modelId="{539E368D-D221-43FB-8B1A-FD13A97EDD8F}" type="pres">
      <dgm:prSet presAssocID="{C74D88DB-B20D-43C3-9159-BF22A6476A6C}" presName="rootConnector" presStyleLbl="node3" presStyleIdx="1" presStyleCnt="8"/>
      <dgm:spPr/>
    </dgm:pt>
    <dgm:pt modelId="{F8E9D5E0-6343-40A2-BB71-75AC096CB33C}" type="pres">
      <dgm:prSet presAssocID="{C74D88DB-B20D-43C3-9159-BF22A6476A6C}" presName="hierChild4" presStyleCnt="0"/>
      <dgm:spPr/>
    </dgm:pt>
    <dgm:pt modelId="{ABD760E3-99F3-4D7E-8C56-7902B32BDC74}" type="pres">
      <dgm:prSet presAssocID="{C74D88DB-B20D-43C3-9159-BF22A6476A6C}" presName="hierChild5" presStyleCnt="0"/>
      <dgm:spPr/>
    </dgm:pt>
    <dgm:pt modelId="{6E7E1EAF-02AD-4B76-AB76-1DD9DA8BC3CC}" type="pres">
      <dgm:prSet presAssocID="{C3C60DB0-3467-473C-8E77-9FD1A4DBCF0A}" presName="Name37" presStyleLbl="parChTrans1D3" presStyleIdx="2" presStyleCnt="8"/>
      <dgm:spPr/>
    </dgm:pt>
    <dgm:pt modelId="{EAA4C47B-7D32-40AE-AD4A-E712FEC942BB}" type="pres">
      <dgm:prSet presAssocID="{0A125305-1283-43DE-9F8C-B11F5553A497}" presName="hierRoot2" presStyleCnt="0">
        <dgm:presLayoutVars>
          <dgm:hierBranch val="init"/>
        </dgm:presLayoutVars>
      </dgm:prSet>
      <dgm:spPr/>
    </dgm:pt>
    <dgm:pt modelId="{9151D02D-CC1D-4811-9CAC-1475F0F4A108}" type="pres">
      <dgm:prSet presAssocID="{0A125305-1283-43DE-9F8C-B11F5553A497}" presName="rootComposite" presStyleCnt="0"/>
      <dgm:spPr/>
    </dgm:pt>
    <dgm:pt modelId="{A994A557-8BE7-4015-8493-CB6F35114427}" type="pres">
      <dgm:prSet presAssocID="{0A125305-1283-43DE-9F8C-B11F5553A497}" presName="rootText" presStyleLbl="node3" presStyleIdx="2" presStyleCnt="8">
        <dgm:presLayoutVars>
          <dgm:chPref val="3"/>
        </dgm:presLayoutVars>
      </dgm:prSet>
      <dgm:spPr/>
    </dgm:pt>
    <dgm:pt modelId="{D7491281-E3D1-44F2-9EBC-F36B76E0393F}" type="pres">
      <dgm:prSet presAssocID="{0A125305-1283-43DE-9F8C-B11F5553A497}" presName="rootConnector" presStyleLbl="node3" presStyleIdx="2" presStyleCnt="8"/>
      <dgm:spPr/>
    </dgm:pt>
    <dgm:pt modelId="{D83FACC6-7B24-48C5-8CFA-64EB476035E2}" type="pres">
      <dgm:prSet presAssocID="{0A125305-1283-43DE-9F8C-B11F5553A497}" presName="hierChild4" presStyleCnt="0"/>
      <dgm:spPr/>
    </dgm:pt>
    <dgm:pt modelId="{E062A717-694B-4927-BB74-343D3EDEC39A}" type="pres">
      <dgm:prSet presAssocID="{0A125305-1283-43DE-9F8C-B11F5553A497}" presName="hierChild5" presStyleCnt="0"/>
      <dgm:spPr/>
    </dgm:pt>
    <dgm:pt modelId="{100FAA25-DDA8-4F11-B474-D761541EA8A8}" type="pres">
      <dgm:prSet presAssocID="{71D64DA1-04A2-4CA1-A16D-5C97926E0996}" presName="hierChild5" presStyleCnt="0"/>
      <dgm:spPr/>
    </dgm:pt>
    <dgm:pt modelId="{13780461-477F-4DD8-8DD5-65F6A3DBB8DA}" type="pres">
      <dgm:prSet presAssocID="{E1D9D6B0-AA14-4EB5-91E0-438505FC81ED}" presName="Name37" presStyleLbl="parChTrans1D2" presStyleIdx="1" presStyleCnt="4"/>
      <dgm:spPr/>
    </dgm:pt>
    <dgm:pt modelId="{E5317C3C-54D0-436F-9F93-83174F5AF0D4}" type="pres">
      <dgm:prSet presAssocID="{8849FAB8-9ED5-471A-8F08-46D1BE44239D}" presName="hierRoot2" presStyleCnt="0">
        <dgm:presLayoutVars>
          <dgm:hierBranch val="init"/>
        </dgm:presLayoutVars>
      </dgm:prSet>
      <dgm:spPr/>
    </dgm:pt>
    <dgm:pt modelId="{145625AC-5054-4FE1-B0C3-FFEDA8476B78}" type="pres">
      <dgm:prSet presAssocID="{8849FAB8-9ED5-471A-8F08-46D1BE44239D}" presName="rootComposite" presStyleCnt="0"/>
      <dgm:spPr/>
    </dgm:pt>
    <dgm:pt modelId="{9560444E-8BA6-4566-B17A-69DDB8CDBABE}" type="pres">
      <dgm:prSet presAssocID="{8849FAB8-9ED5-471A-8F08-46D1BE44239D}" presName="rootText" presStyleLbl="node2" presStyleIdx="1" presStyleCnt="4" custScaleX="113671" custScaleY="131641">
        <dgm:presLayoutVars>
          <dgm:chPref val="3"/>
        </dgm:presLayoutVars>
      </dgm:prSet>
      <dgm:spPr/>
    </dgm:pt>
    <dgm:pt modelId="{7235F72B-F2DA-4C54-AA9D-CCFD9F9E7757}" type="pres">
      <dgm:prSet presAssocID="{8849FAB8-9ED5-471A-8F08-46D1BE44239D}" presName="rootConnector" presStyleLbl="node2" presStyleIdx="1" presStyleCnt="4"/>
      <dgm:spPr/>
    </dgm:pt>
    <dgm:pt modelId="{1FCA9EEA-2F5D-42FC-8D11-DAC252A9573B}" type="pres">
      <dgm:prSet presAssocID="{8849FAB8-9ED5-471A-8F08-46D1BE44239D}" presName="hierChild4" presStyleCnt="0"/>
      <dgm:spPr/>
    </dgm:pt>
    <dgm:pt modelId="{3B42E4BF-4A45-47EB-A8DC-DD0800212282}" type="pres">
      <dgm:prSet presAssocID="{8DD83205-5C59-456B-98C4-7FD73B6A341E}" presName="Name37" presStyleLbl="parChTrans1D3" presStyleIdx="3" presStyleCnt="8"/>
      <dgm:spPr/>
    </dgm:pt>
    <dgm:pt modelId="{21666EBC-CC8D-4227-992D-82B01B86847D}" type="pres">
      <dgm:prSet presAssocID="{A45D71CB-B07C-4485-971F-99452CB001B6}" presName="hierRoot2" presStyleCnt="0">
        <dgm:presLayoutVars>
          <dgm:hierBranch val="init"/>
        </dgm:presLayoutVars>
      </dgm:prSet>
      <dgm:spPr/>
    </dgm:pt>
    <dgm:pt modelId="{5E876975-8CA9-47A8-88B4-DCCB0EDD8EF5}" type="pres">
      <dgm:prSet presAssocID="{A45D71CB-B07C-4485-971F-99452CB001B6}" presName="rootComposite" presStyleCnt="0"/>
      <dgm:spPr/>
    </dgm:pt>
    <dgm:pt modelId="{0CC9C517-151F-4B2A-9951-14B1F0010AAF}" type="pres">
      <dgm:prSet presAssocID="{A45D71CB-B07C-4485-971F-99452CB001B6}" presName="rootText" presStyleLbl="node3" presStyleIdx="3" presStyleCnt="8">
        <dgm:presLayoutVars>
          <dgm:chPref val="3"/>
        </dgm:presLayoutVars>
      </dgm:prSet>
      <dgm:spPr/>
    </dgm:pt>
    <dgm:pt modelId="{4D47667E-C03F-4419-A314-25B3E903E44F}" type="pres">
      <dgm:prSet presAssocID="{A45D71CB-B07C-4485-971F-99452CB001B6}" presName="rootConnector" presStyleLbl="node3" presStyleIdx="3" presStyleCnt="8"/>
      <dgm:spPr/>
    </dgm:pt>
    <dgm:pt modelId="{8E3CA345-975D-49E4-B4FD-A9FEE5F288AA}" type="pres">
      <dgm:prSet presAssocID="{A45D71CB-B07C-4485-971F-99452CB001B6}" presName="hierChild4" presStyleCnt="0"/>
      <dgm:spPr/>
    </dgm:pt>
    <dgm:pt modelId="{9B3BB6C7-1F71-477A-B13A-957A41A60C53}" type="pres">
      <dgm:prSet presAssocID="{A45D71CB-B07C-4485-971F-99452CB001B6}" presName="hierChild5" presStyleCnt="0"/>
      <dgm:spPr/>
    </dgm:pt>
    <dgm:pt modelId="{24B25771-9004-47BF-9F2A-94F61FBFF718}" type="pres">
      <dgm:prSet presAssocID="{61839455-B565-46B4-B3BD-BF08119DE479}" presName="Name37" presStyleLbl="parChTrans1D3" presStyleIdx="4" presStyleCnt="8"/>
      <dgm:spPr/>
    </dgm:pt>
    <dgm:pt modelId="{14CBC077-96A6-4BA8-ACC1-0540B60B5E26}" type="pres">
      <dgm:prSet presAssocID="{32BCF11A-7F6E-4248-A4E3-606A4F75534E}" presName="hierRoot2" presStyleCnt="0">
        <dgm:presLayoutVars>
          <dgm:hierBranch val="init"/>
        </dgm:presLayoutVars>
      </dgm:prSet>
      <dgm:spPr/>
    </dgm:pt>
    <dgm:pt modelId="{522E8332-F4F8-49DD-8048-4D6CF180DF21}" type="pres">
      <dgm:prSet presAssocID="{32BCF11A-7F6E-4248-A4E3-606A4F75534E}" presName="rootComposite" presStyleCnt="0"/>
      <dgm:spPr/>
    </dgm:pt>
    <dgm:pt modelId="{112882FB-CA3C-4503-AF77-7F6F4BF437B8}" type="pres">
      <dgm:prSet presAssocID="{32BCF11A-7F6E-4248-A4E3-606A4F75534E}" presName="rootText" presStyleLbl="node3" presStyleIdx="4" presStyleCnt="8">
        <dgm:presLayoutVars>
          <dgm:chPref val="3"/>
        </dgm:presLayoutVars>
      </dgm:prSet>
      <dgm:spPr/>
    </dgm:pt>
    <dgm:pt modelId="{83D0BDDB-D043-463E-B10F-51E4BB73E54F}" type="pres">
      <dgm:prSet presAssocID="{32BCF11A-7F6E-4248-A4E3-606A4F75534E}" presName="rootConnector" presStyleLbl="node3" presStyleIdx="4" presStyleCnt="8"/>
      <dgm:spPr/>
    </dgm:pt>
    <dgm:pt modelId="{81B6FEEA-A4B0-4262-8197-5E3186BB1455}" type="pres">
      <dgm:prSet presAssocID="{32BCF11A-7F6E-4248-A4E3-606A4F75534E}" presName="hierChild4" presStyleCnt="0"/>
      <dgm:spPr/>
    </dgm:pt>
    <dgm:pt modelId="{CD3A3221-A98F-4D5B-84F0-1A287790B907}" type="pres">
      <dgm:prSet presAssocID="{32BCF11A-7F6E-4248-A4E3-606A4F75534E}" presName="hierChild5" presStyleCnt="0"/>
      <dgm:spPr/>
    </dgm:pt>
    <dgm:pt modelId="{9E3EF929-63FF-4C91-89A8-F21670CEBD9F}" type="pres">
      <dgm:prSet presAssocID="{2180FD26-6776-4869-8CA4-3A3C876C6A11}" presName="Name37" presStyleLbl="parChTrans1D3" presStyleIdx="5" presStyleCnt="8"/>
      <dgm:spPr/>
    </dgm:pt>
    <dgm:pt modelId="{E095E92C-D248-4968-B418-7B21D0AF2EF0}" type="pres">
      <dgm:prSet presAssocID="{7AD0EFB8-FB56-46E9-8AAA-4971A79683CC}" presName="hierRoot2" presStyleCnt="0">
        <dgm:presLayoutVars>
          <dgm:hierBranch val="init"/>
        </dgm:presLayoutVars>
      </dgm:prSet>
      <dgm:spPr/>
    </dgm:pt>
    <dgm:pt modelId="{4C066D2A-1DCE-4943-AD23-F1A8AF6AA180}" type="pres">
      <dgm:prSet presAssocID="{7AD0EFB8-FB56-46E9-8AAA-4971A79683CC}" presName="rootComposite" presStyleCnt="0"/>
      <dgm:spPr/>
    </dgm:pt>
    <dgm:pt modelId="{7012284B-1C1E-47DF-A7D4-44523DB7D96F}" type="pres">
      <dgm:prSet presAssocID="{7AD0EFB8-FB56-46E9-8AAA-4971A79683CC}" presName="rootText" presStyleLbl="node3" presStyleIdx="5" presStyleCnt="8">
        <dgm:presLayoutVars>
          <dgm:chPref val="3"/>
        </dgm:presLayoutVars>
      </dgm:prSet>
      <dgm:spPr/>
    </dgm:pt>
    <dgm:pt modelId="{E5D6A93D-16C7-42F6-A17F-AC72240972BE}" type="pres">
      <dgm:prSet presAssocID="{7AD0EFB8-FB56-46E9-8AAA-4971A79683CC}" presName="rootConnector" presStyleLbl="node3" presStyleIdx="5" presStyleCnt="8"/>
      <dgm:spPr/>
    </dgm:pt>
    <dgm:pt modelId="{296B3114-F835-4CB8-A607-24A121C4F754}" type="pres">
      <dgm:prSet presAssocID="{7AD0EFB8-FB56-46E9-8AAA-4971A79683CC}" presName="hierChild4" presStyleCnt="0"/>
      <dgm:spPr/>
    </dgm:pt>
    <dgm:pt modelId="{E46EF9A9-2BD9-4685-B6AB-C640712C3FF2}" type="pres">
      <dgm:prSet presAssocID="{7AD0EFB8-FB56-46E9-8AAA-4971A79683CC}" presName="hierChild5" presStyleCnt="0"/>
      <dgm:spPr/>
    </dgm:pt>
    <dgm:pt modelId="{C3529A18-C4A5-4008-A4B9-322D7E8CD5D4}" type="pres">
      <dgm:prSet presAssocID="{8849FAB8-9ED5-471A-8F08-46D1BE44239D}" presName="hierChild5" presStyleCnt="0"/>
      <dgm:spPr/>
    </dgm:pt>
    <dgm:pt modelId="{B5F14ED1-31DB-4AE4-9066-923D3765C41E}" type="pres">
      <dgm:prSet presAssocID="{E253937C-BB60-4646-A138-812EA8CF5E2E}" presName="Name37" presStyleLbl="parChTrans1D2" presStyleIdx="2" presStyleCnt="4"/>
      <dgm:spPr/>
    </dgm:pt>
    <dgm:pt modelId="{C0BA2E29-A5C7-4024-99CB-F5CCB849B05A}" type="pres">
      <dgm:prSet presAssocID="{B8A6A29B-C5E2-4D7B-9E7A-0669441DECB3}" presName="hierRoot2" presStyleCnt="0">
        <dgm:presLayoutVars>
          <dgm:hierBranch val="init"/>
        </dgm:presLayoutVars>
      </dgm:prSet>
      <dgm:spPr/>
    </dgm:pt>
    <dgm:pt modelId="{EEF15D80-FE8A-4584-B1D5-A0EEF45756B0}" type="pres">
      <dgm:prSet presAssocID="{B8A6A29B-C5E2-4D7B-9E7A-0669441DECB3}" presName="rootComposite" presStyleCnt="0"/>
      <dgm:spPr/>
    </dgm:pt>
    <dgm:pt modelId="{17887991-65DF-495F-BE59-52B0CC88AAE5}" type="pres">
      <dgm:prSet presAssocID="{B8A6A29B-C5E2-4D7B-9E7A-0669441DECB3}" presName="rootText" presStyleLbl="node2" presStyleIdx="2" presStyleCnt="4" custScaleX="113671" custScaleY="133731">
        <dgm:presLayoutVars>
          <dgm:chPref val="3"/>
        </dgm:presLayoutVars>
      </dgm:prSet>
      <dgm:spPr/>
    </dgm:pt>
    <dgm:pt modelId="{7D498526-D87C-45DA-A468-B88CC2520917}" type="pres">
      <dgm:prSet presAssocID="{B8A6A29B-C5E2-4D7B-9E7A-0669441DECB3}" presName="rootConnector" presStyleLbl="node2" presStyleIdx="2" presStyleCnt="4"/>
      <dgm:spPr/>
    </dgm:pt>
    <dgm:pt modelId="{DCEBD3A5-2B78-402D-A5E7-1B7C59F3C5E4}" type="pres">
      <dgm:prSet presAssocID="{B8A6A29B-C5E2-4D7B-9E7A-0669441DECB3}" presName="hierChild4" presStyleCnt="0"/>
      <dgm:spPr/>
    </dgm:pt>
    <dgm:pt modelId="{48B5ADF8-7124-475E-917D-4214D540B921}" type="pres">
      <dgm:prSet presAssocID="{A37CF896-2539-4566-B7B1-2A3B3C97B8F0}" presName="Name37" presStyleLbl="parChTrans1D3" presStyleIdx="6" presStyleCnt="8"/>
      <dgm:spPr/>
    </dgm:pt>
    <dgm:pt modelId="{29476679-34AE-4E46-AFD2-01397C86715C}" type="pres">
      <dgm:prSet presAssocID="{38EFD96E-D994-4648-9C33-5238A98CD16E}" presName="hierRoot2" presStyleCnt="0">
        <dgm:presLayoutVars>
          <dgm:hierBranch val="init"/>
        </dgm:presLayoutVars>
      </dgm:prSet>
      <dgm:spPr/>
    </dgm:pt>
    <dgm:pt modelId="{FD1B6771-BA6E-4F48-88F5-5BB19053FEF1}" type="pres">
      <dgm:prSet presAssocID="{38EFD96E-D994-4648-9C33-5238A98CD16E}" presName="rootComposite" presStyleCnt="0"/>
      <dgm:spPr/>
    </dgm:pt>
    <dgm:pt modelId="{920D0468-7004-4F99-B54D-923A943E1A44}" type="pres">
      <dgm:prSet presAssocID="{38EFD96E-D994-4648-9C33-5238A98CD16E}" presName="rootText" presStyleLbl="node3" presStyleIdx="6" presStyleCnt="8">
        <dgm:presLayoutVars>
          <dgm:chPref val="3"/>
        </dgm:presLayoutVars>
      </dgm:prSet>
      <dgm:spPr/>
    </dgm:pt>
    <dgm:pt modelId="{AE4A2223-08D5-4FC2-9EFE-814A53AC8144}" type="pres">
      <dgm:prSet presAssocID="{38EFD96E-D994-4648-9C33-5238A98CD16E}" presName="rootConnector" presStyleLbl="node3" presStyleIdx="6" presStyleCnt="8"/>
      <dgm:spPr/>
    </dgm:pt>
    <dgm:pt modelId="{A9CAD256-B333-4DFF-B85A-DFAFD9833D78}" type="pres">
      <dgm:prSet presAssocID="{38EFD96E-D994-4648-9C33-5238A98CD16E}" presName="hierChild4" presStyleCnt="0"/>
      <dgm:spPr/>
    </dgm:pt>
    <dgm:pt modelId="{08010568-10FE-437A-BA2A-477788783FB1}" type="pres">
      <dgm:prSet presAssocID="{38EFD96E-D994-4648-9C33-5238A98CD16E}" presName="hierChild5" presStyleCnt="0"/>
      <dgm:spPr/>
    </dgm:pt>
    <dgm:pt modelId="{6E576E13-3517-4E6D-B4E4-069521992DF8}" type="pres">
      <dgm:prSet presAssocID="{B8A6A29B-C5E2-4D7B-9E7A-0669441DECB3}" presName="hierChild5" presStyleCnt="0"/>
      <dgm:spPr/>
    </dgm:pt>
    <dgm:pt modelId="{51164099-1B3C-4876-8783-721D0CBBCD1B}" type="pres">
      <dgm:prSet presAssocID="{A4930416-536B-4573-BA8A-C5AAEE5A8D50}" presName="Name37" presStyleLbl="parChTrans1D2" presStyleIdx="3" presStyleCnt="4"/>
      <dgm:spPr/>
    </dgm:pt>
    <dgm:pt modelId="{007C85B1-6D1A-455C-A3EC-998868F5B2E7}" type="pres">
      <dgm:prSet presAssocID="{A9546626-F7FD-4A82-8969-F86591DB07D4}" presName="hierRoot2" presStyleCnt="0">
        <dgm:presLayoutVars>
          <dgm:hierBranch val="init"/>
        </dgm:presLayoutVars>
      </dgm:prSet>
      <dgm:spPr/>
    </dgm:pt>
    <dgm:pt modelId="{8234386B-0E86-4FBE-9D61-9246C3705DE7}" type="pres">
      <dgm:prSet presAssocID="{A9546626-F7FD-4A82-8969-F86591DB07D4}" presName="rootComposite" presStyleCnt="0"/>
      <dgm:spPr/>
    </dgm:pt>
    <dgm:pt modelId="{5E6ACD63-6FCD-4F66-983F-9EBB5EAD1DFD}" type="pres">
      <dgm:prSet presAssocID="{A9546626-F7FD-4A82-8969-F86591DB07D4}" presName="rootText" presStyleLbl="node2" presStyleIdx="3" presStyleCnt="4" custScaleX="113671" custScaleY="133731">
        <dgm:presLayoutVars>
          <dgm:chPref val="3"/>
        </dgm:presLayoutVars>
      </dgm:prSet>
      <dgm:spPr/>
    </dgm:pt>
    <dgm:pt modelId="{2B62B610-43CA-448C-8C0D-595A5D7B80C4}" type="pres">
      <dgm:prSet presAssocID="{A9546626-F7FD-4A82-8969-F86591DB07D4}" presName="rootConnector" presStyleLbl="node2" presStyleIdx="3" presStyleCnt="4"/>
      <dgm:spPr/>
    </dgm:pt>
    <dgm:pt modelId="{E845C0FD-6391-4E36-902E-0976754451BC}" type="pres">
      <dgm:prSet presAssocID="{A9546626-F7FD-4A82-8969-F86591DB07D4}" presName="hierChild4" presStyleCnt="0"/>
      <dgm:spPr/>
    </dgm:pt>
    <dgm:pt modelId="{7A5C704A-5F21-4CA6-934C-32295061451F}" type="pres">
      <dgm:prSet presAssocID="{7D775F57-910A-40BD-8E87-0817123B7D1E}" presName="Name37" presStyleLbl="parChTrans1D3" presStyleIdx="7" presStyleCnt="8"/>
      <dgm:spPr/>
    </dgm:pt>
    <dgm:pt modelId="{EF97FE4E-8781-4AF0-9E66-1E6AF4F3F5B1}" type="pres">
      <dgm:prSet presAssocID="{30B7C501-4417-40EA-A0FE-A96410B8EAD3}" presName="hierRoot2" presStyleCnt="0">
        <dgm:presLayoutVars>
          <dgm:hierBranch val="init"/>
        </dgm:presLayoutVars>
      </dgm:prSet>
      <dgm:spPr/>
    </dgm:pt>
    <dgm:pt modelId="{36778DDE-ACCE-4895-BEAD-30839C7B0DC4}" type="pres">
      <dgm:prSet presAssocID="{30B7C501-4417-40EA-A0FE-A96410B8EAD3}" presName="rootComposite" presStyleCnt="0"/>
      <dgm:spPr/>
    </dgm:pt>
    <dgm:pt modelId="{CFD36412-9D70-4D7F-8B4A-D4E2502B568C}" type="pres">
      <dgm:prSet presAssocID="{30B7C501-4417-40EA-A0FE-A96410B8EAD3}" presName="rootText" presStyleLbl="node3" presStyleIdx="7" presStyleCnt="8">
        <dgm:presLayoutVars>
          <dgm:chPref val="3"/>
        </dgm:presLayoutVars>
      </dgm:prSet>
      <dgm:spPr/>
    </dgm:pt>
    <dgm:pt modelId="{A43B115A-E0D3-48CC-8D34-7B990F9ABB49}" type="pres">
      <dgm:prSet presAssocID="{30B7C501-4417-40EA-A0FE-A96410B8EAD3}" presName="rootConnector" presStyleLbl="node3" presStyleIdx="7" presStyleCnt="8"/>
      <dgm:spPr/>
    </dgm:pt>
    <dgm:pt modelId="{BF04C591-B16C-4A6D-AA9E-58AD0B6107BE}" type="pres">
      <dgm:prSet presAssocID="{30B7C501-4417-40EA-A0FE-A96410B8EAD3}" presName="hierChild4" presStyleCnt="0"/>
      <dgm:spPr/>
    </dgm:pt>
    <dgm:pt modelId="{418CE52E-3FDE-4C45-8996-102E5B898411}" type="pres">
      <dgm:prSet presAssocID="{30B7C501-4417-40EA-A0FE-A96410B8EAD3}" presName="hierChild5" presStyleCnt="0"/>
      <dgm:spPr/>
    </dgm:pt>
    <dgm:pt modelId="{71455083-EE35-4C41-802A-5CC172CEAECE}" type="pres">
      <dgm:prSet presAssocID="{A9546626-F7FD-4A82-8969-F86591DB07D4}" presName="hierChild5" presStyleCnt="0"/>
      <dgm:spPr/>
    </dgm:pt>
    <dgm:pt modelId="{1810D3AE-7434-4054-8DC0-60F21161DE07}" type="pres">
      <dgm:prSet presAssocID="{31379A62-4AE4-4995-B597-DD7BA141476E}" presName="hierChild3" presStyleCnt="0"/>
      <dgm:spPr/>
    </dgm:pt>
  </dgm:ptLst>
  <dgm:cxnLst>
    <dgm:cxn modelId="{07525401-B93E-49DD-91BE-544E5A5EB53A}" type="presOf" srcId="{8849FAB8-9ED5-471A-8F08-46D1BE44239D}" destId="{9560444E-8BA6-4566-B17A-69DDB8CDBABE}" srcOrd="0" destOrd="0" presId="urn:microsoft.com/office/officeart/2005/8/layout/orgChart1"/>
    <dgm:cxn modelId="{677AC605-0271-4E72-B07D-80BAFD6E5871}" type="presOf" srcId="{B8A6A29B-C5E2-4D7B-9E7A-0669441DECB3}" destId="{17887991-65DF-495F-BE59-52B0CC88AAE5}" srcOrd="0" destOrd="0" presId="urn:microsoft.com/office/officeart/2005/8/layout/orgChart1"/>
    <dgm:cxn modelId="{AFC9B90D-6842-48ED-903A-304F4B6BB428}" type="presOf" srcId="{E1D9D6B0-AA14-4EB5-91E0-438505FC81ED}" destId="{13780461-477F-4DD8-8DD5-65F6A3DBB8DA}" srcOrd="0" destOrd="0" presId="urn:microsoft.com/office/officeart/2005/8/layout/orgChart1"/>
    <dgm:cxn modelId="{31EF7216-9119-42F5-8F54-5F4D4D9C5767}" srcId="{31379A62-4AE4-4995-B597-DD7BA141476E}" destId="{8849FAB8-9ED5-471A-8F08-46D1BE44239D}" srcOrd="1" destOrd="0" parTransId="{E1D9D6B0-AA14-4EB5-91E0-438505FC81ED}" sibTransId="{A119CE85-7A22-4447-90C5-60B9E3EC5579}"/>
    <dgm:cxn modelId="{F684121B-C163-40E3-857A-921312426E81}" type="presOf" srcId="{B8A6A29B-C5E2-4D7B-9E7A-0669441DECB3}" destId="{7D498526-D87C-45DA-A468-B88CC2520917}" srcOrd="1" destOrd="0" presId="urn:microsoft.com/office/officeart/2005/8/layout/orgChart1"/>
    <dgm:cxn modelId="{44F94F24-3D92-42C1-9CEB-F5A578C7692A}" type="presOf" srcId="{71D64DA1-04A2-4CA1-A16D-5C97926E0996}" destId="{D536BB60-1660-4383-8557-4AF3AE6ED6EE}" srcOrd="1" destOrd="0" presId="urn:microsoft.com/office/officeart/2005/8/layout/orgChart1"/>
    <dgm:cxn modelId="{9691012A-FBEB-4089-A2F5-A0A99220CE33}" type="presOf" srcId="{7D775F57-910A-40BD-8E87-0817123B7D1E}" destId="{7A5C704A-5F21-4CA6-934C-32295061451F}" srcOrd="0" destOrd="0" presId="urn:microsoft.com/office/officeart/2005/8/layout/orgChart1"/>
    <dgm:cxn modelId="{CE42AE30-CAB2-434C-8543-9EDB776B2A69}" type="presOf" srcId="{A9546626-F7FD-4A82-8969-F86591DB07D4}" destId="{5E6ACD63-6FCD-4F66-983F-9EBB5EAD1DFD}" srcOrd="0" destOrd="0" presId="urn:microsoft.com/office/officeart/2005/8/layout/orgChart1"/>
    <dgm:cxn modelId="{BB3F4035-B935-4C09-A70D-25580ACF04F6}" type="presOf" srcId="{31379A62-4AE4-4995-B597-DD7BA141476E}" destId="{E1194983-05F2-46AE-B598-CD812ED9E17F}" srcOrd="0" destOrd="0" presId="urn:microsoft.com/office/officeart/2005/8/layout/orgChart1"/>
    <dgm:cxn modelId="{2A578C36-D64F-4E3F-AD0A-954E01199B9B}" type="presOf" srcId="{8DD83205-5C59-456B-98C4-7FD73B6A341E}" destId="{3B42E4BF-4A45-47EB-A8DC-DD0800212282}" srcOrd="0" destOrd="0" presId="urn:microsoft.com/office/officeart/2005/8/layout/orgChart1"/>
    <dgm:cxn modelId="{B99AF73A-6FF4-4323-8E55-A433E1012F04}" type="presOf" srcId="{32BCF11A-7F6E-4248-A4E3-606A4F75534E}" destId="{112882FB-CA3C-4503-AF77-7F6F4BF437B8}" srcOrd="0" destOrd="0" presId="urn:microsoft.com/office/officeart/2005/8/layout/orgChart1"/>
    <dgm:cxn modelId="{B8D2A23D-B7E6-4139-B43E-19B50B0257D1}" type="presOf" srcId="{38EFD96E-D994-4648-9C33-5238A98CD16E}" destId="{920D0468-7004-4F99-B54D-923A943E1A44}" srcOrd="0" destOrd="0" presId="urn:microsoft.com/office/officeart/2005/8/layout/orgChart1"/>
    <dgm:cxn modelId="{964CCD3F-4998-43D8-8536-1AF1C62072AD}" srcId="{71D64DA1-04A2-4CA1-A16D-5C97926E0996}" destId="{0A125305-1283-43DE-9F8C-B11F5553A497}" srcOrd="2" destOrd="0" parTransId="{C3C60DB0-3467-473C-8E77-9FD1A4DBCF0A}" sibTransId="{6BD279BA-2D9C-41F0-BC15-A4A2B39EA82C}"/>
    <dgm:cxn modelId="{FCC67D5B-7D47-4B6D-94C2-5CE71FB0423D}" type="presOf" srcId="{A9546626-F7FD-4A82-8969-F86591DB07D4}" destId="{2B62B610-43CA-448C-8C0D-595A5D7B80C4}" srcOrd="1" destOrd="0" presId="urn:microsoft.com/office/officeart/2005/8/layout/orgChart1"/>
    <dgm:cxn modelId="{2CF2FE5D-3CC3-4BEB-9260-1B01F280C4CA}" type="presOf" srcId="{38EFD96E-D994-4648-9C33-5238A98CD16E}" destId="{AE4A2223-08D5-4FC2-9EFE-814A53AC8144}" srcOrd="1" destOrd="0" presId="urn:microsoft.com/office/officeart/2005/8/layout/orgChart1"/>
    <dgm:cxn modelId="{F9BDEE65-CA07-491E-9E93-F2E2C394B921}" type="presOf" srcId="{92B3DA69-C38D-4348-889E-684ABDBCCC81}" destId="{659EF2FE-A7EA-4D3C-A406-6A074AEFDC08}" srcOrd="0" destOrd="0" presId="urn:microsoft.com/office/officeart/2005/8/layout/orgChart1"/>
    <dgm:cxn modelId="{9FBA9747-C9A4-415E-8B42-2156BFCC7C97}" type="presOf" srcId="{7AD0EFB8-FB56-46E9-8AAA-4971A79683CC}" destId="{7012284B-1C1E-47DF-A7D4-44523DB7D96F}" srcOrd="0" destOrd="0" presId="urn:microsoft.com/office/officeart/2005/8/layout/orgChart1"/>
    <dgm:cxn modelId="{57331049-6405-4CB3-8B9E-DFFAFFE35414}" type="presOf" srcId="{677870A1-E590-420B-B78A-203DA443E6FF}" destId="{3E3CA086-5151-43C6-A68F-055F76B8A7AC}" srcOrd="0" destOrd="0" presId="urn:microsoft.com/office/officeart/2005/8/layout/orgChart1"/>
    <dgm:cxn modelId="{6E531E4C-0FD6-49C7-A332-6F16B1513842}" type="presOf" srcId="{8849FAB8-9ED5-471A-8F08-46D1BE44239D}" destId="{7235F72B-F2DA-4C54-AA9D-CCFD9F9E7757}" srcOrd="1" destOrd="0" presId="urn:microsoft.com/office/officeart/2005/8/layout/orgChart1"/>
    <dgm:cxn modelId="{135BD56C-82B5-4051-AD09-C8DE55AC209F}" srcId="{71D64DA1-04A2-4CA1-A16D-5C97926E0996}" destId="{C74D88DB-B20D-43C3-9159-BF22A6476A6C}" srcOrd="1" destOrd="0" parTransId="{677870A1-E590-420B-B78A-203DA443E6FF}" sibTransId="{2ADE361B-9478-40B9-8A2B-A88C4CD70FD8}"/>
    <dgm:cxn modelId="{9F3DC54E-68CB-40A6-A411-50B150F9236D}" type="presOf" srcId="{0A125305-1283-43DE-9F8C-B11F5553A497}" destId="{D7491281-E3D1-44F2-9EBC-F36B76E0393F}" srcOrd="1" destOrd="0" presId="urn:microsoft.com/office/officeart/2005/8/layout/orgChart1"/>
    <dgm:cxn modelId="{13E92B6F-A8B7-498F-ABEE-892A2F8E96D8}" type="presOf" srcId="{2180FD26-6776-4869-8CA4-3A3C876C6A11}" destId="{9E3EF929-63FF-4C91-89A8-F21670CEBD9F}" srcOrd="0" destOrd="0" presId="urn:microsoft.com/office/officeart/2005/8/layout/orgChart1"/>
    <dgm:cxn modelId="{B11AEE73-815F-4421-873D-E5DDD030A5E6}" srcId="{31379A62-4AE4-4995-B597-DD7BA141476E}" destId="{B8A6A29B-C5E2-4D7B-9E7A-0669441DECB3}" srcOrd="2" destOrd="0" parTransId="{E253937C-BB60-4646-A138-812EA8CF5E2E}" sibTransId="{0A3A8943-9CBB-4A06-95C5-0A4953D3C16D}"/>
    <dgm:cxn modelId="{CAC30E55-CBB7-43D1-AEDC-7DC50F434FF5}" srcId="{B8A6A29B-C5E2-4D7B-9E7A-0669441DECB3}" destId="{38EFD96E-D994-4648-9C33-5238A98CD16E}" srcOrd="0" destOrd="0" parTransId="{A37CF896-2539-4566-B7B1-2A3B3C97B8F0}" sibTransId="{3848CAEE-67DA-40F5-9C74-2CEB0D30F780}"/>
    <dgm:cxn modelId="{31B56677-D4F0-4726-AC70-C6F0E49EE6FB}" type="presOf" srcId="{8F0700F9-A5C7-4676-AC48-B4B8E5287126}" destId="{1A6C4D4A-1E4D-463F-98B7-F0260947C186}" srcOrd="1" destOrd="0" presId="urn:microsoft.com/office/officeart/2005/8/layout/orgChart1"/>
    <dgm:cxn modelId="{C863077D-3B79-40DD-B517-1D2E446B628F}" srcId="{71D64DA1-04A2-4CA1-A16D-5C97926E0996}" destId="{8F0700F9-A5C7-4676-AC48-B4B8E5287126}" srcOrd="0" destOrd="0" parTransId="{92B3DA69-C38D-4348-889E-684ABDBCCC81}" sibTransId="{E1B9BD6A-F94F-4B15-871B-1864DC2D6583}"/>
    <dgm:cxn modelId="{FB0AE87D-92A6-43E5-A38C-B1890B7195F5}" type="presOf" srcId="{71D64DA1-04A2-4CA1-A16D-5C97926E0996}" destId="{7FA9616A-1F29-4335-93E1-4DF0235D0F9D}" srcOrd="0" destOrd="0" presId="urn:microsoft.com/office/officeart/2005/8/layout/orgChart1"/>
    <dgm:cxn modelId="{1C558B83-5841-4C4A-9AFE-E24192D1F62F}" type="presOf" srcId="{541D7FDA-77AD-4CB2-86DF-896516CE93A0}" destId="{504525F3-5C29-4DEA-8A04-073E1BC7BBA3}" srcOrd="0" destOrd="0" presId="urn:microsoft.com/office/officeart/2005/8/layout/orgChart1"/>
    <dgm:cxn modelId="{2E984285-4320-4F4D-A9E0-58571C0F4AA6}" type="presOf" srcId="{A45D71CB-B07C-4485-971F-99452CB001B6}" destId="{0CC9C517-151F-4B2A-9951-14B1F0010AAF}" srcOrd="0" destOrd="0" presId="urn:microsoft.com/office/officeart/2005/8/layout/orgChart1"/>
    <dgm:cxn modelId="{2576C893-1AF6-4BCD-8140-D2F61EDF8FA0}" type="presOf" srcId="{A4930416-536B-4573-BA8A-C5AAEE5A8D50}" destId="{51164099-1B3C-4876-8783-721D0CBBCD1B}" srcOrd="0" destOrd="0" presId="urn:microsoft.com/office/officeart/2005/8/layout/orgChart1"/>
    <dgm:cxn modelId="{C4FE1794-2E31-467D-8571-BBEB50D71CC6}" srcId="{A9546626-F7FD-4A82-8969-F86591DB07D4}" destId="{30B7C501-4417-40EA-A0FE-A96410B8EAD3}" srcOrd="0" destOrd="0" parTransId="{7D775F57-910A-40BD-8E87-0817123B7D1E}" sibTransId="{CDC6369D-0120-44E4-91CF-FCD5F3C2614B}"/>
    <dgm:cxn modelId="{A7701495-5262-49AC-BAC8-14C06495A1FC}" srcId="{8849FAB8-9ED5-471A-8F08-46D1BE44239D}" destId="{A45D71CB-B07C-4485-971F-99452CB001B6}" srcOrd="0" destOrd="0" parTransId="{8DD83205-5C59-456B-98C4-7FD73B6A341E}" sibTransId="{034BA447-5C65-4417-A6A2-F3B789C66376}"/>
    <dgm:cxn modelId="{6C448E9E-27A4-43A4-B7B5-40003F6D22D0}" type="presOf" srcId="{3A169E2E-CC86-45F8-90DE-C357F2CBE4EF}" destId="{90613CF9-D547-4C0D-9089-7A198EE85C0E}" srcOrd="0" destOrd="0" presId="urn:microsoft.com/office/officeart/2005/8/layout/orgChart1"/>
    <dgm:cxn modelId="{F5D2979F-5130-4FBD-B33E-46499EF056D9}" srcId="{8849FAB8-9ED5-471A-8F08-46D1BE44239D}" destId="{32BCF11A-7F6E-4248-A4E3-606A4F75534E}" srcOrd="1" destOrd="0" parTransId="{61839455-B565-46B4-B3BD-BF08119DE479}" sibTransId="{99FF1848-15F9-4827-AE3E-70334763299E}"/>
    <dgm:cxn modelId="{A1557AA0-10B1-426A-A131-8DED03CD9DC6}" type="presOf" srcId="{61839455-B565-46B4-B3BD-BF08119DE479}" destId="{24B25771-9004-47BF-9F2A-94F61FBFF718}" srcOrd="0" destOrd="0" presId="urn:microsoft.com/office/officeart/2005/8/layout/orgChart1"/>
    <dgm:cxn modelId="{51743DA2-FD3A-4B94-A0BA-DBDB88EB0DB4}" type="presOf" srcId="{C3C60DB0-3467-473C-8E77-9FD1A4DBCF0A}" destId="{6E7E1EAF-02AD-4B76-AB76-1DD9DA8BC3CC}" srcOrd="0" destOrd="0" presId="urn:microsoft.com/office/officeart/2005/8/layout/orgChart1"/>
    <dgm:cxn modelId="{BE4545AE-04C3-4C00-8FEE-484269D499E1}" srcId="{31379A62-4AE4-4995-B597-DD7BA141476E}" destId="{A9546626-F7FD-4A82-8969-F86591DB07D4}" srcOrd="3" destOrd="0" parTransId="{A4930416-536B-4573-BA8A-C5AAEE5A8D50}" sibTransId="{CB263A19-05F4-4CD5-AEA0-E64653689FED}"/>
    <dgm:cxn modelId="{F719E5B9-DCBB-4C34-AE3D-9EFA63351CA5}" type="presOf" srcId="{31379A62-4AE4-4995-B597-DD7BA141476E}" destId="{3A03D34A-56D3-45D2-8ED5-303D9FD98417}" srcOrd="1" destOrd="0" presId="urn:microsoft.com/office/officeart/2005/8/layout/orgChart1"/>
    <dgm:cxn modelId="{321857BE-B70F-49B9-BA79-8FB3B6F59702}" type="presOf" srcId="{C74D88DB-B20D-43C3-9159-BF22A6476A6C}" destId="{8B182A8C-F943-45AB-95D8-53ACAA5AA956}" srcOrd="0" destOrd="0" presId="urn:microsoft.com/office/officeart/2005/8/layout/orgChart1"/>
    <dgm:cxn modelId="{F204E5C2-5AC1-4CBD-BDD7-DC5B20A477FA}" type="presOf" srcId="{30B7C501-4417-40EA-A0FE-A96410B8EAD3}" destId="{CFD36412-9D70-4D7F-8B4A-D4E2502B568C}" srcOrd="0" destOrd="0" presId="urn:microsoft.com/office/officeart/2005/8/layout/orgChart1"/>
    <dgm:cxn modelId="{58ABA0CB-C196-4B1F-98B2-56480D094ACE}" type="presOf" srcId="{A45D71CB-B07C-4485-971F-99452CB001B6}" destId="{4D47667E-C03F-4419-A314-25B3E903E44F}" srcOrd="1" destOrd="0" presId="urn:microsoft.com/office/officeart/2005/8/layout/orgChart1"/>
    <dgm:cxn modelId="{EDAEB7D7-8510-48AB-B8CF-B95D146AE1AC}" type="presOf" srcId="{0A125305-1283-43DE-9F8C-B11F5553A497}" destId="{A994A557-8BE7-4015-8493-CB6F35114427}" srcOrd="0" destOrd="0" presId="urn:microsoft.com/office/officeart/2005/8/layout/orgChart1"/>
    <dgm:cxn modelId="{63C73FD9-58C7-4851-897D-96B9B5F29B55}" type="presOf" srcId="{32BCF11A-7F6E-4248-A4E3-606A4F75534E}" destId="{83D0BDDB-D043-463E-B10F-51E4BB73E54F}" srcOrd="1" destOrd="0" presId="urn:microsoft.com/office/officeart/2005/8/layout/orgChart1"/>
    <dgm:cxn modelId="{51C5D4DA-7738-4091-9088-C7974A0B3ACB}" type="presOf" srcId="{8F0700F9-A5C7-4676-AC48-B4B8E5287126}" destId="{723BABC8-812B-4249-A611-9F56B90A73E7}" srcOrd="0" destOrd="0" presId="urn:microsoft.com/office/officeart/2005/8/layout/orgChart1"/>
    <dgm:cxn modelId="{118CF3DC-F654-447F-ACE3-458E76F66ED2}" type="presOf" srcId="{C74D88DB-B20D-43C3-9159-BF22A6476A6C}" destId="{539E368D-D221-43FB-8B1A-FD13A97EDD8F}" srcOrd="1" destOrd="0" presId="urn:microsoft.com/office/officeart/2005/8/layout/orgChart1"/>
    <dgm:cxn modelId="{7B031CDF-6D59-40BC-83ED-61C6655C4AF1}" type="presOf" srcId="{30B7C501-4417-40EA-A0FE-A96410B8EAD3}" destId="{A43B115A-E0D3-48CC-8D34-7B990F9ABB49}" srcOrd="1" destOrd="0" presId="urn:microsoft.com/office/officeart/2005/8/layout/orgChart1"/>
    <dgm:cxn modelId="{120B8FE4-373F-4AD3-8B94-245A7296CB23}" srcId="{31379A62-4AE4-4995-B597-DD7BA141476E}" destId="{71D64DA1-04A2-4CA1-A16D-5C97926E0996}" srcOrd="0" destOrd="0" parTransId="{541D7FDA-77AD-4CB2-86DF-896516CE93A0}" sibTransId="{768C2284-B3BB-493E-8B0F-577BC80CD9EE}"/>
    <dgm:cxn modelId="{061953E8-3445-4073-BC5D-13195B8F330D}" srcId="{8849FAB8-9ED5-471A-8F08-46D1BE44239D}" destId="{7AD0EFB8-FB56-46E9-8AAA-4971A79683CC}" srcOrd="2" destOrd="0" parTransId="{2180FD26-6776-4869-8CA4-3A3C876C6A11}" sibTransId="{D18EE0AA-1591-4052-B8BD-CC076BE6AB88}"/>
    <dgm:cxn modelId="{2A7697E8-2338-43BF-B492-74CEAD1A12A3}" type="presOf" srcId="{7AD0EFB8-FB56-46E9-8AAA-4971A79683CC}" destId="{E5D6A93D-16C7-42F6-A17F-AC72240972BE}" srcOrd="1" destOrd="0" presId="urn:microsoft.com/office/officeart/2005/8/layout/orgChart1"/>
    <dgm:cxn modelId="{B9AD34E9-60A4-4619-8A3C-E58293B28303}" srcId="{3A169E2E-CC86-45F8-90DE-C357F2CBE4EF}" destId="{31379A62-4AE4-4995-B597-DD7BA141476E}" srcOrd="0" destOrd="0" parTransId="{4F0E5423-E4FC-412A-84CD-591AC0D9680E}" sibTransId="{971E65FD-5175-425F-B38B-AE00E98BD84B}"/>
    <dgm:cxn modelId="{6F0E92EF-2C5F-4F44-8C6D-F7FCD24ADC9B}" type="presOf" srcId="{E253937C-BB60-4646-A138-812EA8CF5E2E}" destId="{B5F14ED1-31DB-4AE4-9066-923D3765C41E}" srcOrd="0" destOrd="0" presId="urn:microsoft.com/office/officeart/2005/8/layout/orgChart1"/>
    <dgm:cxn modelId="{1E5301F7-3C3F-4574-A65A-1A624BC4AB64}" type="presOf" srcId="{A37CF896-2539-4566-B7B1-2A3B3C97B8F0}" destId="{48B5ADF8-7124-475E-917D-4214D540B921}" srcOrd="0" destOrd="0" presId="urn:microsoft.com/office/officeart/2005/8/layout/orgChart1"/>
    <dgm:cxn modelId="{8B736BF3-4806-45C5-A424-5EF2589C0AAB}" type="presParOf" srcId="{90613CF9-D547-4C0D-9089-7A198EE85C0E}" destId="{47F40642-26AC-4710-8822-076869BE25D8}" srcOrd="0" destOrd="0" presId="urn:microsoft.com/office/officeart/2005/8/layout/orgChart1"/>
    <dgm:cxn modelId="{D1E907DD-82AD-44D7-86C3-EE3F5D62F2D8}" type="presParOf" srcId="{47F40642-26AC-4710-8822-076869BE25D8}" destId="{BD3B131A-3E48-401A-B46D-952A454C3C28}" srcOrd="0" destOrd="0" presId="urn:microsoft.com/office/officeart/2005/8/layout/orgChart1"/>
    <dgm:cxn modelId="{C5A77AA7-A003-43B5-9407-3E9228B4C052}" type="presParOf" srcId="{BD3B131A-3E48-401A-B46D-952A454C3C28}" destId="{E1194983-05F2-46AE-B598-CD812ED9E17F}" srcOrd="0" destOrd="0" presId="urn:microsoft.com/office/officeart/2005/8/layout/orgChart1"/>
    <dgm:cxn modelId="{81D6C7A0-D91B-4EE1-A07F-47C0B9F74E50}" type="presParOf" srcId="{BD3B131A-3E48-401A-B46D-952A454C3C28}" destId="{3A03D34A-56D3-45D2-8ED5-303D9FD98417}" srcOrd="1" destOrd="0" presId="urn:microsoft.com/office/officeart/2005/8/layout/orgChart1"/>
    <dgm:cxn modelId="{64E54BF6-7D70-4719-992B-D8300FBD889A}" type="presParOf" srcId="{47F40642-26AC-4710-8822-076869BE25D8}" destId="{F36C5281-63AE-44D5-847A-77DAA14B5818}" srcOrd="1" destOrd="0" presId="urn:microsoft.com/office/officeart/2005/8/layout/orgChart1"/>
    <dgm:cxn modelId="{E59998B3-59E9-46D5-AEA4-F04ABD68735C}" type="presParOf" srcId="{F36C5281-63AE-44D5-847A-77DAA14B5818}" destId="{504525F3-5C29-4DEA-8A04-073E1BC7BBA3}" srcOrd="0" destOrd="0" presId="urn:microsoft.com/office/officeart/2005/8/layout/orgChart1"/>
    <dgm:cxn modelId="{36C4FFCC-21E5-46FD-A4AB-022B7AD61EFE}" type="presParOf" srcId="{F36C5281-63AE-44D5-847A-77DAA14B5818}" destId="{2A4A95B7-3BC3-4790-930E-AE1AD680D76F}" srcOrd="1" destOrd="0" presId="urn:microsoft.com/office/officeart/2005/8/layout/orgChart1"/>
    <dgm:cxn modelId="{CFA7EAB1-C46E-4D03-8E98-AE015454F010}" type="presParOf" srcId="{2A4A95B7-3BC3-4790-930E-AE1AD680D76F}" destId="{7B40836C-F5C6-4542-8C13-DFFA7DAC6D4D}" srcOrd="0" destOrd="0" presId="urn:microsoft.com/office/officeart/2005/8/layout/orgChart1"/>
    <dgm:cxn modelId="{28702217-BBAF-4F0D-A7DE-6F99BBC179A7}" type="presParOf" srcId="{7B40836C-F5C6-4542-8C13-DFFA7DAC6D4D}" destId="{7FA9616A-1F29-4335-93E1-4DF0235D0F9D}" srcOrd="0" destOrd="0" presId="urn:microsoft.com/office/officeart/2005/8/layout/orgChart1"/>
    <dgm:cxn modelId="{07CC9854-1065-4E61-AAB9-02F8D23CC7A0}" type="presParOf" srcId="{7B40836C-F5C6-4542-8C13-DFFA7DAC6D4D}" destId="{D536BB60-1660-4383-8557-4AF3AE6ED6EE}" srcOrd="1" destOrd="0" presId="urn:microsoft.com/office/officeart/2005/8/layout/orgChart1"/>
    <dgm:cxn modelId="{C3DAEE27-7ACB-4986-9801-644B60F0AE81}" type="presParOf" srcId="{2A4A95B7-3BC3-4790-930E-AE1AD680D76F}" destId="{12FCBAA7-43AA-435D-8833-C72DCB28C1DB}" srcOrd="1" destOrd="0" presId="urn:microsoft.com/office/officeart/2005/8/layout/orgChart1"/>
    <dgm:cxn modelId="{D874309E-EBF1-4B20-9E18-69AD6A99BE6D}" type="presParOf" srcId="{12FCBAA7-43AA-435D-8833-C72DCB28C1DB}" destId="{659EF2FE-A7EA-4D3C-A406-6A074AEFDC08}" srcOrd="0" destOrd="0" presId="urn:microsoft.com/office/officeart/2005/8/layout/orgChart1"/>
    <dgm:cxn modelId="{B14DD408-961D-401C-8FA4-583D5DAE33F5}" type="presParOf" srcId="{12FCBAA7-43AA-435D-8833-C72DCB28C1DB}" destId="{7600CC94-F337-4C70-A4BF-EB4537224B3E}" srcOrd="1" destOrd="0" presId="urn:microsoft.com/office/officeart/2005/8/layout/orgChart1"/>
    <dgm:cxn modelId="{003FA62C-101C-4A42-AF33-B0F6EF82706A}" type="presParOf" srcId="{7600CC94-F337-4C70-A4BF-EB4537224B3E}" destId="{6FBA4861-E677-436D-B469-790EDEBC27D7}" srcOrd="0" destOrd="0" presId="urn:microsoft.com/office/officeart/2005/8/layout/orgChart1"/>
    <dgm:cxn modelId="{3A158757-CEE5-4E25-8B7D-039E7689CDFD}" type="presParOf" srcId="{6FBA4861-E677-436D-B469-790EDEBC27D7}" destId="{723BABC8-812B-4249-A611-9F56B90A73E7}" srcOrd="0" destOrd="0" presId="urn:microsoft.com/office/officeart/2005/8/layout/orgChart1"/>
    <dgm:cxn modelId="{6B379489-7DF7-4D63-B05E-0098620F8775}" type="presParOf" srcId="{6FBA4861-E677-436D-B469-790EDEBC27D7}" destId="{1A6C4D4A-1E4D-463F-98B7-F0260947C186}" srcOrd="1" destOrd="0" presId="urn:microsoft.com/office/officeart/2005/8/layout/orgChart1"/>
    <dgm:cxn modelId="{47C1B53F-52E8-4646-B61D-2884D18BA2C3}" type="presParOf" srcId="{7600CC94-F337-4C70-A4BF-EB4537224B3E}" destId="{F28A3144-42A6-4878-AE90-C9EF388DA8CB}" srcOrd="1" destOrd="0" presId="urn:microsoft.com/office/officeart/2005/8/layout/orgChart1"/>
    <dgm:cxn modelId="{F5F894A2-5027-4983-B05B-43F9FBCC9C99}" type="presParOf" srcId="{7600CC94-F337-4C70-A4BF-EB4537224B3E}" destId="{26717C55-7E1A-410F-BD44-47923BE3CF34}" srcOrd="2" destOrd="0" presId="urn:microsoft.com/office/officeart/2005/8/layout/orgChart1"/>
    <dgm:cxn modelId="{A90F20DD-9841-4A7F-BD26-12978B5DFFFC}" type="presParOf" srcId="{12FCBAA7-43AA-435D-8833-C72DCB28C1DB}" destId="{3E3CA086-5151-43C6-A68F-055F76B8A7AC}" srcOrd="2" destOrd="0" presId="urn:microsoft.com/office/officeart/2005/8/layout/orgChart1"/>
    <dgm:cxn modelId="{FC3A8A85-1DAA-4C72-A3F2-FE3C199B0A08}" type="presParOf" srcId="{12FCBAA7-43AA-435D-8833-C72DCB28C1DB}" destId="{0001409A-53A6-4AE4-B1FE-17C67FFB24B6}" srcOrd="3" destOrd="0" presId="urn:microsoft.com/office/officeart/2005/8/layout/orgChart1"/>
    <dgm:cxn modelId="{F9F7FEC2-7FA5-41F3-A029-FE60A1CDD2D4}" type="presParOf" srcId="{0001409A-53A6-4AE4-B1FE-17C67FFB24B6}" destId="{A7334305-DA3F-4E77-BEBB-F1A014975931}" srcOrd="0" destOrd="0" presId="urn:microsoft.com/office/officeart/2005/8/layout/orgChart1"/>
    <dgm:cxn modelId="{1E21D62E-2153-406D-BE6E-5747AB9467E2}" type="presParOf" srcId="{A7334305-DA3F-4E77-BEBB-F1A014975931}" destId="{8B182A8C-F943-45AB-95D8-53ACAA5AA956}" srcOrd="0" destOrd="0" presId="urn:microsoft.com/office/officeart/2005/8/layout/orgChart1"/>
    <dgm:cxn modelId="{4201EB25-8867-4788-8FD3-E72857422A3C}" type="presParOf" srcId="{A7334305-DA3F-4E77-BEBB-F1A014975931}" destId="{539E368D-D221-43FB-8B1A-FD13A97EDD8F}" srcOrd="1" destOrd="0" presId="urn:microsoft.com/office/officeart/2005/8/layout/orgChart1"/>
    <dgm:cxn modelId="{DC09F275-46E2-4E6D-814D-F7A756BFDA2D}" type="presParOf" srcId="{0001409A-53A6-4AE4-B1FE-17C67FFB24B6}" destId="{F8E9D5E0-6343-40A2-BB71-75AC096CB33C}" srcOrd="1" destOrd="0" presId="urn:microsoft.com/office/officeart/2005/8/layout/orgChart1"/>
    <dgm:cxn modelId="{B6130D8A-ED6D-43DF-BC94-AE18AC884AE9}" type="presParOf" srcId="{0001409A-53A6-4AE4-B1FE-17C67FFB24B6}" destId="{ABD760E3-99F3-4D7E-8C56-7902B32BDC74}" srcOrd="2" destOrd="0" presId="urn:microsoft.com/office/officeart/2005/8/layout/orgChart1"/>
    <dgm:cxn modelId="{56EBAEFD-4B2C-4C1B-B39A-D87F500238F3}" type="presParOf" srcId="{12FCBAA7-43AA-435D-8833-C72DCB28C1DB}" destId="{6E7E1EAF-02AD-4B76-AB76-1DD9DA8BC3CC}" srcOrd="4" destOrd="0" presId="urn:microsoft.com/office/officeart/2005/8/layout/orgChart1"/>
    <dgm:cxn modelId="{AC8C8A82-5275-46C3-961C-A8C6DBD630C1}" type="presParOf" srcId="{12FCBAA7-43AA-435D-8833-C72DCB28C1DB}" destId="{EAA4C47B-7D32-40AE-AD4A-E712FEC942BB}" srcOrd="5" destOrd="0" presId="urn:microsoft.com/office/officeart/2005/8/layout/orgChart1"/>
    <dgm:cxn modelId="{93562067-FF03-4666-9EFE-A08FAF1B30C6}" type="presParOf" srcId="{EAA4C47B-7D32-40AE-AD4A-E712FEC942BB}" destId="{9151D02D-CC1D-4811-9CAC-1475F0F4A108}" srcOrd="0" destOrd="0" presId="urn:microsoft.com/office/officeart/2005/8/layout/orgChart1"/>
    <dgm:cxn modelId="{AD24DF67-3DD6-4896-8936-8D2B3E3D0FCC}" type="presParOf" srcId="{9151D02D-CC1D-4811-9CAC-1475F0F4A108}" destId="{A994A557-8BE7-4015-8493-CB6F35114427}" srcOrd="0" destOrd="0" presId="urn:microsoft.com/office/officeart/2005/8/layout/orgChart1"/>
    <dgm:cxn modelId="{6B3B3EC5-5F52-4D27-9DB2-016E6681F77D}" type="presParOf" srcId="{9151D02D-CC1D-4811-9CAC-1475F0F4A108}" destId="{D7491281-E3D1-44F2-9EBC-F36B76E0393F}" srcOrd="1" destOrd="0" presId="urn:microsoft.com/office/officeart/2005/8/layout/orgChart1"/>
    <dgm:cxn modelId="{E07CA88A-74E9-4EE7-AE3F-37D16B0D3CF1}" type="presParOf" srcId="{EAA4C47B-7D32-40AE-AD4A-E712FEC942BB}" destId="{D83FACC6-7B24-48C5-8CFA-64EB476035E2}" srcOrd="1" destOrd="0" presId="urn:microsoft.com/office/officeart/2005/8/layout/orgChart1"/>
    <dgm:cxn modelId="{025F9225-2AA8-4396-8C7F-125F8DA09F89}" type="presParOf" srcId="{EAA4C47B-7D32-40AE-AD4A-E712FEC942BB}" destId="{E062A717-694B-4927-BB74-343D3EDEC39A}" srcOrd="2" destOrd="0" presId="urn:microsoft.com/office/officeart/2005/8/layout/orgChart1"/>
    <dgm:cxn modelId="{11B7FC70-2AB3-4D7B-81D7-7632A83295E1}" type="presParOf" srcId="{2A4A95B7-3BC3-4790-930E-AE1AD680D76F}" destId="{100FAA25-DDA8-4F11-B474-D761541EA8A8}" srcOrd="2" destOrd="0" presId="urn:microsoft.com/office/officeart/2005/8/layout/orgChart1"/>
    <dgm:cxn modelId="{A6489917-623F-4E79-88B8-20B904895870}" type="presParOf" srcId="{F36C5281-63AE-44D5-847A-77DAA14B5818}" destId="{13780461-477F-4DD8-8DD5-65F6A3DBB8DA}" srcOrd="2" destOrd="0" presId="urn:microsoft.com/office/officeart/2005/8/layout/orgChart1"/>
    <dgm:cxn modelId="{EA87D851-167A-47E3-838F-F907262251A2}" type="presParOf" srcId="{F36C5281-63AE-44D5-847A-77DAA14B5818}" destId="{E5317C3C-54D0-436F-9F93-83174F5AF0D4}" srcOrd="3" destOrd="0" presId="urn:microsoft.com/office/officeart/2005/8/layout/orgChart1"/>
    <dgm:cxn modelId="{AB34A791-08B2-4656-A20B-00A6D972D327}" type="presParOf" srcId="{E5317C3C-54D0-436F-9F93-83174F5AF0D4}" destId="{145625AC-5054-4FE1-B0C3-FFEDA8476B78}" srcOrd="0" destOrd="0" presId="urn:microsoft.com/office/officeart/2005/8/layout/orgChart1"/>
    <dgm:cxn modelId="{356B9F8A-24C3-4489-89A3-BB198AB3C1D3}" type="presParOf" srcId="{145625AC-5054-4FE1-B0C3-FFEDA8476B78}" destId="{9560444E-8BA6-4566-B17A-69DDB8CDBABE}" srcOrd="0" destOrd="0" presId="urn:microsoft.com/office/officeart/2005/8/layout/orgChart1"/>
    <dgm:cxn modelId="{6B4748B8-54A2-4651-815B-176D38CFEA3E}" type="presParOf" srcId="{145625AC-5054-4FE1-B0C3-FFEDA8476B78}" destId="{7235F72B-F2DA-4C54-AA9D-CCFD9F9E7757}" srcOrd="1" destOrd="0" presId="urn:microsoft.com/office/officeart/2005/8/layout/orgChart1"/>
    <dgm:cxn modelId="{69D995F4-8450-42CF-B93A-252D6E5AC565}" type="presParOf" srcId="{E5317C3C-54D0-436F-9F93-83174F5AF0D4}" destId="{1FCA9EEA-2F5D-42FC-8D11-DAC252A9573B}" srcOrd="1" destOrd="0" presId="urn:microsoft.com/office/officeart/2005/8/layout/orgChart1"/>
    <dgm:cxn modelId="{D02E8A28-EE75-48F4-89C6-EC22642F1CA7}" type="presParOf" srcId="{1FCA9EEA-2F5D-42FC-8D11-DAC252A9573B}" destId="{3B42E4BF-4A45-47EB-A8DC-DD0800212282}" srcOrd="0" destOrd="0" presId="urn:microsoft.com/office/officeart/2005/8/layout/orgChart1"/>
    <dgm:cxn modelId="{59BB96F3-9B86-4DA5-865C-5D380190E4BC}" type="presParOf" srcId="{1FCA9EEA-2F5D-42FC-8D11-DAC252A9573B}" destId="{21666EBC-CC8D-4227-992D-82B01B86847D}" srcOrd="1" destOrd="0" presId="urn:microsoft.com/office/officeart/2005/8/layout/orgChart1"/>
    <dgm:cxn modelId="{9DCF9D6A-2294-4D1D-912F-CD2E6C1BBC0A}" type="presParOf" srcId="{21666EBC-CC8D-4227-992D-82B01B86847D}" destId="{5E876975-8CA9-47A8-88B4-DCCB0EDD8EF5}" srcOrd="0" destOrd="0" presId="urn:microsoft.com/office/officeart/2005/8/layout/orgChart1"/>
    <dgm:cxn modelId="{79B2EEC6-B629-4DC1-BE44-31121285A033}" type="presParOf" srcId="{5E876975-8CA9-47A8-88B4-DCCB0EDD8EF5}" destId="{0CC9C517-151F-4B2A-9951-14B1F0010AAF}" srcOrd="0" destOrd="0" presId="urn:microsoft.com/office/officeart/2005/8/layout/orgChart1"/>
    <dgm:cxn modelId="{05DE213D-F555-402E-B19D-571B86C6CB55}" type="presParOf" srcId="{5E876975-8CA9-47A8-88B4-DCCB0EDD8EF5}" destId="{4D47667E-C03F-4419-A314-25B3E903E44F}" srcOrd="1" destOrd="0" presId="urn:microsoft.com/office/officeart/2005/8/layout/orgChart1"/>
    <dgm:cxn modelId="{67D7C3AE-168B-43B7-B069-B40FA18FD335}" type="presParOf" srcId="{21666EBC-CC8D-4227-992D-82B01B86847D}" destId="{8E3CA345-975D-49E4-B4FD-A9FEE5F288AA}" srcOrd="1" destOrd="0" presId="urn:microsoft.com/office/officeart/2005/8/layout/orgChart1"/>
    <dgm:cxn modelId="{D791E40E-D3DF-4616-8C28-5EBA677F4FBE}" type="presParOf" srcId="{21666EBC-CC8D-4227-992D-82B01B86847D}" destId="{9B3BB6C7-1F71-477A-B13A-957A41A60C53}" srcOrd="2" destOrd="0" presId="urn:microsoft.com/office/officeart/2005/8/layout/orgChart1"/>
    <dgm:cxn modelId="{8764C031-A5C9-4FEE-BF93-176A0FF1013E}" type="presParOf" srcId="{1FCA9EEA-2F5D-42FC-8D11-DAC252A9573B}" destId="{24B25771-9004-47BF-9F2A-94F61FBFF718}" srcOrd="2" destOrd="0" presId="urn:microsoft.com/office/officeart/2005/8/layout/orgChart1"/>
    <dgm:cxn modelId="{A73785C4-1BA8-442C-B6E5-6AA268BD8C5B}" type="presParOf" srcId="{1FCA9EEA-2F5D-42FC-8D11-DAC252A9573B}" destId="{14CBC077-96A6-4BA8-ACC1-0540B60B5E26}" srcOrd="3" destOrd="0" presId="urn:microsoft.com/office/officeart/2005/8/layout/orgChart1"/>
    <dgm:cxn modelId="{64389A79-AC7A-4ECE-A22E-F4ABB1A6593D}" type="presParOf" srcId="{14CBC077-96A6-4BA8-ACC1-0540B60B5E26}" destId="{522E8332-F4F8-49DD-8048-4D6CF180DF21}" srcOrd="0" destOrd="0" presId="urn:microsoft.com/office/officeart/2005/8/layout/orgChart1"/>
    <dgm:cxn modelId="{43E7ADAE-2E82-45A8-AF45-636CF4DB58C0}" type="presParOf" srcId="{522E8332-F4F8-49DD-8048-4D6CF180DF21}" destId="{112882FB-CA3C-4503-AF77-7F6F4BF437B8}" srcOrd="0" destOrd="0" presId="urn:microsoft.com/office/officeart/2005/8/layout/orgChart1"/>
    <dgm:cxn modelId="{7625F9F6-F9F2-47D4-BE8A-52919922D54B}" type="presParOf" srcId="{522E8332-F4F8-49DD-8048-4D6CF180DF21}" destId="{83D0BDDB-D043-463E-B10F-51E4BB73E54F}" srcOrd="1" destOrd="0" presId="urn:microsoft.com/office/officeart/2005/8/layout/orgChart1"/>
    <dgm:cxn modelId="{F38EDB5D-64D2-42EC-A3BC-C1E34247F899}" type="presParOf" srcId="{14CBC077-96A6-4BA8-ACC1-0540B60B5E26}" destId="{81B6FEEA-A4B0-4262-8197-5E3186BB1455}" srcOrd="1" destOrd="0" presId="urn:microsoft.com/office/officeart/2005/8/layout/orgChart1"/>
    <dgm:cxn modelId="{3E4BBE12-B7DB-4E78-9744-5E6AE28D4EDA}" type="presParOf" srcId="{14CBC077-96A6-4BA8-ACC1-0540B60B5E26}" destId="{CD3A3221-A98F-4D5B-84F0-1A287790B907}" srcOrd="2" destOrd="0" presId="urn:microsoft.com/office/officeart/2005/8/layout/orgChart1"/>
    <dgm:cxn modelId="{D42A3D33-35A6-44D4-BDC1-774EA9F96D94}" type="presParOf" srcId="{1FCA9EEA-2F5D-42FC-8D11-DAC252A9573B}" destId="{9E3EF929-63FF-4C91-89A8-F21670CEBD9F}" srcOrd="4" destOrd="0" presId="urn:microsoft.com/office/officeart/2005/8/layout/orgChart1"/>
    <dgm:cxn modelId="{95E9302C-57BE-48FF-84A4-66A52C33646C}" type="presParOf" srcId="{1FCA9EEA-2F5D-42FC-8D11-DAC252A9573B}" destId="{E095E92C-D248-4968-B418-7B21D0AF2EF0}" srcOrd="5" destOrd="0" presId="urn:microsoft.com/office/officeart/2005/8/layout/orgChart1"/>
    <dgm:cxn modelId="{196BC274-46EA-4823-A016-2696105CDF86}" type="presParOf" srcId="{E095E92C-D248-4968-B418-7B21D0AF2EF0}" destId="{4C066D2A-1DCE-4943-AD23-F1A8AF6AA180}" srcOrd="0" destOrd="0" presId="urn:microsoft.com/office/officeart/2005/8/layout/orgChart1"/>
    <dgm:cxn modelId="{39380AF1-4498-416B-B7E8-AF21DDF2F42B}" type="presParOf" srcId="{4C066D2A-1DCE-4943-AD23-F1A8AF6AA180}" destId="{7012284B-1C1E-47DF-A7D4-44523DB7D96F}" srcOrd="0" destOrd="0" presId="urn:microsoft.com/office/officeart/2005/8/layout/orgChart1"/>
    <dgm:cxn modelId="{4F105F82-9CEE-4F6C-8C09-04C7DC702061}" type="presParOf" srcId="{4C066D2A-1DCE-4943-AD23-F1A8AF6AA180}" destId="{E5D6A93D-16C7-42F6-A17F-AC72240972BE}" srcOrd="1" destOrd="0" presId="urn:microsoft.com/office/officeart/2005/8/layout/orgChart1"/>
    <dgm:cxn modelId="{DCE6BC64-83DD-4632-A137-93CBFA2586AB}" type="presParOf" srcId="{E095E92C-D248-4968-B418-7B21D0AF2EF0}" destId="{296B3114-F835-4CB8-A607-24A121C4F754}" srcOrd="1" destOrd="0" presId="urn:microsoft.com/office/officeart/2005/8/layout/orgChart1"/>
    <dgm:cxn modelId="{2428A8BF-10E7-44AD-9BCC-028ACB09C112}" type="presParOf" srcId="{E095E92C-D248-4968-B418-7B21D0AF2EF0}" destId="{E46EF9A9-2BD9-4685-B6AB-C640712C3FF2}" srcOrd="2" destOrd="0" presId="urn:microsoft.com/office/officeart/2005/8/layout/orgChart1"/>
    <dgm:cxn modelId="{739B1A0E-070B-455C-B8AF-6FEE6D823F17}" type="presParOf" srcId="{E5317C3C-54D0-436F-9F93-83174F5AF0D4}" destId="{C3529A18-C4A5-4008-A4B9-322D7E8CD5D4}" srcOrd="2" destOrd="0" presId="urn:microsoft.com/office/officeart/2005/8/layout/orgChart1"/>
    <dgm:cxn modelId="{C1A5D0B8-032C-4347-B562-074F5A59F3A6}" type="presParOf" srcId="{F36C5281-63AE-44D5-847A-77DAA14B5818}" destId="{B5F14ED1-31DB-4AE4-9066-923D3765C41E}" srcOrd="4" destOrd="0" presId="urn:microsoft.com/office/officeart/2005/8/layout/orgChart1"/>
    <dgm:cxn modelId="{D45CA28F-7C23-464C-B52D-F8D7EC978E4B}" type="presParOf" srcId="{F36C5281-63AE-44D5-847A-77DAA14B5818}" destId="{C0BA2E29-A5C7-4024-99CB-F5CCB849B05A}" srcOrd="5" destOrd="0" presId="urn:microsoft.com/office/officeart/2005/8/layout/orgChart1"/>
    <dgm:cxn modelId="{EDCCF2D6-6E44-4F7F-9BE8-C222905FDDE1}" type="presParOf" srcId="{C0BA2E29-A5C7-4024-99CB-F5CCB849B05A}" destId="{EEF15D80-FE8A-4584-B1D5-A0EEF45756B0}" srcOrd="0" destOrd="0" presId="urn:microsoft.com/office/officeart/2005/8/layout/orgChart1"/>
    <dgm:cxn modelId="{BDDAA77A-6F18-4A25-B92A-EDE7208E58F2}" type="presParOf" srcId="{EEF15D80-FE8A-4584-B1D5-A0EEF45756B0}" destId="{17887991-65DF-495F-BE59-52B0CC88AAE5}" srcOrd="0" destOrd="0" presId="urn:microsoft.com/office/officeart/2005/8/layout/orgChart1"/>
    <dgm:cxn modelId="{C4F25CE5-B7DE-4AB2-ACAF-F1496B517D61}" type="presParOf" srcId="{EEF15D80-FE8A-4584-B1D5-A0EEF45756B0}" destId="{7D498526-D87C-45DA-A468-B88CC2520917}" srcOrd="1" destOrd="0" presId="urn:microsoft.com/office/officeart/2005/8/layout/orgChart1"/>
    <dgm:cxn modelId="{386B4AB8-6800-4383-BCD5-A53820C6DCEE}" type="presParOf" srcId="{C0BA2E29-A5C7-4024-99CB-F5CCB849B05A}" destId="{DCEBD3A5-2B78-402D-A5E7-1B7C59F3C5E4}" srcOrd="1" destOrd="0" presId="urn:microsoft.com/office/officeart/2005/8/layout/orgChart1"/>
    <dgm:cxn modelId="{FD81CE39-339F-44C3-A766-C33D4A5D2AC4}" type="presParOf" srcId="{DCEBD3A5-2B78-402D-A5E7-1B7C59F3C5E4}" destId="{48B5ADF8-7124-475E-917D-4214D540B921}" srcOrd="0" destOrd="0" presId="urn:microsoft.com/office/officeart/2005/8/layout/orgChart1"/>
    <dgm:cxn modelId="{58F538FF-BD6A-426F-A2B1-6158FB16B300}" type="presParOf" srcId="{DCEBD3A5-2B78-402D-A5E7-1B7C59F3C5E4}" destId="{29476679-34AE-4E46-AFD2-01397C86715C}" srcOrd="1" destOrd="0" presId="urn:microsoft.com/office/officeart/2005/8/layout/orgChart1"/>
    <dgm:cxn modelId="{997C2AF3-110F-44C6-A55A-EC7404C903A3}" type="presParOf" srcId="{29476679-34AE-4E46-AFD2-01397C86715C}" destId="{FD1B6771-BA6E-4F48-88F5-5BB19053FEF1}" srcOrd="0" destOrd="0" presId="urn:microsoft.com/office/officeart/2005/8/layout/orgChart1"/>
    <dgm:cxn modelId="{741567E0-3527-420C-96A2-34087EE57215}" type="presParOf" srcId="{FD1B6771-BA6E-4F48-88F5-5BB19053FEF1}" destId="{920D0468-7004-4F99-B54D-923A943E1A44}" srcOrd="0" destOrd="0" presId="urn:microsoft.com/office/officeart/2005/8/layout/orgChart1"/>
    <dgm:cxn modelId="{D9690F5C-4541-4ECB-983B-D97D70A2444C}" type="presParOf" srcId="{FD1B6771-BA6E-4F48-88F5-5BB19053FEF1}" destId="{AE4A2223-08D5-4FC2-9EFE-814A53AC8144}" srcOrd="1" destOrd="0" presId="urn:microsoft.com/office/officeart/2005/8/layout/orgChart1"/>
    <dgm:cxn modelId="{2ECCDEF6-5BC3-453E-BDC3-BE9A016863EE}" type="presParOf" srcId="{29476679-34AE-4E46-AFD2-01397C86715C}" destId="{A9CAD256-B333-4DFF-B85A-DFAFD9833D78}" srcOrd="1" destOrd="0" presId="urn:microsoft.com/office/officeart/2005/8/layout/orgChart1"/>
    <dgm:cxn modelId="{8822199F-E802-4808-B60E-BFD552B1DA6D}" type="presParOf" srcId="{29476679-34AE-4E46-AFD2-01397C86715C}" destId="{08010568-10FE-437A-BA2A-477788783FB1}" srcOrd="2" destOrd="0" presId="urn:microsoft.com/office/officeart/2005/8/layout/orgChart1"/>
    <dgm:cxn modelId="{53599018-0407-49B8-BD87-C84A9FACAED3}" type="presParOf" srcId="{C0BA2E29-A5C7-4024-99CB-F5CCB849B05A}" destId="{6E576E13-3517-4E6D-B4E4-069521992DF8}" srcOrd="2" destOrd="0" presId="urn:microsoft.com/office/officeart/2005/8/layout/orgChart1"/>
    <dgm:cxn modelId="{0998E222-F6E8-4B80-B809-ACBC26DF0A6A}" type="presParOf" srcId="{F36C5281-63AE-44D5-847A-77DAA14B5818}" destId="{51164099-1B3C-4876-8783-721D0CBBCD1B}" srcOrd="6" destOrd="0" presId="urn:microsoft.com/office/officeart/2005/8/layout/orgChart1"/>
    <dgm:cxn modelId="{9096DD93-6CEC-475A-BFB9-CC0B5EDB2FF1}" type="presParOf" srcId="{F36C5281-63AE-44D5-847A-77DAA14B5818}" destId="{007C85B1-6D1A-455C-A3EC-998868F5B2E7}" srcOrd="7" destOrd="0" presId="urn:microsoft.com/office/officeart/2005/8/layout/orgChart1"/>
    <dgm:cxn modelId="{4E61D71C-357C-4455-AADE-6DE8C5E079E3}" type="presParOf" srcId="{007C85B1-6D1A-455C-A3EC-998868F5B2E7}" destId="{8234386B-0E86-4FBE-9D61-9246C3705DE7}" srcOrd="0" destOrd="0" presId="urn:microsoft.com/office/officeart/2005/8/layout/orgChart1"/>
    <dgm:cxn modelId="{2F29A822-7ED6-4036-A4E1-C8120EB421DD}" type="presParOf" srcId="{8234386B-0E86-4FBE-9D61-9246C3705DE7}" destId="{5E6ACD63-6FCD-4F66-983F-9EBB5EAD1DFD}" srcOrd="0" destOrd="0" presId="urn:microsoft.com/office/officeart/2005/8/layout/orgChart1"/>
    <dgm:cxn modelId="{E10FDBAF-18D8-4E64-93D8-63EB1BB4CE5F}" type="presParOf" srcId="{8234386B-0E86-4FBE-9D61-9246C3705DE7}" destId="{2B62B610-43CA-448C-8C0D-595A5D7B80C4}" srcOrd="1" destOrd="0" presId="urn:microsoft.com/office/officeart/2005/8/layout/orgChart1"/>
    <dgm:cxn modelId="{8D14F0E4-0698-4E43-9AFD-F34130EA5A59}" type="presParOf" srcId="{007C85B1-6D1A-455C-A3EC-998868F5B2E7}" destId="{E845C0FD-6391-4E36-902E-0976754451BC}" srcOrd="1" destOrd="0" presId="urn:microsoft.com/office/officeart/2005/8/layout/orgChart1"/>
    <dgm:cxn modelId="{3BB56D0D-2871-4DC9-8118-2D8633335902}" type="presParOf" srcId="{E845C0FD-6391-4E36-902E-0976754451BC}" destId="{7A5C704A-5F21-4CA6-934C-32295061451F}" srcOrd="0" destOrd="0" presId="urn:microsoft.com/office/officeart/2005/8/layout/orgChart1"/>
    <dgm:cxn modelId="{AF5391D0-62D6-40D6-A048-FEAE963058E2}" type="presParOf" srcId="{E845C0FD-6391-4E36-902E-0976754451BC}" destId="{EF97FE4E-8781-4AF0-9E66-1E6AF4F3F5B1}" srcOrd="1" destOrd="0" presId="urn:microsoft.com/office/officeart/2005/8/layout/orgChart1"/>
    <dgm:cxn modelId="{5F685542-6687-4F6F-B053-628EA0A74BEF}" type="presParOf" srcId="{EF97FE4E-8781-4AF0-9E66-1E6AF4F3F5B1}" destId="{36778DDE-ACCE-4895-BEAD-30839C7B0DC4}" srcOrd="0" destOrd="0" presId="urn:microsoft.com/office/officeart/2005/8/layout/orgChart1"/>
    <dgm:cxn modelId="{B88C724E-9222-41A7-B707-5FF9904E7F41}" type="presParOf" srcId="{36778DDE-ACCE-4895-BEAD-30839C7B0DC4}" destId="{CFD36412-9D70-4D7F-8B4A-D4E2502B568C}" srcOrd="0" destOrd="0" presId="urn:microsoft.com/office/officeart/2005/8/layout/orgChart1"/>
    <dgm:cxn modelId="{4A24B991-C691-47D4-95C7-F69B0B11970C}" type="presParOf" srcId="{36778DDE-ACCE-4895-BEAD-30839C7B0DC4}" destId="{A43B115A-E0D3-48CC-8D34-7B990F9ABB49}" srcOrd="1" destOrd="0" presId="urn:microsoft.com/office/officeart/2005/8/layout/orgChart1"/>
    <dgm:cxn modelId="{F8E65A2E-F825-4334-9B1C-A654D5794B17}" type="presParOf" srcId="{EF97FE4E-8781-4AF0-9E66-1E6AF4F3F5B1}" destId="{BF04C591-B16C-4A6D-AA9E-58AD0B6107BE}" srcOrd="1" destOrd="0" presId="urn:microsoft.com/office/officeart/2005/8/layout/orgChart1"/>
    <dgm:cxn modelId="{F4CEFF59-85B2-44E9-A32D-6E4FECFA61FE}" type="presParOf" srcId="{EF97FE4E-8781-4AF0-9E66-1E6AF4F3F5B1}" destId="{418CE52E-3FDE-4C45-8996-102E5B898411}" srcOrd="2" destOrd="0" presId="urn:microsoft.com/office/officeart/2005/8/layout/orgChart1"/>
    <dgm:cxn modelId="{08EA3FA0-ED04-43EB-9E15-B037A021B9CD}" type="presParOf" srcId="{007C85B1-6D1A-455C-A3EC-998868F5B2E7}" destId="{71455083-EE35-4C41-802A-5CC172CEAECE}" srcOrd="2" destOrd="0" presId="urn:microsoft.com/office/officeart/2005/8/layout/orgChart1"/>
    <dgm:cxn modelId="{4F8C3645-B370-4718-A974-A2A3C94EED98}" type="presParOf" srcId="{47F40642-26AC-4710-8822-076869BE25D8}" destId="{1810D3AE-7434-4054-8DC0-60F21161DE0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169E2E-CC86-45F8-90DE-C357F2CBE4EF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1379A62-4AE4-4995-B597-DD7BA141476E}">
      <dgm:prSet phldrT="[Text]" custT="1"/>
      <dgm:spPr>
        <a:xfrm>
          <a:off x="1471656" y="614"/>
          <a:ext cx="6302915" cy="54956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24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How to reduce greenhouse gas usage</a:t>
          </a:r>
        </a:p>
      </dgm:t>
    </dgm:pt>
    <dgm:pt modelId="{4F0E5423-E4FC-412A-84CD-591AC0D9680E}" type="parTrans" cxnId="{B9AD34E9-60A4-4619-8A3C-E58293B28303}">
      <dgm:prSet/>
      <dgm:spPr/>
      <dgm:t>
        <a:bodyPr/>
        <a:lstStyle/>
        <a:p>
          <a:endParaRPr lang="en-GB" noProof="0" dirty="0"/>
        </a:p>
      </dgm:t>
    </dgm:pt>
    <dgm:pt modelId="{971E65FD-5175-425F-B38B-AE00E98BD84B}" type="sibTrans" cxnId="{B9AD34E9-60A4-4619-8A3C-E58293B28303}">
      <dgm:prSet/>
      <dgm:spPr/>
      <dgm:t>
        <a:bodyPr/>
        <a:lstStyle/>
        <a:p>
          <a:endParaRPr lang="en-GB" noProof="0" dirty="0"/>
        </a:p>
      </dgm:t>
    </dgm:pt>
    <dgm:pt modelId="{71D64DA1-04A2-4CA1-A16D-5C97926E0996}">
      <dgm:prSet phldrT="[Text]"/>
      <dgm:spPr>
        <a:xfrm>
          <a:off x="1249995" y="820626"/>
          <a:ext cx="1441015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Optimization of current technologies</a:t>
          </a:r>
        </a:p>
      </dgm:t>
    </dgm:pt>
    <dgm:pt modelId="{541D7FDA-77AD-4CB2-86DF-896516CE93A0}" type="parTrans" cxnId="{120B8FE4-373F-4AD3-8B94-245A7296CB23}">
      <dgm:prSet/>
      <dgm:spPr>
        <a:xfrm>
          <a:off x="1970502" y="550182"/>
          <a:ext cx="2652610" cy="270443"/>
        </a:xfrm>
        <a:custGeom>
          <a:avLst/>
          <a:gdLst/>
          <a:ahLst/>
          <a:cxnLst/>
          <a:rect l="0" t="0" r="0" b="0"/>
          <a:pathLst>
            <a:path>
              <a:moveTo>
                <a:pt x="2652610" y="0"/>
              </a:moveTo>
              <a:lnTo>
                <a:pt x="2652610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768C2284-B3BB-493E-8B0F-577BC80CD9EE}" type="sibTrans" cxnId="{120B8FE4-373F-4AD3-8B94-245A7296CB23}">
      <dgm:prSet/>
      <dgm:spPr/>
      <dgm:t>
        <a:bodyPr/>
        <a:lstStyle/>
        <a:p>
          <a:endParaRPr lang="en-GB" noProof="0" dirty="0"/>
        </a:p>
      </dgm:t>
    </dgm:pt>
    <dgm:pt modelId="{8849FAB8-9ED5-471A-8F08-46D1BE44239D}">
      <dgm:prSet phldrT="[Text]"/>
      <dgm:spPr>
        <a:xfrm>
          <a:off x="2961454" y="820626"/>
          <a:ext cx="1463887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Recuperation</a:t>
          </a:r>
        </a:p>
      </dgm:t>
    </dgm:pt>
    <dgm:pt modelId="{E1D9D6B0-AA14-4EB5-91E0-438505FC81ED}" type="parTrans" cxnId="{31EF7216-9119-42F5-8F54-5F4D4D9C5767}">
      <dgm:prSet/>
      <dgm:spPr>
        <a:xfrm>
          <a:off x="3693398" y="550182"/>
          <a:ext cx="929715" cy="270443"/>
        </a:xfrm>
        <a:custGeom>
          <a:avLst/>
          <a:gdLst/>
          <a:ahLst/>
          <a:cxnLst/>
          <a:rect l="0" t="0" r="0" b="0"/>
          <a:pathLst>
            <a:path>
              <a:moveTo>
                <a:pt x="929715" y="0"/>
              </a:moveTo>
              <a:lnTo>
                <a:pt x="929715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A119CE85-7A22-4447-90C5-60B9E3EC5579}" type="sibTrans" cxnId="{31EF7216-9119-42F5-8F54-5F4D4D9C5767}">
      <dgm:prSet/>
      <dgm:spPr/>
      <dgm:t>
        <a:bodyPr/>
        <a:lstStyle/>
        <a:p>
          <a:endParaRPr lang="en-GB" noProof="0" dirty="0"/>
        </a:p>
      </dgm:t>
    </dgm:pt>
    <dgm:pt modelId="{B8A6A29B-C5E2-4D7B-9E7A-0669441DECB3}">
      <dgm:prSet phldrT="[Text]"/>
      <dgm:spPr>
        <a:xfrm>
          <a:off x="4695786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Alternative Gases</a:t>
          </a:r>
        </a:p>
      </dgm:t>
    </dgm:pt>
    <dgm:pt modelId="{E253937C-BB60-4646-A138-812EA8CF5E2E}" type="parTrans" cxnId="{B11AEE73-815F-4421-873D-E5DDD030A5E6}">
      <dgm:prSet/>
      <dgm:spPr>
        <a:xfrm>
          <a:off x="4623113" y="550182"/>
          <a:ext cx="804615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804615" y="135221"/>
              </a:lnTo>
              <a:lnTo>
                <a:pt x="804615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0A3A8943-9CBB-4A06-95C5-0A4953D3C16D}" type="sibTrans" cxnId="{B11AEE73-815F-4421-873D-E5DDD030A5E6}">
      <dgm:prSet/>
      <dgm:spPr/>
      <dgm:t>
        <a:bodyPr/>
        <a:lstStyle/>
        <a:p>
          <a:endParaRPr lang="en-GB" noProof="0" dirty="0"/>
        </a:p>
      </dgm:t>
    </dgm:pt>
    <dgm:pt modelId="{A9546626-F7FD-4A82-8969-F86591DB07D4}">
      <dgm:prSet phldrT="[Text]"/>
      <dgm:spPr>
        <a:xfrm>
          <a:off x="6430117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disposal</a:t>
          </a:r>
        </a:p>
      </dgm:t>
    </dgm:pt>
    <dgm:pt modelId="{A4930416-536B-4573-BA8A-C5AAEE5A8D50}" type="parTrans" cxnId="{BE4545AE-04C3-4C00-8FEE-484269D499E1}">
      <dgm:prSet/>
      <dgm:spPr>
        <a:xfrm>
          <a:off x="4623113" y="550182"/>
          <a:ext cx="2538947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2538947" y="135221"/>
              </a:lnTo>
              <a:lnTo>
                <a:pt x="2538947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CB263A19-05F4-4CD5-AEA0-E64653689FED}" type="sibTrans" cxnId="{BE4545AE-04C3-4C00-8FEE-484269D499E1}">
      <dgm:prSet/>
      <dgm:spPr/>
      <dgm:t>
        <a:bodyPr/>
        <a:lstStyle/>
        <a:p>
          <a:endParaRPr lang="en-GB" noProof="0" dirty="0"/>
        </a:p>
      </dgm:t>
    </dgm:pt>
    <dgm:pt modelId="{A45D71CB-B07C-4485-971F-99452CB001B6}">
      <dgm:prSet phldrT="[Text]" custT="1"/>
      <dgm:spPr>
        <a:xfrm>
          <a:off x="3327426" y="1938725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3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Membrane separation</a:t>
          </a:r>
          <a:endParaRPr lang="en-GB" sz="13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DD83205-5C59-456B-98C4-7FD73B6A341E}" type="parTrans" cxnId="{A7701495-5262-49AC-BAC8-14C06495A1FC}">
      <dgm:prSet/>
      <dgm:spPr>
        <a:xfrm>
          <a:off x="3107843" y="1668281"/>
          <a:ext cx="219583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034BA447-5C65-4417-A6A2-F3B789C66376}" type="sibTrans" cxnId="{A7701495-5262-49AC-BAC8-14C06495A1FC}">
      <dgm:prSet/>
      <dgm:spPr/>
      <dgm:t>
        <a:bodyPr/>
        <a:lstStyle/>
        <a:p>
          <a:endParaRPr lang="en-GB"/>
        </a:p>
      </dgm:t>
    </dgm:pt>
    <dgm:pt modelId="{32BCF11A-7F6E-4248-A4E3-606A4F75534E}">
      <dgm:prSet phldrT="[Text]"/>
      <dgm:spPr>
        <a:xfrm>
          <a:off x="3327426" y="2853083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Pressure swing</a:t>
          </a:r>
          <a:endParaRPr lang="en-GB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61839455-B565-46B4-B3BD-BF08119DE479}" type="parTrans" cxnId="{F5D2979F-5130-4FBD-B33E-46499EF056D9}">
      <dgm:prSet/>
      <dgm:spPr>
        <a:xfrm>
          <a:off x="3107843" y="1668281"/>
          <a:ext cx="219583" cy="150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759"/>
              </a:lnTo>
              <a:lnTo>
                <a:pt x="219583" y="150675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99FF1848-15F9-4827-AE3E-70334763299E}" type="sibTrans" cxnId="{F5D2979F-5130-4FBD-B33E-46499EF056D9}">
      <dgm:prSet/>
      <dgm:spPr/>
      <dgm:t>
        <a:bodyPr/>
        <a:lstStyle/>
        <a:p>
          <a:endParaRPr lang="en-GB"/>
        </a:p>
      </dgm:t>
    </dgm:pt>
    <dgm:pt modelId="{7AD0EFB8-FB56-46E9-8AAA-4971A79683CC}">
      <dgm:prSet phldrT="[Text]"/>
      <dgm:spPr>
        <a:xfrm>
          <a:off x="3327426" y="3767441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Cryogenic/cold separation</a:t>
          </a:r>
          <a:endParaRPr lang="en-GB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2180FD26-6776-4869-8CA4-3A3C876C6A11}" type="parTrans" cxnId="{061953E8-3445-4073-BC5D-13195B8F330D}">
      <dgm:prSet/>
      <dgm:spPr>
        <a:xfrm>
          <a:off x="3107843" y="1668281"/>
          <a:ext cx="219583" cy="2421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117"/>
              </a:lnTo>
              <a:lnTo>
                <a:pt x="219583" y="2421117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D18EE0AA-1591-4052-B8BD-CC076BE6AB88}" type="sibTrans" cxnId="{061953E8-3445-4073-BC5D-13195B8F330D}">
      <dgm:prSet/>
      <dgm:spPr/>
      <dgm:t>
        <a:bodyPr/>
        <a:lstStyle/>
        <a:p>
          <a:endParaRPr lang="en-GB"/>
        </a:p>
      </dgm:t>
    </dgm:pt>
    <dgm:pt modelId="{90613CF9-D547-4C0D-9089-7A198EE85C0E}" type="pres">
      <dgm:prSet presAssocID="{3A169E2E-CC86-45F8-90DE-C357F2CBE4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F40642-26AC-4710-8822-076869BE25D8}" type="pres">
      <dgm:prSet presAssocID="{31379A62-4AE4-4995-B597-DD7BA141476E}" presName="hierRoot1" presStyleCnt="0">
        <dgm:presLayoutVars>
          <dgm:hierBranch val="init"/>
        </dgm:presLayoutVars>
      </dgm:prSet>
      <dgm:spPr/>
    </dgm:pt>
    <dgm:pt modelId="{BD3B131A-3E48-401A-B46D-952A454C3C28}" type="pres">
      <dgm:prSet presAssocID="{31379A62-4AE4-4995-B597-DD7BA141476E}" presName="rootComposite1" presStyleCnt="0"/>
      <dgm:spPr/>
    </dgm:pt>
    <dgm:pt modelId="{E1194983-05F2-46AE-B598-CD812ED9E17F}" type="pres">
      <dgm:prSet presAssocID="{31379A62-4AE4-4995-B597-DD7BA141476E}" presName="rootText1" presStyleLbl="node0" presStyleIdx="0" presStyleCnt="1" custScaleX="489422" custScaleY="85348" custLinFactNeighborX="3969">
        <dgm:presLayoutVars>
          <dgm:chPref val="3"/>
        </dgm:presLayoutVars>
      </dgm:prSet>
      <dgm:spPr/>
    </dgm:pt>
    <dgm:pt modelId="{3A03D34A-56D3-45D2-8ED5-303D9FD98417}" type="pres">
      <dgm:prSet presAssocID="{31379A62-4AE4-4995-B597-DD7BA141476E}" presName="rootConnector1" presStyleLbl="node1" presStyleIdx="0" presStyleCnt="0"/>
      <dgm:spPr/>
    </dgm:pt>
    <dgm:pt modelId="{F36C5281-63AE-44D5-847A-77DAA14B5818}" type="pres">
      <dgm:prSet presAssocID="{31379A62-4AE4-4995-B597-DD7BA141476E}" presName="hierChild2" presStyleCnt="0"/>
      <dgm:spPr/>
    </dgm:pt>
    <dgm:pt modelId="{504525F3-5C29-4DEA-8A04-073E1BC7BBA3}" type="pres">
      <dgm:prSet presAssocID="{541D7FDA-77AD-4CB2-86DF-896516CE93A0}" presName="Name37" presStyleLbl="parChTrans1D2" presStyleIdx="0" presStyleCnt="4"/>
      <dgm:spPr/>
    </dgm:pt>
    <dgm:pt modelId="{2A4A95B7-3BC3-4790-930E-AE1AD680D76F}" type="pres">
      <dgm:prSet presAssocID="{71D64DA1-04A2-4CA1-A16D-5C97926E0996}" presName="hierRoot2" presStyleCnt="0">
        <dgm:presLayoutVars>
          <dgm:hierBranch val="init"/>
        </dgm:presLayoutVars>
      </dgm:prSet>
      <dgm:spPr/>
    </dgm:pt>
    <dgm:pt modelId="{7B40836C-F5C6-4542-8C13-DFFA7DAC6D4D}" type="pres">
      <dgm:prSet presAssocID="{71D64DA1-04A2-4CA1-A16D-5C97926E0996}" presName="rootComposite" presStyleCnt="0"/>
      <dgm:spPr/>
    </dgm:pt>
    <dgm:pt modelId="{7FA9616A-1F29-4335-93E1-4DF0235D0F9D}" type="pres">
      <dgm:prSet presAssocID="{71D64DA1-04A2-4CA1-A16D-5C97926E0996}" presName="rootText" presStyleLbl="node2" presStyleIdx="0" presStyleCnt="4" custScaleX="111895" custScaleY="131641">
        <dgm:presLayoutVars>
          <dgm:chPref val="3"/>
        </dgm:presLayoutVars>
      </dgm:prSet>
      <dgm:spPr/>
    </dgm:pt>
    <dgm:pt modelId="{D536BB60-1660-4383-8557-4AF3AE6ED6EE}" type="pres">
      <dgm:prSet presAssocID="{71D64DA1-04A2-4CA1-A16D-5C97926E0996}" presName="rootConnector" presStyleLbl="node2" presStyleIdx="0" presStyleCnt="4"/>
      <dgm:spPr/>
    </dgm:pt>
    <dgm:pt modelId="{12FCBAA7-43AA-435D-8833-C72DCB28C1DB}" type="pres">
      <dgm:prSet presAssocID="{71D64DA1-04A2-4CA1-A16D-5C97926E0996}" presName="hierChild4" presStyleCnt="0"/>
      <dgm:spPr/>
    </dgm:pt>
    <dgm:pt modelId="{100FAA25-DDA8-4F11-B474-D761541EA8A8}" type="pres">
      <dgm:prSet presAssocID="{71D64DA1-04A2-4CA1-A16D-5C97926E0996}" presName="hierChild5" presStyleCnt="0"/>
      <dgm:spPr/>
    </dgm:pt>
    <dgm:pt modelId="{13780461-477F-4DD8-8DD5-65F6A3DBB8DA}" type="pres">
      <dgm:prSet presAssocID="{E1D9D6B0-AA14-4EB5-91E0-438505FC81ED}" presName="Name37" presStyleLbl="parChTrans1D2" presStyleIdx="1" presStyleCnt="4"/>
      <dgm:spPr/>
    </dgm:pt>
    <dgm:pt modelId="{E5317C3C-54D0-436F-9F93-83174F5AF0D4}" type="pres">
      <dgm:prSet presAssocID="{8849FAB8-9ED5-471A-8F08-46D1BE44239D}" presName="hierRoot2" presStyleCnt="0">
        <dgm:presLayoutVars>
          <dgm:hierBranch val="init"/>
        </dgm:presLayoutVars>
      </dgm:prSet>
      <dgm:spPr/>
    </dgm:pt>
    <dgm:pt modelId="{145625AC-5054-4FE1-B0C3-FFEDA8476B78}" type="pres">
      <dgm:prSet presAssocID="{8849FAB8-9ED5-471A-8F08-46D1BE44239D}" presName="rootComposite" presStyleCnt="0"/>
      <dgm:spPr/>
    </dgm:pt>
    <dgm:pt modelId="{9560444E-8BA6-4566-B17A-69DDB8CDBABE}" type="pres">
      <dgm:prSet presAssocID="{8849FAB8-9ED5-471A-8F08-46D1BE44239D}" presName="rootText" presStyleLbl="node2" presStyleIdx="1" presStyleCnt="4" custScaleX="113671" custScaleY="131641">
        <dgm:presLayoutVars>
          <dgm:chPref val="3"/>
        </dgm:presLayoutVars>
      </dgm:prSet>
      <dgm:spPr/>
    </dgm:pt>
    <dgm:pt modelId="{7235F72B-F2DA-4C54-AA9D-CCFD9F9E7757}" type="pres">
      <dgm:prSet presAssocID="{8849FAB8-9ED5-471A-8F08-46D1BE44239D}" presName="rootConnector" presStyleLbl="node2" presStyleIdx="1" presStyleCnt="4"/>
      <dgm:spPr/>
    </dgm:pt>
    <dgm:pt modelId="{1FCA9EEA-2F5D-42FC-8D11-DAC252A9573B}" type="pres">
      <dgm:prSet presAssocID="{8849FAB8-9ED5-471A-8F08-46D1BE44239D}" presName="hierChild4" presStyleCnt="0"/>
      <dgm:spPr/>
    </dgm:pt>
    <dgm:pt modelId="{3B42E4BF-4A45-47EB-A8DC-DD0800212282}" type="pres">
      <dgm:prSet presAssocID="{8DD83205-5C59-456B-98C4-7FD73B6A341E}" presName="Name37" presStyleLbl="parChTrans1D3" presStyleIdx="0" presStyleCnt="3"/>
      <dgm:spPr/>
    </dgm:pt>
    <dgm:pt modelId="{21666EBC-CC8D-4227-992D-82B01B86847D}" type="pres">
      <dgm:prSet presAssocID="{A45D71CB-B07C-4485-971F-99452CB001B6}" presName="hierRoot2" presStyleCnt="0">
        <dgm:presLayoutVars>
          <dgm:hierBranch val="init"/>
        </dgm:presLayoutVars>
      </dgm:prSet>
      <dgm:spPr/>
    </dgm:pt>
    <dgm:pt modelId="{5E876975-8CA9-47A8-88B4-DCCB0EDD8EF5}" type="pres">
      <dgm:prSet presAssocID="{A45D71CB-B07C-4485-971F-99452CB001B6}" presName="rootComposite" presStyleCnt="0"/>
      <dgm:spPr/>
    </dgm:pt>
    <dgm:pt modelId="{0CC9C517-151F-4B2A-9951-14B1F0010AAF}" type="pres">
      <dgm:prSet presAssocID="{A45D71CB-B07C-4485-971F-99452CB001B6}" presName="rootText" presStyleLbl="node3" presStyleIdx="0" presStyleCnt="3">
        <dgm:presLayoutVars>
          <dgm:chPref val="3"/>
        </dgm:presLayoutVars>
      </dgm:prSet>
      <dgm:spPr/>
    </dgm:pt>
    <dgm:pt modelId="{4D47667E-C03F-4419-A314-25B3E903E44F}" type="pres">
      <dgm:prSet presAssocID="{A45D71CB-B07C-4485-971F-99452CB001B6}" presName="rootConnector" presStyleLbl="node3" presStyleIdx="0" presStyleCnt="3"/>
      <dgm:spPr/>
    </dgm:pt>
    <dgm:pt modelId="{8E3CA345-975D-49E4-B4FD-A9FEE5F288AA}" type="pres">
      <dgm:prSet presAssocID="{A45D71CB-B07C-4485-971F-99452CB001B6}" presName="hierChild4" presStyleCnt="0"/>
      <dgm:spPr/>
    </dgm:pt>
    <dgm:pt modelId="{9B3BB6C7-1F71-477A-B13A-957A41A60C53}" type="pres">
      <dgm:prSet presAssocID="{A45D71CB-B07C-4485-971F-99452CB001B6}" presName="hierChild5" presStyleCnt="0"/>
      <dgm:spPr/>
    </dgm:pt>
    <dgm:pt modelId="{24B25771-9004-47BF-9F2A-94F61FBFF718}" type="pres">
      <dgm:prSet presAssocID="{61839455-B565-46B4-B3BD-BF08119DE479}" presName="Name37" presStyleLbl="parChTrans1D3" presStyleIdx="1" presStyleCnt="3"/>
      <dgm:spPr/>
    </dgm:pt>
    <dgm:pt modelId="{14CBC077-96A6-4BA8-ACC1-0540B60B5E26}" type="pres">
      <dgm:prSet presAssocID="{32BCF11A-7F6E-4248-A4E3-606A4F75534E}" presName="hierRoot2" presStyleCnt="0">
        <dgm:presLayoutVars>
          <dgm:hierBranch val="init"/>
        </dgm:presLayoutVars>
      </dgm:prSet>
      <dgm:spPr/>
    </dgm:pt>
    <dgm:pt modelId="{522E8332-F4F8-49DD-8048-4D6CF180DF21}" type="pres">
      <dgm:prSet presAssocID="{32BCF11A-7F6E-4248-A4E3-606A4F75534E}" presName="rootComposite" presStyleCnt="0"/>
      <dgm:spPr/>
    </dgm:pt>
    <dgm:pt modelId="{112882FB-CA3C-4503-AF77-7F6F4BF437B8}" type="pres">
      <dgm:prSet presAssocID="{32BCF11A-7F6E-4248-A4E3-606A4F75534E}" presName="rootText" presStyleLbl="node3" presStyleIdx="1" presStyleCnt="3">
        <dgm:presLayoutVars>
          <dgm:chPref val="3"/>
        </dgm:presLayoutVars>
      </dgm:prSet>
      <dgm:spPr/>
    </dgm:pt>
    <dgm:pt modelId="{83D0BDDB-D043-463E-B10F-51E4BB73E54F}" type="pres">
      <dgm:prSet presAssocID="{32BCF11A-7F6E-4248-A4E3-606A4F75534E}" presName="rootConnector" presStyleLbl="node3" presStyleIdx="1" presStyleCnt="3"/>
      <dgm:spPr/>
    </dgm:pt>
    <dgm:pt modelId="{81B6FEEA-A4B0-4262-8197-5E3186BB1455}" type="pres">
      <dgm:prSet presAssocID="{32BCF11A-7F6E-4248-A4E3-606A4F75534E}" presName="hierChild4" presStyleCnt="0"/>
      <dgm:spPr/>
    </dgm:pt>
    <dgm:pt modelId="{CD3A3221-A98F-4D5B-84F0-1A287790B907}" type="pres">
      <dgm:prSet presAssocID="{32BCF11A-7F6E-4248-A4E3-606A4F75534E}" presName="hierChild5" presStyleCnt="0"/>
      <dgm:spPr/>
    </dgm:pt>
    <dgm:pt modelId="{9E3EF929-63FF-4C91-89A8-F21670CEBD9F}" type="pres">
      <dgm:prSet presAssocID="{2180FD26-6776-4869-8CA4-3A3C876C6A11}" presName="Name37" presStyleLbl="parChTrans1D3" presStyleIdx="2" presStyleCnt="3"/>
      <dgm:spPr/>
    </dgm:pt>
    <dgm:pt modelId="{E095E92C-D248-4968-B418-7B21D0AF2EF0}" type="pres">
      <dgm:prSet presAssocID="{7AD0EFB8-FB56-46E9-8AAA-4971A79683CC}" presName="hierRoot2" presStyleCnt="0">
        <dgm:presLayoutVars>
          <dgm:hierBranch val="init"/>
        </dgm:presLayoutVars>
      </dgm:prSet>
      <dgm:spPr/>
    </dgm:pt>
    <dgm:pt modelId="{4C066D2A-1DCE-4943-AD23-F1A8AF6AA180}" type="pres">
      <dgm:prSet presAssocID="{7AD0EFB8-FB56-46E9-8AAA-4971A79683CC}" presName="rootComposite" presStyleCnt="0"/>
      <dgm:spPr/>
    </dgm:pt>
    <dgm:pt modelId="{7012284B-1C1E-47DF-A7D4-44523DB7D96F}" type="pres">
      <dgm:prSet presAssocID="{7AD0EFB8-FB56-46E9-8AAA-4971A79683CC}" presName="rootText" presStyleLbl="node3" presStyleIdx="2" presStyleCnt="3">
        <dgm:presLayoutVars>
          <dgm:chPref val="3"/>
        </dgm:presLayoutVars>
      </dgm:prSet>
      <dgm:spPr/>
    </dgm:pt>
    <dgm:pt modelId="{E5D6A93D-16C7-42F6-A17F-AC72240972BE}" type="pres">
      <dgm:prSet presAssocID="{7AD0EFB8-FB56-46E9-8AAA-4971A79683CC}" presName="rootConnector" presStyleLbl="node3" presStyleIdx="2" presStyleCnt="3"/>
      <dgm:spPr/>
    </dgm:pt>
    <dgm:pt modelId="{296B3114-F835-4CB8-A607-24A121C4F754}" type="pres">
      <dgm:prSet presAssocID="{7AD0EFB8-FB56-46E9-8AAA-4971A79683CC}" presName="hierChild4" presStyleCnt="0"/>
      <dgm:spPr/>
    </dgm:pt>
    <dgm:pt modelId="{E46EF9A9-2BD9-4685-B6AB-C640712C3FF2}" type="pres">
      <dgm:prSet presAssocID="{7AD0EFB8-FB56-46E9-8AAA-4971A79683CC}" presName="hierChild5" presStyleCnt="0"/>
      <dgm:spPr/>
    </dgm:pt>
    <dgm:pt modelId="{C3529A18-C4A5-4008-A4B9-322D7E8CD5D4}" type="pres">
      <dgm:prSet presAssocID="{8849FAB8-9ED5-471A-8F08-46D1BE44239D}" presName="hierChild5" presStyleCnt="0"/>
      <dgm:spPr/>
    </dgm:pt>
    <dgm:pt modelId="{B5F14ED1-31DB-4AE4-9066-923D3765C41E}" type="pres">
      <dgm:prSet presAssocID="{E253937C-BB60-4646-A138-812EA8CF5E2E}" presName="Name37" presStyleLbl="parChTrans1D2" presStyleIdx="2" presStyleCnt="4"/>
      <dgm:spPr/>
    </dgm:pt>
    <dgm:pt modelId="{C0BA2E29-A5C7-4024-99CB-F5CCB849B05A}" type="pres">
      <dgm:prSet presAssocID="{B8A6A29B-C5E2-4D7B-9E7A-0669441DECB3}" presName="hierRoot2" presStyleCnt="0">
        <dgm:presLayoutVars>
          <dgm:hierBranch val="init"/>
        </dgm:presLayoutVars>
      </dgm:prSet>
      <dgm:spPr/>
    </dgm:pt>
    <dgm:pt modelId="{EEF15D80-FE8A-4584-B1D5-A0EEF45756B0}" type="pres">
      <dgm:prSet presAssocID="{B8A6A29B-C5E2-4D7B-9E7A-0669441DECB3}" presName="rootComposite" presStyleCnt="0"/>
      <dgm:spPr/>
    </dgm:pt>
    <dgm:pt modelId="{17887991-65DF-495F-BE59-52B0CC88AAE5}" type="pres">
      <dgm:prSet presAssocID="{B8A6A29B-C5E2-4D7B-9E7A-0669441DECB3}" presName="rootText" presStyleLbl="node2" presStyleIdx="2" presStyleCnt="4" custScaleX="113671" custScaleY="133731">
        <dgm:presLayoutVars>
          <dgm:chPref val="3"/>
        </dgm:presLayoutVars>
      </dgm:prSet>
      <dgm:spPr/>
    </dgm:pt>
    <dgm:pt modelId="{7D498526-D87C-45DA-A468-B88CC2520917}" type="pres">
      <dgm:prSet presAssocID="{B8A6A29B-C5E2-4D7B-9E7A-0669441DECB3}" presName="rootConnector" presStyleLbl="node2" presStyleIdx="2" presStyleCnt="4"/>
      <dgm:spPr/>
    </dgm:pt>
    <dgm:pt modelId="{DCEBD3A5-2B78-402D-A5E7-1B7C59F3C5E4}" type="pres">
      <dgm:prSet presAssocID="{B8A6A29B-C5E2-4D7B-9E7A-0669441DECB3}" presName="hierChild4" presStyleCnt="0"/>
      <dgm:spPr/>
    </dgm:pt>
    <dgm:pt modelId="{6E576E13-3517-4E6D-B4E4-069521992DF8}" type="pres">
      <dgm:prSet presAssocID="{B8A6A29B-C5E2-4D7B-9E7A-0669441DECB3}" presName="hierChild5" presStyleCnt="0"/>
      <dgm:spPr/>
    </dgm:pt>
    <dgm:pt modelId="{51164099-1B3C-4876-8783-721D0CBBCD1B}" type="pres">
      <dgm:prSet presAssocID="{A4930416-536B-4573-BA8A-C5AAEE5A8D50}" presName="Name37" presStyleLbl="parChTrans1D2" presStyleIdx="3" presStyleCnt="4"/>
      <dgm:spPr/>
    </dgm:pt>
    <dgm:pt modelId="{007C85B1-6D1A-455C-A3EC-998868F5B2E7}" type="pres">
      <dgm:prSet presAssocID="{A9546626-F7FD-4A82-8969-F86591DB07D4}" presName="hierRoot2" presStyleCnt="0">
        <dgm:presLayoutVars>
          <dgm:hierBranch val="init"/>
        </dgm:presLayoutVars>
      </dgm:prSet>
      <dgm:spPr/>
    </dgm:pt>
    <dgm:pt modelId="{8234386B-0E86-4FBE-9D61-9246C3705DE7}" type="pres">
      <dgm:prSet presAssocID="{A9546626-F7FD-4A82-8969-F86591DB07D4}" presName="rootComposite" presStyleCnt="0"/>
      <dgm:spPr/>
    </dgm:pt>
    <dgm:pt modelId="{5E6ACD63-6FCD-4F66-983F-9EBB5EAD1DFD}" type="pres">
      <dgm:prSet presAssocID="{A9546626-F7FD-4A82-8969-F86591DB07D4}" presName="rootText" presStyleLbl="node2" presStyleIdx="3" presStyleCnt="4" custScaleX="113671" custScaleY="133731">
        <dgm:presLayoutVars>
          <dgm:chPref val="3"/>
        </dgm:presLayoutVars>
      </dgm:prSet>
      <dgm:spPr/>
    </dgm:pt>
    <dgm:pt modelId="{2B62B610-43CA-448C-8C0D-595A5D7B80C4}" type="pres">
      <dgm:prSet presAssocID="{A9546626-F7FD-4A82-8969-F86591DB07D4}" presName="rootConnector" presStyleLbl="node2" presStyleIdx="3" presStyleCnt="4"/>
      <dgm:spPr/>
    </dgm:pt>
    <dgm:pt modelId="{E845C0FD-6391-4E36-902E-0976754451BC}" type="pres">
      <dgm:prSet presAssocID="{A9546626-F7FD-4A82-8969-F86591DB07D4}" presName="hierChild4" presStyleCnt="0"/>
      <dgm:spPr/>
    </dgm:pt>
    <dgm:pt modelId="{71455083-EE35-4C41-802A-5CC172CEAECE}" type="pres">
      <dgm:prSet presAssocID="{A9546626-F7FD-4A82-8969-F86591DB07D4}" presName="hierChild5" presStyleCnt="0"/>
      <dgm:spPr/>
    </dgm:pt>
    <dgm:pt modelId="{1810D3AE-7434-4054-8DC0-60F21161DE07}" type="pres">
      <dgm:prSet presAssocID="{31379A62-4AE4-4995-B597-DD7BA141476E}" presName="hierChild3" presStyleCnt="0"/>
      <dgm:spPr/>
    </dgm:pt>
  </dgm:ptLst>
  <dgm:cxnLst>
    <dgm:cxn modelId="{07525401-B93E-49DD-91BE-544E5A5EB53A}" type="presOf" srcId="{8849FAB8-9ED5-471A-8F08-46D1BE44239D}" destId="{9560444E-8BA6-4566-B17A-69DDB8CDBABE}" srcOrd="0" destOrd="0" presId="urn:microsoft.com/office/officeart/2005/8/layout/orgChart1"/>
    <dgm:cxn modelId="{677AC605-0271-4E72-B07D-80BAFD6E5871}" type="presOf" srcId="{B8A6A29B-C5E2-4D7B-9E7A-0669441DECB3}" destId="{17887991-65DF-495F-BE59-52B0CC88AAE5}" srcOrd="0" destOrd="0" presId="urn:microsoft.com/office/officeart/2005/8/layout/orgChart1"/>
    <dgm:cxn modelId="{AFC9B90D-6842-48ED-903A-304F4B6BB428}" type="presOf" srcId="{E1D9D6B0-AA14-4EB5-91E0-438505FC81ED}" destId="{13780461-477F-4DD8-8DD5-65F6A3DBB8DA}" srcOrd="0" destOrd="0" presId="urn:microsoft.com/office/officeart/2005/8/layout/orgChart1"/>
    <dgm:cxn modelId="{31EF7216-9119-42F5-8F54-5F4D4D9C5767}" srcId="{31379A62-4AE4-4995-B597-DD7BA141476E}" destId="{8849FAB8-9ED5-471A-8F08-46D1BE44239D}" srcOrd="1" destOrd="0" parTransId="{E1D9D6B0-AA14-4EB5-91E0-438505FC81ED}" sibTransId="{A119CE85-7A22-4447-90C5-60B9E3EC5579}"/>
    <dgm:cxn modelId="{F684121B-C163-40E3-857A-921312426E81}" type="presOf" srcId="{B8A6A29B-C5E2-4D7B-9E7A-0669441DECB3}" destId="{7D498526-D87C-45DA-A468-B88CC2520917}" srcOrd="1" destOrd="0" presId="urn:microsoft.com/office/officeart/2005/8/layout/orgChart1"/>
    <dgm:cxn modelId="{44F94F24-3D92-42C1-9CEB-F5A578C7692A}" type="presOf" srcId="{71D64DA1-04A2-4CA1-A16D-5C97926E0996}" destId="{D536BB60-1660-4383-8557-4AF3AE6ED6EE}" srcOrd="1" destOrd="0" presId="urn:microsoft.com/office/officeart/2005/8/layout/orgChart1"/>
    <dgm:cxn modelId="{CE42AE30-CAB2-434C-8543-9EDB776B2A69}" type="presOf" srcId="{A9546626-F7FD-4A82-8969-F86591DB07D4}" destId="{5E6ACD63-6FCD-4F66-983F-9EBB5EAD1DFD}" srcOrd="0" destOrd="0" presId="urn:microsoft.com/office/officeart/2005/8/layout/orgChart1"/>
    <dgm:cxn modelId="{BB3F4035-B935-4C09-A70D-25580ACF04F6}" type="presOf" srcId="{31379A62-4AE4-4995-B597-DD7BA141476E}" destId="{E1194983-05F2-46AE-B598-CD812ED9E17F}" srcOrd="0" destOrd="0" presId="urn:microsoft.com/office/officeart/2005/8/layout/orgChart1"/>
    <dgm:cxn modelId="{2A578C36-D64F-4E3F-AD0A-954E01199B9B}" type="presOf" srcId="{8DD83205-5C59-456B-98C4-7FD73B6A341E}" destId="{3B42E4BF-4A45-47EB-A8DC-DD0800212282}" srcOrd="0" destOrd="0" presId="urn:microsoft.com/office/officeart/2005/8/layout/orgChart1"/>
    <dgm:cxn modelId="{B99AF73A-6FF4-4323-8E55-A433E1012F04}" type="presOf" srcId="{32BCF11A-7F6E-4248-A4E3-606A4F75534E}" destId="{112882FB-CA3C-4503-AF77-7F6F4BF437B8}" srcOrd="0" destOrd="0" presId="urn:microsoft.com/office/officeart/2005/8/layout/orgChart1"/>
    <dgm:cxn modelId="{FCC67D5B-7D47-4B6D-94C2-5CE71FB0423D}" type="presOf" srcId="{A9546626-F7FD-4A82-8969-F86591DB07D4}" destId="{2B62B610-43CA-448C-8C0D-595A5D7B80C4}" srcOrd="1" destOrd="0" presId="urn:microsoft.com/office/officeart/2005/8/layout/orgChart1"/>
    <dgm:cxn modelId="{9FBA9747-C9A4-415E-8B42-2156BFCC7C97}" type="presOf" srcId="{7AD0EFB8-FB56-46E9-8AAA-4971A79683CC}" destId="{7012284B-1C1E-47DF-A7D4-44523DB7D96F}" srcOrd="0" destOrd="0" presId="urn:microsoft.com/office/officeart/2005/8/layout/orgChart1"/>
    <dgm:cxn modelId="{6E531E4C-0FD6-49C7-A332-6F16B1513842}" type="presOf" srcId="{8849FAB8-9ED5-471A-8F08-46D1BE44239D}" destId="{7235F72B-F2DA-4C54-AA9D-CCFD9F9E7757}" srcOrd="1" destOrd="0" presId="urn:microsoft.com/office/officeart/2005/8/layout/orgChart1"/>
    <dgm:cxn modelId="{13E92B6F-A8B7-498F-ABEE-892A2F8E96D8}" type="presOf" srcId="{2180FD26-6776-4869-8CA4-3A3C876C6A11}" destId="{9E3EF929-63FF-4C91-89A8-F21670CEBD9F}" srcOrd="0" destOrd="0" presId="urn:microsoft.com/office/officeart/2005/8/layout/orgChart1"/>
    <dgm:cxn modelId="{B11AEE73-815F-4421-873D-E5DDD030A5E6}" srcId="{31379A62-4AE4-4995-B597-DD7BA141476E}" destId="{B8A6A29B-C5E2-4D7B-9E7A-0669441DECB3}" srcOrd="2" destOrd="0" parTransId="{E253937C-BB60-4646-A138-812EA8CF5E2E}" sibTransId="{0A3A8943-9CBB-4A06-95C5-0A4953D3C16D}"/>
    <dgm:cxn modelId="{FB0AE87D-92A6-43E5-A38C-B1890B7195F5}" type="presOf" srcId="{71D64DA1-04A2-4CA1-A16D-5C97926E0996}" destId="{7FA9616A-1F29-4335-93E1-4DF0235D0F9D}" srcOrd="0" destOrd="0" presId="urn:microsoft.com/office/officeart/2005/8/layout/orgChart1"/>
    <dgm:cxn modelId="{1C558B83-5841-4C4A-9AFE-E24192D1F62F}" type="presOf" srcId="{541D7FDA-77AD-4CB2-86DF-896516CE93A0}" destId="{504525F3-5C29-4DEA-8A04-073E1BC7BBA3}" srcOrd="0" destOrd="0" presId="urn:microsoft.com/office/officeart/2005/8/layout/orgChart1"/>
    <dgm:cxn modelId="{2E984285-4320-4F4D-A9E0-58571C0F4AA6}" type="presOf" srcId="{A45D71CB-B07C-4485-971F-99452CB001B6}" destId="{0CC9C517-151F-4B2A-9951-14B1F0010AAF}" srcOrd="0" destOrd="0" presId="urn:microsoft.com/office/officeart/2005/8/layout/orgChart1"/>
    <dgm:cxn modelId="{2576C893-1AF6-4BCD-8140-D2F61EDF8FA0}" type="presOf" srcId="{A4930416-536B-4573-BA8A-C5AAEE5A8D50}" destId="{51164099-1B3C-4876-8783-721D0CBBCD1B}" srcOrd="0" destOrd="0" presId="urn:microsoft.com/office/officeart/2005/8/layout/orgChart1"/>
    <dgm:cxn modelId="{A7701495-5262-49AC-BAC8-14C06495A1FC}" srcId="{8849FAB8-9ED5-471A-8F08-46D1BE44239D}" destId="{A45D71CB-B07C-4485-971F-99452CB001B6}" srcOrd="0" destOrd="0" parTransId="{8DD83205-5C59-456B-98C4-7FD73B6A341E}" sibTransId="{034BA447-5C65-4417-A6A2-F3B789C66376}"/>
    <dgm:cxn modelId="{6C448E9E-27A4-43A4-B7B5-40003F6D22D0}" type="presOf" srcId="{3A169E2E-CC86-45F8-90DE-C357F2CBE4EF}" destId="{90613CF9-D547-4C0D-9089-7A198EE85C0E}" srcOrd="0" destOrd="0" presId="urn:microsoft.com/office/officeart/2005/8/layout/orgChart1"/>
    <dgm:cxn modelId="{F5D2979F-5130-4FBD-B33E-46499EF056D9}" srcId="{8849FAB8-9ED5-471A-8F08-46D1BE44239D}" destId="{32BCF11A-7F6E-4248-A4E3-606A4F75534E}" srcOrd="1" destOrd="0" parTransId="{61839455-B565-46B4-B3BD-BF08119DE479}" sibTransId="{99FF1848-15F9-4827-AE3E-70334763299E}"/>
    <dgm:cxn modelId="{A1557AA0-10B1-426A-A131-8DED03CD9DC6}" type="presOf" srcId="{61839455-B565-46B4-B3BD-BF08119DE479}" destId="{24B25771-9004-47BF-9F2A-94F61FBFF718}" srcOrd="0" destOrd="0" presId="urn:microsoft.com/office/officeart/2005/8/layout/orgChart1"/>
    <dgm:cxn modelId="{BE4545AE-04C3-4C00-8FEE-484269D499E1}" srcId="{31379A62-4AE4-4995-B597-DD7BA141476E}" destId="{A9546626-F7FD-4A82-8969-F86591DB07D4}" srcOrd="3" destOrd="0" parTransId="{A4930416-536B-4573-BA8A-C5AAEE5A8D50}" sibTransId="{CB263A19-05F4-4CD5-AEA0-E64653689FED}"/>
    <dgm:cxn modelId="{F719E5B9-DCBB-4C34-AE3D-9EFA63351CA5}" type="presOf" srcId="{31379A62-4AE4-4995-B597-DD7BA141476E}" destId="{3A03D34A-56D3-45D2-8ED5-303D9FD98417}" srcOrd="1" destOrd="0" presId="urn:microsoft.com/office/officeart/2005/8/layout/orgChart1"/>
    <dgm:cxn modelId="{58ABA0CB-C196-4B1F-98B2-56480D094ACE}" type="presOf" srcId="{A45D71CB-B07C-4485-971F-99452CB001B6}" destId="{4D47667E-C03F-4419-A314-25B3E903E44F}" srcOrd="1" destOrd="0" presId="urn:microsoft.com/office/officeart/2005/8/layout/orgChart1"/>
    <dgm:cxn modelId="{63C73FD9-58C7-4851-897D-96B9B5F29B55}" type="presOf" srcId="{32BCF11A-7F6E-4248-A4E3-606A4F75534E}" destId="{83D0BDDB-D043-463E-B10F-51E4BB73E54F}" srcOrd="1" destOrd="0" presId="urn:microsoft.com/office/officeart/2005/8/layout/orgChart1"/>
    <dgm:cxn modelId="{120B8FE4-373F-4AD3-8B94-245A7296CB23}" srcId="{31379A62-4AE4-4995-B597-DD7BA141476E}" destId="{71D64DA1-04A2-4CA1-A16D-5C97926E0996}" srcOrd="0" destOrd="0" parTransId="{541D7FDA-77AD-4CB2-86DF-896516CE93A0}" sibTransId="{768C2284-B3BB-493E-8B0F-577BC80CD9EE}"/>
    <dgm:cxn modelId="{061953E8-3445-4073-BC5D-13195B8F330D}" srcId="{8849FAB8-9ED5-471A-8F08-46D1BE44239D}" destId="{7AD0EFB8-FB56-46E9-8AAA-4971A79683CC}" srcOrd="2" destOrd="0" parTransId="{2180FD26-6776-4869-8CA4-3A3C876C6A11}" sibTransId="{D18EE0AA-1591-4052-B8BD-CC076BE6AB88}"/>
    <dgm:cxn modelId="{2A7697E8-2338-43BF-B492-74CEAD1A12A3}" type="presOf" srcId="{7AD0EFB8-FB56-46E9-8AAA-4971A79683CC}" destId="{E5D6A93D-16C7-42F6-A17F-AC72240972BE}" srcOrd="1" destOrd="0" presId="urn:microsoft.com/office/officeart/2005/8/layout/orgChart1"/>
    <dgm:cxn modelId="{B9AD34E9-60A4-4619-8A3C-E58293B28303}" srcId="{3A169E2E-CC86-45F8-90DE-C357F2CBE4EF}" destId="{31379A62-4AE4-4995-B597-DD7BA141476E}" srcOrd="0" destOrd="0" parTransId="{4F0E5423-E4FC-412A-84CD-591AC0D9680E}" sibTransId="{971E65FD-5175-425F-B38B-AE00E98BD84B}"/>
    <dgm:cxn modelId="{6F0E92EF-2C5F-4F44-8C6D-F7FCD24ADC9B}" type="presOf" srcId="{E253937C-BB60-4646-A138-812EA8CF5E2E}" destId="{B5F14ED1-31DB-4AE4-9066-923D3765C41E}" srcOrd="0" destOrd="0" presId="urn:microsoft.com/office/officeart/2005/8/layout/orgChart1"/>
    <dgm:cxn modelId="{8B736BF3-4806-45C5-A424-5EF2589C0AAB}" type="presParOf" srcId="{90613CF9-D547-4C0D-9089-7A198EE85C0E}" destId="{47F40642-26AC-4710-8822-076869BE25D8}" srcOrd="0" destOrd="0" presId="urn:microsoft.com/office/officeart/2005/8/layout/orgChart1"/>
    <dgm:cxn modelId="{D1E907DD-82AD-44D7-86C3-EE3F5D62F2D8}" type="presParOf" srcId="{47F40642-26AC-4710-8822-076869BE25D8}" destId="{BD3B131A-3E48-401A-B46D-952A454C3C28}" srcOrd="0" destOrd="0" presId="urn:microsoft.com/office/officeart/2005/8/layout/orgChart1"/>
    <dgm:cxn modelId="{C5A77AA7-A003-43B5-9407-3E9228B4C052}" type="presParOf" srcId="{BD3B131A-3E48-401A-B46D-952A454C3C28}" destId="{E1194983-05F2-46AE-B598-CD812ED9E17F}" srcOrd="0" destOrd="0" presId="urn:microsoft.com/office/officeart/2005/8/layout/orgChart1"/>
    <dgm:cxn modelId="{81D6C7A0-D91B-4EE1-A07F-47C0B9F74E50}" type="presParOf" srcId="{BD3B131A-3E48-401A-B46D-952A454C3C28}" destId="{3A03D34A-56D3-45D2-8ED5-303D9FD98417}" srcOrd="1" destOrd="0" presId="urn:microsoft.com/office/officeart/2005/8/layout/orgChart1"/>
    <dgm:cxn modelId="{64E54BF6-7D70-4719-992B-D8300FBD889A}" type="presParOf" srcId="{47F40642-26AC-4710-8822-076869BE25D8}" destId="{F36C5281-63AE-44D5-847A-77DAA14B5818}" srcOrd="1" destOrd="0" presId="urn:microsoft.com/office/officeart/2005/8/layout/orgChart1"/>
    <dgm:cxn modelId="{E59998B3-59E9-46D5-AEA4-F04ABD68735C}" type="presParOf" srcId="{F36C5281-63AE-44D5-847A-77DAA14B5818}" destId="{504525F3-5C29-4DEA-8A04-073E1BC7BBA3}" srcOrd="0" destOrd="0" presId="urn:microsoft.com/office/officeart/2005/8/layout/orgChart1"/>
    <dgm:cxn modelId="{36C4FFCC-21E5-46FD-A4AB-022B7AD61EFE}" type="presParOf" srcId="{F36C5281-63AE-44D5-847A-77DAA14B5818}" destId="{2A4A95B7-3BC3-4790-930E-AE1AD680D76F}" srcOrd="1" destOrd="0" presId="urn:microsoft.com/office/officeart/2005/8/layout/orgChart1"/>
    <dgm:cxn modelId="{CFA7EAB1-C46E-4D03-8E98-AE015454F010}" type="presParOf" srcId="{2A4A95B7-3BC3-4790-930E-AE1AD680D76F}" destId="{7B40836C-F5C6-4542-8C13-DFFA7DAC6D4D}" srcOrd="0" destOrd="0" presId="urn:microsoft.com/office/officeart/2005/8/layout/orgChart1"/>
    <dgm:cxn modelId="{28702217-BBAF-4F0D-A7DE-6F99BBC179A7}" type="presParOf" srcId="{7B40836C-F5C6-4542-8C13-DFFA7DAC6D4D}" destId="{7FA9616A-1F29-4335-93E1-4DF0235D0F9D}" srcOrd="0" destOrd="0" presId="urn:microsoft.com/office/officeart/2005/8/layout/orgChart1"/>
    <dgm:cxn modelId="{07CC9854-1065-4E61-AAB9-02F8D23CC7A0}" type="presParOf" srcId="{7B40836C-F5C6-4542-8C13-DFFA7DAC6D4D}" destId="{D536BB60-1660-4383-8557-4AF3AE6ED6EE}" srcOrd="1" destOrd="0" presId="urn:microsoft.com/office/officeart/2005/8/layout/orgChart1"/>
    <dgm:cxn modelId="{C3DAEE27-7ACB-4986-9801-644B60F0AE81}" type="presParOf" srcId="{2A4A95B7-3BC3-4790-930E-AE1AD680D76F}" destId="{12FCBAA7-43AA-435D-8833-C72DCB28C1DB}" srcOrd="1" destOrd="0" presId="urn:microsoft.com/office/officeart/2005/8/layout/orgChart1"/>
    <dgm:cxn modelId="{11B7FC70-2AB3-4D7B-81D7-7632A83295E1}" type="presParOf" srcId="{2A4A95B7-3BC3-4790-930E-AE1AD680D76F}" destId="{100FAA25-DDA8-4F11-B474-D761541EA8A8}" srcOrd="2" destOrd="0" presId="urn:microsoft.com/office/officeart/2005/8/layout/orgChart1"/>
    <dgm:cxn modelId="{A6489917-623F-4E79-88B8-20B904895870}" type="presParOf" srcId="{F36C5281-63AE-44D5-847A-77DAA14B5818}" destId="{13780461-477F-4DD8-8DD5-65F6A3DBB8DA}" srcOrd="2" destOrd="0" presId="urn:microsoft.com/office/officeart/2005/8/layout/orgChart1"/>
    <dgm:cxn modelId="{EA87D851-167A-47E3-838F-F907262251A2}" type="presParOf" srcId="{F36C5281-63AE-44D5-847A-77DAA14B5818}" destId="{E5317C3C-54D0-436F-9F93-83174F5AF0D4}" srcOrd="3" destOrd="0" presId="urn:microsoft.com/office/officeart/2005/8/layout/orgChart1"/>
    <dgm:cxn modelId="{AB34A791-08B2-4656-A20B-00A6D972D327}" type="presParOf" srcId="{E5317C3C-54D0-436F-9F93-83174F5AF0D4}" destId="{145625AC-5054-4FE1-B0C3-FFEDA8476B78}" srcOrd="0" destOrd="0" presId="urn:microsoft.com/office/officeart/2005/8/layout/orgChart1"/>
    <dgm:cxn modelId="{356B9F8A-24C3-4489-89A3-BB198AB3C1D3}" type="presParOf" srcId="{145625AC-5054-4FE1-B0C3-FFEDA8476B78}" destId="{9560444E-8BA6-4566-B17A-69DDB8CDBABE}" srcOrd="0" destOrd="0" presId="urn:microsoft.com/office/officeart/2005/8/layout/orgChart1"/>
    <dgm:cxn modelId="{6B4748B8-54A2-4651-815B-176D38CFEA3E}" type="presParOf" srcId="{145625AC-5054-4FE1-B0C3-FFEDA8476B78}" destId="{7235F72B-F2DA-4C54-AA9D-CCFD9F9E7757}" srcOrd="1" destOrd="0" presId="urn:microsoft.com/office/officeart/2005/8/layout/orgChart1"/>
    <dgm:cxn modelId="{69D995F4-8450-42CF-B93A-252D6E5AC565}" type="presParOf" srcId="{E5317C3C-54D0-436F-9F93-83174F5AF0D4}" destId="{1FCA9EEA-2F5D-42FC-8D11-DAC252A9573B}" srcOrd="1" destOrd="0" presId="urn:microsoft.com/office/officeart/2005/8/layout/orgChart1"/>
    <dgm:cxn modelId="{D02E8A28-EE75-48F4-89C6-EC22642F1CA7}" type="presParOf" srcId="{1FCA9EEA-2F5D-42FC-8D11-DAC252A9573B}" destId="{3B42E4BF-4A45-47EB-A8DC-DD0800212282}" srcOrd="0" destOrd="0" presId="urn:microsoft.com/office/officeart/2005/8/layout/orgChart1"/>
    <dgm:cxn modelId="{59BB96F3-9B86-4DA5-865C-5D380190E4BC}" type="presParOf" srcId="{1FCA9EEA-2F5D-42FC-8D11-DAC252A9573B}" destId="{21666EBC-CC8D-4227-992D-82B01B86847D}" srcOrd="1" destOrd="0" presId="urn:microsoft.com/office/officeart/2005/8/layout/orgChart1"/>
    <dgm:cxn modelId="{9DCF9D6A-2294-4D1D-912F-CD2E6C1BBC0A}" type="presParOf" srcId="{21666EBC-CC8D-4227-992D-82B01B86847D}" destId="{5E876975-8CA9-47A8-88B4-DCCB0EDD8EF5}" srcOrd="0" destOrd="0" presId="urn:microsoft.com/office/officeart/2005/8/layout/orgChart1"/>
    <dgm:cxn modelId="{79B2EEC6-B629-4DC1-BE44-31121285A033}" type="presParOf" srcId="{5E876975-8CA9-47A8-88B4-DCCB0EDD8EF5}" destId="{0CC9C517-151F-4B2A-9951-14B1F0010AAF}" srcOrd="0" destOrd="0" presId="urn:microsoft.com/office/officeart/2005/8/layout/orgChart1"/>
    <dgm:cxn modelId="{05DE213D-F555-402E-B19D-571B86C6CB55}" type="presParOf" srcId="{5E876975-8CA9-47A8-88B4-DCCB0EDD8EF5}" destId="{4D47667E-C03F-4419-A314-25B3E903E44F}" srcOrd="1" destOrd="0" presId="urn:microsoft.com/office/officeart/2005/8/layout/orgChart1"/>
    <dgm:cxn modelId="{67D7C3AE-168B-43B7-B069-B40FA18FD335}" type="presParOf" srcId="{21666EBC-CC8D-4227-992D-82B01B86847D}" destId="{8E3CA345-975D-49E4-B4FD-A9FEE5F288AA}" srcOrd="1" destOrd="0" presId="urn:microsoft.com/office/officeart/2005/8/layout/orgChart1"/>
    <dgm:cxn modelId="{D791E40E-D3DF-4616-8C28-5EBA677F4FBE}" type="presParOf" srcId="{21666EBC-CC8D-4227-992D-82B01B86847D}" destId="{9B3BB6C7-1F71-477A-B13A-957A41A60C53}" srcOrd="2" destOrd="0" presId="urn:microsoft.com/office/officeart/2005/8/layout/orgChart1"/>
    <dgm:cxn modelId="{8764C031-A5C9-4FEE-BF93-176A0FF1013E}" type="presParOf" srcId="{1FCA9EEA-2F5D-42FC-8D11-DAC252A9573B}" destId="{24B25771-9004-47BF-9F2A-94F61FBFF718}" srcOrd="2" destOrd="0" presId="urn:microsoft.com/office/officeart/2005/8/layout/orgChart1"/>
    <dgm:cxn modelId="{A73785C4-1BA8-442C-B6E5-6AA268BD8C5B}" type="presParOf" srcId="{1FCA9EEA-2F5D-42FC-8D11-DAC252A9573B}" destId="{14CBC077-96A6-4BA8-ACC1-0540B60B5E26}" srcOrd="3" destOrd="0" presId="urn:microsoft.com/office/officeart/2005/8/layout/orgChart1"/>
    <dgm:cxn modelId="{64389A79-AC7A-4ECE-A22E-F4ABB1A6593D}" type="presParOf" srcId="{14CBC077-96A6-4BA8-ACC1-0540B60B5E26}" destId="{522E8332-F4F8-49DD-8048-4D6CF180DF21}" srcOrd="0" destOrd="0" presId="urn:microsoft.com/office/officeart/2005/8/layout/orgChart1"/>
    <dgm:cxn modelId="{43E7ADAE-2E82-45A8-AF45-636CF4DB58C0}" type="presParOf" srcId="{522E8332-F4F8-49DD-8048-4D6CF180DF21}" destId="{112882FB-CA3C-4503-AF77-7F6F4BF437B8}" srcOrd="0" destOrd="0" presId="urn:microsoft.com/office/officeart/2005/8/layout/orgChart1"/>
    <dgm:cxn modelId="{7625F9F6-F9F2-47D4-BE8A-52919922D54B}" type="presParOf" srcId="{522E8332-F4F8-49DD-8048-4D6CF180DF21}" destId="{83D0BDDB-D043-463E-B10F-51E4BB73E54F}" srcOrd="1" destOrd="0" presId="urn:microsoft.com/office/officeart/2005/8/layout/orgChart1"/>
    <dgm:cxn modelId="{F38EDB5D-64D2-42EC-A3BC-C1E34247F899}" type="presParOf" srcId="{14CBC077-96A6-4BA8-ACC1-0540B60B5E26}" destId="{81B6FEEA-A4B0-4262-8197-5E3186BB1455}" srcOrd="1" destOrd="0" presId="urn:microsoft.com/office/officeart/2005/8/layout/orgChart1"/>
    <dgm:cxn modelId="{3E4BBE12-B7DB-4E78-9744-5E6AE28D4EDA}" type="presParOf" srcId="{14CBC077-96A6-4BA8-ACC1-0540B60B5E26}" destId="{CD3A3221-A98F-4D5B-84F0-1A287790B907}" srcOrd="2" destOrd="0" presId="urn:microsoft.com/office/officeart/2005/8/layout/orgChart1"/>
    <dgm:cxn modelId="{D42A3D33-35A6-44D4-BDC1-774EA9F96D94}" type="presParOf" srcId="{1FCA9EEA-2F5D-42FC-8D11-DAC252A9573B}" destId="{9E3EF929-63FF-4C91-89A8-F21670CEBD9F}" srcOrd="4" destOrd="0" presId="urn:microsoft.com/office/officeart/2005/8/layout/orgChart1"/>
    <dgm:cxn modelId="{95E9302C-57BE-48FF-84A4-66A52C33646C}" type="presParOf" srcId="{1FCA9EEA-2F5D-42FC-8D11-DAC252A9573B}" destId="{E095E92C-D248-4968-B418-7B21D0AF2EF0}" srcOrd="5" destOrd="0" presId="urn:microsoft.com/office/officeart/2005/8/layout/orgChart1"/>
    <dgm:cxn modelId="{196BC274-46EA-4823-A016-2696105CDF86}" type="presParOf" srcId="{E095E92C-D248-4968-B418-7B21D0AF2EF0}" destId="{4C066D2A-1DCE-4943-AD23-F1A8AF6AA180}" srcOrd="0" destOrd="0" presId="urn:microsoft.com/office/officeart/2005/8/layout/orgChart1"/>
    <dgm:cxn modelId="{39380AF1-4498-416B-B7E8-AF21DDF2F42B}" type="presParOf" srcId="{4C066D2A-1DCE-4943-AD23-F1A8AF6AA180}" destId="{7012284B-1C1E-47DF-A7D4-44523DB7D96F}" srcOrd="0" destOrd="0" presId="urn:microsoft.com/office/officeart/2005/8/layout/orgChart1"/>
    <dgm:cxn modelId="{4F105F82-9CEE-4F6C-8C09-04C7DC702061}" type="presParOf" srcId="{4C066D2A-1DCE-4943-AD23-F1A8AF6AA180}" destId="{E5D6A93D-16C7-42F6-A17F-AC72240972BE}" srcOrd="1" destOrd="0" presId="urn:microsoft.com/office/officeart/2005/8/layout/orgChart1"/>
    <dgm:cxn modelId="{DCE6BC64-83DD-4632-A137-93CBFA2586AB}" type="presParOf" srcId="{E095E92C-D248-4968-B418-7B21D0AF2EF0}" destId="{296B3114-F835-4CB8-A607-24A121C4F754}" srcOrd="1" destOrd="0" presId="urn:microsoft.com/office/officeart/2005/8/layout/orgChart1"/>
    <dgm:cxn modelId="{2428A8BF-10E7-44AD-9BCC-028ACB09C112}" type="presParOf" srcId="{E095E92C-D248-4968-B418-7B21D0AF2EF0}" destId="{E46EF9A9-2BD9-4685-B6AB-C640712C3FF2}" srcOrd="2" destOrd="0" presId="urn:microsoft.com/office/officeart/2005/8/layout/orgChart1"/>
    <dgm:cxn modelId="{739B1A0E-070B-455C-B8AF-6FEE6D823F17}" type="presParOf" srcId="{E5317C3C-54D0-436F-9F93-83174F5AF0D4}" destId="{C3529A18-C4A5-4008-A4B9-322D7E8CD5D4}" srcOrd="2" destOrd="0" presId="urn:microsoft.com/office/officeart/2005/8/layout/orgChart1"/>
    <dgm:cxn modelId="{C1A5D0B8-032C-4347-B562-074F5A59F3A6}" type="presParOf" srcId="{F36C5281-63AE-44D5-847A-77DAA14B5818}" destId="{B5F14ED1-31DB-4AE4-9066-923D3765C41E}" srcOrd="4" destOrd="0" presId="urn:microsoft.com/office/officeart/2005/8/layout/orgChart1"/>
    <dgm:cxn modelId="{D45CA28F-7C23-464C-B52D-F8D7EC978E4B}" type="presParOf" srcId="{F36C5281-63AE-44D5-847A-77DAA14B5818}" destId="{C0BA2E29-A5C7-4024-99CB-F5CCB849B05A}" srcOrd="5" destOrd="0" presId="urn:microsoft.com/office/officeart/2005/8/layout/orgChart1"/>
    <dgm:cxn modelId="{EDCCF2D6-6E44-4F7F-9BE8-C222905FDDE1}" type="presParOf" srcId="{C0BA2E29-A5C7-4024-99CB-F5CCB849B05A}" destId="{EEF15D80-FE8A-4584-B1D5-A0EEF45756B0}" srcOrd="0" destOrd="0" presId="urn:microsoft.com/office/officeart/2005/8/layout/orgChart1"/>
    <dgm:cxn modelId="{BDDAA77A-6F18-4A25-B92A-EDE7208E58F2}" type="presParOf" srcId="{EEF15D80-FE8A-4584-B1D5-A0EEF45756B0}" destId="{17887991-65DF-495F-BE59-52B0CC88AAE5}" srcOrd="0" destOrd="0" presId="urn:microsoft.com/office/officeart/2005/8/layout/orgChart1"/>
    <dgm:cxn modelId="{C4F25CE5-B7DE-4AB2-ACAF-F1496B517D61}" type="presParOf" srcId="{EEF15D80-FE8A-4584-B1D5-A0EEF45756B0}" destId="{7D498526-D87C-45DA-A468-B88CC2520917}" srcOrd="1" destOrd="0" presId="urn:microsoft.com/office/officeart/2005/8/layout/orgChart1"/>
    <dgm:cxn modelId="{386B4AB8-6800-4383-BCD5-A53820C6DCEE}" type="presParOf" srcId="{C0BA2E29-A5C7-4024-99CB-F5CCB849B05A}" destId="{DCEBD3A5-2B78-402D-A5E7-1B7C59F3C5E4}" srcOrd="1" destOrd="0" presId="urn:microsoft.com/office/officeart/2005/8/layout/orgChart1"/>
    <dgm:cxn modelId="{53599018-0407-49B8-BD87-C84A9FACAED3}" type="presParOf" srcId="{C0BA2E29-A5C7-4024-99CB-F5CCB849B05A}" destId="{6E576E13-3517-4E6D-B4E4-069521992DF8}" srcOrd="2" destOrd="0" presId="urn:microsoft.com/office/officeart/2005/8/layout/orgChart1"/>
    <dgm:cxn modelId="{0998E222-F6E8-4B80-B809-ACBC26DF0A6A}" type="presParOf" srcId="{F36C5281-63AE-44D5-847A-77DAA14B5818}" destId="{51164099-1B3C-4876-8783-721D0CBBCD1B}" srcOrd="6" destOrd="0" presId="urn:microsoft.com/office/officeart/2005/8/layout/orgChart1"/>
    <dgm:cxn modelId="{9096DD93-6CEC-475A-BFB9-CC0B5EDB2FF1}" type="presParOf" srcId="{F36C5281-63AE-44D5-847A-77DAA14B5818}" destId="{007C85B1-6D1A-455C-A3EC-998868F5B2E7}" srcOrd="7" destOrd="0" presId="urn:microsoft.com/office/officeart/2005/8/layout/orgChart1"/>
    <dgm:cxn modelId="{4E61D71C-357C-4455-AADE-6DE8C5E079E3}" type="presParOf" srcId="{007C85B1-6D1A-455C-A3EC-998868F5B2E7}" destId="{8234386B-0E86-4FBE-9D61-9246C3705DE7}" srcOrd="0" destOrd="0" presId="urn:microsoft.com/office/officeart/2005/8/layout/orgChart1"/>
    <dgm:cxn modelId="{2F29A822-7ED6-4036-A4E1-C8120EB421DD}" type="presParOf" srcId="{8234386B-0E86-4FBE-9D61-9246C3705DE7}" destId="{5E6ACD63-6FCD-4F66-983F-9EBB5EAD1DFD}" srcOrd="0" destOrd="0" presId="urn:microsoft.com/office/officeart/2005/8/layout/orgChart1"/>
    <dgm:cxn modelId="{E10FDBAF-18D8-4E64-93D8-63EB1BB4CE5F}" type="presParOf" srcId="{8234386B-0E86-4FBE-9D61-9246C3705DE7}" destId="{2B62B610-43CA-448C-8C0D-595A5D7B80C4}" srcOrd="1" destOrd="0" presId="urn:microsoft.com/office/officeart/2005/8/layout/orgChart1"/>
    <dgm:cxn modelId="{8D14F0E4-0698-4E43-9AFD-F34130EA5A59}" type="presParOf" srcId="{007C85B1-6D1A-455C-A3EC-998868F5B2E7}" destId="{E845C0FD-6391-4E36-902E-0976754451BC}" srcOrd="1" destOrd="0" presId="urn:microsoft.com/office/officeart/2005/8/layout/orgChart1"/>
    <dgm:cxn modelId="{08EA3FA0-ED04-43EB-9E15-B037A021B9CD}" type="presParOf" srcId="{007C85B1-6D1A-455C-A3EC-998868F5B2E7}" destId="{71455083-EE35-4C41-802A-5CC172CEAECE}" srcOrd="2" destOrd="0" presId="urn:microsoft.com/office/officeart/2005/8/layout/orgChart1"/>
    <dgm:cxn modelId="{4F8C3645-B370-4718-A974-A2A3C94EED98}" type="presParOf" srcId="{47F40642-26AC-4710-8822-076869BE25D8}" destId="{1810D3AE-7434-4054-8DC0-60F21161DE0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169E2E-CC86-45F8-90DE-C357F2CBE4EF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1379A62-4AE4-4995-B597-DD7BA141476E}">
      <dgm:prSet phldrT="[Text]" custT="1"/>
      <dgm:spPr>
        <a:xfrm>
          <a:off x="1376699" y="614"/>
          <a:ext cx="6302915" cy="54956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24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How to reduce greenhouse gas usage</a:t>
          </a:r>
        </a:p>
      </dgm:t>
    </dgm:pt>
    <dgm:pt modelId="{4F0E5423-E4FC-412A-84CD-591AC0D9680E}" type="parTrans" cxnId="{B9AD34E9-60A4-4619-8A3C-E58293B28303}">
      <dgm:prSet/>
      <dgm:spPr/>
      <dgm:t>
        <a:bodyPr/>
        <a:lstStyle/>
        <a:p>
          <a:endParaRPr lang="en-GB" noProof="0" dirty="0"/>
        </a:p>
      </dgm:t>
    </dgm:pt>
    <dgm:pt modelId="{971E65FD-5175-425F-B38B-AE00E98BD84B}" type="sibTrans" cxnId="{B9AD34E9-60A4-4619-8A3C-E58293B28303}">
      <dgm:prSet/>
      <dgm:spPr/>
      <dgm:t>
        <a:bodyPr/>
        <a:lstStyle/>
        <a:p>
          <a:endParaRPr lang="en-GB" noProof="0" dirty="0"/>
        </a:p>
      </dgm:t>
    </dgm:pt>
    <dgm:pt modelId="{71D64DA1-04A2-4CA1-A16D-5C97926E0996}">
      <dgm:prSet phldrT="[Text]" custT="1"/>
      <dgm:spPr>
        <a:xfrm>
          <a:off x="1155038" y="820626"/>
          <a:ext cx="1441015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600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Optimization of current technologies</a:t>
          </a:r>
        </a:p>
      </dgm:t>
    </dgm:pt>
    <dgm:pt modelId="{541D7FDA-77AD-4CB2-86DF-896516CE93A0}" type="parTrans" cxnId="{120B8FE4-373F-4AD3-8B94-245A7296CB23}">
      <dgm:prSet/>
      <dgm:spPr>
        <a:xfrm>
          <a:off x="1875546" y="550182"/>
          <a:ext cx="2652610" cy="270443"/>
        </a:xfrm>
        <a:custGeom>
          <a:avLst/>
          <a:gdLst/>
          <a:ahLst/>
          <a:cxnLst/>
          <a:rect l="0" t="0" r="0" b="0"/>
          <a:pathLst>
            <a:path>
              <a:moveTo>
                <a:pt x="2652610" y="0"/>
              </a:moveTo>
              <a:lnTo>
                <a:pt x="2652610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768C2284-B3BB-493E-8B0F-577BC80CD9EE}" type="sibTrans" cxnId="{120B8FE4-373F-4AD3-8B94-245A7296CB23}">
      <dgm:prSet/>
      <dgm:spPr/>
      <dgm:t>
        <a:bodyPr/>
        <a:lstStyle/>
        <a:p>
          <a:endParaRPr lang="en-GB" noProof="0" dirty="0"/>
        </a:p>
      </dgm:t>
    </dgm:pt>
    <dgm:pt modelId="{8849FAB8-9ED5-471A-8F08-46D1BE44239D}">
      <dgm:prSet phldrT="[Text]" custT="1"/>
      <dgm:spPr>
        <a:xfrm>
          <a:off x="2866498" y="820626"/>
          <a:ext cx="1463887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600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Recuperation</a:t>
          </a:r>
        </a:p>
      </dgm:t>
    </dgm:pt>
    <dgm:pt modelId="{E1D9D6B0-AA14-4EB5-91E0-438505FC81ED}" type="parTrans" cxnId="{31EF7216-9119-42F5-8F54-5F4D4D9C5767}">
      <dgm:prSet/>
      <dgm:spPr>
        <a:xfrm>
          <a:off x="3598441" y="550182"/>
          <a:ext cx="929715" cy="270443"/>
        </a:xfrm>
        <a:custGeom>
          <a:avLst/>
          <a:gdLst/>
          <a:ahLst/>
          <a:cxnLst/>
          <a:rect l="0" t="0" r="0" b="0"/>
          <a:pathLst>
            <a:path>
              <a:moveTo>
                <a:pt x="929715" y="0"/>
              </a:moveTo>
              <a:lnTo>
                <a:pt x="929715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A119CE85-7A22-4447-90C5-60B9E3EC5579}" type="sibTrans" cxnId="{31EF7216-9119-42F5-8F54-5F4D4D9C5767}">
      <dgm:prSet/>
      <dgm:spPr/>
      <dgm:t>
        <a:bodyPr/>
        <a:lstStyle/>
        <a:p>
          <a:endParaRPr lang="en-GB" noProof="0" dirty="0"/>
        </a:p>
      </dgm:t>
    </dgm:pt>
    <dgm:pt modelId="{B8A6A29B-C5E2-4D7B-9E7A-0669441DECB3}">
      <dgm:prSet phldrT="[Text]" custT="1"/>
      <dgm:spPr>
        <a:xfrm>
          <a:off x="4600829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600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Alternative Gases</a:t>
          </a:r>
        </a:p>
      </dgm:t>
    </dgm:pt>
    <dgm:pt modelId="{E253937C-BB60-4646-A138-812EA8CF5E2E}" type="parTrans" cxnId="{B11AEE73-815F-4421-873D-E5DDD030A5E6}">
      <dgm:prSet/>
      <dgm:spPr>
        <a:xfrm>
          <a:off x="4528157" y="550182"/>
          <a:ext cx="804615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804615" y="135221"/>
              </a:lnTo>
              <a:lnTo>
                <a:pt x="804615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0A3A8943-9CBB-4A06-95C5-0A4953D3C16D}" type="sibTrans" cxnId="{B11AEE73-815F-4421-873D-E5DDD030A5E6}">
      <dgm:prSet/>
      <dgm:spPr/>
      <dgm:t>
        <a:bodyPr/>
        <a:lstStyle/>
        <a:p>
          <a:endParaRPr lang="en-GB" noProof="0" dirty="0"/>
        </a:p>
      </dgm:t>
    </dgm:pt>
    <dgm:pt modelId="{A9546626-F7FD-4A82-8969-F86591DB07D4}">
      <dgm:prSet phldrT="[Text]" custT="1"/>
      <dgm:spPr>
        <a:xfrm>
          <a:off x="6335160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sz="1600" b="1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disposal</a:t>
          </a:r>
        </a:p>
      </dgm:t>
    </dgm:pt>
    <dgm:pt modelId="{A4930416-536B-4573-BA8A-C5AAEE5A8D50}" type="parTrans" cxnId="{BE4545AE-04C3-4C00-8FEE-484269D499E1}">
      <dgm:prSet/>
      <dgm:spPr>
        <a:xfrm>
          <a:off x="4528157" y="550182"/>
          <a:ext cx="2538947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2538947" y="135221"/>
              </a:lnTo>
              <a:lnTo>
                <a:pt x="2538947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 noProof="0" dirty="0"/>
        </a:p>
      </dgm:t>
    </dgm:pt>
    <dgm:pt modelId="{CB263A19-05F4-4CD5-AEA0-E64653689FED}" type="sibTrans" cxnId="{BE4545AE-04C3-4C00-8FEE-484269D499E1}">
      <dgm:prSet/>
      <dgm:spPr/>
      <dgm:t>
        <a:bodyPr/>
        <a:lstStyle/>
        <a:p>
          <a:endParaRPr lang="en-GB" noProof="0" dirty="0"/>
        </a:p>
      </dgm:t>
    </dgm:pt>
    <dgm:pt modelId="{38EFD96E-D994-4648-9C33-5238A98CD16E}">
      <dgm:prSet phldrT="[Text]"/>
      <dgm:spPr>
        <a:xfrm>
          <a:off x="4966801" y="1952183"/>
          <a:ext cx="1287828" cy="643914"/>
        </a:xfrm>
        <a:prstGeom prst="rect">
          <a:avLst/>
        </a:prstGeom>
        <a:solidFill>
          <a:srgbClr val="4BACC6">
            <a:lumMod val="20000"/>
            <a:lumOff val="8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n-GB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New eco-friendly gases, HFOs, …</a:t>
          </a:r>
        </a:p>
      </dgm:t>
    </dgm:pt>
    <dgm:pt modelId="{A37CF896-2539-4566-B7B1-2A3B3C97B8F0}" type="parTrans" cxnId="{CAC30E55-CBB7-43D1-AEDC-7DC50F434FF5}">
      <dgm:prSet/>
      <dgm:spPr>
        <a:xfrm>
          <a:off x="4747218" y="1681739"/>
          <a:ext cx="219583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3848CAEE-67DA-40F5-9C74-2CEB0D30F780}" type="sibTrans" cxnId="{CAC30E55-CBB7-43D1-AEDC-7DC50F434FF5}">
      <dgm:prSet/>
      <dgm:spPr/>
      <dgm:t>
        <a:bodyPr/>
        <a:lstStyle/>
        <a:p>
          <a:endParaRPr lang="en-GB"/>
        </a:p>
      </dgm:t>
    </dgm:pt>
    <dgm:pt modelId="{90613CF9-D547-4C0D-9089-7A198EE85C0E}" type="pres">
      <dgm:prSet presAssocID="{3A169E2E-CC86-45F8-90DE-C357F2CBE4E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7F40642-26AC-4710-8822-076869BE25D8}" type="pres">
      <dgm:prSet presAssocID="{31379A62-4AE4-4995-B597-DD7BA141476E}" presName="hierRoot1" presStyleCnt="0">
        <dgm:presLayoutVars>
          <dgm:hierBranch val="init"/>
        </dgm:presLayoutVars>
      </dgm:prSet>
      <dgm:spPr/>
    </dgm:pt>
    <dgm:pt modelId="{BD3B131A-3E48-401A-B46D-952A454C3C28}" type="pres">
      <dgm:prSet presAssocID="{31379A62-4AE4-4995-B597-DD7BA141476E}" presName="rootComposite1" presStyleCnt="0"/>
      <dgm:spPr/>
    </dgm:pt>
    <dgm:pt modelId="{E1194983-05F2-46AE-B598-CD812ED9E17F}" type="pres">
      <dgm:prSet presAssocID="{31379A62-4AE4-4995-B597-DD7BA141476E}" presName="rootText1" presStyleLbl="node0" presStyleIdx="0" presStyleCnt="1" custScaleX="489422" custScaleY="85348" custLinFactNeighborX="3969">
        <dgm:presLayoutVars>
          <dgm:chPref val="3"/>
        </dgm:presLayoutVars>
      </dgm:prSet>
      <dgm:spPr/>
    </dgm:pt>
    <dgm:pt modelId="{3A03D34A-56D3-45D2-8ED5-303D9FD98417}" type="pres">
      <dgm:prSet presAssocID="{31379A62-4AE4-4995-B597-DD7BA141476E}" presName="rootConnector1" presStyleLbl="node1" presStyleIdx="0" presStyleCnt="0"/>
      <dgm:spPr/>
    </dgm:pt>
    <dgm:pt modelId="{F36C5281-63AE-44D5-847A-77DAA14B5818}" type="pres">
      <dgm:prSet presAssocID="{31379A62-4AE4-4995-B597-DD7BA141476E}" presName="hierChild2" presStyleCnt="0"/>
      <dgm:spPr/>
    </dgm:pt>
    <dgm:pt modelId="{504525F3-5C29-4DEA-8A04-073E1BC7BBA3}" type="pres">
      <dgm:prSet presAssocID="{541D7FDA-77AD-4CB2-86DF-896516CE93A0}" presName="Name37" presStyleLbl="parChTrans1D2" presStyleIdx="0" presStyleCnt="4"/>
      <dgm:spPr/>
    </dgm:pt>
    <dgm:pt modelId="{2A4A95B7-3BC3-4790-930E-AE1AD680D76F}" type="pres">
      <dgm:prSet presAssocID="{71D64DA1-04A2-4CA1-A16D-5C97926E0996}" presName="hierRoot2" presStyleCnt="0">
        <dgm:presLayoutVars>
          <dgm:hierBranch val="init"/>
        </dgm:presLayoutVars>
      </dgm:prSet>
      <dgm:spPr/>
    </dgm:pt>
    <dgm:pt modelId="{7B40836C-F5C6-4542-8C13-DFFA7DAC6D4D}" type="pres">
      <dgm:prSet presAssocID="{71D64DA1-04A2-4CA1-A16D-5C97926E0996}" presName="rootComposite" presStyleCnt="0"/>
      <dgm:spPr/>
    </dgm:pt>
    <dgm:pt modelId="{7FA9616A-1F29-4335-93E1-4DF0235D0F9D}" type="pres">
      <dgm:prSet presAssocID="{71D64DA1-04A2-4CA1-A16D-5C97926E0996}" presName="rootText" presStyleLbl="node2" presStyleIdx="0" presStyleCnt="4" custScaleX="111895" custScaleY="131641">
        <dgm:presLayoutVars>
          <dgm:chPref val="3"/>
        </dgm:presLayoutVars>
      </dgm:prSet>
      <dgm:spPr/>
    </dgm:pt>
    <dgm:pt modelId="{D536BB60-1660-4383-8557-4AF3AE6ED6EE}" type="pres">
      <dgm:prSet presAssocID="{71D64DA1-04A2-4CA1-A16D-5C97926E0996}" presName="rootConnector" presStyleLbl="node2" presStyleIdx="0" presStyleCnt="4"/>
      <dgm:spPr/>
    </dgm:pt>
    <dgm:pt modelId="{12FCBAA7-43AA-435D-8833-C72DCB28C1DB}" type="pres">
      <dgm:prSet presAssocID="{71D64DA1-04A2-4CA1-A16D-5C97926E0996}" presName="hierChild4" presStyleCnt="0"/>
      <dgm:spPr/>
    </dgm:pt>
    <dgm:pt modelId="{100FAA25-DDA8-4F11-B474-D761541EA8A8}" type="pres">
      <dgm:prSet presAssocID="{71D64DA1-04A2-4CA1-A16D-5C97926E0996}" presName="hierChild5" presStyleCnt="0"/>
      <dgm:spPr/>
    </dgm:pt>
    <dgm:pt modelId="{13780461-477F-4DD8-8DD5-65F6A3DBB8DA}" type="pres">
      <dgm:prSet presAssocID="{E1D9D6B0-AA14-4EB5-91E0-438505FC81ED}" presName="Name37" presStyleLbl="parChTrans1D2" presStyleIdx="1" presStyleCnt="4"/>
      <dgm:spPr/>
    </dgm:pt>
    <dgm:pt modelId="{E5317C3C-54D0-436F-9F93-83174F5AF0D4}" type="pres">
      <dgm:prSet presAssocID="{8849FAB8-9ED5-471A-8F08-46D1BE44239D}" presName="hierRoot2" presStyleCnt="0">
        <dgm:presLayoutVars>
          <dgm:hierBranch val="init"/>
        </dgm:presLayoutVars>
      </dgm:prSet>
      <dgm:spPr/>
    </dgm:pt>
    <dgm:pt modelId="{145625AC-5054-4FE1-B0C3-FFEDA8476B78}" type="pres">
      <dgm:prSet presAssocID="{8849FAB8-9ED5-471A-8F08-46D1BE44239D}" presName="rootComposite" presStyleCnt="0"/>
      <dgm:spPr/>
    </dgm:pt>
    <dgm:pt modelId="{9560444E-8BA6-4566-B17A-69DDB8CDBABE}" type="pres">
      <dgm:prSet presAssocID="{8849FAB8-9ED5-471A-8F08-46D1BE44239D}" presName="rootText" presStyleLbl="node2" presStyleIdx="1" presStyleCnt="4" custScaleX="113671" custScaleY="131641">
        <dgm:presLayoutVars>
          <dgm:chPref val="3"/>
        </dgm:presLayoutVars>
      </dgm:prSet>
      <dgm:spPr/>
    </dgm:pt>
    <dgm:pt modelId="{7235F72B-F2DA-4C54-AA9D-CCFD9F9E7757}" type="pres">
      <dgm:prSet presAssocID="{8849FAB8-9ED5-471A-8F08-46D1BE44239D}" presName="rootConnector" presStyleLbl="node2" presStyleIdx="1" presStyleCnt="4"/>
      <dgm:spPr/>
    </dgm:pt>
    <dgm:pt modelId="{1FCA9EEA-2F5D-42FC-8D11-DAC252A9573B}" type="pres">
      <dgm:prSet presAssocID="{8849FAB8-9ED5-471A-8F08-46D1BE44239D}" presName="hierChild4" presStyleCnt="0"/>
      <dgm:spPr/>
    </dgm:pt>
    <dgm:pt modelId="{C3529A18-C4A5-4008-A4B9-322D7E8CD5D4}" type="pres">
      <dgm:prSet presAssocID="{8849FAB8-9ED5-471A-8F08-46D1BE44239D}" presName="hierChild5" presStyleCnt="0"/>
      <dgm:spPr/>
    </dgm:pt>
    <dgm:pt modelId="{B5F14ED1-31DB-4AE4-9066-923D3765C41E}" type="pres">
      <dgm:prSet presAssocID="{E253937C-BB60-4646-A138-812EA8CF5E2E}" presName="Name37" presStyleLbl="parChTrans1D2" presStyleIdx="2" presStyleCnt="4"/>
      <dgm:spPr/>
    </dgm:pt>
    <dgm:pt modelId="{C0BA2E29-A5C7-4024-99CB-F5CCB849B05A}" type="pres">
      <dgm:prSet presAssocID="{B8A6A29B-C5E2-4D7B-9E7A-0669441DECB3}" presName="hierRoot2" presStyleCnt="0">
        <dgm:presLayoutVars>
          <dgm:hierBranch val="init"/>
        </dgm:presLayoutVars>
      </dgm:prSet>
      <dgm:spPr/>
    </dgm:pt>
    <dgm:pt modelId="{EEF15D80-FE8A-4584-B1D5-A0EEF45756B0}" type="pres">
      <dgm:prSet presAssocID="{B8A6A29B-C5E2-4D7B-9E7A-0669441DECB3}" presName="rootComposite" presStyleCnt="0"/>
      <dgm:spPr/>
    </dgm:pt>
    <dgm:pt modelId="{17887991-65DF-495F-BE59-52B0CC88AAE5}" type="pres">
      <dgm:prSet presAssocID="{B8A6A29B-C5E2-4D7B-9E7A-0669441DECB3}" presName="rootText" presStyleLbl="node2" presStyleIdx="2" presStyleCnt="4" custScaleX="113671" custScaleY="133731">
        <dgm:presLayoutVars>
          <dgm:chPref val="3"/>
        </dgm:presLayoutVars>
      </dgm:prSet>
      <dgm:spPr/>
    </dgm:pt>
    <dgm:pt modelId="{7D498526-D87C-45DA-A468-B88CC2520917}" type="pres">
      <dgm:prSet presAssocID="{B8A6A29B-C5E2-4D7B-9E7A-0669441DECB3}" presName="rootConnector" presStyleLbl="node2" presStyleIdx="2" presStyleCnt="4"/>
      <dgm:spPr/>
    </dgm:pt>
    <dgm:pt modelId="{DCEBD3A5-2B78-402D-A5E7-1B7C59F3C5E4}" type="pres">
      <dgm:prSet presAssocID="{B8A6A29B-C5E2-4D7B-9E7A-0669441DECB3}" presName="hierChild4" presStyleCnt="0"/>
      <dgm:spPr/>
    </dgm:pt>
    <dgm:pt modelId="{48B5ADF8-7124-475E-917D-4214D540B921}" type="pres">
      <dgm:prSet presAssocID="{A37CF896-2539-4566-B7B1-2A3B3C97B8F0}" presName="Name37" presStyleLbl="parChTrans1D3" presStyleIdx="0" presStyleCnt="1"/>
      <dgm:spPr/>
    </dgm:pt>
    <dgm:pt modelId="{29476679-34AE-4E46-AFD2-01397C86715C}" type="pres">
      <dgm:prSet presAssocID="{38EFD96E-D994-4648-9C33-5238A98CD16E}" presName="hierRoot2" presStyleCnt="0">
        <dgm:presLayoutVars>
          <dgm:hierBranch val="init"/>
        </dgm:presLayoutVars>
      </dgm:prSet>
      <dgm:spPr/>
    </dgm:pt>
    <dgm:pt modelId="{FD1B6771-BA6E-4F48-88F5-5BB19053FEF1}" type="pres">
      <dgm:prSet presAssocID="{38EFD96E-D994-4648-9C33-5238A98CD16E}" presName="rootComposite" presStyleCnt="0"/>
      <dgm:spPr/>
    </dgm:pt>
    <dgm:pt modelId="{920D0468-7004-4F99-B54D-923A943E1A44}" type="pres">
      <dgm:prSet presAssocID="{38EFD96E-D994-4648-9C33-5238A98CD16E}" presName="rootText" presStyleLbl="node3" presStyleIdx="0" presStyleCnt="1">
        <dgm:presLayoutVars>
          <dgm:chPref val="3"/>
        </dgm:presLayoutVars>
      </dgm:prSet>
      <dgm:spPr/>
    </dgm:pt>
    <dgm:pt modelId="{AE4A2223-08D5-4FC2-9EFE-814A53AC8144}" type="pres">
      <dgm:prSet presAssocID="{38EFD96E-D994-4648-9C33-5238A98CD16E}" presName="rootConnector" presStyleLbl="node3" presStyleIdx="0" presStyleCnt="1"/>
      <dgm:spPr/>
    </dgm:pt>
    <dgm:pt modelId="{A9CAD256-B333-4DFF-B85A-DFAFD9833D78}" type="pres">
      <dgm:prSet presAssocID="{38EFD96E-D994-4648-9C33-5238A98CD16E}" presName="hierChild4" presStyleCnt="0"/>
      <dgm:spPr/>
    </dgm:pt>
    <dgm:pt modelId="{08010568-10FE-437A-BA2A-477788783FB1}" type="pres">
      <dgm:prSet presAssocID="{38EFD96E-D994-4648-9C33-5238A98CD16E}" presName="hierChild5" presStyleCnt="0"/>
      <dgm:spPr/>
    </dgm:pt>
    <dgm:pt modelId="{6E576E13-3517-4E6D-B4E4-069521992DF8}" type="pres">
      <dgm:prSet presAssocID="{B8A6A29B-C5E2-4D7B-9E7A-0669441DECB3}" presName="hierChild5" presStyleCnt="0"/>
      <dgm:spPr/>
    </dgm:pt>
    <dgm:pt modelId="{51164099-1B3C-4876-8783-721D0CBBCD1B}" type="pres">
      <dgm:prSet presAssocID="{A4930416-536B-4573-BA8A-C5AAEE5A8D50}" presName="Name37" presStyleLbl="parChTrans1D2" presStyleIdx="3" presStyleCnt="4"/>
      <dgm:spPr/>
    </dgm:pt>
    <dgm:pt modelId="{007C85B1-6D1A-455C-A3EC-998868F5B2E7}" type="pres">
      <dgm:prSet presAssocID="{A9546626-F7FD-4A82-8969-F86591DB07D4}" presName="hierRoot2" presStyleCnt="0">
        <dgm:presLayoutVars>
          <dgm:hierBranch val="init"/>
        </dgm:presLayoutVars>
      </dgm:prSet>
      <dgm:spPr/>
    </dgm:pt>
    <dgm:pt modelId="{8234386B-0E86-4FBE-9D61-9246C3705DE7}" type="pres">
      <dgm:prSet presAssocID="{A9546626-F7FD-4A82-8969-F86591DB07D4}" presName="rootComposite" presStyleCnt="0"/>
      <dgm:spPr/>
    </dgm:pt>
    <dgm:pt modelId="{5E6ACD63-6FCD-4F66-983F-9EBB5EAD1DFD}" type="pres">
      <dgm:prSet presAssocID="{A9546626-F7FD-4A82-8969-F86591DB07D4}" presName="rootText" presStyleLbl="node2" presStyleIdx="3" presStyleCnt="4" custScaleX="113671" custScaleY="133731">
        <dgm:presLayoutVars>
          <dgm:chPref val="3"/>
        </dgm:presLayoutVars>
      </dgm:prSet>
      <dgm:spPr/>
    </dgm:pt>
    <dgm:pt modelId="{2B62B610-43CA-448C-8C0D-595A5D7B80C4}" type="pres">
      <dgm:prSet presAssocID="{A9546626-F7FD-4A82-8969-F86591DB07D4}" presName="rootConnector" presStyleLbl="node2" presStyleIdx="3" presStyleCnt="4"/>
      <dgm:spPr/>
    </dgm:pt>
    <dgm:pt modelId="{E845C0FD-6391-4E36-902E-0976754451BC}" type="pres">
      <dgm:prSet presAssocID="{A9546626-F7FD-4A82-8969-F86591DB07D4}" presName="hierChild4" presStyleCnt="0"/>
      <dgm:spPr/>
    </dgm:pt>
    <dgm:pt modelId="{71455083-EE35-4C41-802A-5CC172CEAECE}" type="pres">
      <dgm:prSet presAssocID="{A9546626-F7FD-4A82-8969-F86591DB07D4}" presName="hierChild5" presStyleCnt="0"/>
      <dgm:spPr/>
    </dgm:pt>
    <dgm:pt modelId="{1810D3AE-7434-4054-8DC0-60F21161DE07}" type="pres">
      <dgm:prSet presAssocID="{31379A62-4AE4-4995-B597-DD7BA141476E}" presName="hierChild3" presStyleCnt="0"/>
      <dgm:spPr/>
    </dgm:pt>
  </dgm:ptLst>
  <dgm:cxnLst>
    <dgm:cxn modelId="{07525401-B93E-49DD-91BE-544E5A5EB53A}" type="presOf" srcId="{8849FAB8-9ED5-471A-8F08-46D1BE44239D}" destId="{9560444E-8BA6-4566-B17A-69DDB8CDBABE}" srcOrd="0" destOrd="0" presId="urn:microsoft.com/office/officeart/2005/8/layout/orgChart1"/>
    <dgm:cxn modelId="{677AC605-0271-4E72-B07D-80BAFD6E5871}" type="presOf" srcId="{B8A6A29B-C5E2-4D7B-9E7A-0669441DECB3}" destId="{17887991-65DF-495F-BE59-52B0CC88AAE5}" srcOrd="0" destOrd="0" presId="urn:microsoft.com/office/officeart/2005/8/layout/orgChart1"/>
    <dgm:cxn modelId="{AFC9B90D-6842-48ED-903A-304F4B6BB428}" type="presOf" srcId="{E1D9D6B0-AA14-4EB5-91E0-438505FC81ED}" destId="{13780461-477F-4DD8-8DD5-65F6A3DBB8DA}" srcOrd="0" destOrd="0" presId="urn:microsoft.com/office/officeart/2005/8/layout/orgChart1"/>
    <dgm:cxn modelId="{31EF7216-9119-42F5-8F54-5F4D4D9C5767}" srcId="{31379A62-4AE4-4995-B597-DD7BA141476E}" destId="{8849FAB8-9ED5-471A-8F08-46D1BE44239D}" srcOrd="1" destOrd="0" parTransId="{E1D9D6B0-AA14-4EB5-91E0-438505FC81ED}" sibTransId="{A119CE85-7A22-4447-90C5-60B9E3EC5579}"/>
    <dgm:cxn modelId="{F684121B-C163-40E3-857A-921312426E81}" type="presOf" srcId="{B8A6A29B-C5E2-4D7B-9E7A-0669441DECB3}" destId="{7D498526-D87C-45DA-A468-B88CC2520917}" srcOrd="1" destOrd="0" presId="urn:microsoft.com/office/officeart/2005/8/layout/orgChart1"/>
    <dgm:cxn modelId="{44F94F24-3D92-42C1-9CEB-F5A578C7692A}" type="presOf" srcId="{71D64DA1-04A2-4CA1-A16D-5C97926E0996}" destId="{D536BB60-1660-4383-8557-4AF3AE6ED6EE}" srcOrd="1" destOrd="0" presId="urn:microsoft.com/office/officeart/2005/8/layout/orgChart1"/>
    <dgm:cxn modelId="{CE42AE30-CAB2-434C-8543-9EDB776B2A69}" type="presOf" srcId="{A9546626-F7FD-4A82-8969-F86591DB07D4}" destId="{5E6ACD63-6FCD-4F66-983F-9EBB5EAD1DFD}" srcOrd="0" destOrd="0" presId="urn:microsoft.com/office/officeart/2005/8/layout/orgChart1"/>
    <dgm:cxn modelId="{BB3F4035-B935-4C09-A70D-25580ACF04F6}" type="presOf" srcId="{31379A62-4AE4-4995-B597-DD7BA141476E}" destId="{E1194983-05F2-46AE-B598-CD812ED9E17F}" srcOrd="0" destOrd="0" presId="urn:microsoft.com/office/officeart/2005/8/layout/orgChart1"/>
    <dgm:cxn modelId="{B8D2A23D-B7E6-4139-B43E-19B50B0257D1}" type="presOf" srcId="{38EFD96E-D994-4648-9C33-5238A98CD16E}" destId="{920D0468-7004-4F99-B54D-923A943E1A44}" srcOrd="0" destOrd="0" presId="urn:microsoft.com/office/officeart/2005/8/layout/orgChart1"/>
    <dgm:cxn modelId="{FCC67D5B-7D47-4B6D-94C2-5CE71FB0423D}" type="presOf" srcId="{A9546626-F7FD-4A82-8969-F86591DB07D4}" destId="{2B62B610-43CA-448C-8C0D-595A5D7B80C4}" srcOrd="1" destOrd="0" presId="urn:microsoft.com/office/officeart/2005/8/layout/orgChart1"/>
    <dgm:cxn modelId="{2CF2FE5D-3CC3-4BEB-9260-1B01F280C4CA}" type="presOf" srcId="{38EFD96E-D994-4648-9C33-5238A98CD16E}" destId="{AE4A2223-08D5-4FC2-9EFE-814A53AC8144}" srcOrd="1" destOrd="0" presId="urn:microsoft.com/office/officeart/2005/8/layout/orgChart1"/>
    <dgm:cxn modelId="{6E531E4C-0FD6-49C7-A332-6F16B1513842}" type="presOf" srcId="{8849FAB8-9ED5-471A-8F08-46D1BE44239D}" destId="{7235F72B-F2DA-4C54-AA9D-CCFD9F9E7757}" srcOrd="1" destOrd="0" presId="urn:microsoft.com/office/officeart/2005/8/layout/orgChart1"/>
    <dgm:cxn modelId="{B11AEE73-815F-4421-873D-E5DDD030A5E6}" srcId="{31379A62-4AE4-4995-B597-DD7BA141476E}" destId="{B8A6A29B-C5E2-4D7B-9E7A-0669441DECB3}" srcOrd="2" destOrd="0" parTransId="{E253937C-BB60-4646-A138-812EA8CF5E2E}" sibTransId="{0A3A8943-9CBB-4A06-95C5-0A4953D3C16D}"/>
    <dgm:cxn modelId="{CAC30E55-CBB7-43D1-AEDC-7DC50F434FF5}" srcId="{B8A6A29B-C5E2-4D7B-9E7A-0669441DECB3}" destId="{38EFD96E-D994-4648-9C33-5238A98CD16E}" srcOrd="0" destOrd="0" parTransId="{A37CF896-2539-4566-B7B1-2A3B3C97B8F0}" sibTransId="{3848CAEE-67DA-40F5-9C74-2CEB0D30F780}"/>
    <dgm:cxn modelId="{FB0AE87D-92A6-43E5-A38C-B1890B7195F5}" type="presOf" srcId="{71D64DA1-04A2-4CA1-A16D-5C97926E0996}" destId="{7FA9616A-1F29-4335-93E1-4DF0235D0F9D}" srcOrd="0" destOrd="0" presId="urn:microsoft.com/office/officeart/2005/8/layout/orgChart1"/>
    <dgm:cxn modelId="{1C558B83-5841-4C4A-9AFE-E24192D1F62F}" type="presOf" srcId="{541D7FDA-77AD-4CB2-86DF-896516CE93A0}" destId="{504525F3-5C29-4DEA-8A04-073E1BC7BBA3}" srcOrd="0" destOrd="0" presId="urn:microsoft.com/office/officeart/2005/8/layout/orgChart1"/>
    <dgm:cxn modelId="{2576C893-1AF6-4BCD-8140-D2F61EDF8FA0}" type="presOf" srcId="{A4930416-536B-4573-BA8A-C5AAEE5A8D50}" destId="{51164099-1B3C-4876-8783-721D0CBBCD1B}" srcOrd="0" destOrd="0" presId="urn:microsoft.com/office/officeart/2005/8/layout/orgChart1"/>
    <dgm:cxn modelId="{6C448E9E-27A4-43A4-B7B5-40003F6D22D0}" type="presOf" srcId="{3A169E2E-CC86-45F8-90DE-C357F2CBE4EF}" destId="{90613CF9-D547-4C0D-9089-7A198EE85C0E}" srcOrd="0" destOrd="0" presId="urn:microsoft.com/office/officeart/2005/8/layout/orgChart1"/>
    <dgm:cxn modelId="{BE4545AE-04C3-4C00-8FEE-484269D499E1}" srcId="{31379A62-4AE4-4995-B597-DD7BA141476E}" destId="{A9546626-F7FD-4A82-8969-F86591DB07D4}" srcOrd="3" destOrd="0" parTransId="{A4930416-536B-4573-BA8A-C5AAEE5A8D50}" sibTransId="{CB263A19-05F4-4CD5-AEA0-E64653689FED}"/>
    <dgm:cxn modelId="{F719E5B9-DCBB-4C34-AE3D-9EFA63351CA5}" type="presOf" srcId="{31379A62-4AE4-4995-B597-DD7BA141476E}" destId="{3A03D34A-56D3-45D2-8ED5-303D9FD98417}" srcOrd="1" destOrd="0" presId="urn:microsoft.com/office/officeart/2005/8/layout/orgChart1"/>
    <dgm:cxn modelId="{120B8FE4-373F-4AD3-8B94-245A7296CB23}" srcId="{31379A62-4AE4-4995-B597-DD7BA141476E}" destId="{71D64DA1-04A2-4CA1-A16D-5C97926E0996}" srcOrd="0" destOrd="0" parTransId="{541D7FDA-77AD-4CB2-86DF-896516CE93A0}" sibTransId="{768C2284-B3BB-493E-8B0F-577BC80CD9EE}"/>
    <dgm:cxn modelId="{B9AD34E9-60A4-4619-8A3C-E58293B28303}" srcId="{3A169E2E-CC86-45F8-90DE-C357F2CBE4EF}" destId="{31379A62-4AE4-4995-B597-DD7BA141476E}" srcOrd="0" destOrd="0" parTransId="{4F0E5423-E4FC-412A-84CD-591AC0D9680E}" sibTransId="{971E65FD-5175-425F-B38B-AE00E98BD84B}"/>
    <dgm:cxn modelId="{6F0E92EF-2C5F-4F44-8C6D-F7FCD24ADC9B}" type="presOf" srcId="{E253937C-BB60-4646-A138-812EA8CF5E2E}" destId="{B5F14ED1-31DB-4AE4-9066-923D3765C41E}" srcOrd="0" destOrd="0" presId="urn:microsoft.com/office/officeart/2005/8/layout/orgChart1"/>
    <dgm:cxn modelId="{1E5301F7-3C3F-4574-A65A-1A624BC4AB64}" type="presOf" srcId="{A37CF896-2539-4566-B7B1-2A3B3C97B8F0}" destId="{48B5ADF8-7124-475E-917D-4214D540B921}" srcOrd="0" destOrd="0" presId="urn:microsoft.com/office/officeart/2005/8/layout/orgChart1"/>
    <dgm:cxn modelId="{8B736BF3-4806-45C5-A424-5EF2589C0AAB}" type="presParOf" srcId="{90613CF9-D547-4C0D-9089-7A198EE85C0E}" destId="{47F40642-26AC-4710-8822-076869BE25D8}" srcOrd="0" destOrd="0" presId="urn:microsoft.com/office/officeart/2005/8/layout/orgChart1"/>
    <dgm:cxn modelId="{D1E907DD-82AD-44D7-86C3-EE3F5D62F2D8}" type="presParOf" srcId="{47F40642-26AC-4710-8822-076869BE25D8}" destId="{BD3B131A-3E48-401A-B46D-952A454C3C28}" srcOrd="0" destOrd="0" presId="urn:microsoft.com/office/officeart/2005/8/layout/orgChart1"/>
    <dgm:cxn modelId="{C5A77AA7-A003-43B5-9407-3E9228B4C052}" type="presParOf" srcId="{BD3B131A-3E48-401A-B46D-952A454C3C28}" destId="{E1194983-05F2-46AE-B598-CD812ED9E17F}" srcOrd="0" destOrd="0" presId="urn:microsoft.com/office/officeart/2005/8/layout/orgChart1"/>
    <dgm:cxn modelId="{81D6C7A0-D91B-4EE1-A07F-47C0B9F74E50}" type="presParOf" srcId="{BD3B131A-3E48-401A-B46D-952A454C3C28}" destId="{3A03D34A-56D3-45D2-8ED5-303D9FD98417}" srcOrd="1" destOrd="0" presId="urn:microsoft.com/office/officeart/2005/8/layout/orgChart1"/>
    <dgm:cxn modelId="{64E54BF6-7D70-4719-992B-D8300FBD889A}" type="presParOf" srcId="{47F40642-26AC-4710-8822-076869BE25D8}" destId="{F36C5281-63AE-44D5-847A-77DAA14B5818}" srcOrd="1" destOrd="0" presId="urn:microsoft.com/office/officeart/2005/8/layout/orgChart1"/>
    <dgm:cxn modelId="{E59998B3-59E9-46D5-AEA4-F04ABD68735C}" type="presParOf" srcId="{F36C5281-63AE-44D5-847A-77DAA14B5818}" destId="{504525F3-5C29-4DEA-8A04-073E1BC7BBA3}" srcOrd="0" destOrd="0" presId="urn:microsoft.com/office/officeart/2005/8/layout/orgChart1"/>
    <dgm:cxn modelId="{36C4FFCC-21E5-46FD-A4AB-022B7AD61EFE}" type="presParOf" srcId="{F36C5281-63AE-44D5-847A-77DAA14B5818}" destId="{2A4A95B7-3BC3-4790-930E-AE1AD680D76F}" srcOrd="1" destOrd="0" presId="urn:microsoft.com/office/officeart/2005/8/layout/orgChart1"/>
    <dgm:cxn modelId="{CFA7EAB1-C46E-4D03-8E98-AE015454F010}" type="presParOf" srcId="{2A4A95B7-3BC3-4790-930E-AE1AD680D76F}" destId="{7B40836C-F5C6-4542-8C13-DFFA7DAC6D4D}" srcOrd="0" destOrd="0" presId="urn:microsoft.com/office/officeart/2005/8/layout/orgChart1"/>
    <dgm:cxn modelId="{28702217-BBAF-4F0D-A7DE-6F99BBC179A7}" type="presParOf" srcId="{7B40836C-F5C6-4542-8C13-DFFA7DAC6D4D}" destId="{7FA9616A-1F29-4335-93E1-4DF0235D0F9D}" srcOrd="0" destOrd="0" presId="urn:microsoft.com/office/officeart/2005/8/layout/orgChart1"/>
    <dgm:cxn modelId="{07CC9854-1065-4E61-AAB9-02F8D23CC7A0}" type="presParOf" srcId="{7B40836C-F5C6-4542-8C13-DFFA7DAC6D4D}" destId="{D536BB60-1660-4383-8557-4AF3AE6ED6EE}" srcOrd="1" destOrd="0" presId="urn:microsoft.com/office/officeart/2005/8/layout/orgChart1"/>
    <dgm:cxn modelId="{C3DAEE27-7ACB-4986-9801-644B60F0AE81}" type="presParOf" srcId="{2A4A95B7-3BC3-4790-930E-AE1AD680D76F}" destId="{12FCBAA7-43AA-435D-8833-C72DCB28C1DB}" srcOrd="1" destOrd="0" presId="urn:microsoft.com/office/officeart/2005/8/layout/orgChart1"/>
    <dgm:cxn modelId="{11B7FC70-2AB3-4D7B-81D7-7632A83295E1}" type="presParOf" srcId="{2A4A95B7-3BC3-4790-930E-AE1AD680D76F}" destId="{100FAA25-DDA8-4F11-B474-D761541EA8A8}" srcOrd="2" destOrd="0" presId="urn:microsoft.com/office/officeart/2005/8/layout/orgChart1"/>
    <dgm:cxn modelId="{A6489917-623F-4E79-88B8-20B904895870}" type="presParOf" srcId="{F36C5281-63AE-44D5-847A-77DAA14B5818}" destId="{13780461-477F-4DD8-8DD5-65F6A3DBB8DA}" srcOrd="2" destOrd="0" presId="urn:microsoft.com/office/officeart/2005/8/layout/orgChart1"/>
    <dgm:cxn modelId="{EA87D851-167A-47E3-838F-F907262251A2}" type="presParOf" srcId="{F36C5281-63AE-44D5-847A-77DAA14B5818}" destId="{E5317C3C-54D0-436F-9F93-83174F5AF0D4}" srcOrd="3" destOrd="0" presId="urn:microsoft.com/office/officeart/2005/8/layout/orgChart1"/>
    <dgm:cxn modelId="{AB34A791-08B2-4656-A20B-00A6D972D327}" type="presParOf" srcId="{E5317C3C-54D0-436F-9F93-83174F5AF0D4}" destId="{145625AC-5054-4FE1-B0C3-FFEDA8476B78}" srcOrd="0" destOrd="0" presId="urn:microsoft.com/office/officeart/2005/8/layout/orgChart1"/>
    <dgm:cxn modelId="{356B9F8A-24C3-4489-89A3-BB198AB3C1D3}" type="presParOf" srcId="{145625AC-5054-4FE1-B0C3-FFEDA8476B78}" destId="{9560444E-8BA6-4566-B17A-69DDB8CDBABE}" srcOrd="0" destOrd="0" presId="urn:microsoft.com/office/officeart/2005/8/layout/orgChart1"/>
    <dgm:cxn modelId="{6B4748B8-54A2-4651-815B-176D38CFEA3E}" type="presParOf" srcId="{145625AC-5054-4FE1-B0C3-FFEDA8476B78}" destId="{7235F72B-F2DA-4C54-AA9D-CCFD9F9E7757}" srcOrd="1" destOrd="0" presId="urn:microsoft.com/office/officeart/2005/8/layout/orgChart1"/>
    <dgm:cxn modelId="{69D995F4-8450-42CF-B93A-252D6E5AC565}" type="presParOf" srcId="{E5317C3C-54D0-436F-9F93-83174F5AF0D4}" destId="{1FCA9EEA-2F5D-42FC-8D11-DAC252A9573B}" srcOrd="1" destOrd="0" presId="urn:microsoft.com/office/officeart/2005/8/layout/orgChart1"/>
    <dgm:cxn modelId="{739B1A0E-070B-455C-B8AF-6FEE6D823F17}" type="presParOf" srcId="{E5317C3C-54D0-436F-9F93-83174F5AF0D4}" destId="{C3529A18-C4A5-4008-A4B9-322D7E8CD5D4}" srcOrd="2" destOrd="0" presId="urn:microsoft.com/office/officeart/2005/8/layout/orgChart1"/>
    <dgm:cxn modelId="{C1A5D0B8-032C-4347-B562-074F5A59F3A6}" type="presParOf" srcId="{F36C5281-63AE-44D5-847A-77DAA14B5818}" destId="{B5F14ED1-31DB-4AE4-9066-923D3765C41E}" srcOrd="4" destOrd="0" presId="urn:microsoft.com/office/officeart/2005/8/layout/orgChart1"/>
    <dgm:cxn modelId="{D45CA28F-7C23-464C-B52D-F8D7EC978E4B}" type="presParOf" srcId="{F36C5281-63AE-44D5-847A-77DAA14B5818}" destId="{C0BA2E29-A5C7-4024-99CB-F5CCB849B05A}" srcOrd="5" destOrd="0" presId="urn:microsoft.com/office/officeart/2005/8/layout/orgChart1"/>
    <dgm:cxn modelId="{EDCCF2D6-6E44-4F7F-9BE8-C222905FDDE1}" type="presParOf" srcId="{C0BA2E29-A5C7-4024-99CB-F5CCB849B05A}" destId="{EEF15D80-FE8A-4584-B1D5-A0EEF45756B0}" srcOrd="0" destOrd="0" presId="urn:microsoft.com/office/officeart/2005/8/layout/orgChart1"/>
    <dgm:cxn modelId="{BDDAA77A-6F18-4A25-B92A-EDE7208E58F2}" type="presParOf" srcId="{EEF15D80-FE8A-4584-B1D5-A0EEF45756B0}" destId="{17887991-65DF-495F-BE59-52B0CC88AAE5}" srcOrd="0" destOrd="0" presId="urn:microsoft.com/office/officeart/2005/8/layout/orgChart1"/>
    <dgm:cxn modelId="{C4F25CE5-B7DE-4AB2-ACAF-F1496B517D61}" type="presParOf" srcId="{EEF15D80-FE8A-4584-B1D5-A0EEF45756B0}" destId="{7D498526-D87C-45DA-A468-B88CC2520917}" srcOrd="1" destOrd="0" presId="urn:microsoft.com/office/officeart/2005/8/layout/orgChart1"/>
    <dgm:cxn modelId="{386B4AB8-6800-4383-BCD5-A53820C6DCEE}" type="presParOf" srcId="{C0BA2E29-A5C7-4024-99CB-F5CCB849B05A}" destId="{DCEBD3A5-2B78-402D-A5E7-1B7C59F3C5E4}" srcOrd="1" destOrd="0" presId="urn:microsoft.com/office/officeart/2005/8/layout/orgChart1"/>
    <dgm:cxn modelId="{FD81CE39-339F-44C3-A766-C33D4A5D2AC4}" type="presParOf" srcId="{DCEBD3A5-2B78-402D-A5E7-1B7C59F3C5E4}" destId="{48B5ADF8-7124-475E-917D-4214D540B921}" srcOrd="0" destOrd="0" presId="urn:microsoft.com/office/officeart/2005/8/layout/orgChart1"/>
    <dgm:cxn modelId="{58F538FF-BD6A-426F-A2B1-6158FB16B300}" type="presParOf" srcId="{DCEBD3A5-2B78-402D-A5E7-1B7C59F3C5E4}" destId="{29476679-34AE-4E46-AFD2-01397C86715C}" srcOrd="1" destOrd="0" presId="urn:microsoft.com/office/officeart/2005/8/layout/orgChart1"/>
    <dgm:cxn modelId="{997C2AF3-110F-44C6-A55A-EC7404C903A3}" type="presParOf" srcId="{29476679-34AE-4E46-AFD2-01397C86715C}" destId="{FD1B6771-BA6E-4F48-88F5-5BB19053FEF1}" srcOrd="0" destOrd="0" presId="urn:microsoft.com/office/officeart/2005/8/layout/orgChart1"/>
    <dgm:cxn modelId="{741567E0-3527-420C-96A2-34087EE57215}" type="presParOf" srcId="{FD1B6771-BA6E-4F48-88F5-5BB19053FEF1}" destId="{920D0468-7004-4F99-B54D-923A943E1A44}" srcOrd="0" destOrd="0" presId="urn:microsoft.com/office/officeart/2005/8/layout/orgChart1"/>
    <dgm:cxn modelId="{D9690F5C-4541-4ECB-983B-D97D70A2444C}" type="presParOf" srcId="{FD1B6771-BA6E-4F48-88F5-5BB19053FEF1}" destId="{AE4A2223-08D5-4FC2-9EFE-814A53AC8144}" srcOrd="1" destOrd="0" presId="urn:microsoft.com/office/officeart/2005/8/layout/orgChart1"/>
    <dgm:cxn modelId="{2ECCDEF6-5BC3-453E-BDC3-BE9A016863EE}" type="presParOf" srcId="{29476679-34AE-4E46-AFD2-01397C86715C}" destId="{A9CAD256-B333-4DFF-B85A-DFAFD9833D78}" srcOrd="1" destOrd="0" presId="urn:microsoft.com/office/officeart/2005/8/layout/orgChart1"/>
    <dgm:cxn modelId="{8822199F-E802-4808-B60E-BFD552B1DA6D}" type="presParOf" srcId="{29476679-34AE-4E46-AFD2-01397C86715C}" destId="{08010568-10FE-437A-BA2A-477788783FB1}" srcOrd="2" destOrd="0" presId="urn:microsoft.com/office/officeart/2005/8/layout/orgChart1"/>
    <dgm:cxn modelId="{53599018-0407-49B8-BD87-C84A9FACAED3}" type="presParOf" srcId="{C0BA2E29-A5C7-4024-99CB-F5CCB849B05A}" destId="{6E576E13-3517-4E6D-B4E4-069521992DF8}" srcOrd="2" destOrd="0" presId="urn:microsoft.com/office/officeart/2005/8/layout/orgChart1"/>
    <dgm:cxn modelId="{0998E222-F6E8-4B80-B809-ACBC26DF0A6A}" type="presParOf" srcId="{F36C5281-63AE-44D5-847A-77DAA14B5818}" destId="{51164099-1B3C-4876-8783-721D0CBBCD1B}" srcOrd="6" destOrd="0" presId="urn:microsoft.com/office/officeart/2005/8/layout/orgChart1"/>
    <dgm:cxn modelId="{9096DD93-6CEC-475A-BFB9-CC0B5EDB2FF1}" type="presParOf" srcId="{F36C5281-63AE-44D5-847A-77DAA14B5818}" destId="{007C85B1-6D1A-455C-A3EC-998868F5B2E7}" srcOrd="7" destOrd="0" presId="urn:microsoft.com/office/officeart/2005/8/layout/orgChart1"/>
    <dgm:cxn modelId="{4E61D71C-357C-4455-AADE-6DE8C5E079E3}" type="presParOf" srcId="{007C85B1-6D1A-455C-A3EC-998868F5B2E7}" destId="{8234386B-0E86-4FBE-9D61-9246C3705DE7}" srcOrd="0" destOrd="0" presId="urn:microsoft.com/office/officeart/2005/8/layout/orgChart1"/>
    <dgm:cxn modelId="{2F29A822-7ED6-4036-A4E1-C8120EB421DD}" type="presParOf" srcId="{8234386B-0E86-4FBE-9D61-9246C3705DE7}" destId="{5E6ACD63-6FCD-4F66-983F-9EBB5EAD1DFD}" srcOrd="0" destOrd="0" presId="urn:microsoft.com/office/officeart/2005/8/layout/orgChart1"/>
    <dgm:cxn modelId="{E10FDBAF-18D8-4E64-93D8-63EB1BB4CE5F}" type="presParOf" srcId="{8234386B-0E86-4FBE-9D61-9246C3705DE7}" destId="{2B62B610-43CA-448C-8C0D-595A5D7B80C4}" srcOrd="1" destOrd="0" presId="urn:microsoft.com/office/officeart/2005/8/layout/orgChart1"/>
    <dgm:cxn modelId="{8D14F0E4-0698-4E43-9AFD-F34130EA5A59}" type="presParOf" srcId="{007C85B1-6D1A-455C-A3EC-998868F5B2E7}" destId="{E845C0FD-6391-4E36-902E-0976754451BC}" srcOrd="1" destOrd="0" presId="urn:microsoft.com/office/officeart/2005/8/layout/orgChart1"/>
    <dgm:cxn modelId="{08EA3FA0-ED04-43EB-9E15-B037A021B9CD}" type="presParOf" srcId="{007C85B1-6D1A-455C-A3EC-998868F5B2E7}" destId="{71455083-EE35-4C41-802A-5CC172CEAECE}" srcOrd="2" destOrd="0" presId="urn:microsoft.com/office/officeart/2005/8/layout/orgChart1"/>
    <dgm:cxn modelId="{4F8C3645-B370-4718-A974-A2A3C94EED98}" type="presParOf" srcId="{47F40642-26AC-4710-8822-076869BE25D8}" destId="{1810D3AE-7434-4054-8DC0-60F21161DE0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C704A-5F21-4CA6-934C-32295061451F}">
      <dsp:nvSpPr>
        <dsp:cNvPr id="0" name=""/>
        <dsp:cNvSpPr/>
      </dsp:nvSpPr>
      <dsp:spPr>
        <a:xfrm>
          <a:off x="6481549" y="1681739"/>
          <a:ext cx="219583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164099-1B3C-4876-8783-721D0CBBCD1B}">
      <dsp:nvSpPr>
        <dsp:cNvPr id="0" name=""/>
        <dsp:cNvSpPr/>
      </dsp:nvSpPr>
      <dsp:spPr>
        <a:xfrm>
          <a:off x="4528157" y="550182"/>
          <a:ext cx="2538947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2538947" y="135221"/>
              </a:lnTo>
              <a:lnTo>
                <a:pt x="2538947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5ADF8-7124-475E-917D-4214D540B921}">
      <dsp:nvSpPr>
        <dsp:cNvPr id="0" name=""/>
        <dsp:cNvSpPr/>
      </dsp:nvSpPr>
      <dsp:spPr>
        <a:xfrm>
          <a:off x="4747218" y="1681739"/>
          <a:ext cx="219583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14ED1-31DB-4AE4-9066-923D3765C41E}">
      <dsp:nvSpPr>
        <dsp:cNvPr id="0" name=""/>
        <dsp:cNvSpPr/>
      </dsp:nvSpPr>
      <dsp:spPr>
        <a:xfrm>
          <a:off x="4528157" y="550182"/>
          <a:ext cx="804615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804615" y="135221"/>
              </a:lnTo>
              <a:lnTo>
                <a:pt x="804615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EF929-63FF-4C91-89A8-F21670CEBD9F}">
      <dsp:nvSpPr>
        <dsp:cNvPr id="0" name=""/>
        <dsp:cNvSpPr/>
      </dsp:nvSpPr>
      <dsp:spPr>
        <a:xfrm>
          <a:off x="3012887" y="1668281"/>
          <a:ext cx="219583" cy="2421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117"/>
              </a:lnTo>
              <a:lnTo>
                <a:pt x="219583" y="2421117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B25771-9004-47BF-9F2A-94F61FBFF718}">
      <dsp:nvSpPr>
        <dsp:cNvPr id="0" name=""/>
        <dsp:cNvSpPr/>
      </dsp:nvSpPr>
      <dsp:spPr>
        <a:xfrm>
          <a:off x="3012887" y="1668281"/>
          <a:ext cx="219583" cy="150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759"/>
              </a:lnTo>
              <a:lnTo>
                <a:pt x="219583" y="150675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2E4BF-4A45-47EB-A8DC-DD0800212282}">
      <dsp:nvSpPr>
        <dsp:cNvPr id="0" name=""/>
        <dsp:cNvSpPr/>
      </dsp:nvSpPr>
      <dsp:spPr>
        <a:xfrm>
          <a:off x="3012887" y="1668281"/>
          <a:ext cx="219583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780461-477F-4DD8-8DD5-65F6A3DBB8DA}">
      <dsp:nvSpPr>
        <dsp:cNvPr id="0" name=""/>
        <dsp:cNvSpPr/>
      </dsp:nvSpPr>
      <dsp:spPr>
        <a:xfrm>
          <a:off x="3598441" y="550182"/>
          <a:ext cx="929715" cy="270443"/>
        </a:xfrm>
        <a:custGeom>
          <a:avLst/>
          <a:gdLst/>
          <a:ahLst/>
          <a:cxnLst/>
          <a:rect l="0" t="0" r="0" b="0"/>
          <a:pathLst>
            <a:path>
              <a:moveTo>
                <a:pt x="929715" y="0"/>
              </a:moveTo>
              <a:lnTo>
                <a:pt x="929715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7E1EAF-02AD-4B76-AB76-1DD9DA8BC3CC}">
      <dsp:nvSpPr>
        <dsp:cNvPr id="0" name=""/>
        <dsp:cNvSpPr/>
      </dsp:nvSpPr>
      <dsp:spPr>
        <a:xfrm>
          <a:off x="1299140" y="1668281"/>
          <a:ext cx="216152" cy="2421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117"/>
              </a:lnTo>
              <a:lnTo>
                <a:pt x="216152" y="2421117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CA086-5151-43C6-A68F-055F76B8A7AC}">
      <dsp:nvSpPr>
        <dsp:cNvPr id="0" name=""/>
        <dsp:cNvSpPr/>
      </dsp:nvSpPr>
      <dsp:spPr>
        <a:xfrm>
          <a:off x="1299140" y="1668281"/>
          <a:ext cx="216152" cy="150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759"/>
              </a:lnTo>
              <a:lnTo>
                <a:pt x="216152" y="150675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EF2FE-A7EA-4D3C-A406-6A074AEFDC08}">
      <dsp:nvSpPr>
        <dsp:cNvPr id="0" name=""/>
        <dsp:cNvSpPr/>
      </dsp:nvSpPr>
      <dsp:spPr>
        <a:xfrm>
          <a:off x="1299140" y="1668281"/>
          <a:ext cx="216152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6152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525F3-5C29-4DEA-8A04-073E1BC7BBA3}">
      <dsp:nvSpPr>
        <dsp:cNvPr id="0" name=""/>
        <dsp:cNvSpPr/>
      </dsp:nvSpPr>
      <dsp:spPr>
        <a:xfrm>
          <a:off x="1875546" y="550182"/>
          <a:ext cx="2652610" cy="270443"/>
        </a:xfrm>
        <a:custGeom>
          <a:avLst/>
          <a:gdLst/>
          <a:ahLst/>
          <a:cxnLst/>
          <a:rect l="0" t="0" r="0" b="0"/>
          <a:pathLst>
            <a:path>
              <a:moveTo>
                <a:pt x="2652610" y="0"/>
              </a:moveTo>
              <a:lnTo>
                <a:pt x="2652610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94983-05F2-46AE-B598-CD812ED9E17F}">
      <dsp:nvSpPr>
        <dsp:cNvPr id="0" name=""/>
        <dsp:cNvSpPr/>
      </dsp:nvSpPr>
      <dsp:spPr>
        <a:xfrm>
          <a:off x="1376699" y="614"/>
          <a:ext cx="6302915" cy="54956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How to reduce greenhouse gas usage</a:t>
          </a:r>
        </a:p>
      </dsp:txBody>
      <dsp:txXfrm>
        <a:off x="1376699" y="614"/>
        <a:ext cx="6302915" cy="549567"/>
      </dsp:txXfrm>
    </dsp:sp>
    <dsp:sp modelId="{7FA9616A-1F29-4335-93E1-4DF0235D0F9D}">
      <dsp:nvSpPr>
        <dsp:cNvPr id="0" name=""/>
        <dsp:cNvSpPr/>
      </dsp:nvSpPr>
      <dsp:spPr>
        <a:xfrm>
          <a:off x="1155038" y="820626"/>
          <a:ext cx="1441015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Optimization of current technologies</a:t>
          </a:r>
        </a:p>
      </dsp:txBody>
      <dsp:txXfrm>
        <a:off x="1155038" y="820626"/>
        <a:ext cx="1441015" cy="847655"/>
      </dsp:txXfrm>
    </dsp:sp>
    <dsp:sp modelId="{723BABC8-812B-4249-A611-9F56B90A73E7}">
      <dsp:nvSpPr>
        <dsp:cNvPr id="0" name=""/>
        <dsp:cNvSpPr/>
      </dsp:nvSpPr>
      <dsp:spPr>
        <a:xfrm>
          <a:off x="1515292" y="1938725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n-GB" sz="1300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recirculation</a:t>
          </a:r>
          <a:endParaRPr lang="en-GB" sz="13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515292" y="1938725"/>
        <a:ext cx="1287828" cy="643914"/>
      </dsp:txXfrm>
    </dsp:sp>
    <dsp:sp modelId="{8B182A8C-F943-45AB-95D8-53ACAA5AA956}">
      <dsp:nvSpPr>
        <dsp:cNvPr id="0" name=""/>
        <dsp:cNvSpPr/>
      </dsp:nvSpPr>
      <dsp:spPr>
        <a:xfrm>
          <a:off x="1515292" y="2853083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n-GB" sz="13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Particular attention to operation</a:t>
          </a:r>
          <a:endParaRPr lang="en-GB" sz="13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515292" y="2853083"/>
        <a:ext cx="1287828" cy="643914"/>
      </dsp:txXfrm>
    </dsp:sp>
    <dsp:sp modelId="{A994A557-8BE7-4015-8493-CB6F35114427}">
      <dsp:nvSpPr>
        <dsp:cNvPr id="0" name=""/>
        <dsp:cNvSpPr/>
      </dsp:nvSpPr>
      <dsp:spPr>
        <a:xfrm>
          <a:off x="1515292" y="3767441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Improved controls and monitoring </a:t>
          </a:r>
          <a:endParaRPr lang="en-GB" sz="13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515292" y="3767441"/>
        <a:ext cx="1287828" cy="643914"/>
      </dsp:txXfrm>
    </dsp:sp>
    <dsp:sp modelId="{9560444E-8BA6-4566-B17A-69DDB8CDBABE}">
      <dsp:nvSpPr>
        <dsp:cNvPr id="0" name=""/>
        <dsp:cNvSpPr/>
      </dsp:nvSpPr>
      <dsp:spPr>
        <a:xfrm>
          <a:off x="2866498" y="820626"/>
          <a:ext cx="1463887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Recuperation</a:t>
          </a:r>
        </a:p>
      </dsp:txBody>
      <dsp:txXfrm>
        <a:off x="2866498" y="820626"/>
        <a:ext cx="1463887" cy="847655"/>
      </dsp:txXfrm>
    </dsp:sp>
    <dsp:sp modelId="{0CC9C517-151F-4B2A-9951-14B1F0010AAF}">
      <dsp:nvSpPr>
        <dsp:cNvPr id="0" name=""/>
        <dsp:cNvSpPr/>
      </dsp:nvSpPr>
      <dsp:spPr>
        <a:xfrm>
          <a:off x="3232470" y="1938725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Membrane separation</a:t>
          </a:r>
          <a:endParaRPr lang="en-GB" sz="13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232470" y="1938725"/>
        <a:ext cx="1287828" cy="643914"/>
      </dsp:txXfrm>
    </dsp:sp>
    <dsp:sp modelId="{112882FB-CA3C-4503-AF77-7F6F4BF437B8}">
      <dsp:nvSpPr>
        <dsp:cNvPr id="0" name=""/>
        <dsp:cNvSpPr/>
      </dsp:nvSpPr>
      <dsp:spPr>
        <a:xfrm>
          <a:off x="3232470" y="2853083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Pressure swing</a:t>
          </a:r>
          <a:endParaRPr lang="en-GB" sz="14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232470" y="2853083"/>
        <a:ext cx="1287828" cy="643914"/>
      </dsp:txXfrm>
    </dsp:sp>
    <dsp:sp modelId="{7012284B-1C1E-47DF-A7D4-44523DB7D96F}">
      <dsp:nvSpPr>
        <dsp:cNvPr id="0" name=""/>
        <dsp:cNvSpPr/>
      </dsp:nvSpPr>
      <dsp:spPr>
        <a:xfrm>
          <a:off x="3232470" y="3767441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Cryogenic/cold separation</a:t>
          </a:r>
          <a:endParaRPr lang="en-GB" sz="14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232470" y="3767441"/>
        <a:ext cx="1287828" cy="643914"/>
      </dsp:txXfrm>
    </dsp:sp>
    <dsp:sp modelId="{17887991-65DF-495F-BE59-52B0CC88AAE5}">
      <dsp:nvSpPr>
        <dsp:cNvPr id="0" name=""/>
        <dsp:cNvSpPr/>
      </dsp:nvSpPr>
      <dsp:spPr>
        <a:xfrm>
          <a:off x="4600829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Alternative Gases</a:t>
          </a:r>
        </a:p>
      </dsp:txBody>
      <dsp:txXfrm>
        <a:off x="4600829" y="820626"/>
        <a:ext cx="1463887" cy="861112"/>
      </dsp:txXfrm>
    </dsp:sp>
    <dsp:sp modelId="{920D0468-7004-4F99-B54D-923A943E1A44}">
      <dsp:nvSpPr>
        <dsp:cNvPr id="0" name=""/>
        <dsp:cNvSpPr/>
      </dsp:nvSpPr>
      <dsp:spPr>
        <a:xfrm>
          <a:off x="4966801" y="1952183"/>
          <a:ext cx="1287828" cy="643914"/>
        </a:xfrm>
        <a:prstGeom prst="rect">
          <a:avLst/>
        </a:prstGeom>
        <a:solidFill>
          <a:srgbClr val="4BACC6">
            <a:lumMod val="20000"/>
            <a:lumOff val="8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New eco-friendly gases, HFOs, …</a:t>
          </a:r>
        </a:p>
      </dsp:txBody>
      <dsp:txXfrm>
        <a:off x="4966801" y="1952183"/>
        <a:ext cx="1287828" cy="643914"/>
      </dsp:txXfrm>
    </dsp:sp>
    <dsp:sp modelId="{5E6ACD63-6FCD-4F66-983F-9EBB5EAD1DFD}">
      <dsp:nvSpPr>
        <dsp:cNvPr id="0" name=""/>
        <dsp:cNvSpPr/>
      </dsp:nvSpPr>
      <dsp:spPr>
        <a:xfrm>
          <a:off x="6335160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disposal</a:t>
          </a:r>
        </a:p>
      </dsp:txBody>
      <dsp:txXfrm>
        <a:off x="6335160" y="820626"/>
        <a:ext cx="1463887" cy="861112"/>
      </dsp:txXfrm>
    </dsp:sp>
    <dsp:sp modelId="{CFD36412-9D70-4D7F-8B4A-D4E2502B568C}">
      <dsp:nvSpPr>
        <dsp:cNvPr id="0" name=""/>
        <dsp:cNvSpPr/>
      </dsp:nvSpPr>
      <dsp:spPr>
        <a:xfrm>
          <a:off x="6701132" y="1952183"/>
          <a:ext cx="1287828" cy="643914"/>
        </a:xfrm>
        <a:prstGeom prst="rect">
          <a:avLst/>
        </a:prstGeom>
        <a:solidFill>
          <a:srgbClr val="4BACC6">
            <a:lumMod val="20000"/>
            <a:lumOff val="8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GHGs destruction</a:t>
          </a:r>
          <a:endParaRPr lang="en-GB" sz="14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6701132" y="1952183"/>
        <a:ext cx="1287828" cy="6439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64099-1B3C-4876-8783-721D0CBBCD1B}">
      <dsp:nvSpPr>
        <dsp:cNvPr id="0" name=""/>
        <dsp:cNvSpPr/>
      </dsp:nvSpPr>
      <dsp:spPr>
        <a:xfrm>
          <a:off x="4623113" y="550182"/>
          <a:ext cx="2538947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2538947" y="135221"/>
              </a:lnTo>
              <a:lnTo>
                <a:pt x="2538947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14ED1-31DB-4AE4-9066-923D3765C41E}">
      <dsp:nvSpPr>
        <dsp:cNvPr id="0" name=""/>
        <dsp:cNvSpPr/>
      </dsp:nvSpPr>
      <dsp:spPr>
        <a:xfrm>
          <a:off x="4623113" y="550182"/>
          <a:ext cx="804615" cy="270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804615" y="135221"/>
              </a:lnTo>
              <a:lnTo>
                <a:pt x="804615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EF929-63FF-4C91-89A8-F21670CEBD9F}">
      <dsp:nvSpPr>
        <dsp:cNvPr id="0" name=""/>
        <dsp:cNvSpPr/>
      </dsp:nvSpPr>
      <dsp:spPr>
        <a:xfrm>
          <a:off x="3107843" y="1668281"/>
          <a:ext cx="219583" cy="2421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117"/>
              </a:lnTo>
              <a:lnTo>
                <a:pt x="219583" y="2421117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B25771-9004-47BF-9F2A-94F61FBFF718}">
      <dsp:nvSpPr>
        <dsp:cNvPr id="0" name=""/>
        <dsp:cNvSpPr/>
      </dsp:nvSpPr>
      <dsp:spPr>
        <a:xfrm>
          <a:off x="3107843" y="1668281"/>
          <a:ext cx="219583" cy="150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759"/>
              </a:lnTo>
              <a:lnTo>
                <a:pt x="219583" y="1506759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2E4BF-4A45-47EB-A8DC-DD0800212282}">
      <dsp:nvSpPr>
        <dsp:cNvPr id="0" name=""/>
        <dsp:cNvSpPr/>
      </dsp:nvSpPr>
      <dsp:spPr>
        <a:xfrm>
          <a:off x="3107843" y="1668281"/>
          <a:ext cx="219583" cy="592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780461-477F-4DD8-8DD5-65F6A3DBB8DA}">
      <dsp:nvSpPr>
        <dsp:cNvPr id="0" name=""/>
        <dsp:cNvSpPr/>
      </dsp:nvSpPr>
      <dsp:spPr>
        <a:xfrm>
          <a:off x="3693398" y="550182"/>
          <a:ext cx="929715" cy="270443"/>
        </a:xfrm>
        <a:custGeom>
          <a:avLst/>
          <a:gdLst/>
          <a:ahLst/>
          <a:cxnLst/>
          <a:rect l="0" t="0" r="0" b="0"/>
          <a:pathLst>
            <a:path>
              <a:moveTo>
                <a:pt x="929715" y="0"/>
              </a:moveTo>
              <a:lnTo>
                <a:pt x="929715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525F3-5C29-4DEA-8A04-073E1BC7BBA3}">
      <dsp:nvSpPr>
        <dsp:cNvPr id="0" name=""/>
        <dsp:cNvSpPr/>
      </dsp:nvSpPr>
      <dsp:spPr>
        <a:xfrm>
          <a:off x="1970502" y="550182"/>
          <a:ext cx="2652610" cy="270443"/>
        </a:xfrm>
        <a:custGeom>
          <a:avLst/>
          <a:gdLst/>
          <a:ahLst/>
          <a:cxnLst/>
          <a:rect l="0" t="0" r="0" b="0"/>
          <a:pathLst>
            <a:path>
              <a:moveTo>
                <a:pt x="2652610" y="0"/>
              </a:moveTo>
              <a:lnTo>
                <a:pt x="2652610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94983-05F2-46AE-B598-CD812ED9E17F}">
      <dsp:nvSpPr>
        <dsp:cNvPr id="0" name=""/>
        <dsp:cNvSpPr/>
      </dsp:nvSpPr>
      <dsp:spPr>
        <a:xfrm>
          <a:off x="1471656" y="614"/>
          <a:ext cx="6302915" cy="549567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How to reduce greenhouse gas usage</a:t>
          </a:r>
        </a:p>
      </dsp:txBody>
      <dsp:txXfrm>
        <a:off x="1471656" y="614"/>
        <a:ext cx="6302915" cy="549567"/>
      </dsp:txXfrm>
    </dsp:sp>
    <dsp:sp modelId="{7FA9616A-1F29-4335-93E1-4DF0235D0F9D}">
      <dsp:nvSpPr>
        <dsp:cNvPr id="0" name=""/>
        <dsp:cNvSpPr/>
      </dsp:nvSpPr>
      <dsp:spPr>
        <a:xfrm>
          <a:off x="1249995" y="820626"/>
          <a:ext cx="1441015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Optimization of current technologies</a:t>
          </a:r>
        </a:p>
      </dsp:txBody>
      <dsp:txXfrm>
        <a:off x="1249995" y="820626"/>
        <a:ext cx="1441015" cy="847655"/>
      </dsp:txXfrm>
    </dsp:sp>
    <dsp:sp modelId="{9560444E-8BA6-4566-B17A-69DDB8CDBABE}">
      <dsp:nvSpPr>
        <dsp:cNvPr id="0" name=""/>
        <dsp:cNvSpPr/>
      </dsp:nvSpPr>
      <dsp:spPr>
        <a:xfrm>
          <a:off x="2961454" y="820626"/>
          <a:ext cx="1463887" cy="847655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Recuperation</a:t>
          </a:r>
        </a:p>
      </dsp:txBody>
      <dsp:txXfrm>
        <a:off x="2961454" y="820626"/>
        <a:ext cx="1463887" cy="847655"/>
      </dsp:txXfrm>
    </dsp:sp>
    <dsp:sp modelId="{0CC9C517-151F-4B2A-9951-14B1F0010AAF}">
      <dsp:nvSpPr>
        <dsp:cNvPr id="0" name=""/>
        <dsp:cNvSpPr/>
      </dsp:nvSpPr>
      <dsp:spPr>
        <a:xfrm>
          <a:off x="3327426" y="1938725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Membrane separation</a:t>
          </a:r>
          <a:endParaRPr lang="en-GB" sz="13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327426" y="1938725"/>
        <a:ext cx="1287828" cy="643914"/>
      </dsp:txXfrm>
    </dsp:sp>
    <dsp:sp modelId="{112882FB-CA3C-4503-AF77-7F6F4BF437B8}">
      <dsp:nvSpPr>
        <dsp:cNvPr id="0" name=""/>
        <dsp:cNvSpPr/>
      </dsp:nvSpPr>
      <dsp:spPr>
        <a:xfrm>
          <a:off x="3327426" y="2853083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Pressure swing</a:t>
          </a:r>
          <a:endParaRPr lang="en-GB" sz="16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327426" y="2853083"/>
        <a:ext cx="1287828" cy="643914"/>
      </dsp:txXfrm>
    </dsp:sp>
    <dsp:sp modelId="{7012284B-1C1E-47DF-A7D4-44523DB7D96F}">
      <dsp:nvSpPr>
        <dsp:cNvPr id="0" name=""/>
        <dsp:cNvSpPr/>
      </dsp:nvSpPr>
      <dsp:spPr>
        <a:xfrm>
          <a:off x="3327426" y="3767441"/>
          <a:ext cx="1287828" cy="643914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Cryogenic/cold separation</a:t>
          </a:r>
          <a:endParaRPr lang="en-GB" sz="1600" kern="1200" noProof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327426" y="3767441"/>
        <a:ext cx="1287828" cy="643914"/>
      </dsp:txXfrm>
    </dsp:sp>
    <dsp:sp modelId="{17887991-65DF-495F-BE59-52B0CC88AAE5}">
      <dsp:nvSpPr>
        <dsp:cNvPr id="0" name=""/>
        <dsp:cNvSpPr/>
      </dsp:nvSpPr>
      <dsp:spPr>
        <a:xfrm>
          <a:off x="4695786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Alternative Gases</a:t>
          </a:r>
        </a:p>
      </dsp:txBody>
      <dsp:txXfrm>
        <a:off x="4695786" y="820626"/>
        <a:ext cx="1463887" cy="861112"/>
      </dsp:txXfrm>
    </dsp:sp>
    <dsp:sp modelId="{5E6ACD63-6FCD-4F66-983F-9EBB5EAD1DFD}">
      <dsp:nvSpPr>
        <dsp:cNvPr id="0" name=""/>
        <dsp:cNvSpPr/>
      </dsp:nvSpPr>
      <dsp:spPr>
        <a:xfrm>
          <a:off x="6430117" y="820626"/>
          <a:ext cx="1463887" cy="86111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disposal</a:t>
          </a:r>
        </a:p>
      </dsp:txBody>
      <dsp:txXfrm>
        <a:off x="6430117" y="820626"/>
        <a:ext cx="1463887" cy="861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64099-1B3C-4876-8783-721D0CBBCD1B}">
      <dsp:nvSpPr>
        <dsp:cNvPr id="0" name=""/>
        <dsp:cNvSpPr/>
      </dsp:nvSpPr>
      <dsp:spPr>
        <a:xfrm>
          <a:off x="3125256" y="799332"/>
          <a:ext cx="2351826" cy="250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2538947" y="135221"/>
              </a:lnTo>
              <a:lnTo>
                <a:pt x="2538947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5ADF8-7124-475E-917D-4214D540B921}">
      <dsp:nvSpPr>
        <dsp:cNvPr id="0" name=""/>
        <dsp:cNvSpPr/>
      </dsp:nvSpPr>
      <dsp:spPr>
        <a:xfrm>
          <a:off x="3328172" y="1847493"/>
          <a:ext cx="203399" cy="548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2401"/>
              </a:lnTo>
              <a:lnTo>
                <a:pt x="219583" y="59240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14ED1-31DB-4AE4-9066-923D3765C41E}">
      <dsp:nvSpPr>
        <dsp:cNvPr id="0" name=""/>
        <dsp:cNvSpPr/>
      </dsp:nvSpPr>
      <dsp:spPr>
        <a:xfrm>
          <a:off x="3125256" y="799332"/>
          <a:ext cx="745315" cy="250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221"/>
              </a:lnTo>
              <a:lnTo>
                <a:pt x="804615" y="135221"/>
              </a:lnTo>
              <a:lnTo>
                <a:pt x="804615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780461-477F-4DD8-8DD5-65F6A3DBB8DA}">
      <dsp:nvSpPr>
        <dsp:cNvPr id="0" name=""/>
        <dsp:cNvSpPr/>
      </dsp:nvSpPr>
      <dsp:spPr>
        <a:xfrm>
          <a:off x="2264060" y="799332"/>
          <a:ext cx="861195" cy="250512"/>
        </a:xfrm>
        <a:custGeom>
          <a:avLst/>
          <a:gdLst/>
          <a:ahLst/>
          <a:cxnLst/>
          <a:rect l="0" t="0" r="0" b="0"/>
          <a:pathLst>
            <a:path>
              <a:moveTo>
                <a:pt x="929715" y="0"/>
              </a:moveTo>
              <a:lnTo>
                <a:pt x="929715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525F3-5C29-4DEA-8A04-073E1BC7BBA3}">
      <dsp:nvSpPr>
        <dsp:cNvPr id="0" name=""/>
        <dsp:cNvSpPr/>
      </dsp:nvSpPr>
      <dsp:spPr>
        <a:xfrm>
          <a:off x="668142" y="799332"/>
          <a:ext cx="2457113" cy="250512"/>
        </a:xfrm>
        <a:custGeom>
          <a:avLst/>
          <a:gdLst/>
          <a:ahLst/>
          <a:cxnLst/>
          <a:rect l="0" t="0" r="0" b="0"/>
          <a:pathLst>
            <a:path>
              <a:moveTo>
                <a:pt x="2652610" y="0"/>
              </a:moveTo>
              <a:lnTo>
                <a:pt x="2652610" y="135221"/>
              </a:lnTo>
              <a:lnTo>
                <a:pt x="0" y="135221"/>
              </a:lnTo>
              <a:lnTo>
                <a:pt x="0" y="270443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94983-05F2-46AE-B598-CD812ED9E17F}">
      <dsp:nvSpPr>
        <dsp:cNvPr id="0" name=""/>
        <dsp:cNvSpPr/>
      </dsp:nvSpPr>
      <dsp:spPr>
        <a:xfrm>
          <a:off x="206061" y="290267"/>
          <a:ext cx="5838390" cy="509064"/>
        </a:xfrm>
        <a:prstGeom prst="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F81BD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How to reduce greenhouse gas usage</a:t>
          </a:r>
        </a:p>
      </dsp:txBody>
      <dsp:txXfrm>
        <a:off x="206061" y="290267"/>
        <a:ext cx="5838390" cy="509064"/>
      </dsp:txXfrm>
    </dsp:sp>
    <dsp:sp modelId="{7FA9616A-1F29-4335-93E1-4DF0235D0F9D}">
      <dsp:nvSpPr>
        <dsp:cNvPr id="0" name=""/>
        <dsp:cNvSpPr/>
      </dsp:nvSpPr>
      <dsp:spPr>
        <a:xfrm>
          <a:off x="736" y="1049844"/>
          <a:ext cx="1334812" cy="78518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Optimization of current technologies</a:t>
          </a:r>
        </a:p>
      </dsp:txBody>
      <dsp:txXfrm>
        <a:off x="736" y="1049844"/>
        <a:ext cx="1334812" cy="785182"/>
      </dsp:txXfrm>
    </dsp:sp>
    <dsp:sp modelId="{9560444E-8BA6-4566-B17A-69DDB8CDBABE}">
      <dsp:nvSpPr>
        <dsp:cNvPr id="0" name=""/>
        <dsp:cNvSpPr/>
      </dsp:nvSpPr>
      <dsp:spPr>
        <a:xfrm>
          <a:off x="1586061" y="1049844"/>
          <a:ext cx="1355998" cy="785182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Recuperation</a:t>
          </a:r>
        </a:p>
      </dsp:txBody>
      <dsp:txXfrm>
        <a:off x="1586061" y="1049844"/>
        <a:ext cx="1355998" cy="785182"/>
      </dsp:txXfrm>
    </dsp:sp>
    <dsp:sp modelId="{17887991-65DF-495F-BE59-52B0CC88AAE5}">
      <dsp:nvSpPr>
        <dsp:cNvPr id="0" name=""/>
        <dsp:cNvSpPr/>
      </dsp:nvSpPr>
      <dsp:spPr>
        <a:xfrm>
          <a:off x="3192572" y="1049844"/>
          <a:ext cx="1355998" cy="797648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Alternative Gases</a:t>
          </a:r>
        </a:p>
      </dsp:txBody>
      <dsp:txXfrm>
        <a:off x="3192572" y="1049844"/>
        <a:ext cx="1355998" cy="797648"/>
      </dsp:txXfrm>
    </dsp:sp>
    <dsp:sp modelId="{920D0468-7004-4F99-B54D-923A943E1A44}">
      <dsp:nvSpPr>
        <dsp:cNvPr id="0" name=""/>
        <dsp:cNvSpPr/>
      </dsp:nvSpPr>
      <dsp:spPr>
        <a:xfrm>
          <a:off x="3531572" y="2098005"/>
          <a:ext cx="1192915" cy="596457"/>
        </a:xfrm>
        <a:prstGeom prst="rect">
          <a:avLst/>
        </a:prstGeom>
        <a:solidFill>
          <a:srgbClr val="4BACC6">
            <a:lumMod val="20000"/>
            <a:lumOff val="8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New eco-friendly gases, HFOs, …</a:t>
          </a:r>
        </a:p>
      </dsp:txBody>
      <dsp:txXfrm>
        <a:off x="3531572" y="2098005"/>
        <a:ext cx="1192915" cy="596457"/>
      </dsp:txXfrm>
    </dsp:sp>
    <dsp:sp modelId="{5E6ACD63-6FCD-4F66-983F-9EBB5EAD1DFD}">
      <dsp:nvSpPr>
        <dsp:cNvPr id="0" name=""/>
        <dsp:cNvSpPr/>
      </dsp:nvSpPr>
      <dsp:spPr>
        <a:xfrm>
          <a:off x="4799083" y="1049844"/>
          <a:ext cx="1355998" cy="797648"/>
        </a:xfrm>
        <a:prstGeom prst="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9BBB59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Gas disposal</a:t>
          </a:r>
        </a:p>
      </dsp:txBody>
      <dsp:txXfrm>
        <a:off x="4799083" y="1049844"/>
        <a:ext cx="1355998" cy="797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889938" cy="498055"/>
          </a:xfrm>
          <a:prstGeom prst="rect">
            <a:avLst/>
          </a:prstGeom>
        </p:spPr>
        <p:txBody>
          <a:bodyPr vert="horz" lIns="90708" tIns="45353" rIns="90708" bIns="45353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8" y="1"/>
            <a:ext cx="2889938" cy="498055"/>
          </a:xfrm>
          <a:prstGeom prst="rect">
            <a:avLst/>
          </a:prstGeom>
        </p:spPr>
        <p:txBody>
          <a:bodyPr vert="horz" lIns="90708" tIns="45353" rIns="90708" bIns="45353" rtlCol="0"/>
          <a:lstStyle>
            <a:lvl1pPr algn="r">
              <a:defRPr sz="1100"/>
            </a:lvl1pPr>
          </a:lstStyle>
          <a:p>
            <a:fld id="{7BFFD815-B8EB-49CD-B367-D3093AEC7682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3" rIns="90708" bIns="4535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10" y="4777195"/>
            <a:ext cx="5335270" cy="3908614"/>
          </a:xfrm>
          <a:prstGeom prst="rect">
            <a:avLst/>
          </a:prstGeom>
        </p:spPr>
        <p:txBody>
          <a:bodyPr vert="horz" lIns="90708" tIns="45353" rIns="90708" bIns="453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889938" cy="498054"/>
          </a:xfrm>
          <a:prstGeom prst="rect">
            <a:avLst/>
          </a:prstGeom>
        </p:spPr>
        <p:txBody>
          <a:bodyPr vert="horz" lIns="90708" tIns="45353" rIns="90708" bIns="45353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8" y="9428585"/>
            <a:ext cx="2889938" cy="498054"/>
          </a:xfrm>
          <a:prstGeom prst="rect">
            <a:avLst/>
          </a:prstGeom>
        </p:spPr>
        <p:txBody>
          <a:bodyPr vert="horz" lIns="90708" tIns="45353" rIns="90708" bIns="45353" rtlCol="0" anchor="b"/>
          <a:lstStyle>
            <a:lvl1pPr algn="r">
              <a:defRPr sz="1100"/>
            </a:lvl1pPr>
          </a:lstStyle>
          <a:p>
            <a:fld id="{8ABD4501-90F9-4C30-B900-46170E8523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850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504D3-12CE-4627-8768-7BA9A2D01E4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62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17544a0856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88913" y="476250"/>
            <a:ext cx="4229100" cy="2379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117544a0856_0_758:notes"/>
          <p:cNvSpPr txBox="1">
            <a:spLocks noGrp="1"/>
          </p:cNvSpPr>
          <p:nvPr>
            <p:ph type="body" idx="1"/>
          </p:nvPr>
        </p:nvSpPr>
        <p:spPr>
          <a:xfrm>
            <a:off x="460746" y="3014683"/>
            <a:ext cx="3685969" cy="2856016"/>
          </a:xfrm>
          <a:prstGeom prst="rect">
            <a:avLst/>
          </a:prstGeom>
        </p:spPr>
        <p:txBody>
          <a:bodyPr spcFirstLastPara="1" wrap="square" lIns="62617" tIns="62617" rIns="62617" bIns="62617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7080">
              <a:defRPr/>
            </a:pPr>
            <a:fld id="{C10504D3-12CE-4627-8768-7BA9A2D01E48}" type="slidenum">
              <a:rPr lang="en-GB">
                <a:solidFill>
                  <a:prstClr val="black"/>
                </a:solidFill>
                <a:latin typeface="Calibri"/>
              </a:rPr>
              <a:pPr defTabSz="907080">
                <a:defRPr/>
              </a:pPr>
              <a:t>54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4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7080">
              <a:defRPr/>
            </a:pPr>
            <a:fld id="{C10504D3-12CE-4627-8768-7BA9A2D01E48}" type="slidenum">
              <a:rPr lang="en-GB">
                <a:solidFill>
                  <a:prstClr val="black"/>
                </a:solidFill>
                <a:latin typeface="Calibri"/>
              </a:rPr>
              <a:pPr defTabSz="907080">
                <a:defRPr/>
              </a:pPr>
              <a:t>55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6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7C65-AEE9-4DEF-ABAB-1EBEBC6B3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EE66C-AE43-401A-9428-8162873FF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9F78-7E86-42FB-90DE-D4E040AC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946F7-E3DE-41BA-9CDA-DAAE10DA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6BAA5-7291-4D07-86F6-8990A7BB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0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238D-C154-49CE-9F78-DA328F89A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EE80-FBEF-4EA3-8F82-C67102D6A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12523-9710-4ABA-83C4-47D7BF63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905DA-44F6-43C2-B48A-341F9D26C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F44A-5EA1-4BB0-A8DE-C49ED0E84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95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81D10A-8373-4CCA-9E80-771A42EBAF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D6841-57E7-43A7-B955-DF7C5ABAE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58261-A147-4691-8606-3BEFC0E3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A265D-56E3-49EF-BBE4-481FEC0A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A6922-741E-4383-A618-3902873B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489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" type="tx">
  <p:cSld name="Outlin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91533" y="267"/>
            <a:ext cx="110848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79367" y="1134133"/>
            <a:ext cx="11881200" cy="4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170" lvl="1" indent="-482588">
              <a:spcBef>
                <a:spcPts val="667"/>
              </a:spcBef>
              <a:spcAft>
                <a:spcPts val="0"/>
              </a:spcAft>
              <a:buClr>
                <a:srgbClr val="7F7F7F"/>
              </a:buClr>
              <a:buSzPts val="2100"/>
              <a:buChar char="○"/>
              <a:defRPr sz="2800">
                <a:solidFill>
                  <a:srgbClr val="7F7F7F"/>
                </a:solidFill>
              </a:defRPr>
            </a:lvl2pPr>
            <a:lvl3pPr marL="1828754" lvl="2" indent="-440256">
              <a:spcBef>
                <a:spcPts val="667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14856">
              <a:spcBef>
                <a:spcPts val="667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389457">
              <a:spcBef>
                <a:spcPts val="667"/>
              </a:spcBef>
              <a:spcAft>
                <a:spcPts val="0"/>
              </a:spcAft>
              <a:buSzPts val="1000"/>
              <a:buChar char="○"/>
              <a:defRPr/>
            </a:lvl5pPr>
            <a:lvl6pPr marL="3657509" lvl="5" indent="-389457">
              <a:spcBef>
                <a:spcPts val="667"/>
              </a:spcBef>
              <a:spcAft>
                <a:spcPts val="0"/>
              </a:spcAft>
              <a:buSzPts val="1000"/>
              <a:buChar char="■"/>
              <a:defRPr/>
            </a:lvl6pPr>
            <a:lvl7pPr marL="4267093" lvl="6" indent="-389457">
              <a:spcBef>
                <a:spcPts val="667"/>
              </a:spcBef>
              <a:spcAft>
                <a:spcPts val="0"/>
              </a:spcAft>
              <a:buSzPts val="1000"/>
              <a:buChar char="●"/>
              <a:defRPr/>
            </a:lvl7pPr>
            <a:lvl8pPr marL="4876678" lvl="7" indent="-389457">
              <a:spcBef>
                <a:spcPts val="667"/>
              </a:spcBef>
              <a:spcAft>
                <a:spcPts val="0"/>
              </a:spcAft>
              <a:buSzPts val="1000"/>
              <a:buChar char="○"/>
              <a:defRPr/>
            </a:lvl8pPr>
            <a:lvl9pPr marL="5486263" lvl="8" indent="-389457">
              <a:spcBef>
                <a:spcPts val="667"/>
              </a:spcBef>
              <a:spcAft>
                <a:spcPts val="667"/>
              </a:spcAft>
              <a:buSzPts val="1000"/>
              <a:buChar char=" 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29065" y="639104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" smtClean="0"/>
              <a:pPr/>
              <a:t>‹#›</a:t>
            </a:fld>
            <a:endParaRPr lang="it"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60" y="6525140"/>
            <a:ext cx="499395" cy="23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>
            <a:off x="9060500" y="6624067"/>
            <a:ext cx="2393600" cy="29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Gianluca Rigoletti </a:t>
            </a:r>
            <a:endParaRPr sz="24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6509833"/>
            <a:ext cx="1142295" cy="2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260133" y="170233"/>
            <a:ext cx="197200" cy="348000"/>
          </a:xfrm>
          <a:prstGeom prst="rect">
            <a:avLst/>
          </a:prstGeom>
          <a:solidFill>
            <a:srgbClr val="0645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42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D7A79-6491-4C58-962D-FAAD779F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30080-1259-49D9-B496-FCABBB431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A8A8-4044-476B-B219-7A136446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A3F94-DA50-4FC2-B37B-5E77E6722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A9253-1758-40D9-965E-26DAB47F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95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6C916-9E31-4FD1-B51E-4B62F9BA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5904B-9C2F-46C9-AB9A-24AF14C46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4B8D4-F351-4B1B-8BFA-A74D572E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7306B-E2B1-4639-B0EF-91F56B4B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6D0E-F00C-47D3-B16E-3DC272422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48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43BE-0DC7-48AD-80A7-55F413B7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3A84-77F2-4BD3-B415-B843A93E8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2BE16-00C4-4FF3-9264-395EA7B90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62A0B-9424-4177-9F3D-CAFCBF556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03658-A74C-4BBB-A749-7AD1831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976BD-DDD8-411F-9597-2BDCBC2A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38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502C-EFD3-4BCA-BCC7-EE9BEF5E1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FA28A-DCE7-47E3-A6D9-C0BA214B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21080-DBBA-41CB-828C-CCFE1241D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B2EBE-6878-47FB-A576-3AD86383D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83ABAC-66F8-47D5-AD77-68B5AE866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19F55C-3863-4149-84BA-E0A45110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F3C72B-C70A-4054-A671-62745CA2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7348B6-8850-4BCA-8C6F-6FA581FB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19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2863-2439-4FD2-B67E-92FED9F0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9271B-14DA-44F3-B949-CFFE13CA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5327A-4734-4811-B149-54F56AA1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0F51D-1A4B-4040-83F2-860282AC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3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AE42C2-0E4A-436C-BF36-AC27511CC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0F900-B75B-499C-9F52-9B62640EA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9CA95-7B66-4AC4-8C11-6C036CBF6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92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C6C4E-849F-48F2-A101-666C67679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07601-639B-4065-BF7C-E7022E7E3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8E694-0975-4C1C-905F-86AA74ADF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CD19C-1B6A-44C5-B9BB-E65F47713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E50761-D7AC-4A97-BFE3-B31C64C2A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783E3-83BB-4B7F-9BCF-E36CF445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2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D877-99DD-411C-BE1F-4BFD7822B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EAEA7-F5FC-4BBA-8194-63B150D25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FD392-A481-4FFF-A485-089EA0B5C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8B4FC-5A89-4F52-BF76-7ECFCC7F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21/11/2022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82FDA-368E-4054-A046-D0C1BB67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5569F-6298-4C6B-A852-F30BADC4A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974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AE900-6764-482C-97C7-A143CBCD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59CAA-43EC-4227-9FA5-7F85DDF8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38A42-7BCE-40C7-BE67-6673B0011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H"/>
              <a:t>21/11/2022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1D753-207F-44CF-97E6-65794D812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Guida CERN EP-DT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256D-81EE-4652-A3BA-7BDA87247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0D281-FBFC-4D24-9147-4B8F709501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36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0221/12/10/T1000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indico.cern.ch/event/1123140/contributions/4994363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indico.cern.ch/event/644205/contributions/2862258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doi.org/10.1088/1748-0221/12/10/T10002" TargetMode="Externa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11" Type="http://schemas.openxmlformats.org/officeDocument/2006/relationships/image" Target="../media/image3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0221/12/10/T1000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23140/contributions/4994363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pos.sissa.it/159/029/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ds.cern.ch/record/280172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8.jpeg"/><Relationship Id="rId7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123140/contributions/5002734/" TargetMode="External"/><Relationship Id="rId3" Type="http://schemas.openxmlformats.org/officeDocument/2006/relationships/image" Target="../media/image95.png"/><Relationship Id="rId7" Type="http://schemas.openxmlformats.org/officeDocument/2006/relationships/hyperlink" Target="https://indico.cern.ch/event/1123140/contributions/4994338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123140/" TargetMode="External"/><Relationship Id="rId5" Type="http://schemas.openxmlformats.org/officeDocument/2006/relationships/hyperlink" Target="https://indico.cern.ch/event/1202955/" TargetMode="External"/><Relationship Id="rId4" Type="http://schemas.openxmlformats.org/officeDocument/2006/relationships/image" Target="../media/image96.png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hyperlink" Target="https://home.cern/news/news/cern/cerns-year-environmental-awareness#:~:text=CERN%E2%80%99s%20Year%20of%20Environmental%20Awareness%20will%20be%20officially,presentations%20on%20environmental%20subjects%20and%20a%20round-table%20discussio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se.cern/environment-report-2019-2020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eve.ch/sites/default/files/2022-02/bilan-emissions-gaz-effet-serre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hyperlink" Target="https://ourworldindata.org/co2/country/switzerland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hyperlink" Target="https://indico.cern.ch/event/868940/contributions/3813912/" TargetMode="External"/><Relationship Id="rId4" Type="http://schemas.openxmlformats.org/officeDocument/2006/relationships/hyperlink" Target="https://indico.cern.ch/event/716539/contributions/3245961/" TargetMode="External"/><Relationship Id="rId9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32935D4-7E2D-450B-94CA-3DAE645F6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E7D8A2-93F5-4F43-94E1-CCB3F1E17ED6}"/>
              </a:ext>
            </a:extLst>
          </p:cNvPr>
          <p:cNvSpPr txBox="1"/>
          <p:nvPr/>
        </p:nvSpPr>
        <p:spPr>
          <a:xfrm>
            <a:off x="-27803" y="827420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00" dirty="0">
                <a:solidFill>
                  <a:schemeClr val="accent1">
                    <a:lumMod val="50000"/>
                  </a:schemeClr>
                </a:solidFill>
              </a:rPr>
              <a:t>EP-DT</a:t>
            </a:r>
          </a:p>
          <a:p>
            <a:r>
              <a:rPr lang="fr-CH" sz="900" dirty="0">
                <a:solidFill>
                  <a:schemeClr val="accent1">
                    <a:lumMod val="50000"/>
                  </a:schemeClr>
                </a:solidFill>
              </a:rPr>
              <a:t>Detector Technologies</a:t>
            </a:r>
            <a:endParaRPr lang="en-GB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E776F15-7788-4ECF-BFAE-018821CBF8CC}"/>
              </a:ext>
            </a:extLst>
          </p:cNvPr>
          <p:cNvSpPr txBox="1">
            <a:spLocks noChangeArrowheads="1"/>
          </p:cNvSpPr>
          <p:nvPr/>
        </p:nvSpPr>
        <p:spPr>
          <a:xfrm>
            <a:off x="1814698" y="1356774"/>
            <a:ext cx="8568878" cy="2853764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R&amp;D strategies for optimizing </a:t>
            </a:r>
          </a:p>
          <a:p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greenhouse gas consumption </a:t>
            </a:r>
          </a:p>
          <a:p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at the CERN LHC experiments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4E86C20-F162-4B41-87AF-97C9D834F27F}"/>
              </a:ext>
            </a:extLst>
          </p:cNvPr>
          <p:cNvSpPr txBox="1">
            <a:spLocks noChangeArrowheads="1"/>
          </p:cNvSpPr>
          <p:nvPr/>
        </p:nvSpPr>
        <p:spPr>
          <a:xfrm>
            <a:off x="2426729" y="3869888"/>
            <a:ext cx="7632700" cy="76172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R. Guida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B. Mandelli, G. Rigoletti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CERN EP-DT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15C863-D823-4474-BB90-6A338347338F}"/>
              </a:ext>
            </a:extLst>
          </p:cNvPr>
          <p:cNvCxnSpPr/>
          <p:nvPr/>
        </p:nvCxnSpPr>
        <p:spPr>
          <a:xfrm>
            <a:off x="486000" y="3789040"/>
            <a:ext cx="1134000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75B2FF80-4BD9-F4F0-AB5F-3C7A2C936653}"/>
              </a:ext>
            </a:extLst>
          </p:cNvPr>
          <p:cNvSpPr txBox="1">
            <a:spLocks/>
          </p:cNvSpPr>
          <p:nvPr/>
        </p:nvSpPr>
        <p:spPr>
          <a:xfrm>
            <a:off x="1078761" y="6372112"/>
            <a:ext cx="10154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French Days On Gaseous Detector                                                     Lyon, June 8th-9th, 2023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F167ACC-8629-8902-BA75-35DD85B0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149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3CA98-F1D9-4A01-AF7A-9958EE8E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8305" cy="365125"/>
          </a:xfrm>
        </p:spPr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B91B-433D-4E49-86DE-B203CD1B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10</a:t>
            </a:fld>
            <a:endParaRPr lang="en-GB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E6C6E-3715-44F2-83CC-5C8FA54D2A75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mixture recirculation system</a:t>
            </a:r>
          </a:p>
        </p:txBody>
      </p: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D84DA7C-B02B-45EB-9098-503FC4BD6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1EC0A-06D0-40BB-80E6-55401CC6E81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C54BC5-E9DE-417C-AE42-8367F7CC0975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03D864-6B3F-4F4E-8B36-1823BEBB093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8088D9F-5B5E-B916-FB25-74200E479AD9}"/>
              </a:ext>
            </a:extLst>
          </p:cNvPr>
          <p:cNvSpPr txBox="1"/>
          <p:nvPr/>
        </p:nvSpPr>
        <p:spPr>
          <a:xfrm>
            <a:off x="107504" y="1111496"/>
            <a:ext cx="12084496" cy="538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dirty="0">
                <a:cs typeface="Times New Roman" pitchFamily="18" charset="0"/>
              </a:rPr>
              <a:t>Gas systems (as detectors) are subject to severe requirements on material &amp; gas for safe detector operation: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Mainly (if needed only) stainless steel pipe and components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prstClr val="black"/>
                </a:solidFill>
                <a:cs typeface="Times New Roman" pitchFamily="18" charset="0"/>
              </a:rPr>
              <a:t>Need to validate the gas system components (ageing test setup)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Documentation for QA and easy operation/maintenance follow up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Monitoring of gas system operation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Monitor of supply gases and mixture composition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Evaluation of operational cost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Flexible design to accommodate detector requirements/upgrades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Careful evaluation of 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resources for operation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resources for maintenance activity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Stability required 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dirty="0">
                <a:solidFill>
                  <a:prstClr val="black"/>
                </a:solidFill>
                <a:cs typeface="Times New Roman" pitchFamily="18" charset="0"/>
              </a:rPr>
              <a:t>Balance requirements vs safety (as much as possible)</a:t>
            </a:r>
          </a:p>
          <a:p>
            <a:pPr>
              <a:lnSpc>
                <a:spcPct val="130000"/>
              </a:lnSpc>
            </a:pPr>
            <a:endParaRPr lang="en-GB" sz="16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GB" sz="1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43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869E9-0ACA-4546-A08A-4C7B8BDAC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24956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CA754-727C-46D9-A21D-701F40BF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770AF7-07B5-45C7-912A-1BC65065AD87}"/>
              </a:ext>
            </a:extLst>
          </p:cNvPr>
          <p:cNvSpPr txBox="1">
            <a:spLocks noChangeArrowheads="1"/>
          </p:cNvSpPr>
          <p:nvPr/>
        </p:nvSpPr>
        <p:spPr>
          <a:xfrm>
            <a:off x="3078479" y="-44091"/>
            <a:ext cx="603504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Optimization of current technologies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665C4A9D-1C08-4CF4-A1B9-DF253F88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C9B3E1-CC4D-4AB7-8834-E116AE63CB10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EE8047-D2E1-4974-8481-BA3CE7F1AEBF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8480CA8-F8E7-4325-8BE7-3FD71C601EE9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FDE3F0-6B73-4C64-9DE6-A564C9CE4332}"/>
              </a:ext>
            </a:extLst>
          </p:cNvPr>
          <p:cNvSpPr txBox="1"/>
          <p:nvPr/>
        </p:nvSpPr>
        <p:spPr>
          <a:xfrm>
            <a:off x="8566" y="3359363"/>
            <a:ext cx="12183434" cy="3057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sz="1600" dirty="0">
                <a:cs typeface="Times New Roman" pitchFamily="18" charset="0"/>
              </a:rPr>
              <a:t>The remaining 10% is what we started to address from LS1. It is needed to compensate for: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."/>
            </a:pPr>
            <a:r>
              <a:rPr lang="en-GB" sz="1600" dirty="0">
                <a:cs typeface="Times New Roman" pitchFamily="18" charset="0"/>
              </a:rPr>
              <a:t>Leaks at detector: 85 % (mainly ATLAS and CMS RPC systems)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."/>
            </a:pPr>
            <a:r>
              <a:rPr lang="en-GB" sz="1600" dirty="0">
                <a:cs typeface="Times New Roman" pitchFamily="18" charset="0"/>
              </a:rPr>
              <a:t>15% N</a:t>
            </a:r>
            <a:r>
              <a:rPr lang="en-GB" sz="1600" baseline="-25000" dirty="0">
                <a:cs typeface="Times New Roman" pitchFamily="18" charset="0"/>
              </a:rPr>
              <a:t>2</a:t>
            </a:r>
            <a:r>
              <a:rPr lang="en-GB" sz="1600" dirty="0">
                <a:cs typeface="Times New Roman" pitchFamily="18" charset="0"/>
              </a:rPr>
              <a:t> intake (CMS-CSC, LHCb-RICH1, LHCb-RICH2)</a:t>
            </a:r>
          </a:p>
          <a:p>
            <a:pPr lvl="1">
              <a:lnSpc>
                <a:spcPct val="120000"/>
              </a:lnSpc>
            </a:pPr>
            <a:endParaRPr lang="en-GB" sz="800" dirty="0">
              <a:cs typeface="Times New Roman" pitchFamily="18" charset="0"/>
            </a:endParaRPr>
          </a:p>
          <a:p>
            <a:pPr lvl="1">
              <a:lnSpc>
                <a:spcPct val="120000"/>
              </a:lnSpc>
            </a:pPr>
            <a:endParaRPr lang="en-GB" sz="400" dirty="0">
              <a:cs typeface="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cs typeface="Times New Roman" pitchFamily="18" charset="0"/>
              </a:rPr>
              <a:t>Two remaining open mode systems upgraded to gas re-circulations from Run1 to Run2: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⁻"/>
            </a:pPr>
            <a:r>
              <a:rPr lang="en-GB" sz="1400" dirty="0">
                <a:cs typeface="Times New Roman" pitchFamily="18" charset="0"/>
              </a:rPr>
              <a:t>ALICE-MTR: from Run1 to Run2: 75% GHG reduction 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⁻"/>
            </a:pPr>
            <a:r>
              <a:rPr lang="en-US" sz="1400" dirty="0" err="1">
                <a:cs typeface="Times New Roman" pitchFamily="18" charset="0"/>
                <a:sym typeface="Wingdings" panose="05000000000000000000" pitchFamily="2" charset="2"/>
              </a:rPr>
              <a:t>LHCb</a:t>
            </a:r>
            <a:r>
              <a:rPr lang="en-US" sz="1400" dirty="0">
                <a:cs typeface="Times New Roman" pitchFamily="18" charset="0"/>
                <a:sym typeface="Wingdings" panose="05000000000000000000" pitchFamily="2" charset="2"/>
              </a:rPr>
              <a:t>-GEM: 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from Run1 to Run2: 90% GHG reduction 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	 </a:t>
            </a:r>
            <a:r>
              <a:rPr lang="en-GB" sz="1400" i="1" dirty="0">
                <a:cs typeface="Times New Roman" pitchFamily="18" charset="0"/>
                <a:sym typeface="Wingdings" panose="05000000000000000000" pitchFamily="2" charset="2"/>
              </a:rPr>
              <a:t>For both detector systems: </a:t>
            </a:r>
            <a:r>
              <a:rPr lang="en-GB" sz="1400" b="1" i="1" dirty="0">
                <a:cs typeface="Times New Roman" pitchFamily="18" charset="0"/>
                <a:sym typeface="Wingdings" panose="05000000000000000000" pitchFamily="2" charset="2"/>
              </a:rPr>
              <a:t>Original investment largely paid back by gas cost saving during few years of operation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cs typeface="Times New Roman" pitchFamily="18" charset="0"/>
                <a:sym typeface="Wingdings" panose="05000000000000000000" pitchFamily="2" charset="2"/>
              </a:rPr>
              <a:t>and laboratory setups: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⁻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2013: Development of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  <a:hlinkClick r:id="rId3"/>
              </a:rPr>
              <a:t>"A portable gas recirculation unit" JINST 12 T10002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⁻"/>
              <a:defRPr/>
            </a:pPr>
            <a:r>
              <a:rPr lang="fr-FR" sz="1400" dirty="0">
                <a:cs typeface="Times New Roman" pitchFamily="18" charset="0"/>
                <a:sym typeface="Wingdings" panose="05000000000000000000" pitchFamily="2" charset="2"/>
              </a:rPr>
              <a:t>2020: 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Development of 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  <a:hlinkClick r:id="rId4"/>
              </a:rPr>
              <a:t>Gas recirculation systems for RPC detectors: from LHC experiments to laboratory set-ups - RPC2022</a:t>
            </a:r>
            <a:r>
              <a:rPr lang="en-GB" sz="1400" dirty="0"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GB" sz="1600" dirty="0">
              <a:cs typeface="Times New Roman" pitchFamily="18" charset="0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endParaRPr lang="en-GB" sz="1600" dirty="0"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27396-CF4A-4EAA-9886-0BBE33B280F8}"/>
              </a:ext>
            </a:extLst>
          </p:cNvPr>
          <p:cNvSpPr txBox="1"/>
          <p:nvPr/>
        </p:nvSpPr>
        <p:spPr>
          <a:xfrm>
            <a:off x="8566" y="762374"/>
            <a:ext cx="12183434" cy="442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cs typeface="Times New Roman" pitchFamily="18" charset="0"/>
              </a:rPr>
              <a:t>All gas systems are designed to recirculate the gas mixture: </a:t>
            </a:r>
            <a:r>
              <a:rPr lang="en-GB" sz="1600" dirty="0">
                <a:cs typeface="Times New Roman" pitchFamily="18" charset="0"/>
                <a:sym typeface="Wingdings" panose="05000000000000000000" pitchFamily="2" charset="2"/>
              </a:rPr>
              <a:t>average 90% gas recirculation  90% reduction of consumption </a:t>
            </a:r>
            <a:endParaRPr lang="en-GB" sz="1600" dirty="0">
              <a:cs typeface="Times New Roman" pitchFamily="18" charset="0"/>
            </a:endParaRPr>
          </a:p>
        </p:txBody>
      </p:sp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F05349EB-F1BF-4282-AA72-4414B8003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0" y="1556792"/>
            <a:ext cx="4175664" cy="108057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16"/>
          <p:cNvSpPr/>
          <p:nvPr/>
        </p:nvSpPr>
        <p:spPr>
          <a:xfrm>
            <a:off x="5672647" y="1237987"/>
            <a:ext cx="5681153" cy="206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srgbClr val="0070C0"/>
                </a:solidFill>
              </a:rPr>
              <a:t>Advantages:</a:t>
            </a:r>
          </a:p>
          <a:p>
            <a:pPr>
              <a:lnSpc>
                <a:spcPct val="120000"/>
              </a:lnSpc>
            </a:pPr>
            <a:r>
              <a:rPr lang="en-GB" dirty="0"/>
              <a:t>- Reduction of gas consumption 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</a:p>
          <a:p>
            <a:pPr>
              <a:lnSpc>
                <a:spcPct val="120000"/>
              </a:lnSpc>
            </a:pPr>
            <a:r>
              <a:rPr lang="en-GB" dirty="0"/>
              <a:t>- Complex systems</a:t>
            </a:r>
            <a:br>
              <a:rPr lang="en-GB" dirty="0"/>
            </a:br>
            <a:r>
              <a:rPr lang="en-GB" dirty="0"/>
              <a:t>- Constant monitoring (hardware and mixture composition)</a:t>
            </a:r>
            <a:br>
              <a:rPr lang="en-GB" dirty="0"/>
            </a:br>
            <a:r>
              <a:rPr lang="en-GB" dirty="0"/>
              <a:t>- Use of gas purifying techniques</a:t>
            </a:r>
          </a:p>
        </p:txBody>
      </p:sp>
    </p:spTree>
    <p:extLst>
      <p:ext uri="{BB962C8B-B14F-4D97-AF65-F5344CB8AC3E}">
        <p14:creationId xmlns:p14="http://schemas.microsoft.com/office/powerpoint/2010/main" val="11998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A183B-C383-046B-6061-5878718C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3FAB1-0B7E-8542-5391-1CE9A831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0D967-5A80-9F94-3432-03DE563C7B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33" y="3867573"/>
            <a:ext cx="4423564" cy="24887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2F329-14C7-A511-9EC9-232E376B9062}"/>
              </a:ext>
            </a:extLst>
          </p:cNvPr>
          <p:cNvSpPr txBox="1">
            <a:spLocks/>
          </p:cNvSpPr>
          <p:nvPr/>
        </p:nvSpPr>
        <p:spPr>
          <a:xfrm>
            <a:off x="1354949" y="982710"/>
            <a:ext cx="7596336" cy="1032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/>
              <a:t>Mixture: </a:t>
            </a:r>
            <a:r>
              <a:rPr lang="en-GB" sz="1700" b="1" u="sng" dirty="0">
                <a:solidFill>
                  <a:srgbClr val="A50021"/>
                </a:solidFill>
              </a:rPr>
              <a:t>C</a:t>
            </a:r>
            <a:r>
              <a:rPr lang="en-GB" sz="1700" b="1" u="sng" baseline="-25000" dirty="0">
                <a:solidFill>
                  <a:srgbClr val="A50021"/>
                </a:solidFill>
              </a:rPr>
              <a:t>2</a:t>
            </a:r>
            <a:r>
              <a:rPr lang="en-GB" sz="1700" b="1" u="sng" dirty="0">
                <a:solidFill>
                  <a:srgbClr val="A50021"/>
                </a:solidFill>
              </a:rPr>
              <a:t>H</a:t>
            </a:r>
            <a:r>
              <a:rPr lang="en-GB" sz="1700" b="1" u="sng" baseline="-25000" dirty="0">
                <a:solidFill>
                  <a:srgbClr val="A50021"/>
                </a:solidFill>
              </a:rPr>
              <a:t>2</a:t>
            </a:r>
            <a:r>
              <a:rPr lang="en-GB" sz="1700" b="1" u="sng" dirty="0">
                <a:solidFill>
                  <a:srgbClr val="A50021"/>
                </a:solidFill>
              </a:rPr>
              <a:t>F</a:t>
            </a:r>
            <a:r>
              <a:rPr lang="en-GB" sz="1700" b="1" u="sng" baseline="-25000" dirty="0">
                <a:solidFill>
                  <a:srgbClr val="A50021"/>
                </a:solidFill>
              </a:rPr>
              <a:t>4</a:t>
            </a:r>
            <a:r>
              <a:rPr lang="en-GB" sz="1700" b="1" u="sng" dirty="0">
                <a:solidFill>
                  <a:srgbClr val="A50021"/>
                </a:solidFill>
              </a:rPr>
              <a:t> 89.7%, SF</a:t>
            </a:r>
            <a:r>
              <a:rPr lang="en-GB" sz="1700" b="1" u="sng" baseline="-25000" dirty="0">
                <a:solidFill>
                  <a:srgbClr val="A50021"/>
                </a:solidFill>
              </a:rPr>
              <a:t>6</a:t>
            </a:r>
            <a:r>
              <a:rPr lang="en-GB" sz="1700" b="1" u="sng" dirty="0">
                <a:solidFill>
                  <a:srgbClr val="A50021"/>
                </a:solidFill>
              </a:rPr>
              <a:t> 0.3%</a:t>
            </a:r>
            <a:r>
              <a:rPr lang="en-GB" sz="1700" dirty="0"/>
              <a:t>, </a:t>
            </a:r>
            <a:r>
              <a:rPr lang="en-GB" sz="1700" i="1" dirty="0"/>
              <a:t>i</a:t>
            </a:r>
            <a:r>
              <a:rPr lang="en-GB" sz="1700" dirty="0"/>
              <a:t>C</a:t>
            </a:r>
            <a:r>
              <a:rPr lang="en-GB" sz="1700" baseline="-25000" dirty="0"/>
              <a:t>4</a:t>
            </a:r>
            <a:r>
              <a:rPr lang="en-GB" sz="1700" dirty="0"/>
              <a:t>H</a:t>
            </a:r>
            <a:r>
              <a:rPr lang="en-GB" sz="1700" baseline="-25000" dirty="0"/>
              <a:t>10</a:t>
            </a:r>
            <a:r>
              <a:rPr lang="en-GB" sz="1700" dirty="0"/>
              <a:t> 10%</a:t>
            </a:r>
          </a:p>
          <a:p>
            <a:pPr marL="0" indent="0">
              <a:buNone/>
            </a:pPr>
            <a:r>
              <a:rPr lang="en-GB" sz="1700" dirty="0"/>
              <a:t>Detector volume: 300 </a:t>
            </a:r>
            <a:r>
              <a:rPr lang="en-GB" sz="1700" dirty="0" err="1"/>
              <a:t>liters</a:t>
            </a:r>
            <a:r>
              <a:rPr lang="en-GB" sz="1700" dirty="0"/>
              <a:t> (much smaller </a:t>
            </a:r>
            <a:r>
              <a:rPr lang="en-GB" sz="1700" dirty="0" err="1"/>
              <a:t>wrt</a:t>
            </a:r>
            <a:r>
              <a:rPr lang="en-GB" sz="1700" dirty="0"/>
              <a:t> ATLAS and CMS-RPC systems)</a:t>
            </a:r>
          </a:p>
          <a:p>
            <a:pPr marL="0" indent="0">
              <a:buNone/>
            </a:pPr>
            <a:r>
              <a:rPr lang="en-GB" sz="1700" dirty="0"/>
              <a:t>Therefore originally designed in open mode </a:t>
            </a:r>
            <a:r>
              <a:rPr lang="en-GB" sz="1700" dirty="0">
                <a:sym typeface="Wingdings" panose="05000000000000000000" pitchFamily="2" charset="2"/>
              </a:rPr>
              <a:t> upgraded to gas recirculation in 2015</a:t>
            </a:r>
            <a:endParaRPr lang="en-GB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9166F0-50FD-0A7B-8102-4EC330F831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45" y="3870856"/>
            <a:ext cx="3432318" cy="17113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2CC670-7DAA-80CB-8AFB-698922D009E6}"/>
              </a:ext>
            </a:extLst>
          </p:cNvPr>
          <p:cNvSpPr/>
          <p:nvPr/>
        </p:nvSpPr>
        <p:spPr>
          <a:xfrm>
            <a:off x="1434193" y="5651747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/>
              <a:t>More details in</a:t>
            </a:r>
          </a:p>
          <a:p>
            <a:r>
              <a:rPr lang="en-GB" sz="1400">
                <a:hlinkClick r:id="rId4"/>
              </a:rPr>
              <a:t>Gas mixture monitoring for the RPC at LHC (RPC2018)</a:t>
            </a:r>
            <a:endParaRPr lang="en-GB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FB262B-35FB-2B78-5F4E-E83A057C6ABF}"/>
              </a:ext>
            </a:extLst>
          </p:cNvPr>
          <p:cNvSpPr/>
          <p:nvPr/>
        </p:nvSpPr>
        <p:spPr>
          <a:xfrm rot="817683">
            <a:off x="9247472" y="1156802"/>
            <a:ext cx="2303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33CC33"/>
                </a:solidFill>
              </a:rPr>
              <a:t>From Run1 to Run2:</a:t>
            </a:r>
          </a:p>
          <a:p>
            <a:r>
              <a:rPr lang="en-GB" sz="2000" b="1" dirty="0">
                <a:solidFill>
                  <a:srgbClr val="33CC33"/>
                </a:solidFill>
              </a:rPr>
              <a:t>75% GHG reduction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834035-269D-1890-2635-249AC69B0DE4}"/>
              </a:ext>
            </a:extLst>
          </p:cNvPr>
          <p:cNvSpPr/>
          <p:nvPr/>
        </p:nvSpPr>
        <p:spPr>
          <a:xfrm>
            <a:off x="1354949" y="2126038"/>
            <a:ext cx="8770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33CC33"/>
                </a:solidFill>
              </a:rPr>
              <a:t>Original investment already largely paid back by gas cost saving during operation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6BA796D-30AC-3DC2-3CC9-CB71D9D5DCDB}"/>
              </a:ext>
            </a:extLst>
          </p:cNvPr>
          <p:cNvSpPr txBox="1">
            <a:spLocks/>
          </p:cNvSpPr>
          <p:nvPr/>
        </p:nvSpPr>
        <p:spPr>
          <a:xfrm>
            <a:off x="1304925" y="2496137"/>
            <a:ext cx="8100392" cy="128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/>
              <a:t>RPC operated in slightly different conditions (higher pulse charge):</a:t>
            </a:r>
          </a:p>
          <a:p>
            <a:pPr marL="0" indent="0">
              <a:buNone/>
            </a:pPr>
            <a:r>
              <a:rPr lang="en-GB" sz="1700" dirty="0">
                <a:sym typeface="Wingdings" panose="05000000000000000000" pitchFamily="2" charset="2"/>
              </a:rPr>
              <a:t>   Impurities due to fragmentation of main gas components are visible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700" dirty="0">
                <a:sym typeface="Wingdings" panose="05000000000000000000" pitchFamily="2" charset="2"/>
              </a:rPr>
              <a:t>Closely monitored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sz="1700" dirty="0">
                <a:sym typeface="Wingdings" panose="05000000000000000000" pitchFamily="2" charset="2"/>
              </a:rPr>
              <a:t>Detector performance are not affected by gas recirculation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C1BF4B1-1651-B223-D2CA-A460B1B9B261}"/>
              </a:ext>
            </a:extLst>
          </p:cNvPr>
          <p:cNvSpPr txBox="1">
            <a:spLocks noChangeArrowheads="1"/>
          </p:cNvSpPr>
          <p:nvPr/>
        </p:nvSpPr>
        <p:spPr>
          <a:xfrm>
            <a:off x="3078479" y="-44091"/>
            <a:ext cx="603504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ALICE-Muon Trigger RPCs/MID</a:t>
            </a:r>
          </a:p>
        </p:txBody>
      </p:sp>
      <p:pic>
        <p:nvPicPr>
          <p:cNvPr id="15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38BDBAB6-4D28-95E5-4BFC-62EDF3302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AAD346F-5DC5-8946-7085-1851BC667EAD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96848C-A1A3-C5EC-348F-C7CC23473E18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98CE63-D398-6820-9F91-B53F8478BAF7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7106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5100E-4A0A-B1BF-A649-208B0BB1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A4D58-F7B3-750F-0383-CE828403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 descr="A picture containing indoor, wall&#10;&#10;Description generated with high confidence">
            <a:extLst>
              <a:ext uri="{FF2B5EF4-FFF2-40B4-BE49-F238E27FC236}">
                <a16:creationId xmlns:a16="http://schemas.microsoft.com/office/drawing/2014/main" id="{63A97CC9-6952-6943-C154-4CAF4BDA89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2286" y="2896369"/>
            <a:ext cx="2124553" cy="32076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58290C6-946C-A3E7-9575-8EDD11006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51284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 b="0" dirty="0">
                <a:latin typeface="+mn-lt"/>
              </a:rPr>
              <a:t> </a:t>
            </a:r>
          </a:p>
          <a:p>
            <a:pPr eaLnBrk="1" hangingPunct="1"/>
            <a:r>
              <a:rPr lang="en-GB" altLang="en-US" sz="1800" b="0" dirty="0">
                <a:latin typeface="+mn-lt"/>
              </a:rPr>
              <a:t>mixture: </a:t>
            </a:r>
            <a:r>
              <a:rPr lang="en-GB" altLang="en-US" sz="1800" u="sng" dirty="0">
                <a:solidFill>
                  <a:srgbClr val="C00000"/>
                </a:solidFill>
                <a:latin typeface="+mn-lt"/>
              </a:rPr>
              <a:t>CF</a:t>
            </a:r>
            <a:r>
              <a:rPr lang="en-GB" altLang="en-US" sz="1800" u="sng" baseline="-25000" dirty="0">
                <a:solidFill>
                  <a:srgbClr val="C00000"/>
                </a:solidFill>
                <a:latin typeface="+mn-lt"/>
              </a:rPr>
              <a:t>4</a:t>
            </a:r>
            <a:r>
              <a:rPr lang="en-GB" altLang="en-US" sz="1800" u="sng" dirty="0">
                <a:solidFill>
                  <a:srgbClr val="C00000"/>
                </a:solidFill>
                <a:latin typeface="+mn-lt"/>
              </a:rPr>
              <a:t> 40%</a:t>
            </a:r>
            <a:r>
              <a:rPr lang="en-GB" altLang="en-US" sz="1800" b="0" dirty="0">
                <a:latin typeface="+mn-lt"/>
              </a:rPr>
              <a:t>, </a:t>
            </a:r>
            <a:r>
              <a:rPr lang="en-GB" altLang="en-US" sz="1800" b="0" dirty="0" err="1">
                <a:latin typeface="+mn-lt"/>
              </a:rPr>
              <a:t>Ar</a:t>
            </a:r>
            <a:r>
              <a:rPr lang="en-GB" altLang="en-US" sz="1800" b="0" dirty="0">
                <a:latin typeface="+mn-lt"/>
              </a:rPr>
              <a:t> 45%, CO</a:t>
            </a:r>
            <a:r>
              <a:rPr lang="en-GB" altLang="en-US" sz="1800" b="0" baseline="-25000" dirty="0">
                <a:latin typeface="+mn-lt"/>
              </a:rPr>
              <a:t>2</a:t>
            </a:r>
            <a:r>
              <a:rPr lang="en-GB" altLang="en-US" sz="1800" b="0" dirty="0">
                <a:latin typeface="+mn-lt"/>
              </a:rPr>
              <a:t> 15% </a:t>
            </a:r>
          </a:p>
          <a:p>
            <a:pPr eaLnBrk="1" hangingPunct="1"/>
            <a:r>
              <a:rPr lang="en-GB" altLang="en-US" sz="1800" b="0" dirty="0">
                <a:latin typeface="+mn-lt"/>
              </a:rPr>
              <a:t>Detector volume: ~ 50 </a:t>
            </a:r>
            <a:r>
              <a:rPr lang="en-GB" altLang="en-US" sz="1800" b="0" dirty="0" err="1">
                <a:latin typeface="+mn-lt"/>
              </a:rPr>
              <a:t>liters</a:t>
            </a:r>
            <a:r>
              <a:rPr lang="en-GB" altLang="en-US" sz="1800" b="0" dirty="0">
                <a:latin typeface="+mn-lt"/>
              </a:rPr>
              <a:t> (but very high flow needed by the detector)</a:t>
            </a:r>
          </a:p>
          <a:p>
            <a:pPr eaLnBrk="1" hangingPunct="1"/>
            <a:r>
              <a:rPr lang="en-GB" altLang="en-US" sz="1800" b="0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GB" altLang="en-US" sz="1800" b="0" dirty="0">
                <a:latin typeface="+mn-lt"/>
              </a:rPr>
              <a:t>R&amp;D for operation of large GEM detector systems with gas recirculation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41148F0-3D59-4F8E-7DDA-2E1340F07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1826525"/>
            <a:ext cx="416508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sz="1600" dirty="0">
                <a:latin typeface="+mj-lt"/>
              </a:rPr>
              <a:t>2013: </a:t>
            </a:r>
            <a:r>
              <a:rPr lang="en-GB" altLang="en-US" sz="1600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Development of small gas recirculation systems for R&amp;D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1600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Started test in lab with radioactive source (GEM never operated in recirculation before)</a:t>
            </a:r>
          </a:p>
        </p:txBody>
      </p:sp>
      <p:pic>
        <p:nvPicPr>
          <p:cNvPr id="11" name="Picture 10" descr="A store inside of a building&#10;&#10;Description generated with very high confidence">
            <a:extLst>
              <a:ext uri="{FF2B5EF4-FFF2-40B4-BE49-F238E27FC236}">
                <a16:creationId xmlns:a16="http://schemas.microsoft.com/office/drawing/2014/main" id="{E2506422-3D8C-24DF-1C3D-25EA35625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634083" y="2910861"/>
            <a:ext cx="2615186" cy="1929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454754-53CF-6362-9F45-3FFEE3BC9882}"/>
              </a:ext>
            </a:extLst>
          </p:cNvPr>
          <p:cNvSpPr txBox="1"/>
          <p:nvPr/>
        </p:nvSpPr>
        <p:spPr>
          <a:xfrm>
            <a:off x="4578805" y="4809544"/>
            <a:ext cx="3030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Gas mixture purification studies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16D5D22-88F6-A487-1E76-E9CFC334A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101" y="1826525"/>
            <a:ext cx="27591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fr-CH" sz="1600" dirty="0">
                <a:latin typeface="+mj-lt"/>
              </a:rPr>
              <a:t>2016-…:</a:t>
            </a:r>
            <a:endParaRPr lang="en-GB" altLang="en-US" sz="1600" b="0" dirty="0">
              <a:latin typeface="+mj-lt"/>
            </a:endParaRPr>
          </a:p>
          <a:p>
            <a:pPr eaLnBrk="1" hangingPunct="1"/>
            <a:r>
              <a:rPr lang="en-GB" altLang="en-US" sz="1600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Validation continued at CERN Gamma Irradiation Facility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FF9F9BB-0B77-DC20-0EE0-777DAC2A3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559" y="1826525"/>
            <a:ext cx="25180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fr-CH" sz="1600" dirty="0">
                <a:latin typeface="+mj-lt"/>
              </a:rPr>
              <a:t>2016-…:</a:t>
            </a:r>
            <a:endParaRPr lang="en-GB" altLang="en-US" sz="1600" b="0" dirty="0">
              <a:latin typeface="+mj-lt"/>
            </a:endParaRPr>
          </a:p>
          <a:p>
            <a:pPr eaLnBrk="1" hangingPunct="1"/>
            <a:r>
              <a:rPr lang="en-GB" altLang="en-US" sz="1600" b="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LHCb-GEM upgraded to gas recirculation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8034A4A-4EBA-530A-0C03-B5CE42093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5" y="6086207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600" b="0" dirty="0">
                <a:latin typeface="+mj-lt"/>
              </a:rPr>
              <a:t>LHCb-GEM detector operation became more stable thanks to less frequent replacement of CF</a:t>
            </a:r>
            <a:r>
              <a:rPr lang="en-GB" altLang="en-US" sz="1600" b="0" baseline="-25000" dirty="0">
                <a:latin typeface="+mj-lt"/>
              </a:rPr>
              <a:t>4</a:t>
            </a:r>
            <a:r>
              <a:rPr lang="en-GB" altLang="en-US" sz="1600" b="0" dirty="0">
                <a:latin typeface="+mj-lt"/>
              </a:rPr>
              <a:t> cylinders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F7B242-D662-A724-BDFD-6213A1DF431A}"/>
              </a:ext>
            </a:extLst>
          </p:cNvPr>
          <p:cNvSpPr/>
          <p:nvPr/>
        </p:nvSpPr>
        <p:spPr>
          <a:xfrm rot="1074464">
            <a:off x="9197776" y="1345530"/>
            <a:ext cx="230300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33CC33"/>
                </a:solidFill>
                <a:latin typeface="+mj-lt"/>
              </a:rPr>
              <a:t>From Run1 to Run2:</a:t>
            </a:r>
          </a:p>
          <a:p>
            <a:r>
              <a:rPr lang="en-GB" sz="2000" b="1" dirty="0">
                <a:solidFill>
                  <a:srgbClr val="33CC33"/>
                </a:solidFill>
                <a:latin typeface="+mj-lt"/>
              </a:rPr>
              <a:t>90% GHG reduction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FADB46-EE10-72D3-31A5-B9F0BB068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883" y="764012"/>
            <a:ext cx="8964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endParaRPr lang="en-GB" altLang="en-US" sz="1800" b="0" dirty="0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69086E-D634-CADB-CA15-5C6E426BAAAA}"/>
              </a:ext>
            </a:extLst>
          </p:cNvPr>
          <p:cNvGrpSpPr/>
          <p:nvPr/>
        </p:nvGrpSpPr>
        <p:grpSpPr>
          <a:xfrm>
            <a:off x="994215" y="2884883"/>
            <a:ext cx="2736304" cy="3209105"/>
            <a:chOff x="1453978" y="2910861"/>
            <a:chExt cx="2736304" cy="3209105"/>
          </a:xfrm>
        </p:grpSpPr>
        <p:pic>
          <p:nvPicPr>
            <p:cNvPr id="8" name="Picture 2" descr="\\cern.ch\dfs\Users\g\guidar\Documents\My Pictures\20141103_121100.jpg">
              <a:extLst>
                <a:ext uri="{FF2B5EF4-FFF2-40B4-BE49-F238E27FC236}">
                  <a16:creationId xmlns:a16="http://schemas.microsoft.com/office/drawing/2014/main" id="{EA73D19B-1DD6-2044-A3F4-7F7AF40E6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838" y="2910861"/>
              <a:ext cx="2406829" cy="3209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485185-2E6E-4A26-32E8-65DE1D89D795}"/>
                </a:ext>
              </a:extLst>
            </p:cNvPr>
            <p:cNvSpPr/>
            <p:nvPr/>
          </p:nvSpPr>
          <p:spPr>
            <a:xfrm rot="20774212">
              <a:off x="1453978" y="5229912"/>
              <a:ext cx="2736304" cy="52322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hlinkClick r:id="rId5"/>
                </a:rPr>
                <a:t>"A portable </a:t>
              </a:r>
              <a:r>
                <a:rPr lang="fr-FR" sz="1400" dirty="0" err="1">
                  <a:hlinkClick r:id="rId5"/>
                </a:rPr>
                <a:t>gas</a:t>
              </a:r>
              <a:r>
                <a:rPr lang="fr-FR" sz="1400" dirty="0">
                  <a:hlinkClick r:id="rId5"/>
                </a:rPr>
                <a:t> recirculation unit" JINST 12 T10002</a:t>
              </a:r>
              <a:r>
                <a:rPr lang="en-GB" sz="1400" dirty="0"/>
                <a:t> 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6613983-1B09-19D2-434E-58770D45C341}"/>
              </a:ext>
            </a:extLst>
          </p:cNvPr>
          <p:cNvSpPr/>
          <p:nvPr/>
        </p:nvSpPr>
        <p:spPr>
          <a:xfrm>
            <a:off x="4469776" y="5229700"/>
            <a:ext cx="5157341" cy="70788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GB" sz="2000" b="1" dirty="0">
                <a:solidFill>
                  <a:srgbClr val="33CC33"/>
                </a:solidFill>
              </a:rPr>
              <a:t>Original investment already largely paid back by gas cost saving during operation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D8632E7C-F010-83F4-1F04-0BF79B45C9D0}"/>
              </a:ext>
            </a:extLst>
          </p:cNvPr>
          <p:cNvSpPr txBox="1">
            <a:spLocks noChangeArrowheads="1"/>
          </p:cNvSpPr>
          <p:nvPr/>
        </p:nvSpPr>
        <p:spPr>
          <a:xfrm>
            <a:off x="3078479" y="-44091"/>
            <a:ext cx="603504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LHCb-GEM example</a:t>
            </a:r>
          </a:p>
        </p:txBody>
      </p:sp>
      <p:pic>
        <p:nvPicPr>
          <p:cNvPr id="2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CAF77483-EF94-3D0A-EDEC-1BBCE80C9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487C43B-50F7-6ABC-EBA7-B0EF931C4CB7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C46B7CA-3660-CCBB-7A85-D8468A8E43F3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DA28EC-68CD-D2C3-800A-CC4A36702B00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5962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E5D9E9-257E-4F45-A53B-348D389F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1654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7FC52-601E-4361-A9CD-3D428346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AF2909-FBE1-4A78-B1D0-1A12846515DA}"/>
              </a:ext>
            </a:extLst>
          </p:cNvPr>
          <p:cNvSpPr txBox="1">
            <a:spLocks noChangeArrowheads="1"/>
          </p:cNvSpPr>
          <p:nvPr/>
        </p:nvSpPr>
        <p:spPr>
          <a:xfrm>
            <a:off x="2279650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ATLAS and CMS RPC systems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1795FD38-3A0C-491B-88AD-D1908B94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0C65EA8-DBCB-4EE8-9B68-996CAF6D5F51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89B3BF3-6AA8-4381-9387-265F47CBE71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CBC8370-F166-4312-B2A5-38E6093451A1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3025E5-AF7B-4034-BC7D-B08F0F5A02F2}"/>
              </a:ext>
            </a:extLst>
          </p:cNvPr>
          <p:cNvSpPr txBox="1">
            <a:spLocks/>
          </p:cNvSpPr>
          <p:nvPr/>
        </p:nvSpPr>
        <p:spPr>
          <a:xfrm>
            <a:off x="0" y="773812"/>
            <a:ext cx="12192000" cy="733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/>
              <a:t>Nowadays GHGs usage for particle detectors @ LHC is dominated by the large ATLAS and CMS RPC systems:</a:t>
            </a:r>
          </a:p>
          <a:p>
            <a:pPr algn="l"/>
            <a:r>
              <a:rPr lang="en-GB" sz="1800" dirty="0"/>
              <a:t>mixture recirculation is already almost at design level (85-90%) and today it is limited by leaks at detector level</a:t>
            </a:r>
          </a:p>
          <a:p>
            <a:pPr lvl="2" algn="l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1" name="Picture 10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3BAEA02-60FD-45C9-BA21-7918CB44A7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2034" y="2022672"/>
            <a:ext cx="4240632" cy="321254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815B74-4CE3-4E30-A7E7-47859E36CBB1}"/>
              </a:ext>
            </a:extLst>
          </p:cNvPr>
          <p:cNvSpPr txBox="1">
            <a:spLocks/>
          </p:cNvSpPr>
          <p:nvPr/>
        </p:nvSpPr>
        <p:spPr>
          <a:xfrm>
            <a:off x="0" y="1606038"/>
            <a:ext cx="8724315" cy="4750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sz="1800" b="1" dirty="0"/>
              <a:t>Further optimization requires: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en-GB" sz="1800" b="1" dirty="0"/>
              <a:t>Fixing leaks at detector level</a:t>
            </a:r>
          </a:p>
          <a:p>
            <a:pPr lvl="1"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en-GB" sz="1600" dirty="0"/>
              <a:t>Huge ongoing effort of RPC detector communities (ATLAS and CMS)</a:t>
            </a:r>
          </a:p>
          <a:p>
            <a:pPr lvl="1"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en-GB" sz="1600" dirty="0"/>
              <a:t>but critical/fragile gas connectors are extremely difficult to access</a:t>
            </a:r>
          </a:p>
          <a:p>
            <a:pPr lvl="1"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en-GB" sz="1600" dirty="0"/>
              <a:t>Good technical progress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en-GB" sz="1800" b="1" dirty="0"/>
              <a:t>Gas system upgrade to minimize any pressure/flow fluctuation</a:t>
            </a:r>
          </a:p>
          <a:p>
            <a:pPr marL="685800" lvl="1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en-GB" sz="1600" dirty="0"/>
              <a:t>Goal: new upgrades to cope with observed fragility of some detector components</a:t>
            </a:r>
          </a:p>
          <a:p>
            <a:pPr marL="685800" lvl="1"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en-GB" sz="1600" dirty="0"/>
              <a:t>Positive effects already visible at end of Run2: </a:t>
            </a:r>
          </a:p>
          <a:p>
            <a:pPr marL="685800" lvl="1">
              <a:lnSpc>
                <a:spcPct val="110000"/>
              </a:lnSpc>
              <a:buFont typeface="Calibri Light" panose="020F0302020204030204" pitchFamily="34" charset="0"/>
              <a:buChar char="․"/>
            </a:pPr>
            <a:r>
              <a:rPr lang="en-GB" sz="1400" dirty="0"/>
              <a:t>Reduced leak developments at start-up</a:t>
            </a:r>
          </a:p>
          <a:p>
            <a:pPr marL="685800" lvl="1">
              <a:lnSpc>
                <a:spcPct val="110000"/>
              </a:lnSpc>
              <a:buFont typeface="Calibri Light" panose="020F0302020204030204" pitchFamily="34" charset="0"/>
              <a:buChar char="․"/>
            </a:pPr>
            <a:r>
              <a:rPr lang="en-GB" sz="1400" dirty="0"/>
              <a:t>Pressure regulation improved by 70%</a:t>
            </a:r>
            <a:endParaRPr lang="en-GB" sz="1600" dirty="0"/>
          </a:p>
          <a:p>
            <a:pPr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en-GB" sz="1800" b="1" dirty="0"/>
              <a:t>Minimize impact of cavern ventilation (tests in collaboration with EN-CV)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en-GB" sz="1800" b="1" dirty="0"/>
              <a:t>Look for other external causes (vibrations, …)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en-GB" sz="1800" b="1" dirty="0"/>
              <a:t>Detector R&amp;D to validate higher recirculation fraction</a:t>
            </a:r>
          </a:p>
          <a:p>
            <a:pPr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en-GB" sz="1800" b="1" dirty="0"/>
              <a:t>Tools to check detector and gas system tightness</a:t>
            </a:r>
          </a:p>
          <a:p>
            <a:pPr marL="914400" lvl="2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GB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99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Optimization strategies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Google Shape;197;p19">
            <a:extLst>
              <a:ext uri="{FF2B5EF4-FFF2-40B4-BE49-F238E27FC236}">
                <a16:creationId xmlns:a16="http://schemas.microsoft.com/office/drawing/2014/main" id="{CD110381-1F8F-35C9-594A-18C31B4C7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567584"/>
              </p:ext>
            </p:extLst>
          </p:nvPr>
        </p:nvGraphicFramePr>
        <p:xfrm>
          <a:off x="1713464" y="2033758"/>
          <a:ext cx="9408600" cy="41950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5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277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2000" b="1" dirty="0"/>
                        <a:t>Optimization strategy</a:t>
                      </a:r>
                      <a:endParaRPr sz="2000" b="1" dirty="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2000" b="1" dirty="0"/>
                        <a:t>Technical implementation</a:t>
                      </a:r>
                      <a:endParaRPr sz="2000" b="1" dirty="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2000" b="1" dirty="0"/>
                        <a:t>Goal</a:t>
                      </a:r>
                      <a:endParaRPr sz="2000" b="1" dirty="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2000" b="1" dirty="0"/>
                        <a:t>Examples</a:t>
                      </a:r>
                      <a:endParaRPr sz="2000" b="1" dirty="0"/>
                    </a:p>
                  </a:txBody>
                  <a:tcPr marL="48000" marR="48000" marT="48000" marB="48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4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b="1"/>
                        <a:t>Gas recirculation</a:t>
                      </a:r>
                      <a:endParaRPr sz="1500" b="1"/>
                    </a:p>
                  </a:txBody>
                  <a:tcPr marL="48000" marR="48000" marT="48000" marB="48000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dirty="0"/>
                        <a:t>Mixture recirculation</a:t>
                      </a:r>
                      <a:r>
                        <a:rPr lang="it" sz="1500" dirty="0"/>
                        <a:t> systems</a:t>
                      </a:r>
                      <a:endParaRPr sz="1500" dirty="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/>
                        <a:t>Consumption reduction, detector performance</a:t>
                      </a:r>
                      <a:endParaRPr sz="150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/>
                        <a:t>RPC, RICH, CSC, …</a:t>
                      </a:r>
                      <a:endParaRPr sz="1500"/>
                    </a:p>
                  </a:txBody>
                  <a:tcPr marL="48000" marR="48000" marT="48000" marB="4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b="1"/>
                        <a:t>Flow, Pressure regulation</a:t>
                      </a:r>
                      <a:endParaRPr sz="1500" b="1"/>
                    </a:p>
                  </a:txBody>
                  <a:tcPr marL="48000" marR="48000" marT="48000" marB="48000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dirty="0"/>
                        <a:t>Automatic regulation, PID controllers</a:t>
                      </a:r>
                      <a:endParaRPr sz="1500" dirty="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/>
                        <a:t>Detector stability, leak reduction</a:t>
                      </a:r>
                      <a:endParaRPr sz="150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/>
                        <a:t>RICH detectors, RPC leaks</a:t>
                      </a:r>
                      <a:endParaRPr sz="1500"/>
                    </a:p>
                  </a:txBody>
                  <a:tcPr marL="48000" marR="48000" marT="48000" marB="48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4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b="1"/>
                        <a:t>Software upgrades</a:t>
                      </a:r>
                      <a:endParaRPr sz="1500" b="1"/>
                    </a:p>
                  </a:txBody>
                  <a:tcPr marL="48000" marR="48000" marT="48000" marB="48000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/>
                        <a:t>Additional control features</a:t>
                      </a:r>
                      <a:endParaRPr sz="150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dirty="0"/>
                        <a:t>Operation stability</a:t>
                      </a:r>
                      <a:endParaRPr sz="1500" dirty="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/>
                        <a:t>All LHC gas systems during LS2 upgrades</a:t>
                      </a:r>
                      <a:endParaRPr sz="1500"/>
                    </a:p>
                  </a:txBody>
                  <a:tcPr marL="48000" marR="48000" marT="48000" marB="48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b="1"/>
                        <a:t>Monitoring</a:t>
                      </a:r>
                      <a:endParaRPr sz="1500" b="1"/>
                    </a:p>
                  </a:txBody>
                  <a:tcPr marL="48000" marR="48000" marT="48000" marB="48000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/>
                        <a:t>HMI, Control panels, dashboards</a:t>
                      </a:r>
                      <a:endParaRPr sz="150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dirty="0"/>
                        <a:t>Anomaly detection</a:t>
                      </a:r>
                      <a:endParaRPr sz="1500" dirty="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dirty="0"/>
                        <a:t>Impurities intake, malfunctioning of  gas component</a:t>
                      </a:r>
                      <a:endParaRPr sz="1500" dirty="0"/>
                    </a:p>
                  </a:txBody>
                  <a:tcPr marL="48000" marR="48000" marT="48000" marB="480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b="1" dirty="0"/>
                        <a:t>Offline analysis</a:t>
                      </a:r>
                      <a:endParaRPr sz="1500" b="1" dirty="0"/>
                    </a:p>
                  </a:txBody>
                  <a:tcPr marL="48000" marR="48000" marT="48000" marB="48000" anchor="ctr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/>
                        <a:t>Data analysis</a:t>
                      </a:r>
                      <a:endParaRPr sz="150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/>
                        <a:t>Deeper understanding of the dynamics</a:t>
                      </a:r>
                      <a:endParaRPr sz="1500"/>
                    </a:p>
                  </a:txBody>
                  <a:tcPr marL="48000" marR="48000" marT="48000" marB="4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 dirty="0"/>
                        <a:t>System startups, additional regulation valves when needed</a:t>
                      </a:r>
                      <a:endParaRPr sz="1500" dirty="0"/>
                    </a:p>
                  </a:txBody>
                  <a:tcPr marL="48000" marR="48000" marT="48000" marB="480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Google Shape;198;p19">
            <a:extLst>
              <a:ext uri="{FF2B5EF4-FFF2-40B4-BE49-F238E27FC236}">
                <a16:creationId xmlns:a16="http://schemas.microsoft.com/office/drawing/2014/main" id="{6BA612A2-2D74-0AD9-9346-0B340C6C6427}"/>
              </a:ext>
            </a:extLst>
          </p:cNvPr>
          <p:cNvSpPr txBox="1"/>
          <p:nvPr/>
        </p:nvSpPr>
        <p:spPr>
          <a:xfrm>
            <a:off x="2536466" y="1189261"/>
            <a:ext cx="321235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000" dirty="0">
                <a:ea typeface="Source Sans Pro" panose="020B0503030403020204" pitchFamily="34" charset="0"/>
                <a:cs typeface="Source Sans Pro"/>
                <a:sym typeface="Source Sans Pro"/>
              </a:rPr>
              <a:t>Optimization of gas systems</a:t>
            </a:r>
            <a:endParaRPr sz="2000" dirty="0"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14" name="Google Shape;199;p19">
            <a:extLst>
              <a:ext uri="{FF2B5EF4-FFF2-40B4-BE49-F238E27FC236}">
                <a16:creationId xmlns:a16="http://schemas.microsoft.com/office/drawing/2014/main" id="{F83ACBA4-CEA4-CC67-814D-ED2A7AF3B7CB}"/>
              </a:ext>
            </a:extLst>
          </p:cNvPr>
          <p:cNvSpPr txBox="1"/>
          <p:nvPr/>
        </p:nvSpPr>
        <p:spPr>
          <a:xfrm>
            <a:off x="6142067" y="912283"/>
            <a:ext cx="414624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000" b="1" dirty="0">
                <a:solidFill>
                  <a:srgbClr val="2CA02C"/>
                </a:solidFill>
                <a:ea typeface="Source Sans Pro" panose="020B0503030403020204" pitchFamily="34" charset="0"/>
                <a:cs typeface="Source Sans Pro"/>
                <a:sym typeface="Source Sans Pro"/>
              </a:rPr>
              <a:t>Helps reducing gas emissions</a:t>
            </a:r>
            <a:endParaRPr sz="2000" b="1" dirty="0">
              <a:solidFill>
                <a:srgbClr val="2CA02C"/>
              </a:solidFill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17" name="Google Shape;202;p19">
            <a:extLst>
              <a:ext uri="{FF2B5EF4-FFF2-40B4-BE49-F238E27FC236}">
                <a16:creationId xmlns:a16="http://schemas.microsoft.com/office/drawing/2014/main" id="{95E6BAD4-2C6D-49AE-5266-64E0BA7E54F7}"/>
              </a:ext>
            </a:extLst>
          </p:cNvPr>
          <p:cNvSpPr txBox="1"/>
          <p:nvPr/>
        </p:nvSpPr>
        <p:spPr>
          <a:xfrm>
            <a:off x="83653" y="3471054"/>
            <a:ext cx="138734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600" dirty="0">
                <a:ea typeface="Source Sans Pro" panose="020B0503030403020204" pitchFamily="34" charset="0"/>
                <a:cs typeface="Source Sans Pro"/>
                <a:sym typeface="Source Sans Pro"/>
              </a:rPr>
              <a:t>Direct effects</a:t>
            </a:r>
            <a:endParaRPr sz="1600" dirty="0"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18" name="Google Shape;203;p19">
            <a:extLst>
              <a:ext uri="{FF2B5EF4-FFF2-40B4-BE49-F238E27FC236}">
                <a16:creationId xmlns:a16="http://schemas.microsoft.com/office/drawing/2014/main" id="{2CD1B7F6-5FE2-530E-D515-7A5C5A924213}"/>
              </a:ext>
            </a:extLst>
          </p:cNvPr>
          <p:cNvSpPr txBox="1"/>
          <p:nvPr/>
        </p:nvSpPr>
        <p:spPr>
          <a:xfrm>
            <a:off x="-20750" y="5186659"/>
            <a:ext cx="147584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600" dirty="0">
                <a:ea typeface="Source Sans Pro" panose="020B0503030403020204" pitchFamily="34" charset="0"/>
                <a:cs typeface="Source Sans Pro"/>
                <a:sym typeface="Source Sans Pro"/>
              </a:rPr>
              <a:t>Indirect effects</a:t>
            </a:r>
            <a:endParaRPr sz="1600" dirty="0"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19" name="Google Shape;204;p19">
            <a:extLst>
              <a:ext uri="{FF2B5EF4-FFF2-40B4-BE49-F238E27FC236}">
                <a16:creationId xmlns:a16="http://schemas.microsoft.com/office/drawing/2014/main" id="{61094EEB-D3CB-31E8-104F-30186D640ED2}"/>
              </a:ext>
            </a:extLst>
          </p:cNvPr>
          <p:cNvSpPr txBox="1"/>
          <p:nvPr/>
        </p:nvSpPr>
        <p:spPr>
          <a:xfrm>
            <a:off x="6142067" y="1430801"/>
            <a:ext cx="414624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000" b="1" dirty="0">
                <a:solidFill>
                  <a:srgbClr val="FF7F0E"/>
                </a:solidFill>
                <a:ea typeface="Source Sans Pro" panose="020B0503030403020204" pitchFamily="34" charset="0"/>
                <a:cs typeface="Source Sans Pro"/>
                <a:sym typeface="Source Sans Pro"/>
              </a:rPr>
              <a:t>Affects detector performances</a:t>
            </a:r>
            <a:endParaRPr sz="2000" b="1" dirty="0">
              <a:solidFill>
                <a:srgbClr val="FF7F0E"/>
              </a:solidFill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cxnSp>
        <p:nvCxnSpPr>
          <p:cNvPr id="20" name="Google Shape;205;p19">
            <a:extLst>
              <a:ext uri="{FF2B5EF4-FFF2-40B4-BE49-F238E27FC236}">
                <a16:creationId xmlns:a16="http://schemas.microsoft.com/office/drawing/2014/main" id="{C782AE80-16BF-A114-43C9-F6B58256EC77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5748822" y="1189262"/>
            <a:ext cx="393245" cy="276978"/>
          </a:xfrm>
          <a:prstGeom prst="straightConnector1">
            <a:avLst/>
          </a:prstGeom>
          <a:noFill/>
          <a:ln w="9525" cap="flat" cmpd="sng">
            <a:solidFill>
              <a:srgbClr val="2CA02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206;p19">
            <a:extLst>
              <a:ext uri="{FF2B5EF4-FFF2-40B4-BE49-F238E27FC236}">
                <a16:creationId xmlns:a16="http://schemas.microsoft.com/office/drawing/2014/main" id="{75F97E42-461D-7B06-8F28-1BC957F31FCA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5748822" y="1466240"/>
            <a:ext cx="393245" cy="241540"/>
          </a:xfrm>
          <a:prstGeom prst="straightConnector1">
            <a:avLst/>
          </a:prstGeom>
          <a:noFill/>
          <a:ln w="9525" cap="flat" cmpd="sng">
            <a:solidFill>
              <a:srgbClr val="FF7F0E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Left Brace 27">
            <a:extLst>
              <a:ext uri="{FF2B5EF4-FFF2-40B4-BE49-F238E27FC236}">
                <a16:creationId xmlns:a16="http://schemas.microsoft.com/office/drawing/2014/main" id="{0C60BF74-7794-3B89-0B7D-6307537951E7}"/>
              </a:ext>
            </a:extLst>
          </p:cNvPr>
          <p:cNvSpPr/>
          <p:nvPr/>
        </p:nvSpPr>
        <p:spPr>
          <a:xfrm>
            <a:off x="1407384" y="2894275"/>
            <a:ext cx="246486" cy="16856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E52C5C43-5DCD-39A7-3A19-5FE0E11D4D07}"/>
              </a:ext>
            </a:extLst>
          </p:cNvPr>
          <p:cNvSpPr/>
          <p:nvPr/>
        </p:nvSpPr>
        <p:spPr>
          <a:xfrm>
            <a:off x="1408712" y="4670676"/>
            <a:ext cx="246486" cy="155812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413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2D42EDD-69ED-4D3E-B69A-079457337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4" y="1808419"/>
            <a:ext cx="10906373" cy="454793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515420-1E7A-402A-9962-DD8387707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1654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58C2E-AE5F-4565-819B-89122FD2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16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25923C-0EA8-40B0-96ED-B453B97703C1}"/>
              </a:ext>
            </a:extLst>
          </p:cNvPr>
          <p:cNvSpPr txBox="1">
            <a:spLocks/>
          </p:cNvSpPr>
          <p:nvPr/>
        </p:nvSpPr>
        <p:spPr>
          <a:xfrm>
            <a:off x="1" y="772388"/>
            <a:ext cx="12192000" cy="113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Goal: minimize any chamber pressure/flow fluctuation to cope with observed fragility of some detector components</a:t>
            </a:r>
          </a:p>
          <a:p>
            <a:pPr marL="0" indent="0">
              <a:buNone/>
            </a:pPr>
            <a:r>
              <a:rPr lang="en-GB" sz="1800" b="1" dirty="0"/>
              <a:t>from some 0.1 mbar to ~ 0.1 mbar: 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not an easy challenge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Example of upgrades on </a:t>
            </a:r>
            <a:r>
              <a:rPr lang="en-GB" sz="1800" b="1" dirty="0">
                <a:solidFill>
                  <a:schemeClr val="accent1">
                    <a:lumMod val="75000"/>
                  </a:schemeClr>
                </a:solidFill>
              </a:rPr>
              <a:t>mixture distribution modules: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D1621A-3C81-4249-9956-AE511F2F4D82}"/>
              </a:ext>
            </a:extLst>
          </p:cNvPr>
          <p:cNvSpPr txBox="1">
            <a:spLocks/>
          </p:cNvSpPr>
          <p:nvPr/>
        </p:nvSpPr>
        <p:spPr>
          <a:xfrm>
            <a:off x="591434" y="4769291"/>
            <a:ext cx="3604701" cy="7153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-"/>
            </a:pPr>
            <a:r>
              <a:rPr lang="en-GB" sz="1600" dirty="0"/>
              <a:t>As slow as possible opening at input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GB" sz="1600" dirty="0"/>
              <a:t>New modules with regulation valves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9298C6-5838-49B2-BC7F-9A168B3180AE}"/>
              </a:ext>
            </a:extLst>
          </p:cNvPr>
          <p:cNvSpPr txBox="1">
            <a:spLocks/>
          </p:cNvSpPr>
          <p:nvPr/>
        </p:nvSpPr>
        <p:spPr>
          <a:xfrm>
            <a:off x="6801388" y="5234645"/>
            <a:ext cx="4999044" cy="1121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-"/>
            </a:pPr>
            <a:r>
              <a:rPr lang="en-GB" sz="1600" dirty="0"/>
              <a:t>New restart procedure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GB" sz="1600" dirty="0"/>
              <a:t>Additional regulation valves</a:t>
            </a:r>
          </a:p>
          <a:p>
            <a:pPr>
              <a:buFont typeface="Calibri" panose="020F0502020204030204" pitchFamily="34" charset="0"/>
              <a:buChar char="-"/>
            </a:pPr>
            <a:r>
              <a:rPr lang="en-GB" sz="1600" dirty="0"/>
              <a:t>Two sets of controls parameters (for start-up and run)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F78C13F1-BC34-400A-85DD-C4C302D4A43C}"/>
              </a:ext>
            </a:extLst>
          </p:cNvPr>
          <p:cNvSpPr txBox="1">
            <a:spLocks noChangeArrowheads="1"/>
          </p:cNvSpPr>
          <p:nvPr/>
        </p:nvSpPr>
        <p:spPr>
          <a:xfrm>
            <a:off x="2279651" y="25979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Examples: RPC Gas system upgrade</a:t>
            </a:r>
          </a:p>
        </p:txBody>
      </p:sp>
      <p:pic>
        <p:nvPicPr>
          <p:cNvPr id="14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14F95061-5B59-4957-9860-C08199E3F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8A21BD-9C86-4C4F-822F-904F9256390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6D45A4E-D8B0-4537-98D4-7EAF0589C3DA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1C5B65-7180-4C9F-894F-79ADD74D2970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78A4439-5ACF-4789-BE10-21D647F1E626}"/>
              </a:ext>
            </a:extLst>
          </p:cNvPr>
          <p:cNvSpPr txBox="1">
            <a:spLocks/>
          </p:cNvSpPr>
          <p:nvPr/>
        </p:nvSpPr>
        <p:spPr>
          <a:xfrm>
            <a:off x="1255405" y="5640992"/>
            <a:ext cx="4032448" cy="7153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-"/>
            </a:pPr>
            <a:r>
              <a:rPr lang="en-GB" sz="1600" dirty="0"/>
              <a:t>Pressure regulation by using Detector pressure or “reference/dummy chambers”</a:t>
            </a:r>
          </a:p>
        </p:txBody>
      </p:sp>
      <p:sp>
        <p:nvSpPr>
          <p:cNvPr id="8" name="Oval 7"/>
          <p:cNvSpPr/>
          <p:nvPr/>
        </p:nvSpPr>
        <p:spPr>
          <a:xfrm>
            <a:off x="3323877" y="3931253"/>
            <a:ext cx="1001168" cy="9477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413259" y="2555925"/>
            <a:ext cx="1001168" cy="9477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413259" y="5319621"/>
            <a:ext cx="1001168" cy="9477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 rot="728823">
            <a:off x="10120368" y="2062248"/>
            <a:ext cx="1001168" cy="28465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>
            <a:stCxn id="6" idx="0"/>
            <a:endCxn id="8" idx="2"/>
          </p:cNvCxnSpPr>
          <p:nvPr/>
        </p:nvCxnSpPr>
        <p:spPr>
          <a:xfrm flipV="1">
            <a:off x="2393785" y="4405139"/>
            <a:ext cx="930092" cy="364152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8" idx="3"/>
          </p:cNvCxnSpPr>
          <p:nvPr/>
        </p:nvCxnSpPr>
        <p:spPr>
          <a:xfrm flipV="1">
            <a:off x="4420464" y="3364899"/>
            <a:ext cx="1139413" cy="227609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9" idx="1"/>
          </p:cNvCxnSpPr>
          <p:nvPr/>
        </p:nvCxnSpPr>
        <p:spPr>
          <a:xfrm flipV="1">
            <a:off x="4420464" y="5458419"/>
            <a:ext cx="1139413" cy="18257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0"/>
            <a:endCxn id="22" idx="3"/>
          </p:cNvCxnSpPr>
          <p:nvPr/>
        </p:nvCxnSpPr>
        <p:spPr>
          <a:xfrm flipV="1">
            <a:off x="9300910" y="4394952"/>
            <a:ext cx="762228" cy="839693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62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Examples: ATLAS – RPC gas system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233;p35">
            <a:extLst>
              <a:ext uri="{FF2B5EF4-FFF2-40B4-BE49-F238E27FC236}">
                <a16:creationId xmlns:a16="http://schemas.microsoft.com/office/drawing/2014/main" id="{CECC1D18-8190-2787-9C71-3E2551055D81}"/>
              </a:ext>
            </a:extLst>
          </p:cNvPr>
          <p:cNvSpPr txBox="1"/>
          <p:nvPr/>
        </p:nvSpPr>
        <p:spPr>
          <a:xfrm>
            <a:off x="498375" y="902592"/>
            <a:ext cx="6253930" cy="196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it" sz="1600" b="1" dirty="0">
                <a:ea typeface="Calibri"/>
                <a:cs typeface="Calibri"/>
                <a:sym typeface="Calibri"/>
              </a:rPr>
              <a:t>4 New distribution racks (i.e., from 5 to 9 modules)</a:t>
            </a:r>
            <a:r>
              <a:rPr lang="it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</a:t>
            </a:r>
            <a:endParaRPr sz="1600" b="1" dirty="0"/>
          </a:p>
          <a:p>
            <a:pPr marL="285750" indent="-28575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it" sz="1600" dirty="0">
                <a:ea typeface="Calibri"/>
                <a:cs typeface="Calibri"/>
                <a:sym typeface="Calibri"/>
              </a:rPr>
              <a:t>To minimize hydrostatic pressure effect</a:t>
            </a:r>
          </a:p>
          <a:p>
            <a:pPr marL="285750" indent="-28575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it" sz="1600" dirty="0">
                <a:ea typeface="Calibri"/>
                <a:cs typeface="Calibri"/>
                <a:sym typeface="Calibri"/>
              </a:rPr>
              <a:t>for the addition of new channels needed for upgrade</a:t>
            </a:r>
          </a:p>
          <a:p>
            <a:pPr>
              <a:lnSpc>
                <a:spcPct val="130000"/>
              </a:lnSpc>
            </a:pPr>
            <a:endParaRPr lang="it" sz="1600" u="sng" dirty="0">
              <a:ea typeface="Calibri"/>
              <a:cs typeface="Calibri"/>
              <a:sym typeface="Calibri"/>
            </a:endParaRPr>
          </a:p>
          <a:p>
            <a:pPr>
              <a:lnSpc>
                <a:spcPct val="130000"/>
              </a:lnSpc>
            </a:pPr>
            <a:r>
              <a:rPr lang="it" sz="1600" b="1" dirty="0">
                <a:ea typeface="Calibri"/>
                <a:cs typeface="Calibri"/>
                <a:sym typeface="Calibri"/>
              </a:rPr>
              <a:t>Upgrade of existing racks</a:t>
            </a:r>
            <a:r>
              <a:rPr lang="it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</a:t>
            </a:r>
            <a:endParaRPr sz="1600" b="1" dirty="0"/>
          </a:p>
          <a:p>
            <a:pPr>
              <a:lnSpc>
                <a:spcPct val="130000"/>
              </a:lnSpc>
            </a:pPr>
            <a:r>
              <a:rPr lang="it" sz="1600" dirty="0">
                <a:ea typeface="Calibri"/>
                <a:cs typeface="Calibri"/>
                <a:sym typeface="Calibri"/>
              </a:rPr>
              <a:t>to minimize any chamber/flow fluctuation from some 0.1 to ~0.1 mbar</a:t>
            </a:r>
            <a:endParaRPr sz="1600" dirty="0"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234;p35">
            <a:extLst>
              <a:ext uri="{FF2B5EF4-FFF2-40B4-BE49-F238E27FC236}">
                <a16:creationId xmlns:a16="http://schemas.microsoft.com/office/drawing/2014/main" id="{6F96650F-6170-C5B4-BF10-CCE9B0B5B01E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66" y="3581200"/>
            <a:ext cx="1985775" cy="27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6;p35">
            <a:extLst>
              <a:ext uri="{FF2B5EF4-FFF2-40B4-BE49-F238E27FC236}">
                <a16:creationId xmlns:a16="http://schemas.microsoft.com/office/drawing/2014/main" id="{D2428AD7-C4B4-C04F-E4B7-B31F9291453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29" y="3584545"/>
            <a:ext cx="1289929" cy="271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87DC9E-5E9C-F446-A2A3-FB2885471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03" y="919873"/>
            <a:ext cx="4107122" cy="2356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7EDAA0-0214-3795-C58E-3AB112894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84" y="3429000"/>
            <a:ext cx="1607109" cy="2952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8DE6E5-10E9-CECC-4A67-15F24417F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86" y="3796500"/>
            <a:ext cx="1766569" cy="2369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B13BB5-7D2F-0A46-F13D-3B8B9B1E1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46" y="3427713"/>
            <a:ext cx="1390235" cy="2954250"/>
          </a:xfrm>
          <a:prstGeom prst="rect">
            <a:avLst/>
          </a:prstGeom>
        </p:spPr>
      </p:pic>
      <p:sp>
        <p:nvSpPr>
          <p:cNvPr id="19" name="Google Shape;233;p35">
            <a:extLst>
              <a:ext uri="{FF2B5EF4-FFF2-40B4-BE49-F238E27FC236}">
                <a16:creationId xmlns:a16="http://schemas.microsoft.com/office/drawing/2014/main" id="{8D9694C9-D9AA-A50B-E7D4-D181F0DA9E3C}"/>
              </a:ext>
            </a:extLst>
          </p:cNvPr>
          <p:cNvSpPr txBox="1"/>
          <p:nvPr/>
        </p:nvSpPr>
        <p:spPr>
          <a:xfrm>
            <a:off x="725927" y="3119339"/>
            <a:ext cx="2523535" cy="50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it" sz="1500" i="1" dirty="0">
                <a:latin typeface="Calibri"/>
                <a:ea typeface="Calibri"/>
                <a:cs typeface="Calibri"/>
                <a:sym typeface="Calibri"/>
              </a:rPr>
              <a:t>From design to installation:</a:t>
            </a:r>
            <a:endParaRPr sz="1500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257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cabinet&#10;&#10;Description automatically generated">
            <a:extLst>
              <a:ext uri="{FF2B5EF4-FFF2-40B4-BE49-F238E27FC236}">
                <a16:creationId xmlns:a16="http://schemas.microsoft.com/office/drawing/2014/main" id="{AF19E04A-B9B4-50AD-7ED6-FCBADA5FA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712" y="849872"/>
            <a:ext cx="4091940" cy="3060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260DC-2C39-4B28-9C7B-E92AD096B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6525" y="6356350"/>
            <a:ext cx="4646875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CF6A8-F0CF-4A3B-BCA6-4154F5B9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18</a:t>
            </a:fld>
            <a:endParaRPr lang="en-GB"/>
          </a:p>
        </p:txBody>
      </p:sp>
      <p:sp>
        <p:nvSpPr>
          <p:cNvPr id="18" name="Google Shape;410;p45">
            <a:extLst>
              <a:ext uri="{FF2B5EF4-FFF2-40B4-BE49-F238E27FC236}">
                <a16:creationId xmlns:a16="http://schemas.microsoft.com/office/drawing/2014/main" id="{0596B697-7973-4536-ABB9-09E9E13F9020}"/>
              </a:ext>
            </a:extLst>
          </p:cNvPr>
          <p:cNvSpPr txBox="1"/>
          <p:nvPr/>
        </p:nvSpPr>
        <p:spPr>
          <a:xfrm>
            <a:off x="52906" y="649287"/>
            <a:ext cx="5512200" cy="157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ea typeface="Calibri"/>
                <a:cs typeface="Calibri"/>
                <a:sym typeface="Calibri"/>
              </a:rPr>
              <a:t>Many tests performed in laboratory and at CMS</a:t>
            </a:r>
            <a:endParaRPr sz="1600" b="1" dirty="0"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‐"/>
            </a:pPr>
            <a:r>
              <a:rPr lang="it" sz="1600" dirty="0">
                <a:ea typeface="Calibri"/>
                <a:cs typeface="Calibri"/>
                <a:sym typeface="Calibri"/>
              </a:rPr>
              <a:t>One valve selected: ECONEX</a:t>
            </a:r>
            <a:endParaRPr sz="1600" dirty="0"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‐"/>
            </a:pPr>
            <a:r>
              <a:rPr lang="it" sz="1600" dirty="0">
                <a:ea typeface="Calibri"/>
                <a:cs typeface="Calibri"/>
                <a:sym typeface="Calibri"/>
              </a:rPr>
              <a:t>Valve seats specific for distribution module:</a:t>
            </a:r>
            <a:endParaRPr sz="1600" dirty="0"/>
          </a:p>
          <a:p>
            <a:pPr marL="742950" lvl="1" indent="-285750">
              <a:lnSpc>
                <a:spcPct val="120000"/>
              </a:lnSpc>
              <a:buClr>
                <a:schemeClr val="dk2"/>
              </a:buClr>
              <a:buSzPts val="1400"/>
              <a:buFont typeface="Times New Roman" panose="02020603050405020304" pitchFamily="18" charset="0"/>
              <a:buChar char="."/>
            </a:pPr>
            <a:r>
              <a:rPr lang="it" sz="1600" dirty="0">
                <a:ea typeface="Calibri"/>
                <a:cs typeface="Calibri"/>
                <a:sym typeface="Calibri"/>
              </a:rPr>
              <a:t>Different in BARREL and ENDCAP</a:t>
            </a:r>
            <a:endParaRPr sz="1600" dirty="0">
              <a:ea typeface="Calibri"/>
              <a:cs typeface="Calibri"/>
              <a:sym typeface="Calibri"/>
            </a:endParaRP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."/>
            </a:pPr>
            <a:r>
              <a:rPr lang="it" sz="1600" b="1" dirty="0">
                <a:ea typeface="Calibri"/>
                <a:cs typeface="Calibri"/>
                <a:sym typeface="Calibri"/>
              </a:rPr>
              <a:t>R&amp;D to improve/design seat shape</a:t>
            </a:r>
            <a:endParaRPr sz="1600" b="1" dirty="0"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600" dirty="0"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242744-8924-4BCD-906A-9F80DB6972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4262" y="2269820"/>
            <a:ext cx="995639" cy="163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264745-2CA7-40AB-83D6-489F25ECE2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468" y="2289063"/>
            <a:ext cx="981335" cy="1630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" name="Right Arrow 16">
            <a:extLst>
              <a:ext uri="{FF2B5EF4-FFF2-40B4-BE49-F238E27FC236}">
                <a16:creationId xmlns:a16="http://schemas.microsoft.com/office/drawing/2014/main" id="{42CC3067-383C-4903-BBF5-7C7F99C73B7C}"/>
              </a:ext>
            </a:extLst>
          </p:cNvPr>
          <p:cNvSpPr/>
          <p:nvPr/>
        </p:nvSpPr>
        <p:spPr>
          <a:xfrm>
            <a:off x="1437491" y="3097608"/>
            <a:ext cx="336558" cy="196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608401-CC87-453A-A3C5-F25EB62CCE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36453"/>
            <a:ext cx="1892146" cy="2336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4442E362-DD68-434C-9370-5FA7944C09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939304"/>
              </p:ext>
            </p:extLst>
          </p:nvPr>
        </p:nvGraphicFramePr>
        <p:xfrm>
          <a:off x="1862600" y="4017116"/>
          <a:ext cx="3407481" cy="231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1D819316-E80B-43E5-90EC-DDAA4729B1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50000"/>
                    </a14:imgEffect>
                    <a14:imgEffect>
                      <a14:brightnessContrast bright="-15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11" y="2284037"/>
            <a:ext cx="2856797" cy="16069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F4FE9A7-3F0E-BC3E-9D42-A31445F5DB2D}"/>
              </a:ext>
            </a:extLst>
          </p:cNvPr>
          <p:cNvGrpSpPr/>
          <p:nvPr/>
        </p:nvGrpSpPr>
        <p:grpSpPr>
          <a:xfrm>
            <a:off x="5040289" y="3669175"/>
            <a:ext cx="4465789" cy="2668916"/>
            <a:chOff x="4467267" y="3575998"/>
            <a:chExt cx="4465789" cy="2668916"/>
          </a:xfrm>
        </p:grpSpPr>
        <p:pic>
          <p:nvPicPr>
            <p:cNvPr id="28" name="Google Shape;414;p45">
              <a:extLst>
                <a:ext uri="{FF2B5EF4-FFF2-40B4-BE49-F238E27FC236}">
                  <a16:creationId xmlns:a16="http://schemas.microsoft.com/office/drawing/2014/main" id="{41C08D20-016C-4DF8-B92E-7B95FD8CE343}"/>
                </a:ext>
              </a:extLst>
            </p:cNvPr>
            <p:cNvPicPr preferRelativeResize="0"/>
            <p:nvPr/>
          </p:nvPicPr>
          <p:blipFill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154" y="3575998"/>
              <a:ext cx="4082902" cy="26689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B7B87E-B5E9-D681-E2BE-62F779F24865}"/>
                </a:ext>
              </a:extLst>
            </p:cNvPr>
            <p:cNvGrpSpPr/>
            <p:nvPr/>
          </p:nvGrpSpPr>
          <p:grpSpPr>
            <a:xfrm>
              <a:off x="4467267" y="4345386"/>
              <a:ext cx="1136017" cy="430210"/>
              <a:chOff x="5825059" y="1857412"/>
              <a:chExt cx="1136017" cy="430210"/>
            </a:xfrm>
          </p:grpSpPr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A375BF81-1D30-4EBA-B4F2-C27892495647}"/>
                  </a:ext>
                </a:extLst>
              </p:cNvPr>
              <p:cNvSpPr/>
              <p:nvPr/>
            </p:nvSpPr>
            <p:spPr>
              <a:xfrm>
                <a:off x="5919864" y="1857412"/>
                <a:ext cx="971741" cy="430210"/>
              </a:xfrm>
              <a:prstGeom prst="rightArrow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BD5F2DF-B5C5-4B97-B301-0BE063FA312B}"/>
                  </a:ext>
                </a:extLst>
              </p:cNvPr>
              <p:cNvSpPr txBox="1"/>
              <p:nvPr/>
            </p:nvSpPr>
            <p:spPr>
              <a:xfrm>
                <a:off x="5825059" y="1877502"/>
                <a:ext cx="1136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>
                    <a:solidFill>
                      <a:schemeClr val="bg1"/>
                    </a:solidFill>
                  </a:rPr>
                  <a:t>with valve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2" name="barrel_8_modified pipe 1.PNG" descr="barrel_8_modified pipe 1.PNG">
            <a:extLst>
              <a:ext uri="{FF2B5EF4-FFF2-40B4-BE49-F238E27FC236}">
                <a16:creationId xmlns:a16="http://schemas.microsoft.com/office/drawing/2014/main" id="{39F09572-F527-4D68-888D-FD22E5760E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3669175"/>
            <a:ext cx="2743200" cy="25596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3EA91B6A-29D8-0CDC-7EB2-5A8550E94C32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Examples: CMS – RPC gas system</a:t>
            </a:r>
          </a:p>
        </p:txBody>
      </p:sp>
      <p:pic>
        <p:nvPicPr>
          <p:cNvPr id="7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282CA16E-93A2-B478-687D-402480F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D707E4-67A6-F6D1-B927-90D69042DB16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AD31D3-6AD3-B037-5A8A-194679E05B03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F8B7ED9-D3FD-DA16-482A-88178DFD0345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0C2B1D-9C09-2CA9-207A-A67F29D558A0}"/>
              </a:ext>
            </a:extLst>
          </p:cNvPr>
          <p:cNvSpPr txBox="1"/>
          <p:nvPr/>
        </p:nvSpPr>
        <p:spPr>
          <a:xfrm>
            <a:off x="1913607" y="3990772"/>
            <a:ext cx="925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M. Busato</a:t>
            </a:r>
            <a:endParaRPr lang="en-GB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F26A5E-8F73-88C6-2365-29850399A136}"/>
              </a:ext>
            </a:extLst>
          </p:cNvPr>
          <p:cNvSpPr/>
          <p:nvPr/>
        </p:nvSpPr>
        <p:spPr>
          <a:xfrm rot="865629">
            <a:off x="8103655" y="1028479"/>
            <a:ext cx="3024517" cy="6844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C13373-6310-C923-FFAE-F447ABC17F2D}"/>
              </a:ext>
            </a:extLst>
          </p:cNvPr>
          <p:cNvSpPr txBox="1"/>
          <p:nvPr/>
        </p:nvSpPr>
        <p:spPr>
          <a:xfrm>
            <a:off x="5395097" y="1161399"/>
            <a:ext cx="161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Valves </a:t>
            </a:r>
            <a:r>
              <a:rPr lang="fr-CH" dirty="0" err="1"/>
              <a:t>installed</a:t>
            </a:r>
            <a:endParaRPr lang="en-GB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008C53-ECE6-32E8-0BEA-60FCDDF9E1B4}"/>
              </a:ext>
            </a:extLst>
          </p:cNvPr>
          <p:cNvCxnSpPr>
            <a:stCxn id="17" idx="3"/>
            <a:endCxn id="16" idx="1"/>
          </p:cNvCxnSpPr>
          <p:nvPr/>
        </p:nvCxnSpPr>
        <p:spPr>
          <a:xfrm flipV="1">
            <a:off x="7011630" y="993952"/>
            <a:ext cx="1139714" cy="352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61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Examples: ATLAS and CMS – RPC gas systems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085AFCE-3EFF-69FD-CA59-6DAFC87D2458}"/>
              </a:ext>
            </a:extLst>
          </p:cNvPr>
          <p:cNvSpPr txBox="1"/>
          <p:nvPr/>
        </p:nvSpPr>
        <p:spPr>
          <a:xfrm>
            <a:off x="714131" y="748040"/>
            <a:ext cx="11370365" cy="258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CH" dirty="0"/>
              <a:t>Detector pressure </a:t>
            </a:r>
            <a:r>
              <a:rPr lang="fr-CH" dirty="0" err="1"/>
              <a:t>regulation</a:t>
            </a:r>
            <a:r>
              <a:rPr lang="fr-CH" dirty="0"/>
              <a:t> </a:t>
            </a:r>
            <a:r>
              <a:rPr lang="fr-CH" dirty="0" err="1"/>
              <a:t>was</a:t>
            </a:r>
            <a:r>
              <a:rPr lang="fr-CH" dirty="0"/>
              <a:t> </a:t>
            </a:r>
            <a:r>
              <a:rPr lang="fr-CH" dirty="0" err="1"/>
              <a:t>done</a:t>
            </a:r>
            <a:r>
              <a:rPr lang="fr-CH" dirty="0"/>
              <a:t> </a:t>
            </a:r>
            <a:r>
              <a:rPr lang="fr-CH" dirty="0" err="1"/>
              <a:t>using</a:t>
            </a:r>
            <a:r>
              <a:rPr lang="fr-CH" dirty="0"/>
              <a:t> </a:t>
            </a:r>
            <a:r>
              <a:rPr lang="fr-CH" dirty="0" err="1"/>
              <a:t>sensors</a:t>
            </a:r>
            <a:r>
              <a:rPr lang="fr-CH" dirty="0"/>
              <a:t> at rack </a:t>
            </a:r>
            <a:r>
              <a:rPr lang="fr-CH" dirty="0" err="1"/>
              <a:t>level</a:t>
            </a:r>
            <a:r>
              <a:rPr lang="fr-CH" dirty="0"/>
              <a:t>: </a:t>
            </a:r>
            <a:endParaRPr lang="en-GB" dirty="0"/>
          </a:p>
          <a:p>
            <a:pPr marL="285750" indent="-285750">
              <a:lnSpc>
                <a:spcPct val="130000"/>
              </a:lnSpc>
              <a:buFont typeface="Calibri" panose="020F0502020204030204" pitchFamily="34" charset="0"/>
              <a:buChar char="‐"/>
            </a:pPr>
            <a:r>
              <a:rPr lang="en-GB" dirty="0">
                <a:sym typeface="Wingdings" panose="05000000000000000000" pitchFamily="2" charset="2"/>
              </a:rPr>
              <a:t>Weight of hydrostatic column was not taken into account</a:t>
            </a:r>
          </a:p>
          <a:p>
            <a:pPr marL="285750" indent="-285750">
              <a:lnSpc>
                <a:spcPct val="130000"/>
              </a:lnSpc>
              <a:buFont typeface="Calibri" panose="020F0502020204030204" pitchFamily="34" charset="0"/>
              <a:buChar char="‐"/>
            </a:pPr>
            <a:r>
              <a:rPr lang="en-GB" dirty="0">
                <a:sym typeface="Wingdings" panose="05000000000000000000" pitchFamily="2" charset="2"/>
              </a:rPr>
              <a:t>Particularly critical during fill and emptying phases</a:t>
            </a:r>
          </a:p>
          <a:p>
            <a:pPr marL="285750" indent="-285750">
              <a:lnSpc>
                <a:spcPct val="130000"/>
              </a:lnSpc>
              <a:buFont typeface="Calibri" panose="020F0502020204030204" pitchFamily="34" charset="0"/>
              <a:buChar char="‐"/>
            </a:pPr>
            <a:r>
              <a:rPr lang="en-GB" dirty="0">
                <a:sym typeface="Wingdings" panose="05000000000000000000" pitchFamily="2" charset="2"/>
              </a:rPr>
              <a:t>Pressure sensors already present at detector level cannot be used due to risk of detector leak presence/development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Installation of volumes that simulates detectors (reference sensors/“dummy RPC”)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Extremely useful during detector filling after shutdown (when mixture hydrostatic pressure is changing significantly)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à"/>
            </a:pPr>
            <a:r>
              <a:rPr lang="en-GB" dirty="0">
                <a:sym typeface="Wingdings" panose="05000000000000000000" pitchFamily="2" charset="2"/>
              </a:rPr>
              <a:t>Minimize over-pressure at chamber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40F428-0BF6-1BDA-192D-F84EBA566342}"/>
              </a:ext>
            </a:extLst>
          </p:cNvPr>
          <p:cNvGrpSpPr/>
          <p:nvPr/>
        </p:nvGrpSpPr>
        <p:grpSpPr>
          <a:xfrm>
            <a:off x="1872549" y="3412202"/>
            <a:ext cx="8616952" cy="3068960"/>
            <a:chOff x="1872549" y="3284984"/>
            <a:chExt cx="8616952" cy="30689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234825-93F0-403E-81DE-8132CE8C3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549" y="3284984"/>
              <a:ext cx="2301720" cy="30689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3ADF84C-6421-4A31-C441-F220314E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309" y="3436685"/>
              <a:ext cx="6300192" cy="2694997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D43791-8C3E-B3CC-4A5A-7049DF16B53E}"/>
                </a:ext>
              </a:extLst>
            </p:cNvPr>
            <p:cNvSpPr/>
            <p:nvPr/>
          </p:nvSpPr>
          <p:spPr>
            <a:xfrm>
              <a:off x="6945106" y="5589240"/>
              <a:ext cx="792088" cy="36004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5A83017-CC71-C0BE-F4C7-BAD39DF51037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3397222" y="5733256"/>
              <a:ext cx="3547885" cy="3600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1473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Outline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EF8F0A-2463-4B06-B899-384A9A0A314C}"/>
              </a:ext>
            </a:extLst>
          </p:cNvPr>
          <p:cNvSpPr txBox="1"/>
          <p:nvPr/>
        </p:nvSpPr>
        <p:spPr>
          <a:xfrm>
            <a:off x="1865722" y="1923826"/>
            <a:ext cx="7488832" cy="207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Times New Roman" panose="02020603050405020304" pitchFamily="18" charset="0"/>
                <a:sym typeface="Wingdings" panose="05000000000000000000" pitchFamily="2" charset="2"/>
              </a:rPr>
              <a:t>Greenhouse gases (GHGs) for particle detection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Times New Roman" panose="02020603050405020304" pitchFamily="18" charset="0"/>
                <a:sym typeface="Wingdings" panose="05000000000000000000" pitchFamily="2" charset="2"/>
              </a:rPr>
              <a:t>CERN Strategies for optimizing GHGs usage</a:t>
            </a:r>
          </a:p>
          <a:p>
            <a:pPr marL="800100" lvl="1" indent="-342900">
              <a:lnSpc>
                <a:spcPct val="150000"/>
              </a:lnSpc>
              <a:buFont typeface="Calibri" panose="020F0502020204030204" pitchFamily="34" charset="0"/>
              <a:buChar char="‐"/>
            </a:pPr>
            <a:r>
              <a:rPr lang="en-GB" sz="2200" dirty="0">
                <a:cs typeface="Times New Roman" panose="02020603050405020304" pitchFamily="18" charset="0"/>
                <a:sym typeface="Wingdings" panose="05000000000000000000" pitchFamily="2" charset="2"/>
              </a:rPr>
              <a:t>Results, new projects and plans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2200" dirty="0">
                <a:cs typeface="Times New Roman" panose="02020603050405020304" pitchFamily="18" charset="0"/>
                <a:sym typeface="Wingdings" panose="05000000000000000000" pitchFamily="2" charset="2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45307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295D9-CD8F-67E0-7E9E-6BC644E7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1210" y="6356350"/>
            <a:ext cx="4432190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27C3-BECE-8698-CB0B-11666DE35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05FD88-C1BE-77D9-DF8A-60686B8A7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08" y="3724230"/>
            <a:ext cx="4432191" cy="2553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6A89B4-ED5A-650D-0D2C-7ECBBA46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09" y="1193211"/>
            <a:ext cx="4432191" cy="253327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0468F-1337-F2F7-7D66-50505D555653}"/>
              </a:ext>
            </a:extLst>
          </p:cNvPr>
          <p:cNvCxnSpPr/>
          <p:nvPr/>
        </p:nvCxnSpPr>
        <p:spPr>
          <a:xfrm>
            <a:off x="7759809" y="2250219"/>
            <a:ext cx="42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DD239D1-B0B2-490C-E15E-18956B18B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13835"/>
            <a:ext cx="5627753" cy="3723726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34B6BDB1-F9D6-D1F2-2C70-D7050840A073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Examples: ATLAS and CMS – RPC gas systems</a:t>
            </a:r>
          </a:p>
        </p:txBody>
      </p:sp>
      <p:pic>
        <p:nvPicPr>
          <p:cNvPr id="21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670E8FF6-B960-8A40-910F-5FBAC55B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3FE78BA-C31D-5F80-8EE5-DFB97FBA4CA9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D02F9E4-B8AD-EF2D-A94F-1EF718528683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B6CD0A-DBE5-A8C8-DF48-D6D4A4D616F7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3258F6-0A54-0922-28E1-DBB4D55156E5}"/>
              </a:ext>
            </a:extLst>
          </p:cNvPr>
          <p:cNvCxnSpPr/>
          <p:nvPr/>
        </p:nvCxnSpPr>
        <p:spPr>
          <a:xfrm>
            <a:off x="7759809" y="1806271"/>
            <a:ext cx="42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020031-BF95-00D7-7170-68F171321D5D}"/>
              </a:ext>
            </a:extLst>
          </p:cNvPr>
          <p:cNvCxnSpPr/>
          <p:nvPr/>
        </p:nvCxnSpPr>
        <p:spPr>
          <a:xfrm>
            <a:off x="7777040" y="5424122"/>
            <a:ext cx="42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2F2782-17D4-42A0-0EAB-6E35EB0B3783}"/>
              </a:ext>
            </a:extLst>
          </p:cNvPr>
          <p:cNvCxnSpPr/>
          <p:nvPr/>
        </p:nvCxnSpPr>
        <p:spPr>
          <a:xfrm>
            <a:off x="7777040" y="5163047"/>
            <a:ext cx="428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8B8257D-7DF2-5E45-4F5D-4001EDD4DB56}"/>
              </a:ext>
            </a:extLst>
          </p:cNvPr>
          <p:cNvSpPr txBox="1"/>
          <p:nvPr/>
        </p:nvSpPr>
        <p:spPr>
          <a:xfrm>
            <a:off x="8396577" y="2390728"/>
            <a:ext cx="321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Run2:</a:t>
            </a:r>
          </a:p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fr-CH" dirty="0">
                <a:solidFill>
                  <a:schemeClr val="bg1"/>
                </a:solidFill>
              </a:rPr>
              <a:t> high pressure buffer ~70 mbar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B45545-334F-F14A-106B-8BFCCC2FCC9B}"/>
              </a:ext>
            </a:extLst>
          </p:cNvPr>
          <p:cNvSpPr txBox="1"/>
          <p:nvPr/>
        </p:nvSpPr>
        <p:spPr>
          <a:xfrm>
            <a:off x="8203837" y="4255642"/>
            <a:ext cx="2753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</a:rPr>
              <a:t>Run3:</a:t>
            </a:r>
          </a:p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fr-CH" dirty="0">
                <a:solidFill>
                  <a:schemeClr val="bg1"/>
                </a:solidFill>
              </a:rPr>
              <a:t> pressure buffer ~30 mbar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31F914-CDDE-F104-1144-82B03882C0C8}"/>
              </a:ext>
            </a:extLst>
          </p:cNvPr>
          <p:cNvSpPr txBox="1"/>
          <p:nvPr/>
        </p:nvSpPr>
        <p:spPr>
          <a:xfrm>
            <a:off x="0" y="899959"/>
            <a:ext cx="7847937" cy="11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CH" dirty="0"/>
              <a:t>Upgrade of purifier modules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à"/>
            </a:pPr>
            <a:r>
              <a:rPr lang="fr-CH" dirty="0" err="1"/>
              <a:t>Smoother</a:t>
            </a:r>
            <a:r>
              <a:rPr lang="fr-CH" dirty="0"/>
              <a:t> change to run conditions: </a:t>
            </a:r>
          </a:p>
          <a:p>
            <a:pPr>
              <a:lnSpc>
                <a:spcPct val="130000"/>
              </a:lnSpc>
            </a:pPr>
            <a:r>
              <a:rPr lang="fr-CH" dirty="0"/>
              <a:t>	modification of </a:t>
            </a:r>
            <a:r>
              <a:rPr lang="fr-CH" dirty="0" err="1"/>
              <a:t>preparation</a:t>
            </a:r>
            <a:r>
              <a:rPr lang="fr-CH" dirty="0"/>
              <a:t> for run phases </a:t>
            </a:r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D3D3DA-5C85-2554-E7D1-77BED352150D}"/>
              </a:ext>
            </a:extLst>
          </p:cNvPr>
          <p:cNvSpPr/>
          <p:nvPr/>
        </p:nvSpPr>
        <p:spPr>
          <a:xfrm rot="1584670">
            <a:off x="1200579" y="4345410"/>
            <a:ext cx="822520" cy="1822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66AB289-6465-97C9-438E-21AC7BE1798C}"/>
              </a:ext>
            </a:extLst>
          </p:cNvPr>
          <p:cNvCxnSpPr>
            <a:cxnSpLocks/>
            <a:endCxn id="31" idx="1"/>
          </p:cNvCxnSpPr>
          <p:nvPr/>
        </p:nvCxnSpPr>
        <p:spPr>
          <a:xfrm flipH="1">
            <a:off x="1637981" y="2016911"/>
            <a:ext cx="421407" cy="25332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218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“Lab size” gas systems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9A2B46-CCD0-7831-6BEB-E4C4BFB7725C}"/>
              </a:ext>
            </a:extLst>
          </p:cNvPr>
          <p:cNvSpPr txBox="1"/>
          <p:nvPr/>
        </p:nvSpPr>
        <p:spPr>
          <a:xfrm>
            <a:off x="0" y="818565"/>
            <a:ext cx="12192000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CH" sz="2000" dirty="0" err="1"/>
              <a:t>Sometimes</a:t>
            </a:r>
            <a:r>
              <a:rPr lang="fr-CH" sz="2000" dirty="0"/>
              <a:t> </a:t>
            </a:r>
            <a:r>
              <a:rPr lang="fr-CH" sz="2000" dirty="0" err="1"/>
              <a:t>lab</a:t>
            </a:r>
            <a:r>
              <a:rPr lang="fr-CH" sz="2000" dirty="0"/>
              <a:t> test are </a:t>
            </a:r>
            <a:r>
              <a:rPr lang="fr-CH" sz="2000" dirty="0" err="1"/>
              <a:t>using</a:t>
            </a:r>
            <a:r>
              <a:rPr lang="fr-CH" sz="2000" dirty="0"/>
              <a:t> </a:t>
            </a:r>
            <a:r>
              <a:rPr lang="fr-CH" sz="2000" dirty="0" err="1"/>
              <a:t>relatively</a:t>
            </a:r>
            <a:r>
              <a:rPr lang="fr-CH" sz="2000" dirty="0"/>
              <a:t> high </a:t>
            </a:r>
            <a:r>
              <a:rPr lang="fr-CH" sz="2000" dirty="0" err="1"/>
              <a:t>gas</a:t>
            </a:r>
            <a:r>
              <a:rPr lang="fr-CH" sz="2000" dirty="0"/>
              <a:t> </a:t>
            </a:r>
            <a:r>
              <a:rPr lang="fr-CH" sz="2000" dirty="0" err="1"/>
              <a:t>quantity</a:t>
            </a:r>
            <a:r>
              <a:rPr lang="fr-CH" sz="2000" dirty="0"/>
              <a:t> if </a:t>
            </a:r>
            <a:r>
              <a:rPr lang="fr-CH" sz="2000" dirty="0" err="1"/>
              <a:t>compared</a:t>
            </a:r>
            <a:r>
              <a:rPr lang="fr-CH" sz="2000" dirty="0"/>
              <a:t> with large LHC </a:t>
            </a:r>
            <a:r>
              <a:rPr lang="fr-CH" sz="2000" dirty="0" err="1"/>
              <a:t>systems</a:t>
            </a:r>
            <a:r>
              <a:rPr lang="fr-CH" sz="2000" dirty="0"/>
              <a:t>: </a:t>
            </a:r>
          </a:p>
          <a:p>
            <a:pPr>
              <a:lnSpc>
                <a:spcPct val="110000"/>
              </a:lnSpc>
            </a:pPr>
            <a:r>
              <a:rPr lang="fr-CH" sz="2000" dirty="0" err="1"/>
              <a:t>example</a:t>
            </a:r>
            <a:r>
              <a:rPr lang="fr-CH" sz="2000" dirty="0"/>
              <a:t> </a:t>
            </a:r>
            <a:r>
              <a:rPr lang="fr-CH" sz="2000" dirty="0" err="1"/>
              <a:t>from</a:t>
            </a:r>
            <a:r>
              <a:rPr lang="fr-CH" sz="2000" dirty="0"/>
              <a:t> GIF++ tests (RPC, CSC, GEM), test </a:t>
            </a:r>
            <a:r>
              <a:rPr lang="fr-CH" sz="2000" dirty="0" err="1"/>
              <a:t>beam</a:t>
            </a:r>
            <a:r>
              <a:rPr lang="fr-CH" sz="2000" dirty="0"/>
              <a:t> </a:t>
            </a:r>
            <a:r>
              <a:rPr lang="fr-CH" sz="2000" dirty="0" err="1"/>
              <a:t>activities</a:t>
            </a:r>
            <a:r>
              <a:rPr lang="fr-CH" sz="2000" dirty="0"/>
              <a:t> (CALICE RPC-SDHCAL), EEE </a:t>
            </a:r>
            <a:r>
              <a:rPr lang="fr-CH" sz="2000" dirty="0" err="1"/>
              <a:t>telescope</a:t>
            </a:r>
            <a:r>
              <a:rPr lang="fr-CH" sz="2000" dirty="0"/>
              <a:t>, … </a:t>
            </a: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D24CA-1958-D763-4B29-C926E5AA8C2E}"/>
              </a:ext>
            </a:extLst>
          </p:cNvPr>
          <p:cNvSpPr txBox="1"/>
          <p:nvPr/>
        </p:nvSpPr>
        <p:spPr>
          <a:xfrm>
            <a:off x="95553" y="155661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cs typeface="Times New Roman" panose="02020603050405020304" pitchFamily="18" charset="0"/>
              </a:rPr>
              <a:t>Development of Recirculation system for laboratory applications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76B96E-2F9A-B0A3-E066-6686539EEDFC}"/>
              </a:ext>
            </a:extLst>
          </p:cNvPr>
          <p:cNvSpPr txBox="1"/>
          <p:nvPr/>
        </p:nvSpPr>
        <p:spPr>
          <a:xfrm>
            <a:off x="4465457" y="2243302"/>
            <a:ext cx="7471442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 Light" panose="020F0302020204030204" pitchFamily="34" charset="0"/>
              <a:buChar char="⁻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2013: Development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  <a:hlinkClick r:id="rId3"/>
              </a:rPr>
              <a:t>"A portable gas recirculation unit" JINST 12 T10002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148E30-D5DA-1099-671D-2988C2B15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8" y="1899204"/>
            <a:ext cx="3699476" cy="45849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238C56-22EE-A1DE-0E00-422EFE88FA74}"/>
              </a:ext>
            </a:extLst>
          </p:cNvPr>
          <p:cNvSpPr txBox="1"/>
          <p:nvPr/>
        </p:nvSpPr>
        <p:spPr>
          <a:xfrm>
            <a:off x="4626769" y="2963204"/>
            <a:ext cx="61293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~10 detectors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~100-200 l/h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One single rack can contain the full system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Control system based on simple PLC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Monitoring system based on Grafana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Possible to have some parameters controlled remotely 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Few sensors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Five gas systems already produced and in use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endParaRPr lang="en-GB" dirty="0"/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20-30 </a:t>
            </a:r>
            <a:r>
              <a:rPr lang="en-GB" dirty="0" err="1"/>
              <a:t>kCHF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4243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“Lab size” gas systems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9A2B46-CCD0-7831-6BEB-E4C4BFB7725C}"/>
              </a:ext>
            </a:extLst>
          </p:cNvPr>
          <p:cNvSpPr txBox="1"/>
          <p:nvPr/>
        </p:nvSpPr>
        <p:spPr>
          <a:xfrm>
            <a:off x="0" y="818565"/>
            <a:ext cx="12192000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/>
              <a:t>Development of Recirculation system for ~1-2 detectors – 20-30 l/h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76B96E-2F9A-B0A3-E066-6686539EEDFC}"/>
              </a:ext>
            </a:extLst>
          </p:cNvPr>
          <p:cNvSpPr txBox="1"/>
          <p:nvPr/>
        </p:nvSpPr>
        <p:spPr>
          <a:xfrm>
            <a:off x="5222403" y="1321552"/>
            <a:ext cx="6776393" cy="73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⁻"/>
              <a:defRPr/>
            </a:pPr>
            <a:r>
              <a:rPr lang="fr-FR" sz="1800" dirty="0">
                <a:cs typeface="Times New Roman" pitchFamily="18" charset="0"/>
                <a:sym typeface="Wingdings" panose="05000000000000000000" pitchFamily="2" charset="2"/>
              </a:rPr>
              <a:t>2019: </a:t>
            </a:r>
            <a:r>
              <a:rPr lang="en-GB" sz="1800" dirty="0">
                <a:cs typeface="Times New Roman" pitchFamily="18" charset="0"/>
                <a:sym typeface="Wingdings" panose="05000000000000000000" pitchFamily="2" charset="2"/>
              </a:rPr>
              <a:t>Development of </a:t>
            </a:r>
            <a:r>
              <a:rPr lang="en-GB" sz="1800" dirty="0">
                <a:cs typeface="Times New Roman" pitchFamily="18" charset="0"/>
                <a:sym typeface="Wingdings" panose="05000000000000000000" pitchFamily="2" charset="2"/>
                <a:hlinkClick r:id="rId3"/>
              </a:rPr>
              <a:t>Gas recirculation systems for RPC detectors: from LHC experiments to laboratory set-ups - RPC2022</a:t>
            </a:r>
            <a:r>
              <a:rPr lang="en-GB" sz="1800" dirty="0"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AA042D-94A0-807E-C927-C7A501362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1" y="1321552"/>
            <a:ext cx="4548794" cy="32028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8F34CC-93E8-9571-A0FF-BFB089E8C7B2}"/>
              </a:ext>
            </a:extLst>
          </p:cNvPr>
          <p:cNvSpPr txBox="1"/>
          <p:nvPr/>
        </p:nvSpPr>
        <p:spPr>
          <a:xfrm>
            <a:off x="5732260" y="2366788"/>
            <a:ext cx="61293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It should fit in a small box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Monitoring system based on </a:t>
            </a:r>
            <a:r>
              <a:rPr lang="en-GB" dirty="0" err="1"/>
              <a:t>RaspBerry</a:t>
            </a:r>
            <a:r>
              <a:rPr lang="en-GB" dirty="0"/>
              <a:t> PI and Grafana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Manual (optional remote) control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Limited number of electronic sensors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Very cheap components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endParaRPr lang="en-GB" dirty="0"/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1-2 </a:t>
            </a:r>
            <a:r>
              <a:rPr lang="en-GB" dirty="0" err="1"/>
              <a:t>kCHF</a:t>
            </a:r>
            <a:endParaRPr lang="en-CH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4154CCA-8A6D-BBD8-ABEB-E5C781DFC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5" y="4644686"/>
            <a:ext cx="5210795" cy="178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80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BBD45-8E19-4BFC-A909-59252775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18282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5EB4-D147-4263-A9D2-00B9B19B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23</a:t>
            </a:fld>
            <a:endParaRPr lang="en-GB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58DF888-5997-4FD0-9307-ED95B8807715}"/>
              </a:ext>
            </a:extLst>
          </p:cNvPr>
          <p:cNvSpPr txBox="1">
            <a:spLocks noChangeArrowheads="1"/>
          </p:cNvSpPr>
          <p:nvPr/>
        </p:nvSpPr>
        <p:spPr>
          <a:xfrm>
            <a:off x="2581391" y="42425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GHG Optimization Strategies</a:t>
            </a:r>
          </a:p>
        </p:txBody>
      </p:sp>
      <p:pic>
        <p:nvPicPr>
          <p:cNvPr id="14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7A922F81-D5A6-47BB-A661-4EF739691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99E58C-94D3-4334-B309-CCFC695F85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1D44ECB-A949-408E-8580-C3F3192BA298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DFFE561-1FE9-4A85-ADC3-7B248FCE142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8C6DCAF9-D245-46F7-889F-1D7F80AD6F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027275"/>
              </p:ext>
            </p:extLst>
          </p:nvPr>
        </p:nvGraphicFramePr>
        <p:xfrm>
          <a:off x="1825741" y="1266793"/>
          <a:ext cx="9144000" cy="4411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656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BBD45-8E19-4BFC-A909-59252775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91584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5EB4-D147-4263-A9D2-00B9B19B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24</a:t>
            </a:fld>
            <a:endParaRPr lang="en-GB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DA2AE0C-E03A-421E-8552-69A3C383A75B}"/>
              </a:ext>
            </a:extLst>
          </p:cNvPr>
          <p:cNvSpPr txBox="1">
            <a:spLocks noChangeArrowheads="1"/>
          </p:cNvSpPr>
          <p:nvPr/>
        </p:nvSpPr>
        <p:spPr>
          <a:xfrm>
            <a:off x="2568042" y="27721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systems and recuperation</a:t>
            </a:r>
          </a:p>
        </p:txBody>
      </p:sp>
      <p:pic>
        <p:nvPicPr>
          <p:cNvPr id="1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3F18D2C0-955A-43D0-A68B-E6257E56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969DA-C0B4-484E-84AA-50159635A90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6C5CE2-3BC2-404E-B635-F291DA5A730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24327C-E879-4720-B0BB-EF75E547C5A6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pic>
        <p:nvPicPr>
          <p:cNvPr id="20" name="Picture 1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2777B62-AA6D-4365-8A6A-3754BA3B69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3" y="1247977"/>
            <a:ext cx="5402516" cy="432968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9D0C353-0229-4D99-9D55-3FBBD9CCEE13}"/>
              </a:ext>
            </a:extLst>
          </p:cNvPr>
          <p:cNvSpPr/>
          <p:nvPr/>
        </p:nvSpPr>
        <p:spPr>
          <a:xfrm>
            <a:off x="0" y="780994"/>
            <a:ext cx="9137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Possibility to recuperate a single gas component from exhausted mixture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5433568" y="3397696"/>
            <a:ext cx="692751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Ongoing R&amp;D aims in testing the feasibility for new recuperation systems</a:t>
            </a:r>
            <a:r>
              <a:rPr lang="en-GB" sz="1600" b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800100" lvl="1" indent="-34290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R134a</a:t>
            </a:r>
            <a:r>
              <a:rPr lang="en-GB" sz="1600" b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for ALICE-RPC, ATLAS-RPC, CMS-RPC, ALICE-TOF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and substantial improvements of existing systems:</a:t>
            </a:r>
          </a:p>
          <a:p>
            <a:pPr marL="800100" lvl="1" indent="-34290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CF</a:t>
            </a:r>
            <a:r>
              <a:rPr lang="en-GB" sz="1600" b="1" baseline="-25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sz="1600" b="1" baseline="-250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GB" sz="1600" b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for CMS-CSC, LHCb-RICH2</a:t>
            </a:r>
          </a:p>
          <a:p>
            <a:pPr marL="800100" lvl="1" indent="-34290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GB" sz="1600" b="1" baseline="-25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F</a:t>
            </a:r>
            <a:r>
              <a:rPr lang="en-GB" sz="1600" b="1" baseline="-25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10</a:t>
            </a:r>
            <a:r>
              <a:rPr lang="en-GB" sz="1600" b="1" baseline="-250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1600" b="1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for LHCb-RICH1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Recuperation will be effective only if leaks at detector level will be reduced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R134a recuperation can drastically decrease GHG consumption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prstClr val="black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R&amp;D costs for first R134a recuperation system can be potentially paid back with one year of operation</a:t>
            </a:r>
          </a:p>
          <a:p>
            <a:pPr marL="800100" lvl="1" indent="-342900">
              <a:lnSpc>
                <a:spcPct val="130000"/>
              </a:lnSpc>
              <a:buFont typeface="Calibri" panose="020F0502020204030204" pitchFamily="34" charset="0"/>
              <a:buChar char="-"/>
            </a:pPr>
            <a:endParaRPr lang="en-GB" sz="1600" dirty="0">
              <a:solidFill>
                <a:prstClr val="black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2184" y="1200271"/>
            <a:ext cx="6096000" cy="22099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solidFill>
                  <a:srgbClr val="376092"/>
                </a:solidFill>
              </a:rPr>
              <a:t>Many LHC gas systems already with gas recuperation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rgbClr val="558ED5"/>
                </a:solidFill>
              </a:rPr>
              <a:t>Advantages: </a:t>
            </a:r>
          </a:p>
          <a:p>
            <a:pPr>
              <a:lnSpc>
                <a:spcPct val="110000"/>
              </a:lnSpc>
            </a:pPr>
            <a:r>
              <a:rPr lang="en-GB" dirty="0"/>
              <a:t>- Further reduction of gas consumption</a:t>
            </a:r>
          </a:p>
          <a:p>
            <a:pPr>
              <a:lnSpc>
                <a:spcPct val="110000"/>
              </a:lnSpc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</a:p>
          <a:p>
            <a:pPr>
              <a:lnSpc>
                <a:spcPct val="110000"/>
              </a:lnSpc>
            </a:pPr>
            <a:r>
              <a:rPr lang="en-GB" dirty="0"/>
              <a:t>- Higher level of complexity</a:t>
            </a:r>
          </a:p>
          <a:p>
            <a:pPr>
              <a:lnSpc>
                <a:spcPct val="110000"/>
              </a:lnSpc>
            </a:pPr>
            <a:r>
              <a:rPr lang="en-GB" dirty="0"/>
              <a:t>- Dedicated R&amp;D</a:t>
            </a:r>
          </a:p>
          <a:p>
            <a:pPr>
              <a:lnSpc>
                <a:spcPct val="110000"/>
              </a:lnSpc>
            </a:pPr>
            <a:r>
              <a:rPr lang="en-GB" dirty="0"/>
              <a:t>- Gas mixture monitoring fundamental </a:t>
            </a:r>
          </a:p>
        </p:txBody>
      </p:sp>
    </p:spTree>
    <p:extLst>
      <p:ext uri="{BB962C8B-B14F-4D97-AF65-F5344CB8AC3E}">
        <p14:creationId xmlns:p14="http://schemas.microsoft.com/office/powerpoint/2010/main" val="3973508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906379" y="53503"/>
            <a:ext cx="9906000" cy="649287"/>
          </a:xfrm>
          <a:noFill/>
          <a:ln w="12700">
            <a:noFill/>
          </a:ln>
          <a:effectLst/>
        </p:spPr>
        <p:txBody>
          <a:bodyPr>
            <a:normAutofit/>
          </a:bodyPr>
          <a:lstStyle/>
          <a:p>
            <a:pPr algn="ctr"/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Beyond gas recirculation: why?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6EA6CDA-C8CF-4BD5-B9EB-3DEB204B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B01B5-062F-4E4D-A5EA-85102D21A3D7}" type="slidenum">
              <a:rPr lang="en-GB" smtClean="0"/>
              <a:t>25</a:t>
            </a:fld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F31ADC-061E-4E09-829B-83687C4D46D4}"/>
              </a:ext>
            </a:extLst>
          </p:cNvPr>
          <p:cNvSpPr/>
          <p:nvPr/>
        </p:nvSpPr>
        <p:spPr>
          <a:xfrm>
            <a:off x="356850" y="940382"/>
            <a:ext cx="11311275" cy="176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000" b="1" dirty="0"/>
              <a:t>Not always the recirculation fraction can be increased easily: two examples</a:t>
            </a:r>
            <a:endParaRPr lang="en-GB" dirty="0"/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−"/>
            </a:pPr>
            <a:r>
              <a:rPr lang="en-GB" dirty="0"/>
              <a:t>RPC Detector operation validated for ageing up to 90%</a:t>
            </a:r>
          </a:p>
          <a:p>
            <a:pPr marL="742950" lvl="1" indent="-285750">
              <a:lnSpc>
                <a:spcPct val="120000"/>
              </a:lnSpc>
              <a:buFont typeface="Calibri" panose="020F0502020204030204" pitchFamily="34" charset="0"/>
              <a:buChar char="ꓸ"/>
            </a:pPr>
            <a:r>
              <a:rPr lang="en-GB" dirty="0"/>
              <a:t>What about recirculating more? Only short test performed in the past (2011) up to 97-99%</a:t>
            </a:r>
          </a:p>
          <a:p>
            <a:pPr marL="742950" lvl="1" indent="-285750">
              <a:lnSpc>
                <a:spcPct val="120000"/>
              </a:lnSpc>
              <a:buFont typeface="Calibri" panose="020F0502020204030204" pitchFamily="34" charset="0"/>
              <a:buChar char="ꓸ"/>
            </a:pPr>
            <a:endParaRPr lang="en-GB" dirty="0"/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−"/>
            </a:pPr>
            <a:r>
              <a:rPr lang="en-GB" dirty="0"/>
              <a:t>N2 intake by diffusion in CMS-CSC detector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994DEF-6ECA-4C4A-9F9E-AE24225D0751}"/>
              </a:ext>
            </a:extLst>
          </p:cNvPr>
          <p:cNvGrpSpPr/>
          <p:nvPr/>
        </p:nvGrpSpPr>
        <p:grpSpPr>
          <a:xfrm>
            <a:off x="1267417" y="2847026"/>
            <a:ext cx="10583478" cy="3633175"/>
            <a:chOff x="593653" y="2357745"/>
            <a:chExt cx="10583478" cy="36331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352CB8-67D6-4AC9-A568-AF4D8B425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53" y="3022880"/>
              <a:ext cx="7054753" cy="29680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C8F439-D35B-4759-A7EC-6A3DAC72F4CE}"/>
                </a:ext>
              </a:extLst>
            </p:cNvPr>
            <p:cNvSpPr txBox="1"/>
            <p:nvPr/>
          </p:nvSpPr>
          <p:spPr>
            <a:xfrm>
              <a:off x="7982883" y="2357745"/>
              <a:ext cx="31942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hlinkClick r:id="rId4"/>
                </a:rPr>
                <a:t>https://pos.sissa.it/159/029/pdf</a:t>
              </a:r>
              <a:r>
                <a:rPr lang="en-GB" sz="1800" dirty="0"/>
                <a:t>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BF5E89E-FB98-4AF6-A198-DE66F8217DD3}"/>
                </a:ext>
              </a:extLst>
            </p:cNvPr>
            <p:cNvSpPr txBox="1"/>
            <p:nvPr/>
          </p:nvSpPr>
          <p:spPr>
            <a:xfrm>
              <a:off x="6042448" y="3364083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97%</a:t>
              </a:r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18B852-4065-48E6-BC77-185FC359AB0E}"/>
                </a:ext>
              </a:extLst>
            </p:cNvPr>
            <p:cNvSpPr txBox="1"/>
            <p:nvPr/>
          </p:nvSpPr>
          <p:spPr>
            <a:xfrm>
              <a:off x="6761692" y="336066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99%</a:t>
              </a:r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F0EB5D-6CBE-4A10-A333-F12BFFA1FF19}"/>
                </a:ext>
              </a:extLst>
            </p:cNvPr>
            <p:cNvSpPr txBox="1"/>
            <p:nvPr/>
          </p:nvSpPr>
          <p:spPr>
            <a:xfrm>
              <a:off x="7399069" y="336066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94%</a:t>
              </a:r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80BEE21-9889-43C8-BA35-7F4858D3CA7C}"/>
                </a:ext>
              </a:extLst>
            </p:cNvPr>
            <p:cNvSpPr txBox="1"/>
            <p:nvPr/>
          </p:nvSpPr>
          <p:spPr>
            <a:xfrm>
              <a:off x="6070225" y="3059668"/>
              <a:ext cx="292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dirty="0" err="1">
                  <a:solidFill>
                    <a:srgbClr val="FF0000"/>
                  </a:solidFill>
                </a:rPr>
                <a:t>Higher</a:t>
              </a:r>
              <a:r>
                <a:rPr lang="fr-CH" b="1" dirty="0">
                  <a:solidFill>
                    <a:srgbClr val="FF0000"/>
                  </a:solidFill>
                </a:rPr>
                <a:t> recirculation fraction: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7A193CF-FDE1-4068-9E81-8D51E39B3366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5783572" y="3548749"/>
              <a:ext cx="258876" cy="1031272"/>
            </a:xfrm>
            <a:prstGeom prst="straightConnector1">
              <a:avLst/>
            </a:prstGeom>
            <a:ln w="19050">
              <a:solidFill>
                <a:srgbClr val="C45C8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EB20E4D-9F70-46AF-8AB9-6FAC3EC6DF46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>
              <a:off x="6615868" y="3545327"/>
              <a:ext cx="145824" cy="525869"/>
            </a:xfrm>
            <a:prstGeom prst="straightConnector1">
              <a:avLst/>
            </a:prstGeom>
            <a:ln w="19050">
              <a:solidFill>
                <a:srgbClr val="FF8C5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FF9F54B-D468-40E4-BDD7-50CC030E4A3B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6885138" y="3545327"/>
              <a:ext cx="513931" cy="1435747"/>
            </a:xfrm>
            <a:prstGeom prst="straightConnector1">
              <a:avLst/>
            </a:prstGeom>
            <a:ln w="19050">
              <a:solidFill>
                <a:srgbClr val="54CBB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06C7A66-FBC0-4459-8911-47BE90F6E273}"/>
                </a:ext>
              </a:extLst>
            </p:cNvPr>
            <p:cNvSpPr txBox="1"/>
            <p:nvPr/>
          </p:nvSpPr>
          <p:spPr>
            <a:xfrm>
              <a:off x="997906" y="2726520"/>
              <a:ext cx="4733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RPC: Gas recirculation and impurities in past test</a:t>
              </a:r>
            </a:p>
          </p:txBody>
        </p:sp>
      </p:grpSp>
      <p:pic>
        <p:nvPicPr>
          <p:cNvPr id="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0F4B945-6A89-A32A-F69C-B16B20F0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A66EC0-4E9E-B5BA-DCB0-F3513B497EE2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AE01D6F-E04C-9CF2-5CEA-7795F8660830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D879E86-592D-25F7-1818-E970B272C518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4646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8DE5F0C-81ED-48F7-B388-E99BE8629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790730"/>
            <a:ext cx="6404206" cy="26764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4109-A1BF-4591-9ECE-005F7C4B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22/05/2023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BBD45-8E19-4BFC-A909-59252775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1631" cy="365125"/>
          </a:xfrm>
        </p:spPr>
        <p:txBody>
          <a:bodyPr/>
          <a:lstStyle/>
          <a:p>
            <a:r>
              <a:rPr lang="en-GB"/>
              <a:t>R. Guida for EP-DT Gas Team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5EB4-D147-4263-A9D2-00B9B19B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26</a:t>
            </a:fld>
            <a:endParaRPr lang="en-GB"/>
          </a:p>
        </p:txBody>
      </p:sp>
      <p:sp>
        <p:nvSpPr>
          <p:cNvPr id="9" name="Google Shape;458;p48">
            <a:extLst>
              <a:ext uri="{FF2B5EF4-FFF2-40B4-BE49-F238E27FC236}">
                <a16:creationId xmlns:a16="http://schemas.microsoft.com/office/drawing/2014/main" id="{894EBC73-42AE-4110-BEF0-A8D5D14F3B76}"/>
              </a:ext>
            </a:extLst>
          </p:cNvPr>
          <p:cNvSpPr txBox="1"/>
          <p:nvPr/>
        </p:nvSpPr>
        <p:spPr>
          <a:xfrm>
            <a:off x="46801" y="736542"/>
            <a:ext cx="7498987" cy="251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 Prototype0 tested in ATLAS-RPC (100 nl/h)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 panose="020F0502020204030204" pitchFamily="34" charset="0"/>
              <a:buChar char="-"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encouraging results, air/N2 and iC4H10/SF6 removed</a:t>
            </a: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Prototype0 moved to CMS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2020: test restarted at CMS with CMS-RPC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 panose="020F0502020204030204" pitchFamily="34" charset="0"/>
              <a:buChar char="-"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R134a/iC4H10 form an </a:t>
            </a:r>
            <a:r>
              <a:rPr lang="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azeotrope </a:t>
            </a:r>
          </a:p>
          <a:p>
            <a:pPr marL="412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Wingdings" panose="05000000000000000000" pitchFamily="2" charset="2"/>
              <a:buChar char="à"/>
            </a:pP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simple separation thanks to difference in boiling points is not possible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2022: Good R134a quality, ~80% recuperation efficiency (limit due to azeotrope)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2023: installation of new </a:t>
            </a:r>
            <a:r>
              <a:rPr lang="it" sz="1600" dirty="0">
                <a:latin typeface="Calibri" panose="020F0502020204030204" pitchFamily="34" charset="0"/>
                <a:cs typeface="Calibri" panose="020F0502020204030204" pitchFamily="34" charset="0"/>
              </a:rPr>
              <a:t>Prototype1 for continuous operation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</a:pPr>
            <a:endParaRPr lang="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45765E-AC26-4FC7-907E-49659F08165A}"/>
              </a:ext>
            </a:extLst>
          </p:cNvPr>
          <p:cNvGrpSpPr/>
          <p:nvPr/>
        </p:nvGrpSpPr>
        <p:grpSpPr>
          <a:xfrm>
            <a:off x="9565589" y="3429000"/>
            <a:ext cx="2824575" cy="3262400"/>
            <a:chOff x="6295250" y="774975"/>
            <a:chExt cx="2824575" cy="3262400"/>
          </a:xfrm>
        </p:grpSpPr>
        <p:pic>
          <p:nvPicPr>
            <p:cNvPr id="11" name="Google Shape;459;p48">
              <a:extLst>
                <a:ext uri="{FF2B5EF4-FFF2-40B4-BE49-F238E27FC236}">
                  <a16:creationId xmlns:a16="http://schemas.microsoft.com/office/drawing/2014/main" id="{2C412FD1-9D08-4FCD-817F-16BCC4D9A868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2375" y="809500"/>
              <a:ext cx="2356051" cy="3227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460;p48">
              <a:extLst>
                <a:ext uri="{FF2B5EF4-FFF2-40B4-BE49-F238E27FC236}">
                  <a16:creationId xmlns:a16="http://schemas.microsoft.com/office/drawing/2014/main" id="{B290CF42-367F-4E99-AA0B-F886293BC111}"/>
                </a:ext>
              </a:extLst>
            </p:cNvPr>
            <p:cNvSpPr txBox="1"/>
            <p:nvPr/>
          </p:nvSpPr>
          <p:spPr>
            <a:xfrm>
              <a:off x="7289525" y="1769825"/>
              <a:ext cx="741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chiller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3" name="Google Shape;461;p48">
              <a:extLst>
                <a:ext uri="{FF2B5EF4-FFF2-40B4-BE49-F238E27FC236}">
                  <a16:creationId xmlns:a16="http://schemas.microsoft.com/office/drawing/2014/main" id="{53340A16-D4B0-415B-A74A-59EF59AC58F4}"/>
                </a:ext>
              </a:extLst>
            </p:cNvPr>
            <p:cNvSpPr txBox="1"/>
            <p:nvPr/>
          </p:nvSpPr>
          <p:spPr>
            <a:xfrm>
              <a:off x="6852237" y="1152263"/>
              <a:ext cx="1089300" cy="555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dirty="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C</a:t>
              </a:r>
              <a:r>
                <a:rPr lang="it" sz="1400" dirty="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old separation</a:t>
              </a:r>
              <a:endParaRPr sz="1400" dirty="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4" name="Google Shape;462;p48">
              <a:extLst>
                <a:ext uri="{FF2B5EF4-FFF2-40B4-BE49-F238E27FC236}">
                  <a16:creationId xmlns:a16="http://schemas.microsoft.com/office/drawing/2014/main" id="{D8210E52-0C47-4207-9D90-54A153294D3E}"/>
                </a:ext>
              </a:extLst>
            </p:cNvPr>
            <p:cNvSpPr txBox="1"/>
            <p:nvPr/>
          </p:nvSpPr>
          <p:spPr>
            <a:xfrm>
              <a:off x="6739575" y="2391238"/>
              <a:ext cx="108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 dirty="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compressor</a:t>
              </a:r>
              <a:endParaRPr sz="1400" dirty="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5" name="Google Shape;463;p48">
              <a:extLst>
                <a:ext uri="{FF2B5EF4-FFF2-40B4-BE49-F238E27FC236}">
                  <a16:creationId xmlns:a16="http://schemas.microsoft.com/office/drawing/2014/main" id="{94094EF0-2230-4E74-A9D5-1D603782F889}"/>
                </a:ext>
              </a:extLst>
            </p:cNvPr>
            <p:cNvSpPr txBox="1"/>
            <p:nvPr/>
          </p:nvSpPr>
          <p:spPr>
            <a:xfrm>
              <a:off x="7439075" y="3289950"/>
              <a:ext cx="441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GC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6" name="Google Shape;464;p48">
              <a:extLst>
                <a:ext uri="{FF2B5EF4-FFF2-40B4-BE49-F238E27FC236}">
                  <a16:creationId xmlns:a16="http://schemas.microsoft.com/office/drawing/2014/main" id="{8AE5E146-8E56-46C8-8A9A-4B907A674AD2}"/>
                </a:ext>
              </a:extLst>
            </p:cNvPr>
            <p:cNvSpPr txBox="1"/>
            <p:nvPr/>
          </p:nvSpPr>
          <p:spPr>
            <a:xfrm>
              <a:off x="8030525" y="2391238"/>
              <a:ext cx="108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GC/MS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7" name="Google Shape;465;p48">
              <a:extLst>
                <a:ext uri="{FF2B5EF4-FFF2-40B4-BE49-F238E27FC236}">
                  <a16:creationId xmlns:a16="http://schemas.microsoft.com/office/drawing/2014/main" id="{228A2092-F484-4885-A413-E3EA00B64B61}"/>
                </a:ext>
              </a:extLst>
            </p:cNvPr>
            <p:cNvSpPr txBox="1"/>
            <p:nvPr/>
          </p:nvSpPr>
          <p:spPr>
            <a:xfrm>
              <a:off x="7342375" y="2840600"/>
              <a:ext cx="441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IR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8" name="Google Shape;466;p48">
              <a:extLst>
                <a:ext uri="{FF2B5EF4-FFF2-40B4-BE49-F238E27FC236}">
                  <a16:creationId xmlns:a16="http://schemas.microsoft.com/office/drawing/2014/main" id="{F05A1517-9839-44B9-9390-20EB4FCF7474}"/>
                </a:ext>
              </a:extLst>
            </p:cNvPr>
            <p:cNvSpPr txBox="1"/>
            <p:nvPr/>
          </p:nvSpPr>
          <p:spPr>
            <a:xfrm>
              <a:off x="6625950" y="774975"/>
              <a:ext cx="741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 dirty="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input </a:t>
              </a:r>
              <a:endParaRPr sz="1400" dirty="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  <p:sp>
          <p:nvSpPr>
            <p:cNvPr id="19" name="Google Shape;467;p48">
              <a:extLst>
                <a:ext uri="{FF2B5EF4-FFF2-40B4-BE49-F238E27FC236}">
                  <a16:creationId xmlns:a16="http://schemas.microsoft.com/office/drawing/2014/main" id="{1269580F-1CB6-4EFE-8704-4BA617B90368}"/>
                </a:ext>
              </a:extLst>
            </p:cNvPr>
            <p:cNvSpPr txBox="1"/>
            <p:nvPr/>
          </p:nvSpPr>
          <p:spPr>
            <a:xfrm>
              <a:off x="6295250" y="1707863"/>
              <a:ext cx="741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FFFFFF"/>
                  </a:solidFill>
                  <a:latin typeface="Times New Roman" panose="02020603050405020304" pitchFamily="18" charset="0"/>
                  <a:ea typeface="Source Sans Pro"/>
                  <a:cs typeface="Times New Roman" panose="02020603050405020304" pitchFamily="18" charset="0"/>
                  <a:sym typeface="Source Sans Pro"/>
                </a:rPr>
                <a:t>RPC </a:t>
              </a:r>
              <a:endParaRPr sz="1400">
                <a:solidFill>
                  <a:srgbClr val="FFFFFF"/>
                </a:solidFill>
                <a:latin typeface="Times New Roman" panose="02020603050405020304" pitchFamily="18" charset="0"/>
                <a:ea typeface="Source Sans Pro"/>
                <a:cs typeface="Times New Roman" panose="02020603050405020304" pitchFamily="18" charset="0"/>
                <a:sym typeface="Source Sans Pro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D90CD-CD1C-4CF5-9056-25CF69C2E3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3" y="3463496"/>
            <a:ext cx="3853487" cy="2436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12E78E-DD0F-4FE8-8C0F-463EC9CA9142}"/>
              </a:ext>
            </a:extLst>
          </p:cNvPr>
          <p:cNvSpPr txBox="1"/>
          <p:nvPr/>
        </p:nvSpPr>
        <p:spPr>
          <a:xfrm>
            <a:off x="779751" y="3581840"/>
            <a:ext cx="263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Vapour composition curve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8903EF-64B6-4143-8E67-1969EA5AED81}"/>
              </a:ext>
            </a:extLst>
          </p:cNvPr>
          <p:cNvCxnSpPr>
            <a:cxnSpLocks/>
          </p:cNvCxnSpPr>
          <p:nvPr/>
        </p:nvCxnSpPr>
        <p:spPr>
          <a:xfrm flipH="1">
            <a:off x="1312042" y="3920961"/>
            <a:ext cx="354228" cy="2316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B5BB003-D079-4878-A76E-2B39C5F12108}"/>
              </a:ext>
            </a:extLst>
          </p:cNvPr>
          <p:cNvCxnSpPr>
            <a:cxnSpLocks/>
          </p:cNvCxnSpPr>
          <p:nvPr/>
        </p:nvCxnSpPr>
        <p:spPr>
          <a:xfrm>
            <a:off x="1778571" y="3919380"/>
            <a:ext cx="1506546" cy="1420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57B29BB-BF43-4E80-8D6F-E64946C4530B}"/>
              </a:ext>
            </a:extLst>
          </p:cNvPr>
          <p:cNvCxnSpPr/>
          <p:nvPr/>
        </p:nvCxnSpPr>
        <p:spPr>
          <a:xfrm flipV="1">
            <a:off x="3346466" y="5476623"/>
            <a:ext cx="289291" cy="356587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084774F-7F14-44A2-BB7B-426B9CD555D8}"/>
              </a:ext>
            </a:extLst>
          </p:cNvPr>
          <p:cNvCxnSpPr>
            <a:cxnSpLocks/>
          </p:cNvCxnSpPr>
          <p:nvPr/>
        </p:nvCxnSpPr>
        <p:spPr>
          <a:xfrm flipH="1" flipV="1">
            <a:off x="1200165" y="5322641"/>
            <a:ext cx="1980701" cy="510569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7FAA6A-D116-4AE0-9770-04AEE6380245}"/>
              </a:ext>
            </a:extLst>
          </p:cNvPr>
          <p:cNvSpPr txBox="1"/>
          <p:nvPr/>
        </p:nvSpPr>
        <p:spPr>
          <a:xfrm>
            <a:off x="3311329" y="3507593"/>
            <a:ext cx="16706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200" dirty="0" err="1"/>
              <a:t>Starting</a:t>
            </a:r>
            <a:r>
              <a:rPr lang="fr-CH" sz="1200" dirty="0"/>
              <a:t> point mixture </a:t>
            </a:r>
          </a:p>
          <a:p>
            <a:r>
              <a:rPr lang="fr-CH" sz="1200" dirty="0"/>
              <a:t>95% R134a - 5% iC4H10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371BB05-02DE-4451-A762-B6553026D9A7}"/>
              </a:ext>
            </a:extLst>
          </p:cNvPr>
          <p:cNvCxnSpPr>
            <a:cxnSpLocks/>
          </p:cNvCxnSpPr>
          <p:nvPr/>
        </p:nvCxnSpPr>
        <p:spPr>
          <a:xfrm>
            <a:off x="3781572" y="3951172"/>
            <a:ext cx="0" cy="179432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38E357B7-A701-4416-B270-48BA78E30B1E}"/>
              </a:ext>
            </a:extLst>
          </p:cNvPr>
          <p:cNvSpPr/>
          <p:nvPr/>
        </p:nvSpPr>
        <p:spPr>
          <a:xfrm rot="19937790">
            <a:off x="2549093" y="5148723"/>
            <a:ext cx="1484350" cy="4766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5187873-D8AA-4AA7-90D8-4CC1DA09F97A}"/>
              </a:ext>
            </a:extLst>
          </p:cNvPr>
          <p:cNvCxnSpPr>
            <a:cxnSpLocks/>
            <a:stCxn id="41" idx="6"/>
            <a:endCxn id="52" idx="1"/>
          </p:cNvCxnSpPr>
          <p:nvPr/>
        </p:nvCxnSpPr>
        <p:spPr>
          <a:xfrm>
            <a:off x="3948364" y="5042012"/>
            <a:ext cx="883095" cy="20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">
            <a:extLst>
              <a:ext uri="{FF2B5EF4-FFF2-40B4-BE49-F238E27FC236}">
                <a16:creationId xmlns:a16="http://schemas.microsoft.com/office/drawing/2014/main" id="{DE0EB492-09D9-48A5-8FEC-37172FBB67A6}"/>
              </a:ext>
            </a:extLst>
          </p:cNvPr>
          <p:cNvSpPr txBox="1">
            <a:spLocks noChangeArrowheads="1"/>
          </p:cNvSpPr>
          <p:nvPr/>
        </p:nvSpPr>
        <p:spPr>
          <a:xfrm>
            <a:off x="3592403" y="13008"/>
            <a:ext cx="562402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the R134a case</a:t>
            </a:r>
          </a:p>
        </p:txBody>
      </p:sp>
      <p:pic>
        <p:nvPicPr>
          <p:cNvPr id="4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205A159-8AAE-4018-A00C-7130DDE8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9DD00AA-747F-49F9-AF93-A349CA889811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2C6D271-C2EF-4104-962E-60CDEB26D906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C78407B-8D03-4E8E-AC3D-6836AF8B658F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02234A1-001B-43D1-A5BE-B1CAE295AAFC}"/>
              </a:ext>
            </a:extLst>
          </p:cNvPr>
          <p:cNvSpPr txBox="1"/>
          <p:nvPr/>
        </p:nvSpPr>
        <p:spPr>
          <a:xfrm>
            <a:off x="1995827" y="5804328"/>
            <a:ext cx="2486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liquid composition curve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7FAA6A-D116-4AE0-9770-04AEE6380245}"/>
              </a:ext>
            </a:extLst>
          </p:cNvPr>
          <p:cNvSpPr txBox="1"/>
          <p:nvPr/>
        </p:nvSpPr>
        <p:spPr>
          <a:xfrm>
            <a:off x="4831459" y="4269095"/>
            <a:ext cx="4637796" cy="154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/>
              <a:t>R134a/iC4H10 remaining mixture is totally liquefied and it is sent to buffer at 5 °C: 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․"/>
            </a:pPr>
            <a:r>
              <a:rPr lang="en-GB" sz="1600" dirty="0" err="1"/>
              <a:t>azeotropic</a:t>
            </a:r>
            <a:r>
              <a:rPr lang="en-GB" sz="1600" dirty="0"/>
              <a:t> mixture is slowly heats up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․"/>
            </a:pPr>
            <a:r>
              <a:rPr lang="en-GB" sz="1600" dirty="0"/>
              <a:t>liquid is enriched of pure R134a </a:t>
            </a:r>
          </a:p>
          <a:p>
            <a:pPr marL="285750" indent="-285750">
              <a:lnSpc>
                <a:spcPct val="120000"/>
              </a:lnSpc>
              <a:buFont typeface="Calibri Light" panose="020F0302020204030204" pitchFamily="34" charset="0"/>
              <a:buChar char="․"/>
            </a:pPr>
            <a:r>
              <a:rPr lang="en-GB" sz="1600" dirty="0"/>
              <a:t>vapour of azeotrope which escapes from exhaust</a:t>
            </a:r>
            <a:endParaRPr lang="fr-CH" sz="16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C3FFD9-2D41-466E-A548-26134A3D489E}"/>
              </a:ext>
            </a:extLst>
          </p:cNvPr>
          <p:cNvSpPr txBox="1"/>
          <p:nvPr/>
        </p:nvSpPr>
        <p:spPr>
          <a:xfrm>
            <a:off x="5358323" y="1282690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R134a, iC</a:t>
            </a:r>
            <a:r>
              <a:rPr lang="fr-CH" sz="1200" baseline="-25000" dirty="0"/>
              <a:t>4</a:t>
            </a:r>
            <a:r>
              <a:rPr lang="fr-CH" sz="1200" dirty="0"/>
              <a:t>H</a:t>
            </a:r>
            <a:r>
              <a:rPr lang="fr-CH" sz="1200" baseline="-25000" dirty="0"/>
              <a:t>10</a:t>
            </a:r>
            <a:r>
              <a:rPr lang="fr-CH" sz="1200" dirty="0"/>
              <a:t>, SF</a:t>
            </a:r>
            <a:r>
              <a:rPr lang="fr-CH" sz="1200" baseline="-25000" dirty="0"/>
              <a:t>6</a:t>
            </a:r>
            <a:r>
              <a:rPr lang="fr-CH" sz="12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11649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61F69-B768-2A67-F355-EFA9D54A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22/05/2023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FC2BC-C5A0-39FF-21D5-2BF3C0A5A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50"/>
            <a:ext cx="4572000" cy="365125"/>
          </a:xfrm>
        </p:spPr>
        <p:txBody>
          <a:bodyPr/>
          <a:lstStyle/>
          <a:p>
            <a:r>
              <a:rPr lang="en-GB"/>
              <a:t>R. Guida for EP-DT Gas Team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A494C-A154-09BB-0ED2-3C22F19C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7CA265-86AE-26AD-3430-E615C99AC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25" y="2054309"/>
            <a:ext cx="3724275" cy="3600450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E745031-11FD-D9D8-BAF0-CAD39014ACD7}"/>
              </a:ext>
            </a:extLst>
          </p:cNvPr>
          <p:cNvSpPr txBox="1">
            <a:spLocks noChangeArrowheads="1"/>
          </p:cNvSpPr>
          <p:nvPr/>
        </p:nvSpPr>
        <p:spPr>
          <a:xfrm>
            <a:off x="3592403" y="13008"/>
            <a:ext cx="562402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the R134a case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38EBAD91-3E25-D8D0-1FB3-61AB65AB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B0A45E-8B4F-D803-3650-CC0F9C630D4F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3EFD2DE-B5C0-E23D-30BB-9F4401F6171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0FF9254-BA84-F90B-4F5C-3C76F1879570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0CAE904-9C79-BAC2-34D5-E13F975933DB}"/>
              </a:ext>
            </a:extLst>
          </p:cNvPr>
          <p:cNvSpPr txBox="1"/>
          <p:nvPr/>
        </p:nvSpPr>
        <p:spPr>
          <a:xfrm>
            <a:off x="5244392" y="882529"/>
            <a:ext cx="618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err="1"/>
              <a:t>Azeotropic</a:t>
            </a:r>
            <a:r>
              <a:rPr lang="fr-CH" sz="2000" dirty="0"/>
              <a:t> mixture:</a:t>
            </a:r>
          </a:p>
          <a:p>
            <a:r>
              <a:rPr lang="fr-CH" sz="1600" dirty="0"/>
              <a:t>In the </a:t>
            </a:r>
            <a:r>
              <a:rPr lang="fr-CH" sz="1600" dirty="0" err="1"/>
              <a:t>boiling</a:t>
            </a:r>
            <a:r>
              <a:rPr lang="fr-CH" sz="1600" dirty="0"/>
              <a:t> </a:t>
            </a:r>
            <a:r>
              <a:rPr lang="fr-CH" sz="1600" dirty="0" err="1"/>
              <a:t>temperature</a:t>
            </a:r>
            <a:r>
              <a:rPr lang="fr-CH" sz="1600" dirty="0"/>
              <a:t> vs composition plot </a:t>
            </a:r>
            <a:r>
              <a:rPr lang="fr-CH" sz="1600" dirty="0" err="1"/>
              <a:t>is</a:t>
            </a:r>
            <a:r>
              <a:rPr lang="fr-CH" sz="1600" dirty="0"/>
              <a:t> </a:t>
            </a:r>
            <a:r>
              <a:rPr lang="fr-CH" sz="1600" dirty="0" err="1"/>
              <a:t>present</a:t>
            </a:r>
            <a:r>
              <a:rPr lang="fr-CH" sz="1600" dirty="0"/>
              <a:t> a min or a max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BCC8AB-3445-B3C9-A462-EB7EA888E4B1}"/>
              </a:ext>
            </a:extLst>
          </p:cNvPr>
          <p:cNvSpPr txBox="1"/>
          <p:nvPr/>
        </p:nvSpPr>
        <p:spPr>
          <a:xfrm>
            <a:off x="107504" y="923120"/>
            <a:ext cx="49840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/>
              <a:t>Ideal mixture:</a:t>
            </a:r>
          </a:p>
          <a:p>
            <a:r>
              <a:rPr lang="fr-CH" sz="1600" dirty="0" err="1"/>
              <a:t>Two</a:t>
            </a:r>
            <a:r>
              <a:rPr lang="fr-CH" sz="1600" dirty="0"/>
              <a:t> </a:t>
            </a:r>
            <a:r>
              <a:rPr lang="fr-CH" sz="1600" dirty="0" err="1"/>
              <a:t>boiling</a:t>
            </a:r>
            <a:r>
              <a:rPr lang="fr-CH" sz="1600" dirty="0"/>
              <a:t> </a:t>
            </a:r>
            <a:r>
              <a:rPr lang="fr-CH" sz="1600" dirty="0" err="1"/>
              <a:t>termeratures</a:t>
            </a:r>
            <a:r>
              <a:rPr lang="fr-CH" sz="1600" dirty="0"/>
              <a:t> (component1 and component2)</a:t>
            </a:r>
          </a:p>
          <a:p>
            <a:r>
              <a:rPr lang="fr-CH" sz="1600" dirty="0"/>
              <a:t>No </a:t>
            </a:r>
            <a:r>
              <a:rPr lang="fr-CH" sz="1600" dirty="0" err="1"/>
              <a:t>other</a:t>
            </a:r>
            <a:r>
              <a:rPr lang="fr-CH" sz="1600" dirty="0"/>
              <a:t> min/max for </a:t>
            </a:r>
            <a:r>
              <a:rPr lang="fr-CH" sz="1600" dirty="0" err="1"/>
              <a:t>vapour</a:t>
            </a:r>
            <a:r>
              <a:rPr lang="fr-CH" sz="1600" dirty="0"/>
              <a:t> and liquid </a:t>
            </a:r>
            <a:r>
              <a:rPr lang="fr-CH" sz="1600" dirty="0" err="1"/>
              <a:t>curves</a:t>
            </a:r>
            <a:endParaRPr lang="en-GB" sz="16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F8A0EC-2289-9582-5EAF-4D4FE40AE9CC}"/>
              </a:ext>
            </a:extLst>
          </p:cNvPr>
          <p:cNvGrpSpPr/>
          <p:nvPr/>
        </p:nvGrpSpPr>
        <p:grpSpPr>
          <a:xfrm>
            <a:off x="5398835" y="1681852"/>
            <a:ext cx="6175614" cy="3717235"/>
            <a:chOff x="5469861" y="1937524"/>
            <a:chExt cx="6175614" cy="3717235"/>
          </a:xfrm>
        </p:grpSpPr>
        <p:pic>
          <p:nvPicPr>
            <p:cNvPr id="19" name="Picture 18" descr="Chart, line chart&#10;&#10;Description automatically generated">
              <a:extLst>
                <a:ext uri="{FF2B5EF4-FFF2-40B4-BE49-F238E27FC236}">
                  <a16:creationId xmlns:a16="http://schemas.microsoft.com/office/drawing/2014/main" id="{6609FB20-BCB2-E651-4E18-0BE739BEA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9861" y="1937524"/>
              <a:ext cx="5883939" cy="371723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3F4F96-AB8C-9126-A793-6E7D2D24B801}"/>
                </a:ext>
              </a:extLst>
            </p:cNvPr>
            <p:cNvSpPr txBox="1"/>
            <p:nvPr/>
          </p:nvSpPr>
          <p:spPr>
            <a:xfrm>
              <a:off x="6209968" y="1937524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iC</a:t>
              </a:r>
              <a:r>
                <a:rPr lang="fr-CH" baseline="-25000" dirty="0"/>
                <a:t>4</a:t>
              </a:r>
              <a:r>
                <a:rPr lang="fr-CH" dirty="0"/>
                <a:t>H</a:t>
              </a:r>
              <a:r>
                <a:rPr lang="fr-CH" baseline="-25000" dirty="0"/>
                <a:t>10</a:t>
              </a:r>
              <a:endParaRPr lang="en-GB" baseline="-25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1A713D-2A84-C68B-FFD0-56D0436A5F26}"/>
                </a:ext>
              </a:extLst>
            </p:cNvPr>
            <p:cNvSpPr txBox="1"/>
            <p:nvPr/>
          </p:nvSpPr>
          <p:spPr>
            <a:xfrm>
              <a:off x="10874110" y="3998236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/>
                <a:t>R134a</a:t>
              </a:r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4131A2-27BC-97D4-2589-2CA61369294D}"/>
                </a:ext>
              </a:extLst>
            </p:cNvPr>
            <p:cNvSpPr txBox="1"/>
            <p:nvPr/>
          </p:nvSpPr>
          <p:spPr>
            <a:xfrm>
              <a:off x="9035906" y="4476639"/>
              <a:ext cx="1131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err="1"/>
                <a:t>azeotrope</a:t>
              </a:r>
              <a:endParaRPr lang="en-GB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571E189-F755-77C3-1EF4-89A497A8F2CB}"/>
                </a:ext>
              </a:extLst>
            </p:cNvPr>
            <p:cNvCxnSpPr/>
            <p:nvPr/>
          </p:nvCxnSpPr>
          <p:spPr>
            <a:xfrm flipH="1">
              <a:off x="9501809" y="4858247"/>
              <a:ext cx="119269" cy="3260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440AC8F3-AC61-89D5-8F9D-C77ACD26E915}"/>
              </a:ext>
            </a:extLst>
          </p:cNvPr>
          <p:cNvSpPr/>
          <p:nvPr/>
        </p:nvSpPr>
        <p:spPr>
          <a:xfrm rot="20202787">
            <a:off x="8661932" y="3658140"/>
            <a:ext cx="3115601" cy="14547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ED3117-7810-E034-FC16-17C59E738D8C}"/>
              </a:ext>
            </a:extLst>
          </p:cNvPr>
          <p:cNvSpPr txBox="1"/>
          <p:nvPr/>
        </p:nvSpPr>
        <p:spPr>
          <a:xfrm>
            <a:off x="7992452" y="2610610"/>
            <a:ext cx="4199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/>
              <a:t>«distillation» </a:t>
            </a:r>
            <a:r>
              <a:rPr lang="fr-CH" sz="1800" dirty="0" err="1"/>
              <a:t>occours</a:t>
            </a:r>
            <a:r>
              <a:rPr lang="fr-CH" sz="1800" dirty="0"/>
              <a:t> </a:t>
            </a:r>
            <a:r>
              <a:rPr lang="fr-CH" sz="1800" dirty="0" err="1"/>
              <a:t>between</a:t>
            </a:r>
            <a:r>
              <a:rPr lang="fr-CH" sz="1800" dirty="0"/>
              <a:t> </a:t>
            </a:r>
          </a:p>
          <a:p>
            <a:r>
              <a:rPr lang="fr-CH" sz="1800" dirty="0" err="1"/>
              <a:t>azeotrope</a:t>
            </a:r>
            <a:r>
              <a:rPr lang="fr-CH" sz="1800" dirty="0"/>
              <a:t> and one of the </a:t>
            </a:r>
            <a:r>
              <a:rPr lang="fr-CH" sz="1800" dirty="0" err="1"/>
              <a:t>two</a:t>
            </a:r>
            <a:r>
              <a:rPr lang="fr-CH" sz="1800" dirty="0"/>
              <a:t> components</a:t>
            </a:r>
          </a:p>
          <a:p>
            <a:r>
              <a:rPr lang="fr-CH" dirty="0" err="1"/>
              <a:t>Separation</a:t>
            </a:r>
            <a:r>
              <a:rPr lang="fr-CH" dirty="0"/>
              <a:t> </a:t>
            </a:r>
            <a:r>
              <a:rPr lang="fr-CH" dirty="0" err="1"/>
              <a:t>efficiency</a:t>
            </a:r>
            <a:r>
              <a:rPr lang="fr-CH" dirty="0"/>
              <a:t> </a:t>
            </a:r>
            <a:r>
              <a:rPr lang="fr-CH" dirty="0" err="1"/>
              <a:t>cannot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100%</a:t>
            </a:r>
            <a:endParaRPr lang="en-GB" sz="18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2B01168-527F-225B-9406-4215A1B1ADFD}"/>
              </a:ext>
            </a:extLst>
          </p:cNvPr>
          <p:cNvCxnSpPr>
            <a:cxnSpLocks/>
          </p:cNvCxnSpPr>
          <p:nvPr/>
        </p:nvCxnSpPr>
        <p:spPr>
          <a:xfrm>
            <a:off x="10096023" y="3540469"/>
            <a:ext cx="0" cy="571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552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22/05/2023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98258" cy="365125"/>
          </a:xfrm>
        </p:spPr>
        <p:txBody>
          <a:bodyPr/>
          <a:lstStyle/>
          <a:p>
            <a:r>
              <a:rPr lang="en-GB"/>
              <a:t>R. Guida for EP-DT Gas Team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28</a:t>
            </a:fld>
            <a:endParaRPr lang="en-GB"/>
          </a:p>
        </p:txBody>
      </p:sp>
      <p:sp>
        <p:nvSpPr>
          <p:cNvPr id="7" name="Status"/>
          <p:cNvSpPr txBox="1"/>
          <p:nvPr/>
        </p:nvSpPr>
        <p:spPr>
          <a:xfrm>
            <a:off x="113193" y="908653"/>
            <a:ext cx="6893234" cy="82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>
                <a:solidFill>
                  <a:srgbClr val="21529F"/>
                </a:solidFill>
              </a:defRPr>
            </a:lvl1pPr>
          </a:lstStyle>
          <a:p>
            <a:r>
              <a:rPr sz="1600" b="1" dirty="0"/>
              <a:t>Status</a:t>
            </a:r>
            <a:r>
              <a:rPr lang="fr-CH" sz="1600" b="1" dirty="0"/>
              <a:t> </a:t>
            </a:r>
            <a:r>
              <a:rPr lang="en-GB" sz="1600" dirty="0"/>
              <a:t>(</a:t>
            </a:r>
            <a:r>
              <a:rPr lang="en-GB" sz="1600" dirty="0">
                <a:hlinkClick r:id="rId2"/>
              </a:rPr>
              <a:t>Master Thesis F. </a:t>
            </a:r>
            <a:r>
              <a:rPr lang="en-GB" sz="1600" dirty="0" err="1">
                <a:hlinkClick r:id="rId2"/>
              </a:rPr>
              <a:t>Cambiè</a:t>
            </a:r>
            <a:r>
              <a:rPr lang="en-GB" sz="1600" dirty="0"/>
              <a:t>, D. Burragato, M. Di Toma, M. Bruno, M.C. Arena)</a:t>
            </a:r>
            <a:r>
              <a:rPr lang="fr-CH" sz="1600" b="1" dirty="0"/>
              <a:t> </a:t>
            </a:r>
          </a:p>
          <a:p>
            <a:r>
              <a:rPr lang="fr-CH" sz="1100" b="1" dirty="0"/>
              <a:t>collaboration with: </a:t>
            </a:r>
          </a:p>
          <a:p>
            <a:pPr marL="285750" indent="-285750">
              <a:buFont typeface="Times New Roman" panose="02020603050405020304" pitchFamily="18" charset="0"/>
              <a:buChar char="."/>
            </a:pPr>
            <a:r>
              <a:rPr lang="fr-CH" sz="1100" b="1" dirty="0"/>
              <a:t>Chemistry </a:t>
            </a:r>
            <a:r>
              <a:rPr lang="fr-CH" sz="1100" b="1" dirty="0" err="1"/>
              <a:t>department</a:t>
            </a:r>
            <a:r>
              <a:rPr lang="fr-CH" sz="1100" b="1" dirty="0"/>
              <a:t> </a:t>
            </a:r>
            <a:r>
              <a:rPr lang="fr-CH" sz="1100" b="1" dirty="0" err="1"/>
              <a:t>University</a:t>
            </a:r>
            <a:r>
              <a:rPr lang="fr-CH" sz="1100" b="1" dirty="0"/>
              <a:t> of </a:t>
            </a:r>
            <a:r>
              <a:rPr lang="fr-CH" sz="1100" b="1" dirty="0" err="1"/>
              <a:t>Pavia</a:t>
            </a:r>
            <a:r>
              <a:rPr lang="fr-CH" sz="1100" b="1" dirty="0"/>
              <a:t>, </a:t>
            </a:r>
            <a:r>
              <a:rPr lang="fr-CH" sz="1100" b="1" dirty="0" err="1"/>
              <a:t>Italy</a:t>
            </a:r>
            <a:endParaRPr lang="fr-CH" sz="1100" b="1" dirty="0"/>
          </a:p>
          <a:p>
            <a:pPr marL="285750" indent="-285750">
              <a:buFont typeface="Times New Roman" panose="02020603050405020304" pitchFamily="18" charset="0"/>
              <a:buChar char="."/>
            </a:pPr>
            <a:r>
              <a:rPr lang="fr-CH" sz="1100" b="1" dirty="0" err="1"/>
              <a:t>Politecnico</a:t>
            </a:r>
            <a:r>
              <a:rPr lang="fr-CH" sz="1100" b="1" dirty="0"/>
              <a:t> of Torino, </a:t>
            </a:r>
            <a:r>
              <a:rPr lang="fr-CH" sz="1100" b="1" dirty="0" err="1"/>
              <a:t>Italy</a:t>
            </a:r>
            <a:endParaRPr sz="1100" b="1" dirty="0"/>
          </a:p>
        </p:txBody>
      </p:sp>
      <p:sp>
        <p:nvSpPr>
          <p:cNvPr id="8" name="Input flow tested: 100-400 l/h…"/>
          <p:cNvSpPr txBox="1"/>
          <p:nvPr/>
        </p:nvSpPr>
        <p:spPr>
          <a:xfrm>
            <a:off x="-6520" y="1701932"/>
            <a:ext cx="7628423" cy="1133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08352" indent="-208352">
              <a:spcBef>
                <a:spcPts val="211"/>
              </a:spcBef>
              <a:buSzPct val="75000"/>
              <a:buChar char="-"/>
              <a:defRPr b="0"/>
            </a:pPr>
            <a:r>
              <a:rPr sz="1600" b="1" dirty="0"/>
              <a:t>Input flow tested</a:t>
            </a:r>
            <a:r>
              <a:rPr lang="fr-CH" sz="1600" b="1" dirty="0"/>
              <a:t> up to 6</a:t>
            </a:r>
            <a:r>
              <a:rPr sz="1600" b="1" dirty="0"/>
              <a:t>00 l/h</a:t>
            </a:r>
          </a:p>
          <a:p>
            <a:pPr marL="208352" indent="-208352">
              <a:spcBef>
                <a:spcPts val="211"/>
              </a:spcBef>
              <a:buSzPct val="75000"/>
              <a:buChar char="-"/>
              <a:defRPr b="0"/>
            </a:pPr>
            <a:r>
              <a:rPr sz="1600" b="1" dirty="0"/>
              <a:t>Good R134a quality with good recuperation efficiency (~80</a:t>
            </a:r>
            <a:r>
              <a:rPr lang="fr-CH" sz="1600" b="1" dirty="0"/>
              <a:t>% </a:t>
            </a:r>
            <a:r>
              <a:rPr lang="fr-CH" sz="1600" b="1" dirty="0" err="1"/>
              <a:t>limit</a:t>
            </a:r>
            <a:r>
              <a:rPr lang="fr-CH" sz="1600" b="1" dirty="0"/>
              <a:t> due to </a:t>
            </a:r>
            <a:r>
              <a:rPr lang="fr-CH" sz="1600" b="1" dirty="0" err="1"/>
              <a:t>azeotrope</a:t>
            </a:r>
            <a:r>
              <a:rPr sz="1600" b="1" dirty="0"/>
              <a:t>)</a:t>
            </a:r>
          </a:p>
          <a:p>
            <a:pPr marL="285740" lvl="2" indent="-151799">
              <a:spcBef>
                <a:spcPts val="211"/>
              </a:spcBef>
              <a:buSzPct val="100000"/>
              <a:buChar char="-"/>
              <a:defRPr sz="2100" b="0">
                <a:solidFill>
                  <a:srgbClr val="747474"/>
                </a:solidFill>
              </a:defRPr>
            </a:pPr>
            <a:r>
              <a:rPr lang="en-US" sz="1600" b="1" dirty="0"/>
              <a:t>Contaminants: air and SF6 (&lt;100 ppm) </a:t>
            </a:r>
            <a:r>
              <a:rPr sz="1600" b="1" dirty="0"/>
              <a:t>and </a:t>
            </a:r>
            <a:r>
              <a:rPr lang="en-US" sz="1600" b="1" dirty="0"/>
              <a:t>iC</a:t>
            </a:r>
            <a:r>
              <a:rPr lang="en-US" sz="1600" b="1" baseline="-25000" dirty="0"/>
              <a:t>4</a:t>
            </a:r>
            <a:r>
              <a:rPr lang="en-US" sz="1600" b="1" dirty="0"/>
              <a:t>H</a:t>
            </a:r>
            <a:r>
              <a:rPr lang="en-US" sz="1600" b="1" baseline="-25000" dirty="0"/>
              <a:t>10</a:t>
            </a:r>
            <a:r>
              <a:rPr lang="en-US" sz="1600" b="1" baseline="-5999" dirty="0"/>
              <a:t> </a:t>
            </a:r>
            <a:r>
              <a:rPr lang="en-US" sz="1600" b="1" dirty="0"/>
              <a:t>(close to detection limit in PPU)</a:t>
            </a:r>
            <a:endParaRPr sz="1600" b="1" baseline="-5999" dirty="0"/>
          </a:p>
          <a:p>
            <a:pPr marL="208352" indent="-208352">
              <a:spcBef>
                <a:spcPts val="211"/>
              </a:spcBef>
              <a:buSzPct val="75000"/>
              <a:buChar char="-"/>
              <a:defRPr b="0"/>
            </a:pPr>
            <a:r>
              <a:rPr sz="1600" dirty="0"/>
              <a:t>Integration of compressor unit and storage of recuperated R134a</a:t>
            </a:r>
            <a:r>
              <a:rPr lang="en-US" sz="1600" dirty="0"/>
              <a:t> completed</a:t>
            </a:r>
            <a:endParaRPr sz="1600" dirty="0"/>
          </a:p>
        </p:txBody>
      </p:sp>
      <p:sp>
        <p:nvSpPr>
          <p:cNvPr id="9" name="Tests still needed"/>
          <p:cNvSpPr txBox="1"/>
          <p:nvPr/>
        </p:nvSpPr>
        <p:spPr>
          <a:xfrm>
            <a:off x="118949" y="2929472"/>
            <a:ext cx="1521315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>
                <a:solidFill>
                  <a:srgbClr val="21529F"/>
                </a:solidFill>
              </a:defRPr>
            </a:lvl1pPr>
          </a:lstStyle>
          <a:p>
            <a:r>
              <a:rPr sz="1600" b="1" dirty="0"/>
              <a:t>Tests still needed</a:t>
            </a:r>
          </a:p>
        </p:txBody>
      </p:sp>
      <p:sp>
        <p:nvSpPr>
          <p:cNvPr id="11" name="Input flow up to 1000 l/h: 2021-22…"/>
          <p:cNvSpPr txBox="1"/>
          <p:nvPr/>
        </p:nvSpPr>
        <p:spPr>
          <a:xfrm>
            <a:off x="-6520" y="3205921"/>
            <a:ext cx="7266314" cy="1405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08352" indent="-208352">
              <a:spcBef>
                <a:spcPts val="211"/>
              </a:spcBef>
              <a:buSzPct val="75000"/>
              <a:buChar char="-"/>
              <a:defRPr b="0"/>
            </a:pPr>
            <a:r>
              <a:rPr sz="1600" b="1" strike="sngStrike" dirty="0"/>
              <a:t>Input flow up to 1000 l/h</a:t>
            </a:r>
            <a:endParaRPr lang="fr-CH" sz="1600" b="1" strike="sngStrike" dirty="0"/>
          </a:p>
          <a:p>
            <a:pPr>
              <a:spcBef>
                <a:spcPts val="211"/>
              </a:spcBef>
              <a:buSzPct val="75000"/>
              <a:defRPr b="0"/>
            </a:pPr>
            <a:r>
              <a:rPr lang="en-GB" sz="1600" b="1" strike="sngStrike" dirty="0"/>
              <a:t>	</a:t>
            </a:r>
            <a:r>
              <a:rPr sz="1600" strike="sngStrike" dirty="0"/>
              <a:t>Azeotrope can be a problem for high flow</a:t>
            </a:r>
          </a:p>
          <a:p>
            <a:pPr marL="208352" indent="-208352">
              <a:spcBef>
                <a:spcPts val="211"/>
              </a:spcBef>
              <a:buSzPct val="75000"/>
              <a:buChar char="-"/>
              <a:defRPr b="0"/>
            </a:pPr>
            <a:r>
              <a:rPr sz="1600" b="1" dirty="0"/>
              <a:t>Re-use of recuperated R134a in mixer: </a:t>
            </a:r>
            <a:r>
              <a:rPr lang="en-GB" sz="1600" b="1" dirty="0"/>
              <a:t>June 2023</a:t>
            </a:r>
            <a:endParaRPr sz="1600" b="1" dirty="0"/>
          </a:p>
          <a:p>
            <a:pPr marL="208352" indent="-208352">
              <a:spcBef>
                <a:spcPts val="211"/>
              </a:spcBef>
              <a:buSzPct val="75000"/>
              <a:buChar char="-"/>
              <a:defRPr b="0"/>
            </a:pPr>
            <a:r>
              <a:rPr sz="1600" b="1" dirty="0"/>
              <a:t>Separation studies of possible RPC impurities: 202</a:t>
            </a:r>
            <a:r>
              <a:rPr lang="fr-CH" sz="1600" b="1" dirty="0"/>
              <a:t>3</a:t>
            </a:r>
            <a:endParaRPr sz="1600" b="1" dirty="0"/>
          </a:p>
          <a:p>
            <a:pPr marL="208352" indent="-208352">
              <a:spcBef>
                <a:spcPts val="211"/>
              </a:spcBef>
              <a:buSzPct val="75000"/>
              <a:buChar char="-"/>
              <a:defRPr b="0"/>
            </a:pPr>
            <a:r>
              <a:rPr lang="en-US" sz="1600" b="1" dirty="0"/>
              <a:t>R&amp;D for p</a:t>
            </a:r>
            <a:r>
              <a:rPr sz="1600" b="1" dirty="0"/>
              <a:t>ossible recuperation of SF</a:t>
            </a:r>
            <a:r>
              <a:rPr sz="1600" b="1" baseline="-5999" dirty="0"/>
              <a:t>6</a:t>
            </a:r>
            <a:r>
              <a:rPr lang="en-US" sz="1600" b="1" dirty="0"/>
              <a:t> (timescale to be defined)</a:t>
            </a:r>
            <a:endParaRPr sz="1600" b="1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DE0EB492-09D9-48A5-8FEC-37172FBB67A6}"/>
              </a:ext>
            </a:extLst>
          </p:cNvPr>
          <p:cNvSpPr txBox="1">
            <a:spLocks noChangeArrowheads="1"/>
          </p:cNvSpPr>
          <p:nvPr/>
        </p:nvSpPr>
        <p:spPr>
          <a:xfrm>
            <a:off x="3552357" y="0"/>
            <a:ext cx="5670743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the R134a case</a:t>
            </a:r>
          </a:p>
        </p:txBody>
      </p:sp>
      <p:pic>
        <p:nvPicPr>
          <p:cNvPr id="14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205A159-8AAE-4018-A00C-7130DDE8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9DD00AA-747F-49F9-AF93-A349CA889811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C6D271-C2EF-4104-962E-60CDEB26D906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C78407B-8D03-4E8E-AC3D-6836AF8B658F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35" y="977488"/>
            <a:ext cx="3926579" cy="279151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365251" y="875763"/>
            <a:ext cx="311893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400" dirty="0"/>
              <a:t>GC analysis after test at 400 l/h mixture:</a:t>
            </a:r>
          </a:p>
          <a:p>
            <a:r>
              <a:rPr lang="en-US" sz="1400" dirty="0"/>
              <a:t>Analysis from “warm” buffer</a:t>
            </a:r>
            <a:endParaRPr lang="en-GB" sz="1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90" y="3870729"/>
            <a:ext cx="4918710" cy="249311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427067" y="3830550"/>
            <a:ext cx="407842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400" dirty="0"/>
              <a:t>GC analysis </a:t>
            </a:r>
            <a:r>
              <a:rPr lang="en-US" sz="1400" dirty="0"/>
              <a:t>of recuperated R134a from storage bottle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42947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80C0C-6CCF-A502-68BE-5087D7D3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22/05/2023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95D50-B096-3470-37AD-28689021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for EP-DT Gas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7738-700D-4DA2-13DA-510429BB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29</a:t>
            </a:fld>
            <a:endParaRPr lang="en-GB"/>
          </a:p>
        </p:txBody>
      </p:sp>
      <p:pic>
        <p:nvPicPr>
          <p:cNvPr id="7" name="Picture 6" descr="A picture containing indoor, engineering, machine, steel&#10;&#10;Description automatically generated">
            <a:extLst>
              <a:ext uri="{FF2B5EF4-FFF2-40B4-BE49-F238E27FC236}">
                <a16:creationId xmlns:a16="http://schemas.microsoft.com/office/drawing/2014/main" id="{6F356E93-7289-177B-5890-FD3CAF4DF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8200" r="3381"/>
          <a:stretch/>
        </p:blipFill>
        <p:spPr bwMode="auto">
          <a:xfrm>
            <a:off x="3704965" y="2119256"/>
            <a:ext cx="5260518" cy="4237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8495C71-80B5-ACFA-C65A-9138E89DEDB4}"/>
              </a:ext>
            </a:extLst>
          </p:cNvPr>
          <p:cNvSpPr txBox="1">
            <a:spLocks noChangeArrowheads="1"/>
          </p:cNvSpPr>
          <p:nvPr/>
        </p:nvSpPr>
        <p:spPr>
          <a:xfrm>
            <a:off x="3552357" y="0"/>
            <a:ext cx="5670743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the R134a case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90550EDC-91E0-4D3E-3D43-75ADA2C0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9F44E4-1E55-279A-93CC-09BAA309A500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AD0CD0-9250-E41D-364D-D948A9F1BCA7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E5B7BBC-CA81-C56C-8B3D-E65577995D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D6A9DE8-7A8F-7D78-37B5-20B2406F5B40}"/>
              </a:ext>
            </a:extLst>
          </p:cNvPr>
          <p:cNvSpPr txBox="1"/>
          <p:nvPr/>
        </p:nvSpPr>
        <p:spPr>
          <a:xfrm>
            <a:off x="178120" y="917210"/>
            <a:ext cx="6329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Installation completed -&gt; Commissioning started last week</a:t>
            </a:r>
            <a:endParaRPr lang="en-CH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A35E44-0725-A5F5-78A6-E5AE37E0B953}"/>
              </a:ext>
            </a:extLst>
          </p:cNvPr>
          <p:cNvSpPr txBox="1"/>
          <p:nvPr/>
        </p:nvSpPr>
        <p:spPr>
          <a:xfrm>
            <a:off x="185350" y="1362512"/>
            <a:ext cx="1700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controls module</a:t>
            </a:r>
            <a:endParaRPr lang="en-CH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DE1B394-4B22-AFE5-9599-213223CF43B2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035551" y="1731844"/>
            <a:ext cx="3003049" cy="16971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1634F9-99F0-B40E-DF20-1BB03AF117F6}"/>
              </a:ext>
            </a:extLst>
          </p:cNvPr>
          <p:cNvSpPr txBox="1"/>
          <p:nvPr/>
        </p:nvSpPr>
        <p:spPr>
          <a:xfrm>
            <a:off x="1842540" y="1623148"/>
            <a:ext cx="3326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two cold trap separation modules</a:t>
            </a:r>
            <a:endParaRPr lang="en-CH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1CF8FC-A019-ED5F-0324-68C9BCDCCA4E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3506040" y="1992480"/>
            <a:ext cx="1276330" cy="13541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D42D71-91FC-7703-5327-844500BDF9FF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3506040" y="1992480"/>
            <a:ext cx="2282285" cy="13897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8F84914-374E-4551-21DE-28C36F8AE621}"/>
              </a:ext>
            </a:extLst>
          </p:cNvPr>
          <p:cNvSpPr txBox="1"/>
          <p:nvPr/>
        </p:nvSpPr>
        <p:spPr>
          <a:xfrm>
            <a:off x="5488556" y="1391457"/>
            <a:ext cx="2370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Chillers (-40 C &amp; +10 C)</a:t>
            </a:r>
            <a:endParaRPr lang="en-CH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CBD457E-7951-BAE4-3980-F1F71039749F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6673610" y="1760789"/>
            <a:ext cx="0" cy="27039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9694FA3-77E8-F01A-057F-2856CB975A98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6673610" y="1760789"/>
            <a:ext cx="650216" cy="34248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80D0D1C-78B0-A871-0406-C90D61534734}"/>
              </a:ext>
            </a:extLst>
          </p:cNvPr>
          <p:cNvSpPr txBox="1"/>
          <p:nvPr/>
        </p:nvSpPr>
        <p:spPr>
          <a:xfrm>
            <a:off x="7487919" y="1715602"/>
            <a:ext cx="1276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compressor</a:t>
            </a:r>
            <a:endParaRPr lang="en-CH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14599EF-E5F7-4CF5-3BA3-8695AC1BCF48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7876517" y="2084934"/>
            <a:ext cx="249566" cy="24611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3C8DB76-F5C5-18FA-17DC-D9CF69551F4D}"/>
              </a:ext>
            </a:extLst>
          </p:cNvPr>
          <p:cNvSpPr txBox="1"/>
          <p:nvPr/>
        </p:nvSpPr>
        <p:spPr>
          <a:xfrm>
            <a:off x="8949565" y="1391457"/>
            <a:ext cx="25119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analysis modules </a:t>
            </a:r>
          </a:p>
          <a:p>
            <a:r>
              <a:rPr lang="en-GB" dirty="0"/>
              <a:t>(gas chromatograph </a:t>
            </a:r>
          </a:p>
          <a:p>
            <a:r>
              <a:rPr lang="en-GB" dirty="0"/>
              <a:t>and mass-spectrometer)</a:t>
            </a:r>
            <a:endParaRPr lang="en-CH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153E4E9-8234-54D2-EBB8-09EC6589FBDF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8457739" y="2314787"/>
            <a:ext cx="1747778" cy="23581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20110C3-F739-8363-3FB8-89C2BE2C093E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8147308" y="2314787"/>
            <a:ext cx="2058209" cy="20914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D249945-D079-C010-22C6-522EDBC1F07E}"/>
              </a:ext>
            </a:extLst>
          </p:cNvPr>
          <p:cNvSpPr txBox="1"/>
          <p:nvPr/>
        </p:nvSpPr>
        <p:spPr>
          <a:xfrm>
            <a:off x="10642490" y="3059033"/>
            <a:ext cx="1276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Storage and re-use</a:t>
            </a:r>
            <a:endParaRPr lang="en-CH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7107760-EA74-252C-CDFD-9BBE9E1CF70B}"/>
              </a:ext>
            </a:extLst>
          </p:cNvPr>
          <p:cNvCxnSpPr>
            <a:cxnSpLocks/>
            <a:stCxn id="55" idx="1"/>
          </p:cNvCxnSpPr>
          <p:nvPr/>
        </p:nvCxnSpPr>
        <p:spPr>
          <a:xfrm flipH="1">
            <a:off x="8597624" y="3382199"/>
            <a:ext cx="2044866" cy="7644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206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66E49-543C-413E-A154-8C3792770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18282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2A4F5-5239-4124-80CF-456E1563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</a:t>
            </a:fld>
            <a:endParaRPr lang="en-GB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D8CC864-7BFB-40EA-88FD-77F1828296EF}"/>
              </a:ext>
            </a:extLst>
          </p:cNvPr>
          <p:cNvSpPr txBox="1">
            <a:spLocks noChangeArrowheads="1"/>
          </p:cNvSpPr>
          <p:nvPr/>
        </p:nvSpPr>
        <p:spPr>
          <a:xfrm>
            <a:off x="2276820" y="-6796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Gaseous detector systems at LHC</a:t>
            </a:r>
          </a:p>
        </p:txBody>
      </p:sp>
      <p:pic>
        <p:nvPicPr>
          <p:cNvPr id="11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054FE88E-2A85-4238-9943-BD2369637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4AB7809-C6C7-45AC-8B3A-4565C953D883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395A57-90E5-425C-9D0C-A3B82BEDFCF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59A57A-88B4-49C0-A2F6-06E792B264A5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356825E-A162-41E4-8C33-44C992B83E08}"/>
              </a:ext>
            </a:extLst>
          </p:cNvPr>
          <p:cNvSpPr/>
          <p:nvPr/>
        </p:nvSpPr>
        <p:spPr>
          <a:xfrm>
            <a:off x="0" y="723882"/>
            <a:ext cx="73617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Symbol" panose="05050102010706020507" pitchFamily="18" charset="2"/>
              <a:buChar char="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Very Large apparatus: detector volume from &lt; 1 m</a:t>
            </a:r>
            <a:r>
              <a:rPr lang="en-GB" baseline="30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up to several 100 m</a:t>
            </a:r>
            <a:r>
              <a:rPr lang="en-GB" baseline="30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Symbol" panose="05050102010706020507" pitchFamily="18" charset="2"/>
              <a:buChar char="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High mixture flow</a:t>
            </a:r>
          </a:p>
          <a:p>
            <a:pPr marL="342900" indent="-342900">
              <a:buFont typeface="Symbol" panose="05050102010706020507" pitchFamily="18" charset="2"/>
              <a:buChar char="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Use of expensive and/or greenhouse gases</a:t>
            </a:r>
          </a:p>
          <a:p>
            <a:pPr marL="342900" indent="-342900">
              <a:buFont typeface="Symbol" panose="05050102010706020507" pitchFamily="18" charset="2"/>
              <a:buChar char="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Operational costs issue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A7A9BF-5225-4EB8-B8A7-9903A1D969C7}"/>
              </a:ext>
            </a:extLst>
          </p:cNvPr>
          <p:cNvSpPr txBox="1"/>
          <p:nvPr/>
        </p:nvSpPr>
        <p:spPr>
          <a:xfrm>
            <a:off x="141395" y="1885130"/>
            <a:ext cx="12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cs typeface="Times New Roman" panose="02020603050405020304" pitchFamily="18" charset="0"/>
              </a:rPr>
              <a:t>Nowadays increased attention on GHGs emissions: </a:t>
            </a:r>
            <a:r>
              <a:rPr lang="en-GB" dirty="0">
                <a:cs typeface="Times New Roman" panose="02020603050405020304" pitchFamily="18" charset="0"/>
              </a:rPr>
              <a:t>F-gas regulation aims in limiting emissions, GHGs availability, price, …</a:t>
            </a:r>
          </a:p>
          <a:p>
            <a:r>
              <a:rPr lang="en-GB" b="1" dirty="0">
                <a:cs typeface="Times New Roman" panose="02020603050405020304" pitchFamily="18" charset="0"/>
              </a:rPr>
              <a:t>GHGs are used because needed to achieve specific detector performance and/or long-term stability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D6DCB-FBA3-F68D-7490-8C09AA7F7019}"/>
              </a:ext>
            </a:extLst>
          </p:cNvPr>
          <p:cNvSpPr txBox="1"/>
          <p:nvPr/>
        </p:nvSpPr>
        <p:spPr>
          <a:xfrm>
            <a:off x="7105096" y="1113323"/>
            <a:ext cx="4881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b="1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Optimization of gas usage: mandatory!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b="1" i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A lot of work already from the design phase</a:t>
            </a:r>
            <a:endParaRPr lang="en-CH" dirty="0"/>
          </a:p>
        </p:txBody>
      </p:sp>
      <p:grpSp>
        <p:nvGrpSpPr>
          <p:cNvPr id="60" name="Group">
            <a:extLst>
              <a:ext uri="{FF2B5EF4-FFF2-40B4-BE49-F238E27FC236}">
                <a16:creationId xmlns:a16="http://schemas.microsoft.com/office/drawing/2014/main" id="{D5F96DA0-7B51-0E6C-B801-84E5494A3C79}"/>
              </a:ext>
            </a:extLst>
          </p:cNvPr>
          <p:cNvGrpSpPr/>
          <p:nvPr/>
        </p:nvGrpSpPr>
        <p:grpSpPr>
          <a:xfrm>
            <a:off x="583208" y="2840736"/>
            <a:ext cx="1135576" cy="1535644"/>
            <a:chOff x="457001" y="0"/>
            <a:chExt cx="1135575" cy="1535643"/>
          </a:xfrm>
        </p:grpSpPr>
        <p:sp>
          <p:nvSpPr>
            <p:cNvPr id="61" name="C2H2F4…">
              <a:extLst>
                <a:ext uri="{FF2B5EF4-FFF2-40B4-BE49-F238E27FC236}">
                  <a16:creationId xmlns:a16="http://schemas.microsoft.com/office/drawing/2014/main" id="{620C7ABA-625A-A094-4005-4ECB1215C502}"/>
                </a:ext>
              </a:extLst>
            </p:cNvPr>
            <p:cNvSpPr txBox="1"/>
            <p:nvPr/>
          </p:nvSpPr>
          <p:spPr>
            <a:xfrm>
              <a:off x="457001" y="963692"/>
              <a:ext cx="1125889" cy="571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spcBef>
                  <a:spcPts val="500"/>
                </a:spcBef>
                <a:defRPr sz="21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00" b="1" kern="0" dirty="0">
                  <a:solidFill>
                    <a:srgbClr val="000000"/>
                  </a:solidFill>
                  <a:ea typeface="Helvetica Neue"/>
                  <a:cs typeface="Helvetica Neue"/>
                  <a:sym typeface="Helvetica Neue"/>
                </a:rPr>
                <a:t>C</a:t>
              </a:r>
              <a:r>
                <a:rPr sz="1400" b="1" kern="0" baseline="-5999" dirty="0">
                  <a:solidFill>
                    <a:srgbClr val="000000"/>
                  </a:solidFill>
                  <a:ea typeface="Helvetica Neue"/>
                  <a:cs typeface="Helvetica Neue"/>
                  <a:sym typeface="Helvetica Neue"/>
                </a:rPr>
                <a:t>2</a:t>
              </a:r>
              <a:r>
                <a:rPr sz="1400" b="1" kern="0" dirty="0">
                  <a:solidFill>
                    <a:srgbClr val="000000"/>
                  </a:solidFill>
                  <a:ea typeface="Helvetica Neue"/>
                  <a:cs typeface="Helvetica Neue"/>
                  <a:sym typeface="Helvetica Neue"/>
                </a:rPr>
                <a:t>H</a:t>
              </a:r>
              <a:r>
                <a:rPr sz="1400" b="1" kern="0" baseline="-5999" dirty="0">
                  <a:solidFill>
                    <a:srgbClr val="000000"/>
                  </a:solidFill>
                  <a:ea typeface="Helvetica Neue"/>
                  <a:cs typeface="Helvetica Neue"/>
                  <a:sym typeface="Helvetica Neue"/>
                </a:rPr>
                <a:t>2</a:t>
              </a:r>
              <a:r>
                <a:rPr sz="1400" b="1" kern="0" dirty="0">
                  <a:solidFill>
                    <a:srgbClr val="000000"/>
                  </a:solidFill>
                  <a:ea typeface="Helvetica Neue"/>
                  <a:cs typeface="Helvetica Neue"/>
                  <a:sym typeface="Helvetica Neue"/>
                </a:rPr>
                <a:t>F</a:t>
              </a:r>
              <a:r>
                <a:rPr sz="1400" b="1" kern="0" baseline="-5999" dirty="0">
                  <a:solidFill>
                    <a:srgbClr val="000000"/>
                  </a:solidFill>
                  <a:ea typeface="Helvetica Neue"/>
                  <a:cs typeface="Helvetica Neue"/>
                  <a:sym typeface="Helvetica Neue"/>
                </a:rPr>
                <a:t>4</a:t>
              </a:r>
            </a:p>
            <a:p>
              <a:pPr algn="ctr" defTabSz="584200" hangingPunct="0">
                <a:spcBef>
                  <a:spcPts val="500"/>
                </a:spcBef>
                <a:defRPr sz="1900">
                  <a:solidFill>
                    <a:srgbClr val="C82506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400" kern="0" dirty="0">
                  <a:solidFill>
                    <a:srgbClr val="C82506"/>
                  </a:solidFill>
                  <a:ea typeface="Helvetica Neue Medium"/>
                  <a:cs typeface="Helvetica Neue Medium"/>
                  <a:sym typeface="Helvetica Neue Medium"/>
                </a:rPr>
                <a:t>GWP 1430</a:t>
              </a:r>
            </a:p>
          </p:txBody>
        </p:sp>
        <p:pic>
          <p:nvPicPr>
            <p:cNvPr id="62" name="GAS2_RPC_C2H2F4.png" descr="GAS2_RPC_C2H2F4.png">
              <a:extLst>
                <a:ext uri="{FF2B5EF4-FFF2-40B4-BE49-F238E27FC236}">
                  <a16:creationId xmlns:a16="http://schemas.microsoft.com/office/drawing/2014/main" id="{4FB50097-E132-ED20-05C9-A962E6B31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688" y="0"/>
              <a:ext cx="1125888" cy="9777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3" name="Group">
            <a:extLst>
              <a:ext uri="{FF2B5EF4-FFF2-40B4-BE49-F238E27FC236}">
                <a16:creationId xmlns:a16="http://schemas.microsoft.com/office/drawing/2014/main" id="{E83E2590-905C-955B-7132-20CA945809D6}"/>
              </a:ext>
            </a:extLst>
          </p:cNvPr>
          <p:cNvGrpSpPr/>
          <p:nvPr/>
        </p:nvGrpSpPr>
        <p:grpSpPr>
          <a:xfrm>
            <a:off x="3168798" y="2597569"/>
            <a:ext cx="2405214" cy="1780104"/>
            <a:chOff x="-1111924" y="73548"/>
            <a:chExt cx="2405212" cy="1780103"/>
          </a:xfrm>
        </p:grpSpPr>
        <p:sp>
          <p:nvSpPr>
            <p:cNvPr id="64" name="SF6…">
              <a:extLst>
                <a:ext uri="{FF2B5EF4-FFF2-40B4-BE49-F238E27FC236}">
                  <a16:creationId xmlns:a16="http://schemas.microsoft.com/office/drawing/2014/main" id="{36DB029B-F592-737E-040A-63651FC283C2}"/>
                </a:ext>
              </a:extLst>
            </p:cNvPr>
            <p:cNvSpPr txBox="1"/>
            <p:nvPr/>
          </p:nvSpPr>
          <p:spPr>
            <a:xfrm>
              <a:off x="-1111924" y="1207319"/>
              <a:ext cx="1114174" cy="64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 hangingPunct="0">
                <a:spcBef>
                  <a:spcPts val="500"/>
                </a:spcBef>
                <a:defRPr sz="2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400" b="1" kern="0" dirty="0">
                  <a:solidFill>
                    <a:srgbClr val="000000"/>
                  </a:solidFill>
                  <a:ea typeface="Helvetica Neue Medium"/>
                  <a:cs typeface="Helvetica Neue Medium"/>
                  <a:sym typeface="Helvetica Neue Medium"/>
                </a:rPr>
                <a:t>SF</a:t>
              </a:r>
              <a:r>
                <a:rPr sz="1400" b="1" kern="0" baseline="-5999" dirty="0">
                  <a:solidFill>
                    <a:srgbClr val="000000"/>
                  </a:solidFill>
                  <a:ea typeface="Helvetica Neue Medium"/>
                  <a:cs typeface="Helvetica Neue Medium"/>
                  <a:sym typeface="Helvetica Neue Medium"/>
                </a:rPr>
                <a:t>6</a:t>
              </a:r>
            </a:p>
            <a:p>
              <a:pPr algn="ctr" defTabSz="584200" hangingPunct="0">
                <a:spcBef>
                  <a:spcPts val="500"/>
                </a:spcBef>
                <a:defRPr sz="1900">
                  <a:solidFill>
                    <a:srgbClr val="C82506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400" kern="0" dirty="0">
                  <a:solidFill>
                    <a:srgbClr val="C82506"/>
                  </a:solidFill>
                  <a:ea typeface="Helvetica Neue Medium"/>
                  <a:cs typeface="Helvetica Neue Medium"/>
                  <a:sym typeface="Helvetica Neue Medium"/>
                </a:rPr>
                <a:t>GWP 22800</a:t>
              </a:r>
            </a:p>
          </p:txBody>
        </p:sp>
        <p:grpSp>
          <p:nvGrpSpPr>
            <p:cNvPr id="65" name="Group">
              <a:extLst>
                <a:ext uri="{FF2B5EF4-FFF2-40B4-BE49-F238E27FC236}">
                  <a16:creationId xmlns:a16="http://schemas.microsoft.com/office/drawing/2014/main" id="{F18C6E80-788D-40C0-9941-A9D03AAF57C4}"/>
                </a:ext>
              </a:extLst>
            </p:cNvPr>
            <p:cNvGrpSpPr/>
            <p:nvPr/>
          </p:nvGrpSpPr>
          <p:grpSpPr>
            <a:xfrm>
              <a:off x="-1039764" y="73548"/>
              <a:ext cx="2333052" cy="1200596"/>
              <a:chOff x="-1195949" y="73548"/>
              <a:chExt cx="2333050" cy="1200595"/>
            </a:xfrm>
          </p:grpSpPr>
          <p:pic>
            <p:nvPicPr>
              <p:cNvPr id="66" name="SF6.png" descr="SF6.png">
                <a:extLst>
                  <a:ext uri="{FF2B5EF4-FFF2-40B4-BE49-F238E27FC236}">
                    <a16:creationId xmlns:a16="http://schemas.microsoft.com/office/drawing/2014/main" id="{3874EB67-9CBF-DF53-5CF6-848835030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195949" y="247349"/>
                <a:ext cx="969854" cy="1026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7" name="Rectangle">
                <a:extLst>
                  <a:ext uri="{FF2B5EF4-FFF2-40B4-BE49-F238E27FC236}">
                    <a16:creationId xmlns:a16="http://schemas.microsoft.com/office/drawing/2014/main" id="{AFC61EAD-6E5C-1BE1-C07C-C29FE499AC26}"/>
                  </a:ext>
                </a:extLst>
              </p:cNvPr>
              <p:cNvSpPr/>
              <p:nvPr/>
            </p:nvSpPr>
            <p:spPr>
              <a:xfrm>
                <a:off x="755929" y="356721"/>
                <a:ext cx="381172" cy="28497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 hangingPunct="0">
                  <a:defRPr sz="2400"/>
                </a:pPr>
                <a:endParaRPr sz="1400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8" name="Rectangle">
                <a:extLst>
                  <a:ext uri="{FF2B5EF4-FFF2-40B4-BE49-F238E27FC236}">
                    <a16:creationId xmlns:a16="http://schemas.microsoft.com/office/drawing/2014/main" id="{04B6C30A-547B-AE29-FF30-B473228D9FFC}"/>
                  </a:ext>
                </a:extLst>
              </p:cNvPr>
              <p:cNvSpPr/>
              <p:nvPr/>
            </p:nvSpPr>
            <p:spPr>
              <a:xfrm>
                <a:off x="30262" y="73548"/>
                <a:ext cx="631277" cy="3833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 hangingPunct="0">
                  <a:defRPr sz="2400"/>
                </a:pPr>
                <a:endParaRPr sz="1400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69" name="Rectangle">
                <a:extLst>
                  <a:ext uri="{FF2B5EF4-FFF2-40B4-BE49-F238E27FC236}">
                    <a16:creationId xmlns:a16="http://schemas.microsoft.com/office/drawing/2014/main" id="{D6AB804D-39A3-BDE3-FC9C-0CE02E9C4768}"/>
                  </a:ext>
                </a:extLst>
              </p:cNvPr>
              <p:cNvSpPr/>
              <p:nvPr/>
            </p:nvSpPr>
            <p:spPr>
              <a:xfrm>
                <a:off x="561536" y="323821"/>
                <a:ext cx="109690" cy="38330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 hangingPunct="0">
                  <a:defRPr sz="2400"/>
                </a:pPr>
                <a:endParaRPr sz="1400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70" name="Rectangle">
                <a:extLst>
                  <a:ext uri="{FF2B5EF4-FFF2-40B4-BE49-F238E27FC236}">
                    <a16:creationId xmlns:a16="http://schemas.microsoft.com/office/drawing/2014/main" id="{F73E6386-1E39-9B9F-6BD7-B746AC88DA60}"/>
                  </a:ext>
                </a:extLst>
              </p:cNvPr>
              <p:cNvSpPr/>
              <p:nvPr/>
            </p:nvSpPr>
            <p:spPr>
              <a:xfrm rot="660000">
                <a:off x="985469" y="756724"/>
                <a:ext cx="109690" cy="788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 hangingPunct="0">
                  <a:defRPr sz="2400"/>
                </a:pPr>
                <a:endParaRPr sz="1400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71" name="Rectangle">
                <a:extLst>
                  <a:ext uri="{FF2B5EF4-FFF2-40B4-BE49-F238E27FC236}">
                    <a16:creationId xmlns:a16="http://schemas.microsoft.com/office/drawing/2014/main" id="{712BBE8B-E947-4F78-0FD9-CA7B24A00BED}"/>
                  </a:ext>
                </a:extLst>
              </p:cNvPr>
              <p:cNvSpPr/>
              <p:nvPr/>
            </p:nvSpPr>
            <p:spPr>
              <a:xfrm rot="20540156">
                <a:off x="967366" y="597034"/>
                <a:ext cx="109690" cy="7886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 hangingPunct="0">
                  <a:defRPr sz="2400"/>
                </a:pPr>
                <a:endParaRPr sz="1400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72" name="Rectangle">
                <a:extLst>
                  <a:ext uri="{FF2B5EF4-FFF2-40B4-BE49-F238E27FC236}">
                    <a16:creationId xmlns:a16="http://schemas.microsoft.com/office/drawing/2014/main" id="{2BCA3FDA-8546-6F29-BD39-5E824905A825}"/>
                  </a:ext>
                </a:extLst>
              </p:cNvPr>
              <p:cNvSpPr/>
              <p:nvPr/>
            </p:nvSpPr>
            <p:spPr>
              <a:xfrm rot="20720156">
                <a:off x="993932" y="728958"/>
                <a:ext cx="109690" cy="580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 hangingPunct="0">
                  <a:defRPr sz="2400"/>
                </a:pPr>
                <a:endParaRPr sz="1400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  <p:sp>
            <p:nvSpPr>
              <p:cNvPr id="73" name="Rectangle">
                <a:extLst>
                  <a:ext uri="{FF2B5EF4-FFF2-40B4-BE49-F238E27FC236}">
                    <a16:creationId xmlns:a16="http://schemas.microsoft.com/office/drawing/2014/main" id="{3206C52F-C223-8483-A559-38A439A613B4}"/>
                  </a:ext>
                </a:extLst>
              </p:cNvPr>
              <p:cNvSpPr/>
              <p:nvPr/>
            </p:nvSpPr>
            <p:spPr>
              <a:xfrm rot="20720156">
                <a:off x="1010386" y="672859"/>
                <a:ext cx="29075" cy="795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 hangingPunct="0">
                  <a:defRPr sz="2400"/>
                </a:pPr>
                <a:endParaRPr sz="1400" kern="0">
                  <a:solidFill>
                    <a:srgbClr val="000000"/>
                  </a:solidFill>
                  <a:sym typeface="Helvetica Light"/>
                </a:endParaRPr>
              </a:p>
            </p:txBody>
          </p:sp>
        </p:grpSp>
      </p:grpSp>
      <p:grpSp>
        <p:nvGrpSpPr>
          <p:cNvPr id="74" name="Group">
            <a:extLst>
              <a:ext uri="{FF2B5EF4-FFF2-40B4-BE49-F238E27FC236}">
                <a16:creationId xmlns:a16="http://schemas.microsoft.com/office/drawing/2014/main" id="{F69F90A8-F374-2E0E-30E3-F38768F92502}"/>
              </a:ext>
            </a:extLst>
          </p:cNvPr>
          <p:cNvGrpSpPr/>
          <p:nvPr/>
        </p:nvGrpSpPr>
        <p:grpSpPr>
          <a:xfrm>
            <a:off x="7010792" y="2708214"/>
            <a:ext cx="1990463" cy="3109869"/>
            <a:chOff x="542734" y="223907"/>
            <a:chExt cx="1990462" cy="3109867"/>
          </a:xfrm>
        </p:grpSpPr>
        <p:sp>
          <p:nvSpPr>
            <p:cNvPr id="75" name="CF4…">
              <a:extLst>
                <a:ext uri="{FF2B5EF4-FFF2-40B4-BE49-F238E27FC236}">
                  <a16:creationId xmlns:a16="http://schemas.microsoft.com/office/drawing/2014/main" id="{E28187B3-F906-E450-F25A-CA28C917EFCF}"/>
                </a:ext>
              </a:extLst>
            </p:cNvPr>
            <p:cNvSpPr/>
            <p:nvPr/>
          </p:nvSpPr>
          <p:spPr>
            <a:xfrm>
              <a:off x="1593374" y="2296992"/>
              <a:ext cx="939822" cy="1036782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584200" hangingPunct="0">
                <a:spcBef>
                  <a:spcPts val="500"/>
                </a:spcBef>
                <a:defRPr sz="2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400" kern="0" dirty="0">
                <a:solidFill>
                  <a:srgbClr val="C82506"/>
                </a:solidFill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77" name="CF4.png" descr="CF4.png">
              <a:extLst>
                <a:ext uri="{FF2B5EF4-FFF2-40B4-BE49-F238E27FC236}">
                  <a16:creationId xmlns:a16="http://schemas.microsoft.com/office/drawing/2014/main" id="{28B9CD6F-A1FD-22AB-F100-6B083E21D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734" y="223907"/>
              <a:ext cx="1270000" cy="1036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" name="Line">
            <a:extLst>
              <a:ext uri="{FF2B5EF4-FFF2-40B4-BE49-F238E27FC236}">
                <a16:creationId xmlns:a16="http://schemas.microsoft.com/office/drawing/2014/main" id="{349AE00F-3ABD-2E82-F4B2-D04D5E78BE29}"/>
              </a:ext>
            </a:extLst>
          </p:cNvPr>
          <p:cNvSpPr/>
          <p:nvPr/>
        </p:nvSpPr>
        <p:spPr>
          <a:xfrm flipH="1">
            <a:off x="1145625" y="4436111"/>
            <a:ext cx="527" cy="3451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 hangingPunct="0">
              <a:defRPr sz="2400"/>
            </a:pPr>
            <a:endParaRPr sz="14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88" name="Resistive Plate Chamber (RPC)">
            <a:extLst>
              <a:ext uri="{FF2B5EF4-FFF2-40B4-BE49-F238E27FC236}">
                <a16:creationId xmlns:a16="http://schemas.microsoft.com/office/drawing/2014/main" id="{AA84190C-CD16-9F34-03FE-A822D611951F}"/>
              </a:ext>
            </a:extLst>
          </p:cNvPr>
          <p:cNvSpPr txBox="1"/>
          <p:nvPr/>
        </p:nvSpPr>
        <p:spPr>
          <a:xfrm>
            <a:off x="908811" y="5310941"/>
            <a:ext cx="266258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3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+mn-lt"/>
                <a:sym typeface="Helvetica Neue"/>
              </a:rPr>
              <a:t>Resistive Plate Chamber (RPC)</a:t>
            </a:r>
          </a:p>
        </p:txBody>
      </p:sp>
      <p:sp>
        <p:nvSpPr>
          <p:cNvPr id="89" name="Line">
            <a:extLst>
              <a:ext uri="{FF2B5EF4-FFF2-40B4-BE49-F238E27FC236}">
                <a16:creationId xmlns:a16="http://schemas.microsoft.com/office/drawing/2014/main" id="{14AF1F4D-9BDC-17FE-95A6-A15E7F3FE23D}"/>
              </a:ext>
            </a:extLst>
          </p:cNvPr>
          <p:cNvSpPr/>
          <p:nvPr/>
        </p:nvSpPr>
        <p:spPr>
          <a:xfrm>
            <a:off x="8200029" y="4413175"/>
            <a:ext cx="2466914" cy="4517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 hangingPunct="0">
              <a:defRPr sz="2400"/>
            </a:pPr>
            <a:endParaRPr sz="14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2" name="Ring-imaging Cherenkov detector (RICH)">
            <a:extLst>
              <a:ext uri="{FF2B5EF4-FFF2-40B4-BE49-F238E27FC236}">
                <a16:creationId xmlns:a16="http://schemas.microsoft.com/office/drawing/2014/main" id="{52ED7E30-9241-6ECF-B2DE-6D70B19976DC}"/>
              </a:ext>
            </a:extLst>
          </p:cNvPr>
          <p:cNvSpPr txBox="1"/>
          <p:nvPr/>
        </p:nvSpPr>
        <p:spPr>
          <a:xfrm>
            <a:off x="9660904" y="5218019"/>
            <a:ext cx="257605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3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+mn-lt"/>
                <a:sym typeface="Helvetica Neue"/>
              </a:rPr>
              <a:t>Cherenkov detector (RICH)</a:t>
            </a:r>
          </a:p>
        </p:txBody>
      </p:sp>
      <p:sp>
        <p:nvSpPr>
          <p:cNvPr id="94" name="Line">
            <a:extLst>
              <a:ext uri="{FF2B5EF4-FFF2-40B4-BE49-F238E27FC236}">
                <a16:creationId xmlns:a16="http://schemas.microsoft.com/office/drawing/2014/main" id="{DEF2D896-90E8-E8A0-06B7-FA909350019E}"/>
              </a:ext>
            </a:extLst>
          </p:cNvPr>
          <p:cNvSpPr/>
          <p:nvPr/>
        </p:nvSpPr>
        <p:spPr>
          <a:xfrm flipH="1">
            <a:off x="5913116" y="4425793"/>
            <a:ext cx="1330585" cy="9730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 hangingPunct="0">
              <a:defRPr sz="2400"/>
            </a:pPr>
            <a:endParaRPr sz="14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98" name="Gas Electron Multiplier (GEM)">
            <a:extLst>
              <a:ext uri="{FF2B5EF4-FFF2-40B4-BE49-F238E27FC236}">
                <a16:creationId xmlns:a16="http://schemas.microsoft.com/office/drawing/2014/main" id="{DE96F3C2-DD31-6853-353F-D201210BFF55}"/>
              </a:ext>
            </a:extLst>
          </p:cNvPr>
          <p:cNvSpPr txBox="1"/>
          <p:nvPr/>
        </p:nvSpPr>
        <p:spPr>
          <a:xfrm>
            <a:off x="7547090" y="5779490"/>
            <a:ext cx="264495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300"/>
              </a:spcBef>
              <a:defRPr sz="1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+mn-lt"/>
                <a:sym typeface="Helvetica Neue"/>
              </a:rPr>
              <a:t>Gas Electron Multiplier (GEM)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C4BD3AC-9FD9-5164-50AA-EC7642F08290}"/>
              </a:ext>
            </a:extLst>
          </p:cNvPr>
          <p:cNvSpPr txBox="1"/>
          <p:nvPr/>
        </p:nvSpPr>
        <p:spPr>
          <a:xfrm>
            <a:off x="7021478" y="3790333"/>
            <a:ext cx="1421533" cy="58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84200" hangingPunct="0">
              <a:spcBef>
                <a:spcPts val="500"/>
              </a:spcBef>
              <a:defRPr sz="2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fr-FR" sz="1400" b="1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CF</a:t>
            </a:r>
            <a:r>
              <a:rPr lang="fr-FR" sz="1400" b="1" kern="0" baseline="-5999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4</a:t>
            </a:r>
          </a:p>
          <a:p>
            <a:pPr algn="ctr" defTabSz="584200" hangingPunct="0">
              <a:spcBef>
                <a:spcPts val="500"/>
              </a:spcBef>
              <a:defRPr sz="1900">
                <a:solidFill>
                  <a:srgbClr val="C8250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fr-FR" sz="1400" kern="0" dirty="0">
                <a:solidFill>
                  <a:srgbClr val="C82506"/>
                </a:solidFill>
                <a:ea typeface="Helvetica Neue Medium"/>
                <a:cs typeface="Helvetica Neue Medium"/>
                <a:sym typeface="Helvetica Neue Medium"/>
              </a:rPr>
              <a:t>GWP 7390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8A2E824-38A6-43B4-0A02-55325C9C99A3}"/>
              </a:ext>
            </a:extLst>
          </p:cNvPr>
          <p:cNvGrpSpPr/>
          <p:nvPr/>
        </p:nvGrpSpPr>
        <p:grpSpPr>
          <a:xfrm>
            <a:off x="10164799" y="2763915"/>
            <a:ext cx="1591316" cy="1562696"/>
            <a:chOff x="8893050" y="2763915"/>
            <a:chExt cx="1591316" cy="1562696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C228223D-FDA4-E16D-CAC6-AF4B0D85D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3050" y="2763915"/>
              <a:ext cx="1591316" cy="93413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2090A47-CA25-C5E2-41C1-12D42BEE83FE}"/>
                </a:ext>
              </a:extLst>
            </p:cNvPr>
            <p:cNvSpPr txBox="1"/>
            <p:nvPr/>
          </p:nvSpPr>
          <p:spPr>
            <a:xfrm>
              <a:off x="9111978" y="3739271"/>
              <a:ext cx="1153459" cy="587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C</a:t>
              </a:r>
              <a:r>
                <a:rPr kumimoji="0" lang="fr-FR" sz="1400" b="1" i="0" u="none" strike="noStrike" kern="0" cap="none" spc="0" normalizeH="0" baseline="-5999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4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F</a:t>
              </a:r>
              <a:r>
                <a:rPr kumimoji="0" lang="fr-FR" sz="1400" b="1" i="0" u="none" strike="noStrike" kern="0" cap="none" spc="0" normalizeH="0" baseline="-5999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10</a:t>
              </a:r>
            </a:p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900">
                  <a:solidFill>
                    <a:srgbClr val="C82506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C82506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rPr>
                <a:t>GWP 8860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62137E5C-55AD-53A5-E7BC-D3553279C784}"/>
              </a:ext>
            </a:extLst>
          </p:cNvPr>
          <p:cNvSpPr txBox="1"/>
          <p:nvPr/>
        </p:nvSpPr>
        <p:spPr>
          <a:xfrm>
            <a:off x="75925" y="4756705"/>
            <a:ext cx="21301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Containment of charge</a:t>
            </a:r>
          </a:p>
          <a:p>
            <a:r>
              <a:rPr lang="en-GB" sz="1600" dirty="0"/>
              <a:t>Rate capability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DB0D200-215F-6507-2B35-F82FAF9E12F6}"/>
              </a:ext>
            </a:extLst>
          </p:cNvPr>
          <p:cNvSpPr txBox="1"/>
          <p:nvPr/>
        </p:nvSpPr>
        <p:spPr>
          <a:xfrm>
            <a:off x="2501961" y="4882872"/>
            <a:ext cx="2606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/>
              <a:t>limiting</a:t>
            </a:r>
            <a:r>
              <a:rPr lang="fr-FR" sz="1600" dirty="0"/>
              <a:t> charge </a:t>
            </a:r>
            <a:r>
              <a:rPr lang="fr-FR" sz="1600" dirty="0" err="1"/>
              <a:t>development</a:t>
            </a:r>
            <a:endParaRPr lang="en-CH" sz="1600" dirty="0"/>
          </a:p>
        </p:txBody>
      </p:sp>
      <p:sp>
        <p:nvSpPr>
          <p:cNvPr id="114" name="Line">
            <a:extLst>
              <a:ext uri="{FF2B5EF4-FFF2-40B4-BE49-F238E27FC236}">
                <a16:creationId xmlns:a16="http://schemas.microsoft.com/office/drawing/2014/main" id="{2C1D8F50-BA83-0814-06D8-8DDC474AA982}"/>
              </a:ext>
            </a:extLst>
          </p:cNvPr>
          <p:cNvSpPr/>
          <p:nvPr/>
        </p:nvSpPr>
        <p:spPr>
          <a:xfrm flipH="1">
            <a:off x="3725885" y="4357365"/>
            <a:ext cx="527" cy="3451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 hangingPunct="0">
              <a:defRPr sz="2400"/>
            </a:pPr>
            <a:endParaRPr sz="14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16" name="Line">
            <a:extLst>
              <a:ext uri="{FF2B5EF4-FFF2-40B4-BE49-F238E27FC236}">
                <a16:creationId xmlns:a16="http://schemas.microsoft.com/office/drawing/2014/main" id="{29BAFD11-8088-1C6E-014D-7DF613C91DBF}"/>
              </a:ext>
            </a:extLst>
          </p:cNvPr>
          <p:cNvSpPr/>
          <p:nvPr/>
        </p:nvSpPr>
        <p:spPr>
          <a:xfrm>
            <a:off x="7732243" y="4352312"/>
            <a:ext cx="1087051" cy="11991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 hangingPunct="0">
              <a:defRPr sz="2400"/>
            </a:pPr>
            <a:endParaRPr sz="14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17" name="Line">
            <a:extLst>
              <a:ext uri="{FF2B5EF4-FFF2-40B4-BE49-F238E27FC236}">
                <a16:creationId xmlns:a16="http://schemas.microsoft.com/office/drawing/2014/main" id="{D8D61419-0F3A-7C3C-26BF-1B75F8DC9CE8}"/>
              </a:ext>
            </a:extLst>
          </p:cNvPr>
          <p:cNvSpPr/>
          <p:nvPr/>
        </p:nvSpPr>
        <p:spPr>
          <a:xfrm flipH="1">
            <a:off x="10948932" y="4298185"/>
            <a:ext cx="528" cy="6230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 hangingPunct="0">
              <a:defRPr sz="2400"/>
            </a:pPr>
            <a:endParaRPr sz="1400" kern="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B1433BB-BC81-374A-2952-ADDC29592B3A}"/>
              </a:ext>
            </a:extLst>
          </p:cNvPr>
          <p:cNvSpPr txBox="1"/>
          <p:nvPr/>
        </p:nvSpPr>
        <p:spPr>
          <a:xfrm>
            <a:off x="10019341" y="4889632"/>
            <a:ext cx="21301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/>
              <a:t>Cherenkov</a:t>
            </a:r>
            <a:r>
              <a:rPr lang="fr-FR" sz="1600" dirty="0"/>
              <a:t> </a:t>
            </a:r>
            <a:r>
              <a:rPr lang="fr-FR" sz="1600" dirty="0" err="1"/>
              <a:t>radiator</a:t>
            </a:r>
            <a:endParaRPr lang="fr-FR" sz="160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5DD492C-4342-F1C0-356E-69FC6D0637B6}"/>
              </a:ext>
            </a:extLst>
          </p:cNvPr>
          <p:cNvSpPr txBox="1"/>
          <p:nvPr/>
        </p:nvSpPr>
        <p:spPr>
          <a:xfrm>
            <a:off x="8095447" y="5492776"/>
            <a:ext cx="15482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Time </a:t>
            </a:r>
            <a:r>
              <a:rPr lang="fr-FR" sz="1600" dirty="0" err="1"/>
              <a:t>resolution</a:t>
            </a:r>
            <a:endParaRPr lang="fr-FR" sz="16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276196A-A056-80E5-B922-4DFD8B61C326}"/>
              </a:ext>
            </a:extLst>
          </p:cNvPr>
          <p:cNvSpPr txBox="1"/>
          <p:nvPr/>
        </p:nvSpPr>
        <p:spPr>
          <a:xfrm>
            <a:off x="4404285" y="5398848"/>
            <a:ext cx="28521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Mitigation of </a:t>
            </a:r>
            <a:r>
              <a:rPr lang="fr-FR" sz="1600" dirty="0" err="1"/>
              <a:t>aging</a:t>
            </a:r>
            <a:r>
              <a:rPr lang="fr-FR" sz="1600" dirty="0"/>
              <a:t> </a:t>
            </a:r>
            <a:r>
              <a:rPr lang="fr-FR" sz="1600" dirty="0" err="1"/>
              <a:t>phenomena</a:t>
            </a:r>
            <a:endParaRPr lang="fr-FR" sz="16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C8B7602-7694-C755-134D-1D5AC1C657CB}"/>
              </a:ext>
            </a:extLst>
          </p:cNvPr>
          <p:cNvSpPr txBox="1"/>
          <p:nvPr/>
        </p:nvSpPr>
        <p:spPr>
          <a:xfrm>
            <a:off x="3725885" y="5685696"/>
            <a:ext cx="38091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376092"/>
                </a:solidFill>
              </a:rPr>
              <a:t>Cathode </a:t>
            </a:r>
            <a:r>
              <a:rPr lang="fr-FR" sz="1600" b="1" dirty="0" err="1">
                <a:solidFill>
                  <a:srgbClr val="376092"/>
                </a:solidFill>
              </a:rPr>
              <a:t>Strip</a:t>
            </a:r>
            <a:r>
              <a:rPr lang="fr-FR" sz="1600" b="1" dirty="0">
                <a:solidFill>
                  <a:srgbClr val="376092"/>
                </a:solidFill>
              </a:rPr>
              <a:t> </a:t>
            </a:r>
            <a:r>
              <a:rPr lang="fr-FR" sz="1600" b="1" dirty="0" err="1">
                <a:solidFill>
                  <a:srgbClr val="376092"/>
                </a:solidFill>
              </a:rPr>
              <a:t>Chamber</a:t>
            </a:r>
            <a:r>
              <a:rPr lang="fr-FR" sz="1600" b="1" dirty="0">
                <a:solidFill>
                  <a:srgbClr val="376092"/>
                </a:solidFill>
              </a:rPr>
              <a:t> (CSC)</a:t>
            </a:r>
          </a:p>
          <a:p>
            <a:pPr algn="ctr"/>
            <a:r>
              <a:rPr lang="fr-FR" sz="1600" b="1" dirty="0">
                <a:solidFill>
                  <a:srgbClr val="376092"/>
                </a:solidFill>
              </a:rPr>
              <a:t>Multi Wire </a:t>
            </a:r>
            <a:r>
              <a:rPr lang="fr-FR" sz="1600" b="1" dirty="0" err="1">
                <a:solidFill>
                  <a:srgbClr val="376092"/>
                </a:solidFill>
              </a:rPr>
              <a:t>Proportional</a:t>
            </a:r>
            <a:r>
              <a:rPr lang="fr-FR" sz="1600" b="1" dirty="0">
                <a:solidFill>
                  <a:srgbClr val="376092"/>
                </a:solidFill>
              </a:rPr>
              <a:t> </a:t>
            </a:r>
            <a:r>
              <a:rPr lang="fr-FR" sz="1600" b="1" dirty="0" err="1">
                <a:solidFill>
                  <a:srgbClr val="376092"/>
                </a:solidFill>
              </a:rPr>
              <a:t>Chamber</a:t>
            </a:r>
            <a:r>
              <a:rPr lang="fr-FR" sz="1600" b="1" dirty="0">
                <a:solidFill>
                  <a:srgbClr val="376092"/>
                </a:solidFill>
              </a:rPr>
              <a:t> (MWPC)</a:t>
            </a:r>
          </a:p>
        </p:txBody>
      </p:sp>
    </p:spTree>
    <p:extLst>
      <p:ext uri="{BB962C8B-B14F-4D97-AF65-F5344CB8AC3E}">
        <p14:creationId xmlns:p14="http://schemas.microsoft.com/office/powerpoint/2010/main" val="430444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80C0C-6CCF-A502-68BE-5087D7D3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22/05/2023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95D50-B096-3470-37AD-28689021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for EP-DT Gas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7738-700D-4DA2-13DA-510429BB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30</a:t>
            </a:fld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8495C71-80B5-ACFA-C65A-9138E89DEDB4}"/>
              </a:ext>
            </a:extLst>
          </p:cNvPr>
          <p:cNvSpPr txBox="1">
            <a:spLocks noChangeArrowheads="1"/>
          </p:cNvSpPr>
          <p:nvPr/>
        </p:nvSpPr>
        <p:spPr>
          <a:xfrm>
            <a:off x="3552357" y="0"/>
            <a:ext cx="5670743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the R134a case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90550EDC-91E0-4D3E-3D43-75ADA2C0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49F44E4-1E55-279A-93CC-09BAA309A500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AD0CD0-9250-E41D-364D-D948A9F1BCA7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E5B7BBC-CA81-C56C-8B3D-E65577995D6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03B91DC-4734-DB4A-FF33-52A161951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88" y="1474214"/>
            <a:ext cx="6609482" cy="4325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8E033A-8224-B73C-8D33-69FC634337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57" r="42331" b="-157"/>
          <a:stretch/>
        </p:blipFill>
        <p:spPr>
          <a:xfrm>
            <a:off x="7444672" y="2182811"/>
            <a:ext cx="3811648" cy="43561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4AD8635-075D-FE65-DBCA-4BBF8A2E6877}"/>
              </a:ext>
            </a:extLst>
          </p:cNvPr>
          <p:cNvSpPr/>
          <p:nvPr/>
        </p:nvSpPr>
        <p:spPr>
          <a:xfrm>
            <a:off x="1026547" y="3157269"/>
            <a:ext cx="621102" cy="19668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61E33-3434-A8B3-82E1-CF7DF1522253}"/>
              </a:ext>
            </a:extLst>
          </p:cNvPr>
          <p:cNvCxnSpPr>
            <a:cxnSpLocks/>
            <a:stCxn id="14" idx="3"/>
            <a:endCxn id="3" idx="1"/>
          </p:cNvCxnSpPr>
          <p:nvPr/>
        </p:nvCxnSpPr>
        <p:spPr>
          <a:xfrm>
            <a:off x="1647649" y="4140680"/>
            <a:ext cx="5797023" cy="2201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247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05DD240-CD69-5ADE-0E4F-72D0380EF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69" y="2999178"/>
            <a:ext cx="5371417" cy="3573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51D80-901B-E117-CCD2-FFD47EF5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22/05/2023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6A2F5-ED8F-A22C-6F42-C737738B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for EP-DT Gas Team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2B5D-44D4-E099-6873-45E57C30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31</a:t>
            </a:fld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7B0D9D2-CE62-4671-67F1-D7412679550B}"/>
              </a:ext>
            </a:extLst>
          </p:cNvPr>
          <p:cNvSpPr txBox="1">
            <a:spLocks noChangeArrowheads="1"/>
          </p:cNvSpPr>
          <p:nvPr/>
        </p:nvSpPr>
        <p:spPr>
          <a:xfrm>
            <a:off x="3592403" y="13008"/>
            <a:ext cx="5624022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the CF4 case</a:t>
            </a:r>
          </a:p>
        </p:txBody>
      </p:sp>
      <p:pic>
        <p:nvPicPr>
          <p:cNvPr id="8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10A255B3-8C7D-CD96-E19F-E44543B0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81E64A0-CA6E-4EDE-7B21-F7C798622BC1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62B2D12-BA31-4074-B2E4-890113205E5D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32C554-BC5D-807A-BD4E-DB55D71BCC47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38778-2D25-45A6-068F-F45D60741618}"/>
              </a:ext>
            </a:extLst>
          </p:cNvPr>
          <p:cNvSpPr/>
          <p:nvPr/>
        </p:nvSpPr>
        <p:spPr>
          <a:xfrm>
            <a:off x="35495" y="971436"/>
            <a:ext cx="3312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CMS-CSC CF</a:t>
            </a:r>
            <a:r>
              <a:rPr kumimoji="0" lang="en-GB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recuperation plant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Picture 13" descr="S7302772">
            <a:extLst>
              <a:ext uri="{FF2B5EF4-FFF2-40B4-BE49-F238E27FC236}">
                <a16:creationId xmlns:a16="http://schemas.microsoft.com/office/drawing/2014/main" id="{A99D6377-F1E7-BE66-62C9-E38606F4F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055813" y="3331622"/>
            <a:ext cx="3552244" cy="265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76071F-CDB4-2393-0539-0148342C50A0}"/>
              </a:ext>
            </a:extLst>
          </p:cNvPr>
          <p:cNvCxnSpPr>
            <a:cxnSpLocks/>
          </p:cNvCxnSpPr>
          <p:nvPr/>
        </p:nvCxnSpPr>
        <p:spPr>
          <a:xfrm>
            <a:off x="6667654" y="3833602"/>
            <a:ext cx="2049439" cy="48598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5A55B-25F8-931E-9C0B-0DEC79EEBC6A}"/>
              </a:ext>
            </a:extLst>
          </p:cNvPr>
          <p:cNvCxnSpPr>
            <a:cxnSpLocks/>
          </p:cNvCxnSpPr>
          <p:nvPr/>
        </p:nvCxnSpPr>
        <p:spPr>
          <a:xfrm>
            <a:off x="6667654" y="4519338"/>
            <a:ext cx="1261120" cy="23761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ED94EA-16B0-43F3-7FA2-20AA51B8C28A}"/>
              </a:ext>
            </a:extLst>
          </p:cNvPr>
          <p:cNvCxnSpPr>
            <a:cxnSpLocks/>
          </p:cNvCxnSpPr>
          <p:nvPr/>
        </p:nvCxnSpPr>
        <p:spPr>
          <a:xfrm flipV="1">
            <a:off x="6667655" y="5261004"/>
            <a:ext cx="1024717" cy="21070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3A3E-5F7F-39F7-CB10-B2F1DB202453}"/>
              </a:ext>
            </a:extLst>
          </p:cNvPr>
          <p:cNvSpPr/>
          <p:nvPr/>
        </p:nvSpPr>
        <p:spPr>
          <a:xfrm>
            <a:off x="5804439" y="1302157"/>
            <a:ext cx="3950906" cy="923330"/>
          </a:xfrm>
          <a:prstGeom prst="rect">
            <a:avLst/>
          </a:prstGeom>
          <a:ln>
            <a:noFill/>
          </a:ln>
          <a:effectLst>
            <a:glow rad="63500">
              <a:srgbClr val="C0504D">
                <a:satMod val="175000"/>
                <a:alpha val="40000"/>
              </a:srgbClr>
            </a:glo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Technical challenge: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First plant built for CF</a:t>
            </a:r>
            <a:r>
              <a:rPr kumimoji="0" lang="en-GB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4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warm adsorption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A completely non-standard 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46363F-0061-892F-2F0A-EF0B030096CD}"/>
              </a:ext>
            </a:extLst>
          </p:cNvPr>
          <p:cNvSpPr txBox="1"/>
          <p:nvPr/>
        </p:nvSpPr>
        <p:spPr>
          <a:xfrm>
            <a:off x="26742" y="1281534"/>
            <a:ext cx="5666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Problem: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Too high N</a:t>
            </a:r>
            <a:r>
              <a: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concentration for gas recirculation due to diffusion leak from detector components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F68C1-78D6-CB00-0188-45B2D04CBCF4}"/>
              </a:ext>
            </a:extLst>
          </p:cNvPr>
          <p:cNvSpPr txBox="1"/>
          <p:nvPr/>
        </p:nvSpPr>
        <p:spPr>
          <a:xfrm>
            <a:off x="720080" y="2225487"/>
            <a:ext cx="9441096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Operation started in 2012. Several technical and resource problems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</a:rPr>
              <a:t>Average efficiency ~50-60%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R&amp;D will either solve current limitations or convert the last module for cryogenic separation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41AFB5-99C8-70E8-E648-EA476427C343}"/>
              </a:ext>
            </a:extLst>
          </p:cNvPr>
          <p:cNvSpPr/>
          <p:nvPr/>
        </p:nvSpPr>
        <p:spPr>
          <a:xfrm rot="633895">
            <a:off x="9256919" y="986825"/>
            <a:ext cx="2878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33CC33"/>
                </a:solidFill>
              </a:rPr>
              <a:t>From Run1 to Run2</a:t>
            </a:r>
          </a:p>
          <a:p>
            <a:r>
              <a:rPr lang="en-GB" sz="2000" b="1" dirty="0">
                <a:solidFill>
                  <a:srgbClr val="33CC33"/>
                </a:solidFill>
              </a:rPr>
              <a:t>up to 44% GHG reduction</a:t>
            </a:r>
          </a:p>
        </p:txBody>
      </p:sp>
    </p:spTree>
    <p:extLst>
      <p:ext uri="{BB962C8B-B14F-4D97-AF65-F5344CB8AC3E}">
        <p14:creationId xmlns:p14="http://schemas.microsoft.com/office/powerpoint/2010/main" val="2296447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BBD45-8E19-4BFC-A909-59252775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37856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5EB4-D147-4263-A9D2-00B9B19B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32</a:t>
            </a:fld>
            <a:endParaRPr lang="en-GB"/>
          </a:p>
        </p:txBody>
      </p:sp>
      <p:sp>
        <p:nvSpPr>
          <p:cNvPr id="9" name="Membrane module"/>
          <p:cNvSpPr txBox="1"/>
          <p:nvPr/>
        </p:nvSpPr>
        <p:spPr>
          <a:xfrm>
            <a:off x="0" y="867443"/>
            <a:ext cx="174278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21529F"/>
                </a:solidFill>
              </a:defRPr>
            </a:lvl1pPr>
          </a:lstStyle>
          <a:p>
            <a:r>
              <a:rPr sz="1600" b="1" dirty="0"/>
              <a:t>Membrane module</a:t>
            </a:r>
          </a:p>
        </p:txBody>
      </p:sp>
      <p:sp>
        <p:nvSpPr>
          <p:cNvPr id="10" name="Search and characterisation of new membranes…"/>
          <p:cNvSpPr txBox="1"/>
          <p:nvPr/>
        </p:nvSpPr>
        <p:spPr>
          <a:xfrm>
            <a:off x="0" y="1162982"/>
            <a:ext cx="6648272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indent="-296333" algn="l">
              <a:spcBef>
                <a:spcPts val="400"/>
              </a:spcBef>
              <a:buSzPct val="75000"/>
              <a:buChar char="-"/>
              <a:defRPr b="0"/>
            </a:pPr>
            <a:r>
              <a:rPr sz="1600" b="1" dirty="0"/>
              <a:t>Search and characterization of</a:t>
            </a:r>
            <a:r>
              <a:rPr lang="en-US" sz="1600" b="1" dirty="0"/>
              <a:t> </a:t>
            </a:r>
            <a:r>
              <a:rPr sz="1600" b="1" dirty="0"/>
              <a:t>new membranes</a:t>
            </a:r>
          </a:p>
          <a:p>
            <a:pPr marL="406400" lvl="2" indent="-215900" algn="l">
              <a:spcBef>
                <a:spcPts val="400"/>
              </a:spcBef>
              <a:buSzPct val="100000"/>
              <a:buChar char="-"/>
              <a:defRPr sz="2100" b="0">
                <a:solidFill>
                  <a:srgbClr val="747474"/>
                </a:solidFill>
              </a:defRPr>
            </a:pPr>
            <a:r>
              <a:rPr sz="1600" dirty="0"/>
              <a:t>Membranes used in industry to recuperate CO</a:t>
            </a:r>
            <a:r>
              <a:rPr sz="1600" baseline="-5999" dirty="0"/>
              <a:t>2</a:t>
            </a:r>
          </a:p>
          <a:p>
            <a:pPr marL="406400" lvl="2" indent="-215900" algn="l">
              <a:spcBef>
                <a:spcPts val="400"/>
              </a:spcBef>
              <a:buSzPct val="100000"/>
              <a:buChar char="-"/>
              <a:defRPr sz="2100" b="0">
                <a:solidFill>
                  <a:srgbClr val="747474"/>
                </a:solidFill>
              </a:defRPr>
            </a:pPr>
            <a:r>
              <a:rPr sz="1600" dirty="0"/>
              <a:t>For different flow and with different sensitivity</a:t>
            </a:r>
          </a:p>
          <a:p>
            <a:pPr marL="296333" indent="-296333" algn="l">
              <a:spcBef>
                <a:spcPts val="400"/>
              </a:spcBef>
              <a:buSzPct val="75000"/>
              <a:buChar char="-"/>
              <a:defRPr b="0"/>
            </a:pPr>
            <a:r>
              <a:rPr sz="1600" b="1" dirty="0"/>
              <a:t>Characterization of existing membranes to improve CF</a:t>
            </a:r>
            <a:r>
              <a:rPr sz="1600" b="1" baseline="-5999" dirty="0"/>
              <a:t>4</a:t>
            </a:r>
            <a:r>
              <a:rPr sz="1600" b="1" dirty="0"/>
              <a:t> loss</a:t>
            </a:r>
          </a:p>
          <a:p>
            <a:pPr marL="406400" lvl="2" indent="-215900" algn="l">
              <a:spcBef>
                <a:spcPts val="400"/>
              </a:spcBef>
              <a:buSzPct val="100000"/>
              <a:buChar char="-"/>
              <a:defRPr sz="2100" b="0">
                <a:solidFill>
                  <a:srgbClr val="747474"/>
                </a:solidFill>
              </a:defRPr>
            </a:pPr>
            <a:r>
              <a:rPr sz="1600" dirty="0"/>
              <a:t>Impact </a:t>
            </a:r>
            <a:r>
              <a:rPr lang="en-US" sz="1600" dirty="0"/>
              <a:t>of</a:t>
            </a:r>
            <a:r>
              <a:rPr sz="1600" dirty="0"/>
              <a:t> different </a:t>
            </a:r>
            <a:r>
              <a:rPr lang="en-US" sz="1600" dirty="0"/>
              <a:t>permeate side </a:t>
            </a:r>
            <a:r>
              <a:rPr sz="1600" dirty="0"/>
              <a:t>pressures for </a:t>
            </a:r>
            <a:r>
              <a:rPr lang="en-US" sz="1600" dirty="0" err="1"/>
              <a:t>Ar</a:t>
            </a:r>
            <a:r>
              <a:rPr lang="en-US" sz="1600" dirty="0"/>
              <a:t>, </a:t>
            </a:r>
            <a:r>
              <a:rPr sz="1600" dirty="0"/>
              <a:t>CO</a:t>
            </a:r>
            <a:r>
              <a:rPr sz="1600" baseline="-5999" dirty="0"/>
              <a:t>2</a:t>
            </a:r>
            <a:r>
              <a:rPr lang="en-US" sz="1600" baseline="-5999" dirty="0"/>
              <a:t>, </a:t>
            </a:r>
            <a:r>
              <a:rPr lang="en-US" sz="1600" dirty="0"/>
              <a:t>O</a:t>
            </a:r>
            <a:r>
              <a:rPr lang="en-US" sz="1600" baseline="-25000" dirty="0"/>
              <a:t>2</a:t>
            </a:r>
            <a:r>
              <a:rPr lang="en-US" sz="1600" dirty="0"/>
              <a:t>, N</a:t>
            </a:r>
            <a:r>
              <a:rPr lang="en-US" sz="1600" baseline="-25000" dirty="0"/>
              <a:t>2</a:t>
            </a:r>
            <a:r>
              <a:rPr sz="1600" dirty="0"/>
              <a:t> extraction</a:t>
            </a:r>
          </a:p>
          <a:p>
            <a:pPr marL="406400" lvl="2" indent="-215900" algn="l">
              <a:spcBef>
                <a:spcPts val="400"/>
              </a:spcBef>
              <a:buSzPct val="100000"/>
              <a:buChar char="-"/>
              <a:defRPr sz="2100" b="0">
                <a:solidFill>
                  <a:srgbClr val="747474"/>
                </a:solidFill>
              </a:defRPr>
            </a:pPr>
            <a:r>
              <a:rPr sz="1600" dirty="0"/>
              <a:t>Impact of input flow fluctuations</a:t>
            </a:r>
            <a:r>
              <a:rPr lang="en-US" sz="1600" dirty="0"/>
              <a:t> </a:t>
            </a:r>
            <a:r>
              <a:rPr sz="1600" dirty="0"/>
              <a:t>on the membrane efficiency</a:t>
            </a:r>
          </a:p>
          <a:p>
            <a:pPr marL="406400" lvl="2" indent="-215900" algn="l">
              <a:spcBef>
                <a:spcPts val="400"/>
              </a:spcBef>
              <a:buSzPct val="100000"/>
              <a:buChar char="-"/>
              <a:defRPr sz="2100" b="0">
                <a:solidFill>
                  <a:srgbClr val="747474"/>
                </a:solidFill>
              </a:defRPr>
            </a:pPr>
            <a:r>
              <a:rPr sz="1600" dirty="0"/>
              <a:t>Monitoring and fine tuning of membrane parameters</a:t>
            </a:r>
          </a:p>
        </p:txBody>
      </p:sp>
      <p:sp>
        <p:nvSpPr>
          <p:cNvPr id="12" name="CF4 adsorption module"/>
          <p:cNvSpPr txBox="1"/>
          <p:nvPr/>
        </p:nvSpPr>
        <p:spPr>
          <a:xfrm>
            <a:off x="0" y="3312255"/>
            <a:ext cx="204780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solidFill>
                  <a:srgbClr val="21529F"/>
                </a:solidFill>
              </a:defRPr>
            </a:pPr>
            <a:r>
              <a:rPr sz="1600" b="1" dirty="0"/>
              <a:t>CF</a:t>
            </a:r>
            <a:r>
              <a:rPr sz="1600" b="1" baseline="-5999" dirty="0"/>
              <a:t>4</a:t>
            </a:r>
            <a:r>
              <a:rPr sz="1600" b="1" dirty="0"/>
              <a:t> adsorption module</a:t>
            </a:r>
          </a:p>
        </p:txBody>
      </p:sp>
      <p:sp>
        <p:nvSpPr>
          <p:cNvPr id="13" name="Timing/optimization of run parameters…"/>
          <p:cNvSpPr txBox="1"/>
          <p:nvPr/>
        </p:nvSpPr>
        <p:spPr>
          <a:xfrm>
            <a:off x="0" y="3617832"/>
            <a:ext cx="5406963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indent="-296333">
              <a:spcBef>
                <a:spcPts val="400"/>
              </a:spcBef>
              <a:buSzPct val="75000"/>
              <a:buFontTx/>
              <a:buChar char="-"/>
              <a:defRPr b="0"/>
            </a:pPr>
            <a:r>
              <a:rPr lang="en-GB" sz="1600" dirty="0"/>
              <a:t>Pressure-swing method</a:t>
            </a:r>
          </a:p>
          <a:p>
            <a:pPr marL="296333" indent="-296333" algn="l">
              <a:spcBef>
                <a:spcPts val="400"/>
              </a:spcBef>
              <a:buSzPct val="75000"/>
              <a:buChar char="-"/>
              <a:defRPr b="0"/>
            </a:pPr>
            <a:r>
              <a:rPr sz="1600" b="1" dirty="0"/>
              <a:t>Timing/optimization of run parameters</a:t>
            </a:r>
          </a:p>
          <a:p>
            <a:pPr marL="406400" lvl="2" indent="-215900">
              <a:spcBef>
                <a:spcPts val="400"/>
              </a:spcBef>
              <a:buSzPct val="100000"/>
              <a:buChar char="-"/>
              <a:defRPr sz="2100" b="0">
                <a:solidFill>
                  <a:srgbClr val="747474"/>
                </a:solidFill>
              </a:defRPr>
            </a:pPr>
            <a:r>
              <a:rPr lang="en-US" sz="1600" dirty="0"/>
              <a:t>Example: </a:t>
            </a:r>
            <a:r>
              <a:rPr sz="1600" dirty="0" err="1"/>
              <a:t>Ar</a:t>
            </a:r>
            <a:r>
              <a:rPr sz="1600" dirty="0"/>
              <a:t> </a:t>
            </a:r>
            <a:r>
              <a:rPr lang="en-US" sz="1600" dirty="0"/>
              <a:t>extraction </a:t>
            </a:r>
            <a:r>
              <a:rPr sz="1600" dirty="0"/>
              <a:t>low </a:t>
            </a:r>
            <a:r>
              <a:rPr lang="en-GB" sz="1600" dirty="0"/>
              <a:t>pressure</a:t>
            </a:r>
            <a:r>
              <a:rPr sz="1600" dirty="0"/>
              <a:t>limit</a:t>
            </a:r>
          </a:p>
          <a:p>
            <a:pPr marL="296333" indent="-296333" algn="l">
              <a:spcBef>
                <a:spcPts val="400"/>
              </a:spcBef>
              <a:buSzPct val="75000"/>
              <a:buChar char="-"/>
              <a:defRPr b="0"/>
            </a:pPr>
            <a:r>
              <a:rPr sz="1600" dirty="0"/>
              <a:t>Characterization of recuperated gas during full cycle</a:t>
            </a:r>
          </a:p>
          <a:p>
            <a:pPr marL="406400" lvl="2" indent="-215900" algn="l">
              <a:spcBef>
                <a:spcPts val="400"/>
              </a:spcBef>
              <a:buSzPct val="100000"/>
              <a:buChar char="-"/>
              <a:defRPr sz="2100" b="0">
                <a:solidFill>
                  <a:srgbClr val="747474"/>
                </a:solidFill>
              </a:defRPr>
            </a:pPr>
            <a:r>
              <a:rPr sz="1600" dirty="0"/>
              <a:t>GC analyses for recuperated and exhaust gas</a:t>
            </a:r>
          </a:p>
        </p:txBody>
      </p:sp>
      <p:pic>
        <p:nvPicPr>
          <p:cNvPr id="14" name="Screen Shot 2021-06-22 at 15.41.28.png" descr="Screen Shot 2021-06-22 at 15.41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34" y="716163"/>
            <a:ext cx="3731731" cy="2449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 Shot 2021-09-24 at 13.45.45.png" descr="Screen Shot 2021-09-24 at 13.45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24" y="3267565"/>
            <a:ext cx="5084193" cy="270041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C103DADF-C485-4B4B-8893-4A9CEA7A5692}"/>
              </a:ext>
            </a:extLst>
          </p:cNvPr>
          <p:cNvSpPr txBox="1">
            <a:spLocks noChangeArrowheads="1"/>
          </p:cNvSpPr>
          <p:nvPr/>
        </p:nvSpPr>
        <p:spPr>
          <a:xfrm>
            <a:off x="2541178" y="40202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CSC CF4 Recuperation Plant: recent R&amp;D studies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8F343A22-2440-4975-91DB-BF041B1D7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737B97F-0AD8-42F8-A00A-DE705E5BA4A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8E73F0-92EC-4999-B861-A86BB0D9BAAA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F80B1E-565A-4479-A661-4A2AE75146D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3" descr="A picture containing indoor, metal, sitting, steel&#10;&#10;Description automatically generated">
            <a:extLst>
              <a:ext uri="{FF2B5EF4-FFF2-40B4-BE49-F238E27FC236}">
                <a16:creationId xmlns:a16="http://schemas.microsoft.com/office/drawing/2014/main" id="{1FCF341F-E6D7-4760-914F-A52593132D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691" y="968571"/>
            <a:ext cx="1520894" cy="20494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5" descr="A picture containing indoor, tube&#10;&#10;Description automatically generated">
            <a:extLst>
              <a:ext uri="{FF2B5EF4-FFF2-40B4-BE49-F238E27FC236}">
                <a16:creationId xmlns:a16="http://schemas.microsoft.com/office/drawing/2014/main" id="{483640E0-1EC7-4D78-A10D-5AC552E74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61" y="3299246"/>
            <a:ext cx="2035597" cy="28505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9901517" y="1055774"/>
            <a:ext cx="19856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CF4 loss </a:t>
            </a:r>
          </a:p>
          <a:p>
            <a:r>
              <a:rPr lang="en-US" sz="1400" dirty="0"/>
              <a:t>for different membranes</a:t>
            </a:r>
            <a:endParaRPr lang="en-GB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340994" y="3360205"/>
            <a:ext cx="43276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CF4 recuperation </a:t>
            </a:r>
            <a:r>
              <a:rPr lang="en-US" sz="1400" dirty="0" err="1"/>
              <a:t>wrt</a:t>
            </a:r>
            <a:r>
              <a:rPr lang="en-US" sz="1400" dirty="0"/>
              <a:t> Argon extraction low pressure limit</a:t>
            </a:r>
            <a:endParaRPr lang="en-GB" sz="1400" dirty="0"/>
          </a:p>
        </p:txBody>
      </p:sp>
      <p:sp>
        <p:nvSpPr>
          <p:cNvPr id="25" name="CF4 adsorption module"/>
          <p:cNvSpPr txBox="1"/>
          <p:nvPr/>
        </p:nvSpPr>
        <p:spPr>
          <a:xfrm>
            <a:off x="0" y="5244226"/>
            <a:ext cx="4893519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  <a:defRPr b="0">
                <a:solidFill>
                  <a:srgbClr val="21529F"/>
                </a:solidFill>
              </a:defRPr>
            </a:pPr>
            <a:r>
              <a:rPr lang="en-GB" sz="1600" b="1" i="1" dirty="0">
                <a:solidFill>
                  <a:srgbClr val="00B050"/>
                </a:solidFill>
                <a:sym typeface="Wingdings" panose="05000000000000000000" pitchFamily="2" charset="2"/>
              </a:rPr>
              <a:t>CF4 recuperation </a:t>
            </a:r>
            <a:r>
              <a:rPr lang="en-GB" sz="1600" b="1" i="1" dirty="0">
                <a:solidFill>
                  <a:srgbClr val="00B050"/>
                </a:solidFill>
              </a:rPr>
              <a:t>efficiency increased to  about 70%</a:t>
            </a:r>
          </a:p>
          <a:p>
            <a:pPr marL="296333" lvl="0" indent="-296333">
              <a:spcBef>
                <a:spcPts val="400"/>
              </a:spcBef>
              <a:buSzPct val="75000"/>
              <a:buFontTx/>
              <a:buChar char="-"/>
              <a:defRPr b="0"/>
            </a:pPr>
            <a:r>
              <a:rPr lang="en-US" sz="1600" dirty="0">
                <a:solidFill>
                  <a:prstClr val="black"/>
                </a:solidFill>
              </a:rPr>
              <a:t>and more studies still ongoing</a:t>
            </a:r>
          </a:p>
          <a:p>
            <a:pPr marL="296333" lvl="0" indent="-296333">
              <a:spcBef>
                <a:spcPts val="400"/>
              </a:spcBef>
              <a:buSzPct val="75000"/>
              <a:buFontTx/>
              <a:buChar char="-"/>
              <a:defRPr b="0"/>
            </a:pPr>
            <a:r>
              <a:rPr lang="en-GB" sz="1600" dirty="0">
                <a:solidFill>
                  <a:prstClr val="black"/>
                </a:solidFill>
              </a:rPr>
              <a:t>improvements possible thanks to additional resources</a:t>
            </a:r>
          </a:p>
          <a:p>
            <a:pPr marL="296333" lvl="0" indent="-296333">
              <a:spcBef>
                <a:spcPts val="400"/>
              </a:spcBef>
              <a:buSzPct val="75000"/>
              <a:buFontTx/>
              <a:buChar char="-"/>
              <a:defRPr b="0"/>
            </a:pPr>
            <a:r>
              <a:rPr lang="en-GB" sz="1600" dirty="0">
                <a:solidFill>
                  <a:prstClr val="black"/>
                </a:solidFill>
              </a:rPr>
              <a:t>Need of dedicated qualified personnel  </a:t>
            </a:r>
          </a:p>
        </p:txBody>
      </p:sp>
    </p:spTree>
    <p:extLst>
      <p:ext uri="{BB962C8B-B14F-4D97-AF65-F5344CB8AC3E}">
        <p14:creationId xmlns:p14="http://schemas.microsoft.com/office/powerpoint/2010/main" val="4083494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BBD45-8E19-4BFC-A909-59252775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95EB4-D147-4263-A9D2-00B9B19B0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33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E9834-98C0-4C20-BCAF-8D49D788702F}"/>
              </a:ext>
            </a:extLst>
          </p:cNvPr>
          <p:cNvSpPr/>
          <p:nvPr/>
        </p:nvSpPr>
        <p:spPr>
          <a:xfrm>
            <a:off x="1" y="1177905"/>
            <a:ext cx="54977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/>
              <a:t>Quality of recuperated CF</a:t>
            </a:r>
            <a:r>
              <a:rPr lang="en-GB" sz="1600" baseline="-25000" dirty="0"/>
              <a:t>4 </a:t>
            </a:r>
            <a:r>
              <a:rPr lang="en-GB" sz="1600" dirty="0"/>
              <a:t>is monitored: with </a:t>
            </a:r>
            <a:r>
              <a:rPr lang="en-GB" sz="1600" b="1" dirty="0"/>
              <a:t>GC analysis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E0EB492-09D9-48A5-8FEC-37172FBB6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4906" y="40613"/>
            <a:ext cx="8605716" cy="649287"/>
          </a:xfrm>
          <a:noFill/>
          <a:ln w="12700"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 recuperation: monitoring quality of recuperated gas</a:t>
            </a:r>
          </a:p>
        </p:txBody>
      </p:sp>
      <p:pic>
        <p:nvPicPr>
          <p:cNvPr id="9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205A159-8AAE-4018-A00C-7130DDE8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DD00AA-747F-49F9-AF93-A349CA889811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2C6D271-C2EF-4104-962E-60CDEB26D906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78407B-8D03-4E8E-AC3D-6836AF8B658F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42F49B1-CCB0-4485-9598-3BBBF3076567}"/>
              </a:ext>
            </a:extLst>
          </p:cNvPr>
          <p:cNvSpPr/>
          <p:nvPr/>
        </p:nvSpPr>
        <p:spPr>
          <a:xfrm>
            <a:off x="19452" y="3861048"/>
            <a:ext cx="50214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/>
              <a:t>and with gas mixture monitoring: </a:t>
            </a:r>
            <a:r>
              <a:rPr lang="en-GB" sz="1600" b="1" dirty="0"/>
              <a:t>Single Wire Chambers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ADB8DDB-9148-4B9E-A3E6-CADE31641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0797" y="1553739"/>
            <a:ext cx="3288507" cy="227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188F13-A1FF-4A26-8F7D-DDB132F71819}"/>
              </a:ext>
            </a:extLst>
          </p:cNvPr>
          <p:cNvSpPr/>
          <p:nvPr/>
        </p:nvSpPr>
        <p:spPr>
          <a:xfrm>
            <a:off x="3333219" y="2339243"/>
            <a:ext cx="1939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Increased to about 95%</a:t>
            </a:r>
            <a:endParaRPr lang="en-GB" sz="14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DE1B41-E36F-451E-BDF4-A13F003744DF}"/>
              </a:ext>
            </a:extLst>
          </p:cNvPr>
          <p:cNvCxnSpPr>
            <a:cxnSpLocks/>
          </p:cNvCxnSpPr>
          <p:nvPr/>
        </p:nvCxnSpPr>
        <p:spPr>
          <a:xfrm>
            <a:off x="2913702" y="2302807"/>
            <a:ext cx="468559" cy="14639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E968E4C-F6CA-448E-BBE5-323643D582D4}"/>
              </a:ext>
            </a:extLst>
          </p:cNvPr>
          <p:cNvSpPr/>
          <p:nvPr/>
        </p:nvSpPr>
        <p:spPr>
          <a:xfrm>
            <a:off x="6589868" y="1172669"/>
            <a:ext cx="4717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Mixed injection of CF</a:t>
            </a:r>
            <a:r>
              <a:rPr lang="en-GB" sz="1600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50% recuperated and 50% new</a:t>
            </a:r>
            <a:endParaRPr lang="en-GB" sz="16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8729C2-5C24-43E5-80F3-F1C012DCD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3" y="4257653"/>
            <a:ext cx="2768123" cy="21418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54B11D-133D-4BD2-BFC6-9F931FB7E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56" y="4525869"/>
            <a:ext cx="2388364" cy="16313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6450FF9-4434-4172-9161-33C2EB85DAC0}"/>
              </a:ext>
            </a:extLst>
          </p:cNvPr>
          <p:cNvSpPr/>
          <p:nvPr/>
        </p:nvSpPr>
        <p:spPr>
          <a:xfrm>
            <a:off x="0" y="796642"/>
            <a:ext cx="121919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900" b="1" dirty="0">
                <a:solidFill>
                  <a:schemeClr val="accent1">
                    <a:lumMod val="75000"/>
                  </a:schemeClr>
                </a:solidFill>
              </a:rPr>
              <a:t>Complexity of using a recuperated gas: mixture quality monitoring ensuring good composition and avoiding ageing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51655" y="1482225"/>
            <a:ext cx="4427509" cy="2508251"/>
            <a:chOff x="4470172" y="1505174"/>
            <a:chExt cx="4427509" cy="250825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1D04D43-C183-413A-B344-E1F1790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157" y="1524637"/>
              <a:ext cx="4336524" cy="248878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B76E20-ED08-45BB-853D-4B6446D965CC}"/>
                </a:ext>
              </a:extLst>
            </p:cNvPr>
            <p:cNvSpPr txBox="1"/>
            <p:nvPr/>
          </p:nvSpPr>
          <p:spPr>
            <a:xfrm>
              <a:off x="4499546" y="1505174"/>
              <a:ext cx="460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 b="1" dirty="0">
                  <a:solidFill>
                    <a:schemeClr val="accent6">
                      <a:lumMod val="75000"/>
                    </a:schemeClr>
                  </a:solidFill>
                </a:rPr>
                <a:t>CO</a:t>
              </a:r>
              <a:r>
                <a:rPr lang="fr-CH" sz="1400" b="1" baseline="-25000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endParaRPr lang="en-GB" sz="1400" b="1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1C4C32-0B6D-4AE2-AD74-F3C7CB422913}"/>
                </a:ext>
              </a:extLst>
            </p:cNvPr>
            <p:cNvSpPr txBox="1"/>
            <p:nvPr/>
          </p:nvSpPr>
          <p:spPr>
            <a:xfrm>
              <a:off x="4520698" y="2053474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</a:t>
              </a:r>
              <a:endParaRPr lang="en-GB" sz="1400" b="1" baseline="-25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896E0E-A159-4D60-953F-A152A3FEDDE2}"/>
                </a:ext>
              </a:extLst>
            </p:cNvPr>
            <p:cNvSpPr txBox="1"/>
            <p:nvPr/>
          </p:nvSpPr>
          <p:spPr>
            <a:xfrm>
              <a:off x="4499546" y="2701546"/>
              <a:ext cx="7032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>
                  <a:solidFill>
                    <a:srgbClr val="FF0000"/>
                  </a:solidFill>
                </a:rPr>
                <a:t>CF</a:t>
              </a:r>
              <a:r>
                <a:rPr lang="fr-CH" sz="1200" b="1" baseline="-25000" dirty="0">
                  <a:solidFill>
                    <a:srgbClr val="FF0000"/>
                  </a:solidFill>
                </a:rPr>
                <a:t>4 </a:t>
              </a:r>
              <a:r>
                <a:rPr lang="fr-CH" sz="1200" b="1" dirty="0">
                  <a:solidFill>
                    <a:srgbClr val="FF0000"/>
                  </a:solidFill>
                </a:rPr>
                <a:t>New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0526C4-256B-4DAD-9B42-BE3EE778AF12}"/>
                </a:ext>
              </a:extLst>
            </p:cNvPr>
            <p:cNvSpPr txBox="1"/>
            <p:nvPr/>
          </p:nvSpPr>
          <p:spPr>
            <a:xfrm>
              <a:off x="4470172" y="3284984"/>
              <a:ext cx="1216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>
                  <a:solidFill>
                    <a:srgbClr val="FF0000"/>
                  </a:solidFill>
                </a:rPr>
                <a:t>CF</a:t>
              </a:r>
              <a:r>
                <a:rPr lang="fr-CH" sz="1200" b="1" baseline="-25000" dirty="0">
                  <a:solidFill>
                    <a:srgbClr val="FF0000"/>
                  </a:solidFill>
                </a:rPr>
                <a:t>4 </a:t>
              </a:r>
              <a:r>
                <a:rPr lang="fr-CH" sz="1200" b="1" dirty="0" err="1">
                  <a:solidFill>
                    <a:srgbClr val="FF0000"/>
                  </a:solidFill>
                </a:rPr>
                <a:t>Recuperated</a:t>
              </a:r>
              <a:endParaRPr lang="en-GB" sz="1200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3108E0-D0BC-40CE-A509-CBA1872B5B75}"/>
                </a:ext>
              </a:extLst>
            </p:cNvPr>
            <p:cNvSpPr/>
            <p:nvPr/>
          </p:nvSpPr>
          <p:spPr>
            <a:xfrm>
              <a:off x="6041190" y="2090344"/>
              <a:ext cx="288032" cy="189496"/>
            </a:xfrm>
            <a:prstGeom prst="rect">
              <a:avLst/>
            </a:prstGeom>
            <a:noFill/>
            <a:ln>
              <a:solidFill>
                <a:srgbClr val="558E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831281-51DB-4BFA-A79B-AC59053A99E8}"/>
                </a:ext>
              </a:extLst>
            </p:cNvPr>
            <p:cNvSpPr/>
            <p:nvPr/>
          </p:nvSpPr>
          <p:spPr>
            <a:xfrm>
              <a:off x="6047298" y="2716294"/>
              <a:ext cx="288032" cy="1894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12A8DB-FC77-4E1C-B3DF-6A625E617219}"/>
                </a:ext>
              </a:extLst>
            </p:cNvPr>
            <p:cNvSpPr/>
            <p:nvPr/>
          </p:nvSpPr>
          <p:spPr>
            <a:xfrm>
              <a:off x="6048564" y="3323421"/>
              <a:ext cx="288032" cy="1894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ADEF777-132B-4A90-9DA1-5D74F0C9E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164" y="4122413"/>
            <a:ext cx="3994635" cy="226254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E968E4C-F6CA-448E-BBE5-323643D582D4}"/>
              </a:ext>
            </a:extLst>
          </p:cNvPr>
          <p:cNvSpPr/>
          <p:nvPr/>
        </p:nvSpPr>
        <p:spPr>
          <a:xfrm>
            <a:off x="7801013" y="4900828"/>
            <a:ext cx="25706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Normalized gain monitoring</a:t>
            </a:r>
            <a:endParaRPr lang="en-GB" sz="1600" b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83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3CA98-F1D9-4A01-AF7A-9958EE8E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8305" cy="365125"/>
          </a:xfrm>
        </p:spPr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B91B-433D-4E49-86DE-B203CD1B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34</a:t>
            </a:fld>
            <a:endParaRPr lang="en-GB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E6C6E-3715-44F2-83CC-5C8FA54D2A75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GHG Optimization: CERN Strategies</a:t>
            </a:r>
          </a:p>
        </p:txBody>
      </p: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D84DA7C-B02B-45EB-9098-503FC4BD6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1EC0A-06D0-40BB-80E6-55401CC6E81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C54BC5-E9DE-417C-AE42-8367F7CC0975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03D864-6B3F-4F4E-8B36-1823BEBB093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747DA777-B5A4-4716-AA98-22246D84E1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010694"/>
              </p:ext>
            </p:extLst>
          </p:nvPr>
        </p:nvGraphicFramePr>
        <p:xfrm>
          <a:off x="3132812" y="1141994"/>
          <a:ext cx="6155819" cy="298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0189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ossible alternatives to GHG gases"/>
          <p:cNvSpPr txBox="1"/>
          <p:nvPr/>
        </p:nvSpPr>
        <p:spPr>
          <a:xfrm>
            <a:off x="1907976" y="44649"/>
            <a:ext cx="8657965" cy="651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4200">
                <a:solidFill>
                  <a:srgbClr val="21529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alternatives to GHG gases</a:t>
            </a:r>
          </a:p>
        </p:txBody>
      </p: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144F7D2B-2FF5-275B-EACF-227E72B9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D853F2-FBF9-3FF2-30B5-4F78904ABDA0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B92BC58-16F2-7567-E008-0837C701242F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072D39-3B16-811C-6159-D742D9BA5CF1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852B0A47-0312-AF4D-EEB3-695B5F7D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35</a:t>
            </a:fld>
            <a:endParaRPr lang="en-GB"/>
          </a:p>
        </p:txBody>
      </p:sp>
      <p:sp>
        <p:nvSpPr>
          <p:cNvPr id="25" name="Footer Placeholder 11">
            <a:extLst>
              <a:ext uri="{FF2B5EF4-FFF2-40B4-BE49-F238E27FC236}">
                <a16:creationId xmlns:a16="http://schemas.microsoft.com/office/drawing/2014/main" id="{E5469BD2-7069-2F2D-8D0A-E8424EAC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A1CE4-2A1F-9762-E401-37BC43316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4"/>
          <a:stretch/>
        </p:blipFill>
        <p:spPr>
          <a:xfrm>
            <a:off x="680440" y="903721"/>
            <a:ext cx="7454568" cy="5492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4D2499-3EC7-D8A0-4A67-25C011C71909}"/>
              </a:ext>
            </a:extLst>
          </p:cNvPr>
          <p:cNvSpPr txBox="1"/>
          <p:nvPr/>
        </p:nvSpPr>
        <p:spPr>
          <a:xfrm>
            <a:off x="8693969" y="1266793"/>
            <a:ext cx="265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R&amp;D started long time ago</a:t>
            </a:r>
            <a:endParaRPr lang="en-CH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Possible alternatives to GHG gases"/>
          <p:cNvSpPr txBox="1"/>
          <p:nvPr/>
        </p:nvSpPr>
        <p:spPr>
          <a:xfrm>
            <a:off x="1907976" y="44649"/>
            <a:ext cx="8657965" cy="651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4200">
                <a:solidFill>
                  <a:srgbClr val="21529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ctr"/>
            <a:r>
              <a:rPr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alternatives to GHG gases</a:t>
            </a:r>
          </a:p>
        </p:txBody>
      </p:sp>
      <p:sp>
        <p:nvSpPr>
          <p:cNvPr id="941" name="New eco-friendly liquids/gases have been developed for industry as refrigerants and HV insulating medium… not straightforward for detector operation"/>
          <p:cNvSpPr txBox="1"/>
          <p:nvPr/>
        </p:nvSpPr>
        <p:spPr>
          <a:xfrm>
            <a:off x="37832" y="821929"/>
            <a:ext cx="12128596" cy="528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21457">
              <a:lnSpc>
                <a:spcPct val="70000"/>
              </a:lnSpc>
              <a:spcBef>
                <a:spcPts val="844"/>
              </a:spcBef>
              <a:tabLst>
                <a:tab pos="98223" algn="l"/>
                <a:tab pos="321457" algn="l"/>
              </a:tabLst>
              <a:defRPr sz="2300" i="1">
                <a:solidFill>
                  <a:srgbClr val="21529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eco-friendly liquids/gases have been developed for </a:t>
            </a:r>
            <a:r>
              <a:rPr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ial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applications 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refrigerants and HV insulating medium…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21457" indent="-321457" defTabSz="321457">
              <a:lnSpc>
                <a:spcPct val="70000"/>
              </a:lnSpc>
              <a:spcBef>
                <a:spcPts val="844"/>
              </a:spcBef>
              <a:tabLst>
                <a:tab pos="98223" algn="l"/>
                <a:tab pos="321457" algn="l"/>
              </a:tabLst>
              <a:defRPr sz="2300" i="1">
                <a:solidFill>
                  <a:srgbClr val="21529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						 many gases tested, but </a:t>
            </a:r>
            <a:r>
              <a: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not straightforward for detector operation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. Best options: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948" name="Group"/>
          <p:cNvGrpSpPr/>
          <p:nvPr/>
        </p:nvGrpSpPr>
        <p:grpSpPr>
          <a:xfrm>
            <a:off x="7464310" y="1562070"/>
            <a:ext cx="1303301" cy="1406338"/>
            <a:chOff x="0" y="0"/>
            <a:chExt cx="1853583" cy="2000123"/>
          </a:xfrm>
        </p:grpSpPr>
        <p:sp>
          <p:nvSpPr>
            <p:cNvPr id="946" name="HFO-1234ze…"/>
            <p:cNvSpPr txBox="1"/>
            <p:nvPr/>
          </p:nvSpPr>
          <p:spPr>
            <a:xfrm>
              <a:off x="0" y="886454"/>
              <a:ext cx="1853584" cy="1113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spcBef>
                  <a:spcPts val="352"/>
                </a:spcBef>
                <a:defRPr sz="1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HFO-1234ze</a:t>
              </a:r>
            </a:p>
            <a:p>
              <a:pPr>
                <a:spcBef>
                  <a:spcPts val="352"/>
                </a:spcBef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(C</a:t>
              </a:r>
              <a:r>
                <a:rPr sz="1266" baseline="-5999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sz="1266" baseline="-5999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sz="1266" baseline="-5999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>
                <a:spcBef>
                  <a:spcPts val="352"/>
                </a:spcBef>
                <a:defRPr sz="18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GWP 6</a:t>
              </a:r>
            </a:p>
          </p:txBody>
        </p:sp>
        <p:pic>
          <p:nvPicPr>
            <p:cNvPr id="947" name="1200px-HFO-1234ze.svg.png" descr="1200px-HFO-1234ze.sv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" y="0"/>
              <a:ext cx="1622318" cy="813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00C6F68-7FD4-EC7B-224C-E8A53B8DC50F}"/>
              </a:ext>
            </a:extLst>
          </p:cNvPr>
          <p:cNvGrpSpPr/>
          <p:nvPr/>
        </p:nvGrpSpPr>
        <p:grpSpPr>
          <a:xfrm>
            <a:off x="662187" y="1517599"/>
            <a:ext cx="4670372" cy="1670157"/>
            <a:chOff x="2072455" y="1576079"/>
            <a:chExt cx="4670372" cy="1670157"/>
          </a:xfrm>
        </p:grpSpPr>
        <p:pic>
          <p:nvPicPr>
            <p:cNvPr id="942" name="Screen Shot 2021-04-27 at 17.18.33.png" descr="Screen Shot 2021-04-27 at 17.18.3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68498" y="1783230"/>
              <a:ext cx="2774329" cy="1166919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45" name="Group"/>
            <p:cNvGrpSpPr/>
            <p:nvPr/>
          </p:nvGrpSpPr>
          <p:grpSpPr>
            <a:xfrm>
              <a:off x="2072455" y="1576079"/>
              <a:ext cx="1204077" cy="1670157"/>
              <a:chOff x="0" y="0"/>
              <a:chExt cx="1712463" cy="2375333"/>
            </a:xfrm>
          </p:grpSpPr>
          <p:sp>
            <p:nvSpPr>
              <p:cNvPr id="943" name="R134a…"/>
              <p:cNvSpPr txBox="1"/>
              <p:nvPr/>
            </p:nvSpPr>
            <p:spPr>
              <a:xfrm>
                <a:off x="0" y="1168073"/>
                <a:ext cx="1712464" cy="1207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spcBef>
                    <a:spcPts val="352"/>
                  </a:spcBef>
                  <a:defRPr sz="18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sz="126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R134a</a:t>
                </a:r>
                <a:r>
                  <a:rPr lang="en-GB" sz="126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sz="126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(C</a:t>
                </a:r>
                <a:r>
                  <a:rPr sz="1266" baseline="-5999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sz="126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sz="1266" baseline="-5999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sz="126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sz="1266" baseline="-5999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sz="126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>
                  <a:spcBef>
                    <a:spcPts val="352"/>
                  </a:spcBef>
                  <a:defRPr sz="1800" b="1">
                    <a:solidFill>
                      <a:schemeClr val="accent5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266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GWP 1430</a:t>
                </a:r>
              </a:p>
            </p:txBody>
          </p:sp>
          <p:pic>
            <p:nvPicPr>
              <p:cNvPr id="944" name="GAS2_RPC_C2H2F4.png" descr="GAS2_RPC_C2H2F4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913" y="0"/>
                <a:ext cx="1340638" cy="11642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49" name="Line"/>
            <p:cNvSpPr/>
            <p:nvPr/>
          </p:nvSpPr>
          <p:spPr>
            <a:xfrm>
              <a:off x="3285454" y="2064285"/>
              <a:ext cx="603863" cy="1"/>
            </a:xfrm>
            <a:prstGeom prst="line">
              <a:avLst/>
            </a:prstGeom>
            <a:ln w="25400">
              <a:solidFill>
                <a:srgbClr val="21529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E5164A-A24B-AE75-B196-402C1E8B2241}"/>
              </a:ext>
            </a:extLst>
          </p:cNvPr>
          <p:cNvGrpSpPr/>
          <p:nvPr/>
        </p:nvGrpSpPr>
        <p:grpSpPr>
          <a:xfrm>
            <a:off x="5741910" y="1446435"/>
            <a:ext cx="1310645" cy="1695721"/>
            <a:chOff x="5919273" y="1457288"/>
            <a:chExt cx="1310645" cy="16957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673026-ED68-EDC7-AF12-8B58B1154556}"/>
                </a:ext>
              </a:extLst>
            </p:cNvPr>
            <p:cNvGrpSpPr/>
            <p:nvPr/>
          </p:nvGrpSpPr>
          <p:grpSpPr>
            <a:xfrm>
              <a:off x="5919273" y="1457288"/>
              <a:ext cx="1303301" cy="1695721"/>
              <a:chOff x="7126216" y="1506405"/>
              <a:chExt cx="1303301" cy="1695721"/>
            </a:xfrm>
          </p:grpSpPr>
          <p:sp>
            <p:nvSpPr>
              <p:cNvPr id="977" name="HFO-1234yf…"/>
              <p:cNvSpPr txBox="1"/>
              <p:nvPr/>
            </p:nvSpPr>
            <p:spPr>
              <a:xfrm>
                <a:off x="7126216" y="2419077"/>
                <a:ext cx="1303301" cy="7830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35719" tIns="35719" rIns="35719" bIns="35719" anchor="ctr"/>
              <a:lstStyle/>
              <a:p>
                <a:pPr>
                  <a:spcBef>
                    <a:spcPts val="352"/>
                  </a:spcBef>
                  <a:defRPr sz="18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sz="1266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HFO-1234yf</a:t>
                </a:r>
              </a:p>
              <a:p>
                <a:pPr>
                  <a:spcBef>
                    <a:spcPts val="352"/>
                  </a:spcBef>
                  <a:defRPr sz="18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266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(C</a:t>
                </a:r>
                <a:r>
                  <a:rPr sz="1266" baseline="-59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sz="1266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sz="1266" baseline="-59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sz="1266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sz="1266" baseline="-5999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sz="1266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>
                  <a:spcBef>
                    <a:spcPts val="352"/>
                  </a:spcBef>
                  <a:defRPr sz="1800" b="1">
                    <a:solidFill>
                      <a:schemeClr val="accent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266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GWP 4</a:t>
                </a:r>
              </a:p>
            </p:txBody>
          </p:sp>
          <p:pic>
            <p:nvPicPr>
              <p:cNvPr id="978" name="2,3,3,3-Tetrafluorpropene_Structural_Formulae_V.1.svg.png" descr="2,3,3,3-Tetrafluorpropene_Structural_Formulae_V.1.svg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3602" y="1523491"/>
                <a:ext cx="1112140" cy="87673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9" name="Line"/>
              <p:cNvSpPr/>
              <p:nvPr/>
            </p:nvSpPr>
            <p:spPr>
              <a:xfrm flipV="1">
                <a:off x="7344690" y="1506405"/>
                <a:ext cx="773695" cy="1433791"/>
              </a:xfrm>
              <a:prstGeom prst="line">
                <a:avLst/>
              </a:prstGeom>
              <a:ln w="254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81" name="flammable"/>
            <p:cNvSpPr txBox="1"/>
            <p:nvPr/>
          </p:nvSpPr>
          <p:spPr>
            <a:xfrm rot="19626071">
              <a:off x="6452461" y="2677561"/>
              <a:ext cx="777457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800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66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flammable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940FC093-CB97-C858-4C0D-666BA56EC91D}"/>
              </a:ext>
            </a:extLst>
          </p:cNvPr>
          <p:cNvSpPr/>
          <p:nvPr/>
        </p:nvSpPr>
        <p:spPr>
          <a:xfrm>
            <a:off x="358220" y="1207477"/>
            <a:ext cx="1644732" cy="197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1D6C7B-A7A2-B109-7E33-31CCF473A42B}"/>
              </a:ext>
            </a:extLst>
          </p:cNvPr>
          <p:cNvGrpSpPr/>
          <p:nvPr/>
        </p:nvGrpSpPr>
        <p:grpSpPr>
          <a:xfrm>
            <a:off x="3403143" y="3377706"/>
            <a:ext cx="3330936" cy="2481152"/>
            <a:chOff x="7438083" y="3238205"/>
            <a:chExt cx="3330936" cy="2481152"/>
          </a:xfrm>
        </p:grpSpPr>
        <p:sp>
          <p:nvSpPr>
            <p:cNvPr id="965" name="R14…"/>
            <p:cNvSpPr/>
            <p:nvPr/>
          </p:nvSpPr>
          <p:spPr>
            <a:xfrm>
              <a:off x="8326268" y="4826387"/>
              <a:ext cx="892970" cy="89297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352"/>
                </a:spcBef>
                <a:defRPr sz="1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R14</a:t>
              </a:r>
              <a:r>
                <a:rPr lang="en-GB"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(CF</a:t>
              </a:r>
              <a:r>
                <a:rPr sz="1266" baseline="-5999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26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5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1">
                  <a:solidFill>
                    <a:srgbClr val="5B9BD5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kumimoji="0" lang="fr-FR" sz="1266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GWP 5700</a:t>
              </a:r>
            </a:p>
            <a:p>
              <a:pPr>
                <a:spcBef>
                  <a:spcPts val="352"/>
                </a:spcBef>
                <a:defRPr sz="18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6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68" name="Group"/>
            <p:cNvGrpSpPr/>
            <p:nvPr/>
          </p:nvGrpSpPr>
          <p:grpSpPr>
            <a:xfrm>
              <a:off x="7438083" y="3375295"/>
              <a:ext cx="1347716" cy="1100226"/>
              <a:chOff x="0" y="0"/>
              <a:chExt cx="1916749" cy="1564764"/>
            </a:xfrm>
          </p:grpSpPr>
          <p:pic>
            <p:nvPicPr>
              <p:cNvPr id="966" name="CF4.png" descr="CF4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916750" cy="15647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67" name="Rectangle"/>
              <p:cNvSpPr/>
              <p:nvPr/>
            </p:nvSpPr>
            <p:spPr>
              <a:xfrm>
                <a:off x="1651" y="52420"/>
                <a:ext cx="1022518" cy="8082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70" name="Line"/>
            <p:cNvSpPr/>
            <p:nvPr/>
          </p:nvSpPr>
          <p:spPr>
            <a:xfrm>
              <a:off x="8886203" y="4070825"/>
              <a:ext cx="603863" cy="1"/>
            </a:xfrm>
            <a:prstGeom prst="line">
              <a:avLst/>
            </a:prstGeom>
            <a:ln w="25400">
              <a:solidFill>
                <a:srgbClr val="21529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1" name="?"/>
            <p:cNvSpPr txBox="1"/>
            <p:nvPr/>
          </p:nvSpPr>
          <p:spPr>
            <a:xfrm>
              <a:off x="9537732" y="3915719"/>
              <a:ext cx="163507" cy="3102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spcBef>
                  <a:spcPts val="500"/>
                </a:spcBef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sz="154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20496F1-42F2-2774-B026-28970EEEA1BA}"/>
                </a:ext>
              </a:extLst>
            </p:cNvPr>
            <p:cNvGrpSpPr/>
            <p:nvPr/>
          </p:nvGrpSpPr>
          <p:grpSpPr>
            <a:xfrm>
              <a:off x="9749957" y="3420664"/>
              <a:ext cx="1019062" cy="1373125"/>
              <a:chOff x="9749957" y="3420664"/>
              <a:chExt cx="1019062" cy="1373125"/>
            </a:xfrm>
          </p:grpSpPr>
          <p:grpSp>
            <p:nvGrpSpPr>
              <p:cNvPr id="975" name="Group"/>
              <p:cNvGrpSpPr/>
              <p:nvPr/>
            </p:nvGrpSpPr>
            <p:grpSpPr>
              <a:xfrm>
                <a:off x="9749957" y="3472315"/>
                <a:ext cx="827499" cy="1197020"/>
                <a:chOff x="0" y="0"/>
                <a:chExt cx="1176886" cy="1702426"/>
              </a:xfrm>
            </p:grpSpPr>
            <p:pic>
              <p:nvPicPr>
                <p:cNvPr id="973" name="Trifluoroiodomethane.png" descr="Trifluoroiodomethane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176887" cy="113233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74" name="CF3I…"/>
                <p:cNvSpPr txBox="1"/>
                <p:nvPr/>
              </p:nvSpPr>
              <p:spPr>
                <a:xfrm>
                  <a:off x="28366" y="935470"/>
                  <a:ext cx="1148436" cy="76695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spcBef>
                      <a:spcPts val="352"/>
                    </a:spcBef>
                    <a:defRPr sz="18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r>
                    <a:rPr sz="1266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CF</a:t>
                  </a:r>
                  <a:r>
                    <a:rPr sz="1266" baseline="-5999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3</a:t>
                  </a:r>
                  <a:r>
                    <a:rPr sz="1266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I</a:t>
                  </a:r>
                </a:p>
                <a:p>
                  <a:pPr>
                    <a:spcBef>
                      <a:spcPts val="352"/>
                    </a:spcBef>
                    <a:defRPr sz="1800" b="1">
                      <a:solidFill>
                        <a:schemeClr val="accent2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r>
                    <a:rPr sz="1266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GWP 0.4</a:t>
                  </a:r>
                </a:p>
              </p:txBody>
            </p:sp>
          </p:grpSp>
          <p:sp>
            <p:nvSpPr>
              <p:cNvPr id="976" name="Line"/>
              <p:cNvSpPr/>
              <p:nvPr/>
            </p:nvSpPr>
            <p:spPr>
              <a:xfrm flipV="1">
                <a:off x="9798075" y="3420664"/>
                <a:ext cx="812116" cy="1373125"/>
              </a:xfrm>
              <a:prstGeom prst="line">
                <a:avLst/>
              </a:prstGeom>
              <a:ln w="254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2" name="toxic"/>
              <p:cNvSpPr txBox="1"/>
              <p:nvPr/>
            </p:nvSpPr>
            <p:spPr>
              <a:xfrm rot="19991823">
                <a:off x="10385836" y="4209191"/>
                <a:ext cx="383183" cy="2669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>
                  <a:defRPr sz="1800">
                    <a:solidFill>
                      <a:schemeClr val="accent5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266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toxic</a:t>
                </a: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D020F8E-1F56-F04B-E942-847B800DD1AB}"/>
                </a:ext>
              </a:extLst>
            </p:cNvPr>
            <p:cNvSpPr/>
            <p:nvPr/>
          </p:nvSpPr>
          <p:spPr>
            <a:xfrm>
              <a:off x="7663336" y="3238205"/>
              <a:ext cx="1644732" cy="19786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144F7D2B-2FF5-275B-EACF-227E72B91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D853F2-FBF9-3FF2-30B5-4F78904ABDA0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B92BC58-16F2-7567-E008-0837C701242F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072D39-3B16-811C-6159-D742D9BA5CF1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2BD0914-B066-D9C3-7E45-68C7362EBD80}"/>
              </a:ext>
            </a:extLst>
          </p:cNvPr>
          <p:cNvSpPr txBox="1"/>
          <p:nvPr/>
        </p:nvSpPr>
        <p:spPr>
          <a:xfrm>
            <a:off x="30796" y="5401744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ighlight>
                  <a:srgbClr val="FFFF00"/>
                </a:highlight>
              </a:rPr>
              <a:t>Very difficult challenge for already installed detectors where it is not possible to change of FEB electronics, HV system, etc</a:t>
            </a:r>
          </a:p>
          <a:p>
            <a:r>
              <a:rPr lang="en-GB" sz="1600" dirty="0"/>
              <a:t>However, in any case to be considered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sz="1600" dirty="0"/>
              <a:t> Long-term operation (to evaluate possible aging issues)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sz="1600" dirty="0"/>
              <a:t> No flammability or toxicity of the gas mixture</a:t>
            </a:r>
          </a:p>
        </p:txBody>
      </p:sp>
      <p:sp>
        <p:nvSpPr>
          <p:cNvPr id="972" name="Line"/>
          <p:cNvSpPr/>
          <p:nvPr/>
        </p:nvSpPr>
        <p:spPr>
          <a:xfrm flipV="1">
            <a:off x="4974952" y="2771523"/>
            <a:ext cx="2421439" cy="1063307"/>
          </a:xfrm>
          <a:prstGeom prst="line">
            <a:avLst/>
          </a:prstGeom>
          <a:ln w="25400">
            <a:solidFill>
              <a:srgbClr val="21529F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852B0A47-0312-AF4D-EEB3-695B5F7D5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36</a:t>
            </a:fld>
            <a:endParaRPr lang="en-GB"/>
          </a:p>
        </p:txBody>
      </p:sp>
      <p:sp>
        <p:nvSpPr>
          <p:cNvPr id="25" name="Footer Placeholder 11">
            <a:extLst>
              <a:ext uri="{FF2B5EF4-FFF2-40B4-BE49-F238E27FC236}">
                <a16:creationId xmlns:a16="http://schemas.microsoft.com/office/drawing/2014/main" id="{E5469BD2-7069-2F2D-8D0A-E8424EAC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441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Possible CF4 replacements"/>
          <p:cNvSpPr txBox="1"/>
          <p:nvPr/>
        </p:nvSpPr>
        <p:spPr>
          <a:xfrm>
            <a:off x="792488" y="44649"/>
            <a:ext cx="10440000" cy="651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/>
          <a:p>
            <a:pPr algn="ctr">
              <a:defRPr sz="4200">
                <a:solidFill>
                  <a:srgbClr val="21529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95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CF</a:t>
            </a:r>
            <a:r>
              <a:rPr sz="2953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295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replacements</a:t>
            </a:r>
          </a:p>
        </p:txBody>
      </p:sp>
      <p:sp>
        <p:nvSpPr>
          <p:cNvPr id="992" name="CF4 is used in different types of particle detectors to prevent aging, to enhance time resolution or because of its scintillation photon emission"/>
          <p:cNvSpPr txBox="1"/>
          <p:nvPr/>
        </p:nvSpPr>
        <p:spPr>
          <a:xfrm>
            <a:off x="0" y="935762"/>
            <a:ext cx="12191999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spcBef>
                <a:spcPts val="211"/>
              </a:spcBef>
              <a:defRPr sz="2300" b="1" i="1">
                <a:solidFill>
                  <a:srgbClr val="21529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sz="1617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used in different types of particle detectors to prevent aging,</a:t>
            </a:r>
            <a:r>
              <a:rPr lang="en-GB"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enhance time resolution or because of its scintillation photon emission </a:t>
            </a:r>
          </a:p>
        </p:txBody>
      </p:sp>
      <p:sp>
        <p:nvSpPr>
          <p:cNvPr id="993" name="CMS CSC studies"/>
          <p:cNvSpPr txBox="1"/>
          <p:nvPr/>
        </p:nvSpPr>
        <p:spPr>
          <a:xfrm>
            <a:off x="204952" y="1496982"/>
            <a:ext cx="1840523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spcBef>
                <a:spcPts val="300"/>
              </a:spcBef>
              <a:defRPr sz="2300">
                <a:solidFill>
                  <a:srgbClr val="21529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CMS CSC studies</a:t>
            </a:r>
          </a:p>
        </p:txBody>
      </p:sp>
      <p:sp>
        <p:nvSpPr>
          <p:cNvPr id="994" name="CF4 is a source of fluorine radicals to protect against anode ageing…"/>
          <p:cNvSpPr txBox="1"/>
          <p:nvPr/>
        </p:nvSpPr>
        <p:spPr>
          <a:xfrm>
            <a:off x="204952" y="1917559"/>
            <a:ext cx="7256496" cy="161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sz="1477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 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source of fluorine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radicals to protect against anode ageing</a:t>
            </a: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0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10% CF</a:t>
            </a:r>
            <a:r>
              <a:rPr sz="1406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CSC gas mixture 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Two </a:t>
            </a:r>
            <a:r>
              <a:rPr sz="14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possibile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 approaches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reduce GHG consumption (beyond the recirculation and recuperation systems) </a:t>
            </a: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0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Decrease the CF</a:t>
            </a:r>
            <a:r>
              <a:rPr sz="1406" b="1" u="sng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4</a:t>
            </a:r>
            <a:r>
              <a:rPr sz="1406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 concentration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preliminary results show that 5% could be safe for operation</a:t>
            </a: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0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sz="1406" b="1" u="sng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sz="1406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and HFO1234ze not best candidates</a:t>
            </a: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0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Look for other alternatives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CF</a:t>
            </a:r>
            <a:r>
              <a:rPr sz="1406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on-going</a:t>
            </a:r>
          </a:p>
        </p:txBody>
      </p:sp>
      <p:sp>
        <p:nvSpPr>
          <p:cNvPr id="995" name="LHCb RICH studies"/>
          <p:cNvSpPr txBox="1"/>
          <p:nvPr/>
        </p:nvSpPr>
        <p:spPr>
          <a:xfrm>
            <a:off x="204952" y="3984055"/>
            <a:ext cx="2556155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spcBef>
                <a:spcPts val="300"/>
              </a:spcBef>
              <a:defRPr sz="2300">
                <a:solidFill>
                  <a:srgbClr val="21529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LHCb RICH studies</a:t>
            </a:r>
          </a:p>
        </p:txBody>
      </p:sp>
      <p:pic>
        <p:nvPicPr>
          <p:cNvPr id="996" name="Screen Shot 2021-04-27 at 14.47.16.png" descr="Screen Shot 2021-04-27 at 14.47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23" y="1554491"/>
            <a:ext cx="2556155" cy="2413486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RICH detectors use either CF4 or C4F10…"/>
          <p:cNvSpPr txBox="1"/>
          <p:nvPr/>
        </p:nvSpPr>
        <p:spPr>
          <a:xfrm>
            <a:off x="204952" y="4402882"/>
            <a:ext cx="6253493" cy="184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 detectors use either CF</a:t>
            </a:r>
            <a:r>
              <a:rPr sz="1477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C</a:t>
            </a:r>
            <a:r>
              <a:rPr sz="1477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sz="1477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0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Necessary for good refractive index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Replacement of 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C</a:t>
            </a:r>
            <a:r>
              <a:rPr sz="1477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4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F</a:t>
            </a:r>
            <a:r>
              <a:rPr sz="1477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10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 with </a:t>
            </a:r>
            <a:r>
              <a:rPr sz="147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C</a:t>
            </a:r>
            <a:r>
              <a:rPr sz="1477" b="1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4</a:t>
            </a:r>
            <a:r>
              <a:rPr sz="147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H</a:t>
            </a:r>
            <a:r>
              <a:rPr sz="1477" b="1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10</a:t>
            </a: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0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Refractive index matches very well</a:t>
            </a: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0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C</a:t>
            </a:r>
            <a:r>
              <a:rPr sz="1406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1406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flammable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Replacement of 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CF</a:t>
            </a:r>
            <a:r>
              <a:rPr sz="1477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4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 with </a:t>
            </a:r>
            <a:r>
              <a:rPr sz="147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CO</a:t>
            </a:r>
            <a:r>
              <a:rPr sz="1477" b="1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2</a:t>
            </a:r>
            <a:endParaRPr sz="1477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0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investigation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of </a:t>
            </a:r>
            <a:r>
              <a:rPr sz="147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reduce the chromatic error and increase the yield</a:t>
            </a:r>
          </a:p>
        </p:txBody>
      </p:sp>
      <p:pic>
        <p:nvPicPr>
          <p:cNvPr id="998" name="Screen Shot 2021-04-28 at 10.04.09.png" descr="Screen Shot 2021-04-28 at 10.04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03" y="4044164"/>
            <a:ext cx="3730600" cy="251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A70FEF99-7D4C-8B00-E15B-6227F5093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F28543-3DC1-99AD-60DE-53D98F22060B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B5D042-2634-E6EF-73D5-67C7784D8491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CED7C0D-5F86-04A5-3749-49E086A8E6A6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2CA0367-AF4F-BF33-054D-34E1F6429437}"/>
              </a:ext>
            </a:extLst>
          </p:cNvPr>
          <p:cNvSpPr txBox="1"/>
          <p:nvPr/>
        </p:nvSpPr>
        <p:spPr>
          <a:xfrm>
            <a:off x="1689255" y="1472809"/>
            <a:ext cx="162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(K. Kuznetsova)</a:t>
            </a:r>
            <a:endParaRPr lang="en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162B7-64EF-70EC-CC54-4B61DBDDA456}"/>
              </a:ext>
            </a:extLst>
          </p:cNvPr>
          <p:cNvSpPr txBox="1"/>
          <p:nvPr/>
        </p:nvSpPr>
        <p:spPr>
          <a:xfrm>
            <a:off x="1943822" y="3958509"/>
            <a:ext cx="2463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(S. Easo and O. </a:t>
            </a:r>
            <a:r>
              <a:rPr lang="en-GB" dirty="0" err="1"/>
              <a:t>Ullaland</a:t>
            </a:r>
            <a:r>
              <a:rPr lang="en-GB" dirty="0"/>
              <a:t>)</a:t>
            </a:r>
            <a:endParaRPr lang="en-CH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8D0B55C-6B97-9C22-92A0-A144A6FC2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37</a:t>
            </a:fld>
            <a:endParaRPr lang="en-GB"/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EBF14153-72DD-C64A-E805-044EF3E9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Alternatives to SF6"/>
          <p:cNvSpPr txBox="1"/>
          <p:nvPr/>
        </p:nvSpPr>
        <p:spPr>
          <a:xfrm>
            <a:off x="838200" y="44649"/>
            <a:ext cx="10394287" cy="651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>
              <a:defRPr sz="4200">
                <a:solidFill>
                  <a:srgbClr val="21529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95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Alternatives to SF</a:t>
            </a:r>
            <a:r>
              <a:rPr sz="2953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1" name="Line"/>
          <p:cNvSpPr/>
          <p:nvPr/>
        </p:nvSpPr>
        <p:spPr>
          <a:xfrm flipV="1">
            <a:off x="2216868" y="1979261"/>
            <a:ext cx="2554829" cy="689902"/>
          </a:xfrm>
          <a:prstGeom prst="line">
            <a:avLst/>
          </a:prstGeom>
          <a:ln w="25400">
            <a:solidFill>
              <a:srgbClr val="21529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4" name="Group"/>
          <p:cNvGrpSpPr/>
          <p:nvPr/>
        </p:nvGrpSpPr>
        <p:grpSpPr>
          <a:xfrm>
            <a:off x="8297880" y="781032"/>
            <a:ext cx="1551674" cy="2685821"/>
            <a:chOff x="407287" y="0"/>
            <a:chExt cx="2206824" cy="3819833"/>
          </a:xfrm>
        </p:grpSpPr>
        <p:pic>
          <p:nvPicPr>
            <p:cNvPr id="222" name="2635130879001_5445464769001_5238243864001-vs.jpg" descr="2635130879001_5445464769001_5238243864001-v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7287" y="0"/>
              <a:ext cx="1873576" cy="1698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3MTM NovecTM 4710…"/>
            <p:cNvSpPr/>
            <p:nvPr/>
          </p:nvSpPr>
          <p:spPr>
            <a:xfrm>
              <a:off x="407287" y="2588210"/>
              <a:ext cx="2206824" cy="1231623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spcBef>
                  <a:spcPts val="352"/>
                </a:spcBef>
                <a:defRPr sz="2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3M</a:t>
              </a:r>
              <a:r>
                <a:rPr sz="1266" baseline="31999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TM</a:t>
              </a:r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sz="1477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Novec</a:t>
              </a:r>
              <a:r>
                <a:rPr sz="1266" baseline="31999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TM</a:t>
              </a:r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4710</a:t>
              </a:r>
            </a:p>
            <a:p>
              <a:pPr>
                <a:spcBef>
                  <a:spcPts val="352"/>
                </a:spcBef>
                <a:defRPr sz="1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33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((CF</a:t>
              </a:r>
              <a:r>
                <a:rPr sz="562" baseline="-5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sz="133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sz="562" baseline="-50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sz="133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CFCN)</a:t>
              </a:r>
            </a:p>
            <a:p>
              <a:pPr>
                <a:spcBef>
                  <a:spcPts val="352"/>
                </a:spcBef>
                <a:defRPr sz="21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GWP 2100</a:t>
              </a:r>
              <a:r>
                <a:rPr lang="en-GB"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Atm. lifetime 30 years</a:t>
              </a:r>
              <a:endParaRPr lang="en-GB"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Bef>
                  <a:spcPts val="352"/>
                </a:spcBef>
                <a:defRPr sz="21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lang="en-GB"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2" name="Line"/>
          <p:cNvSpPr/>
          <p:nvPr/>
        </p:nvSpPr>
        <p:spPr>
          <a:xfrm>
            <a:off x="2154622" y="3163620"/>
            <a:ext cx="2212426" cy="936062"/>
          </a:xfrm>
          <a:prstGeom prst="line">
            <a:avLst/>
          </a:prstGeom>
          <a:ln w="25400">
            <a:solidFill>
              <a:srgbClr val="21529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EABFC5-F9B5-4D65-CBD6-8BB83BC2A18A}"/>
              </a:ext>
            </a:extLst>
          </p:cNvPr>
          <p:cNvGrpSpPr/>
          <p:nvPr/>
        </p:nvGrpSpPr>
        <p:grpSpPr>
          <a:xfrm>
            <a:off x="5203106" y="778265"/>
            <a:ext cx="1654777" cy="2656598"/>
            <a:chOff x="5735970" y="950453"/>
            <a:chExt cx="1654777" cy="2656598"/>
          </a:xfrm>
        </p:grpSpPr>
        <p:grpSp>
          <p:nvGrpSpPr>
            <p:cNvPr id="227" name="Group"/>
            <p:cNvGrpSpPr/>
            <p:nvPr/>
          </p:nvGrpSpPr>
          <p:grpSpPr>
            <a:xfrm>
              <a:off x="5735970" y="982606"/>
              <a:ext cx="1625483" cy="2624445"/>
              <a:chOff x="265376" y="0"/>
              <a:chExt cx="2311796" cy="3732542"/>
            </a:xfrm>
          </p:grpSpPr>
          <p:pic>
            <p:nvPicPr>
              <p:cNvPr id="225" name="2635130879001_5445464769001_5238243864001-vs.jpg" descr="2635130879001_5445464769001_5238243864001-vs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5376" y="0"/>
                <a:ext cx="2083478" cy="16980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6" name="3MTM NovecTM 5110…"/>
              <p:cNvSpPr/>
              <p:nvPr/>
            </p:nvSpPr>
            <p:spPr>
              <a:xfrm>
                <a:off x="265376" y="2472977"/>
                <a:ext cx="2311796" cy="1259565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>
                  <a:spcBef>
                    <a:spcPts val="352"/>
                  </a:spcBef>
                  <a:defRPr sz="21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352"/>
                  </a:spcBef>
                  <a:defRPr sz="21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lang="en-GB"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352"/>
                  </a:spcBef>
                  <a:defRPr sz="21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3M</a:t>
                </a:r>
                <a:r>
                  <a:rPr sz="1266" baseline="31999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TM</a:t>
                </a: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sz="1477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Novec</a:t>
                </a:r>
                <a:r>
                  <a:rPr sz="1266" baseline="31999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TM</a:t>
                </a: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5110</a:t>
                </a:r>
              </a:p>
              <a:p>
                <a:pPr>
                  <a:spcBef>
                    <a:spcPts val="352"/>
                  </a:spcBef>
                  <a:defRPr sz="19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33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(CF</a:t>
                </a:r>
                <a:r>
                  <a:rPr sz="468" baseline="-2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sz="133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C(O)CF(CF</a:t>
                </a:r>
                <a:r>
                  <a:rPr sz="468" baseline="-2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sz="133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sz="468" baseline="-20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</a:t>
                </a:r>
                <a:r>
                  <a:rPr sz="1336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>
                  <a:spcBef>
                    <a:spcPts val="352"/>
                  </a:spcBef>
                  <a:defRPr sz="2100" b="1">
                    <a:solidFill>
                      <a:schemeClr val="accent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GWP &lt;1</a:t>
                </a:r>
                <a:r>
                  <a:rPr lang="en-GB"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- </a:t>
                </a: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Atm. lifetime 15 days</a:t>
                </a:r>
                <a:endParaRPr lang="en-GB"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352"/>
                  </a:spcBef>
                  <a:defRPr sz="21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en-GB" sz="1400" dirty="0"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 boiling point: 27 C</a:t>
                </a:r>
              </a:p>
              <a:p>
                <a:pPr>
                  <a:spcBef>
                    <a:spcPts val="352"/>
                  </a:spcBef>
                  <a:defRPr sz="21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en-GB" sz="1400" dirty="0"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Sensitive to UV radiation</a:t>
                </a:r>
              </a:p>
              <a:p>
                <a:pPr>
                  <a:spcBef>
                    <a:spcPts val="352"/>
                  </a:spcBef>
                  <a:defRPr sz="21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en-GB" sz="1400" dirty="0">
                    <a:highlight>
                      <a:srgbClr val="FFFF00"/>
                    </a:highligh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Higher HV working point</a:t>
                </a:r>
              </a:p>
              <a:p>
                <a:pPr>
                  <a:spcBef>
                    <a:spcPts val="352"/>
                  </a:spcBef>
                  <a:defRPr sz="21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9" name="10 F"/>
            <p:cNvSpPr txBox="1"/>
            <p:nvPr/>
          </p:nvSpPr>
          <p:spPr>
            <a:xfrm>
              <a:off x="7042895" y="950453"/>
              <a:ext cx="347852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800" i="1">
                  <a:solidFill>
                    <a:srgbClr val="21529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266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 F</a:t>
              </a:r>
            </a:p>
          </p:txBody>
        </p:sp>
      </p:grpSp>
      <p:sp>
        <p:nvSpPr>
          <p:cNvPr id="240" name="7 F"/>
          <p:cNvSpPr txBox="1"/>
          <p:nvPr/>
        </p:nvSpPr>
        <p:spPr>
          <a:xfrm>
            <a:off x="9451756" y="902378"/>
            <a:ext cx="26609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 i="1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266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F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FA5B67-CDB4-436F-2B7E-8F107F2EA09D}"/>
              </a:ext>
            </a:extLst>
          </p:cNvPr>
          <p:cNvGrpSpPr/>
          <p:nvPr/>
        </p:nvGrpSpPr>
        <p:grpSpPr>
          <a:xfrm>
            <a:off x="10132460" y="3762866"/>
            <a:ext cx="1361779" cy="2420491"/>
            <a:chOff x="9339612" y="3822386"/>
            <a:chExt cx="1361779" cy="2420491"/>
          </a:xfrm>
        </p:grpSpPr>
        <p:grpSp>
          <p:nvGrpSpPr>
            <p:cNvPr id="235" name="Group"/>
            <p:cNvGrpSpPr/>
            <p:nvPr/>
          </p:nvGrpSpPr>
          <p:grpSpPr>
            <a:xfrm>
              <a:off x="9339612" y="4099682"/>
              <a:ext cx="1361779" cy="2143195"/>
              <a:chOff x="566280" y="0"/>
              <a:chExt cx="1936751" cy="3048097"/>
            </a:xfrm>
          </p:grpSpPr>
          <p:pic>
            <p:nvPicPr>
              <p:cNvPr id="233" name="Trifluoroiodomethane.png" descr="Trifluoroiodomethan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280" y="0"/>
                <a:ext cx="1485901" cy="14296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CF3I…"/>
              <p:cNvSpPr/>
              <p:nvPr/>
            </p:nvSpPr>
            <p:spPr>
              <a:xfrm>
                <a:off x="934745" y="1765090"/>
                <a:ext cx="1568286" cy="128300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>
                  <a:spcBef>
                    <a:spcPts val="352"/>
                  </a:spcBef>
                  <a:defRPr sz="21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CF</a:t>
                </a:r>
                <a:r>
                  <a:rPr sz="1477" baseline="-5999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</a:p>
              <a:p>
                <a:pPr>
                  <a:spcBef>
                    <a:spcPts val="352"/>
                  </a:spcBef>
                  <a:defRPr sz="2100" b="1">
                    <a:solidFill>
                      <a:schemeClr val="accent2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GWP 0.4</a:t>
                </a:r>
              </a:p>
              <a:p>
                <a:pPr>
                  <a:spcBef>
                    <a:spcPts val="352"/>
                  </a:spcBef>
                  <a:defRPr sz="21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Atm. lifetime 6 days</a:t>
                </a:r>
              </a:p>
            </p:txBody>
          </p:sp>
        </p:grpSp>
        <p:sp>
          <p:nvSpPr>
            <p:cNvPr id="241" name="3 F"/>
            <p:cNvSpPr txBox="1"/>
            <p:nvPr/>
          </p:nvSpPr>
          <p:spPr>
            <a:xfrm>
              <a:off x="10068242" y="3822386"/>
              <a:ext cx="266099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800" i="1">
                  <a:solidFill>
                    <a:srgbClr val="21529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266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F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8C0B0A-CAD2-9DB3-EF07-E368FA98A8BD}"/>
              </a:ext>
            </a:extLst>
          </p:cNvPr>
          <p:cNvGrpSpPr/>
          <p:nvPr/>
        </p:nvGrpSpPr>
        <p:grpSpPr>
          <a:xfrm>
            <a:off x="7348959" y="3762866"/>
            <a:ext cx="1550349" cy="2706376"/>
            <a:chOff x="7566256" y="3822386"/>
            <a:chExt cx="1550349" cy="2706376"/>
          </a:xfrm>
        </p:grpSpPr>
        <p:grpSp>
          <p:nvGrpSpPr>
            <p:cNvPr id="238" name="Group"/>
            <p:cNvGrpSpPr/>
            <p:nvPr/>
          </p:nvGrpSpPr>
          <p:grpSpPr>
            <a:xfrm>
              <a:off x="7566256" y="3859054"/>
              <a:ext cx="1550349" cy="2669708"/>
              <a:chOff x="637467" y="0"/>
              <a:chExt cx="2204940" cy="3796917"/>
            </a:xfrm>
          </p:grpSpPr>
          <p:pic>
            <p:nvPicPr>
              <p:cNvPr id="236" name="144411.png" descr="144411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467" y="0"/>
                <a:ext cx="1869878" cy="18698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7" name="C4F8O…"/>
              <p:cNvSpPr/>
              <p:nvPr/>
            </p:nvSpPr>
            <p:spPr>
              <a:xfrm>
                <a:off x="900753" y="2428771"/>
                <a:ext cx="1941654" cy="1368146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>
                  <a:spcBef>
                    <a:spcPts val="352"/>
                  </a:spcBef>
                  <a:defRPr sz="21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sz="1477" baseline="-5999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</a:t>
                </a:r>
                <a:r>
                  <a:rPr sz="1477" baseline="-5999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</a:p>
              <a:p>
                <a:pPr>
                  <a:spcBef>
                    <a:spcPts val="352"/>
                  </a:spcBef>
                  <a:defRPr sz="2100" b="1">
                    <a:solidFill>
                      <a:schemeClr val="accent5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GWP 8700</a:t>
                </a:r>
              </a:p>
              <a:p>
                <a:pPr>
                  <a:spcBef>
                    <a:spcPts val="352"/>
                  </a:spcBef>
                  <a:defRPr sz="21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Atm. lifetime &gt;3000 years</a:t>
                </a:r>
              </a:p>
            </p:txBody>
          </p:sp>
        </p:grpSp>
        <p:sp>
          <p:nvSpPr>
            <p:cNvPr id="242" name="8 F"/>
            <p:cNvSpPr txBox="1"/>
            <p:nvPr/>
          </p:nvSpPr>
          <p:spPr>
            <a:xfrm>
              <a:off x="8823585" y="3822386"/>
              <a:ext cx="266099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800" i="1">
                  <a:solidFill>
                    <a:srgbClr val="21529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266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 F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FEB2FD-FE61-EA62-38C5-2BF13E3E0DA8}"/>
              </a:ext>
            </a:extLst>
          </p:cNvPr>
          <p:cNvGrpSpPr/>
          <p:nvPr/>
        </p:nvGrpSpPr>
        <p:grpSpPr>
          <a:xfrm>
            <a:off x="3968122" y="3603618"/>
            <a:ext cx="2502481" cy="2234860"/>
            <a:chOff x="5381381" y="3885383"/>
            <a:chExt cx="2502481" cy="2234860"/>
          </a:xfrm>
        </p:grpSpPr>
        <p:sp>
          <p:nvSpPr>
            <p:cNvPr id="228" name="AMOLEATM HFO-1224yd…"/>
            <p:cNvSpPr txBox="1"/>
            <p:nvPr/>
          </p:nvSpPr>
          <p:spPr>
            <a:xfrm>
              <a:off x="5381381" y="5285334"/>
              <a:ext cx="2502481" cy="8349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spcBef>
                  <a:spcPts val="352"/>
                </a:spcBef>
                <a:defRPr sz="21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AMOLEA</a:t>
              </a:r>
              <a:r>
                <a:rPr sz="1266" baseline="31999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TM</a:t>
              </a:r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HFO-1224yd</a:t>
              </a:r>
            </a:p>
            <a:p>
              <a:pPr>
                <a:spcBef>
                  <a:spcPts val="352"/>
                </a:spcBef>
                <a:defRPr sz="19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33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(CF</a:t>
              </a:r>
              <a:r>
                <a:rPr sz="738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sz="133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-CF=</a:t>
              </a:r>
              <a:r>
                <a:rPr sz="1336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CHCl</a:t>
              </a:r>
              <a:r>
                <a:rPr sz="133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>
                <a:spcBef>
                  <a:spcPts val="352"/>
                </a:spcBef>
                <a:defRPr sz="2100" b="1">
                  <a:solidFill>
                    <a:schemeClr val="accent2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GWP &lt;1</a:t>
              </a:r>
              <a:r>
                <a:rPr lang="en-GB"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Atm. lifetime 20 days</a:t>
              </a:r>
              <a:endParaRPr lang="en-GB"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9" name="Screenshot 2022-09-27 at 12.11.20.png" descr="Screenshot 2022-09-27 at 12.11.2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45178" y="4044631"/>
              <a:ext cx="1367113" cy="10032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3" name="4 F"/>
            <p:cNvSpPr txBox="1"/>
            <p:nvPr/>
          </p:nvSpPr>
          <p:spPr>
            <a:xfrm>
              <a:off x="6995316" y="3885383"/>
              <a:ext cx="397546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800" i="1">
                  <a:solidFill>
                    <a:srgbClr val="21529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en-GB"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3-</a:t>
              </a:r>
              <a:r>
                <a:rPr sz="1266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F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636497C-7BDB-8C34-AA11-0339652703B5}"/>
              </a:ext>
            </a:extLst>
          </p:cNvPr>
          <p:cNvGrpSpPr/>
          <p:nvPr/>
        </p:nvGrpSpPr>
        <p:grpSpPr>
          <a:xfrm>
            <a:off x="792488" y="1979261"/>
            <a:ext cx="1258851" cy="2007537"/>
            <a:chOff x="2170223" y="2396772"/>
            <a:chExt cx="1258851" cy="2007537"/>
          </a:xfrm>
        </p:grpSpPr>
        <p:grpSp>
          <p:nvGrpSpPr>
            <p:cNvPr id="220" name="Group"/>
            <p:cNvGrpSpPr/>
            <p:nvPr/>
          </p:nvGrpSpPr>
          <p:grpSpPr>
            <a:xfrm>
              <a:off x="2170223" y="2635479"/>
              <a:ext cx="1258851" cy="1768830"/>
              <a:chOff x="0" y="0"/>
              <a:chExt cx="1790364" cy="2515668"/>
            </a:xfrm>
          </p:grpSpPr>
          <p:sp>
            <p:nvSpPr>
              <p:cNvPr id="210" name="SF6…"/>
              <p:cNvSpPr txBox="1"/>
              <p:nvPr/>
            </p:nvSpPr>
            <p:spPr>
              <a:xfrm>
                <a:off x="0" y="1715145"/>
                <a:ext cx="1790365" cy="8005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spcBef>
                    <a:spcPts val="352"/>
                  </a:spcBef>
                  <a:defRPr sz="21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SF</a:t>
                </a:r>
                <a:r>
                  <a:rPr sz="1477" baseline="-5999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</a:p>
              <a:p>
                <a:pPr>
                  <a:spcBef>
                    <a:spcPts val="352"/>
                  </a:spcBef>
                  <a:defRPr sz="2100" b="1">
                    <a:solidFill>
                      <a:schemeClr val="accent5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GWP 23900</a:t>
                </a:r>
              </a:p>
            </p:txBody>
          </p:sp>
          <p:grpSp>
            <p:nvGrpSpPr>
              <p:cNvPr id="219" name="Group"/>
              <p:cNvGrpSpPr/>
              <p:nvPr/>
            </p:nvGrpSpPr>
            <p:grpSpPr>
              <a:xfrm>
                <a:off x="156186" y="0"/>
                <a:ext cx="1477992" cy="1564765"/>
                <a:chOff x="0" y="0"/>
                <a:chExt cx="1477991" cy="1564764"/>
              </a:xfrm>
            </p:grpSpPr>
            <p:pic>
              <p:nvPicPr>
                <p:cNvPr id="211" name="SF6.png" descr="SF6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477992" cy="156476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2" name="Rectangle"/>
                <p:cNvSpPr/>
                <p:nvPr/>
              </p:nvSpPr>
              <p:spPr>
                <a:xfrm>
                  <a:off x="755929" y="356721"/>
                  <a:ext cx="381172" cy="284977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3" name="Rectangle"/>
                <p:cNvSpPr/>
                <p:nvPr/>
              </p:nvSpPr>
              <p:spPr>
                <a:xfrm>
                  <a:off x="30262" y="73548"/>
                  <a:ext cx="631277" cy="38331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Rectangle"/>
                <p:cNvSpPr/>
                <p:nvPr/>
              </p:nvSpPr>
              <p:spPr>
                <a:xfrm>
                  <a:off x="561536" y="323821"/>
                  <a:ext cx="109690" cy="38330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Rectangle"/>
                <p:cNvSpPr/>
                <p:nvPr/>
              </p:nvSpPr>
              <p:spPr>
                <a:xfrm rot="660000">
                  <a:off x="985469" y="756724"/>
                  <a:ext cx="109690" cy="7886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tangle"/>
                <p:cNvSpPr/>
                <p:nvPr/>
              </p:nvSpPr>
              <p:spPr>
                <a:xfrm rot="20540156">
                  <a:off x="967366" y="597034"/>
                  <a:ext cx="109690" cy="7886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tangle"/>
                <p:cNvSpPr/>
                <p:nvPr/>
              </p:nvSpPr>
              <p:spPr>
                <a:xfrm rot="20720156">
                  <a:off x="993932" y="728958"/>
                  <a:ext cx="109690" cy="58026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8" name="Rectangle"/>
                <p:cNvSpPr/>
                <p:nvPr/>
              </p:nvSpPr>
              <p:spPr>
                <a:xfrm rot="20720156">
                  <a:off x="1010386" y="672859"/>
                  <a:ext cx="29075" cy="7959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44" name="6 F"/>
            <p:cNvSpPr txBox="1"/>
            <p:nvPr/>
          </p:nvSpPr>
          <p:spPr>
            <a:xfrm>
              <a:off x="3129457" y="2396772"/>
              <a:ext cx="266099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800" i="1">
                  <a:solidFill>
                    <a:srgbClr val="21529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266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F</a:t>
              </a:r>
            </a:p>
          </p:txBody>
        </p:sp>
      </p:grpSp>
      <p:sp>
        <p:nvSpPr>
          <p:cNvPr id="245" name="Chemical inertness: extremely stable…"/>
          <p:cNvSpPr txBox="1"/>
          <p:nvPr/>
        </p:nvSpPr>
        <p:spPr>
          <a:xfrm>
            <a:off x="5368" y="4192394"/>
            <a:ext cx="3773101" cy="1890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Chemical inertness: extremely stable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Exceptionally long lived in the atmosphere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Excellent dielectric property</a:t>
            </a: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1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</a:t>
            </a:r>
            <a:r>
              <a:rPr sz="1477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 2.5 than Air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Non-flammable and toxic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Gaseous form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major reactions</a:t>
            </a:r>
          </a:p>
          <a:p>
            <a:pPr marL="401822" lvl="1" indent="-160729" defTabSz="1468385">
              <a:buClr>
                <a:srgbClr val="747474"/>
              </a:buClr>
              <a:buSzPct val="100000"/>
              <a:buChar char="-"/>
              <a:defRPr sz="2100">
                <a:solidFill>
                  <a:srgbClr val="747474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 with H</a:t>
            </a:r>
            <a:r>
              <a:rPr sz="94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O, Cl and acids</a:t>
            </a:r>
          </a:p>
        </p:txBody>
      </p:sp>
      <p:pic>
        <p:nvPicPr>
          <p:cNvPr id="3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941C3BA-7635-5A78-955D-F5A79256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47CC91-26BC-1A57-EF0F-E7F7DC8E1CCF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8C31CD-9682-0DC8-9E65-58F89FC72921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AA36CE7-98D8-0895-817E-2180A331F6A5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Line">
            <a:extLst>
              <a:ext uri="{FF2B5EF4-FFF2-40B4-BE49-F238E27FC236}">
                <a16:creationId xmlns:a16="http://schemas.microsoft.com/office/drawing/2014/main" id="{025D8B4C-7B18-A0CC-D52F-638B6C15E33D}"/>
              </a:ext>
            </a:extLst>
          </p:cNvPr>
          <p:cNvSpPr/>
          <p:nvPr/>
        </p:nvSpPr>
        <p:spPr>
          <a:xfrm flipV="1">
            <a:off x="10248788" y="3799533"/>
            <a:ext cx="1365225" cy="1932415"/>
          </a:xfrm>
          <a:prstGeom prst="lin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oxic">
            <a:extLst>
              <a:ext uri="{FF2B5EF4-FFF2-40B4-BE49-F238E27FC236}">
                <a16:creationId xmlns:a16="http://schemas.microsoft.com/office/drawing/2014/main" id="{93DAA64E-CF45-7D4E-6E05-E74ED46F2E6A}"/>
              </a:ext>
            </a:extLst>
          </p:cNvPr>
          <p:cNvSpPr txBox="1"/>
          <p:nvPr/>
        </p:nvSpPr>
        <p:spPr>
          <a:xfrm rot="19991823">
            <a:off x="11375634" y="4674312"/>
            <a:ext cx="56477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toxic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4FCB458C-4624-F951-1827-00AA4B5DA360}"/>
              </a:ext>
            </a:extLst>
          </p:cNvPr>
          <p:cNvSpPr/>
          <p:nvPr/>
        </p:nvSpPr>
        <p:spPr>
          <a:xfrm flipV="1">
            <a:off x="7261165" y="3838597"/>
            <a:ext cx="1890389" cy="2057395"/>
          </a:xfrm>
          <a:prstGeom prst="line">
            <a:avLst/>
          </a:prstGeom>
          <a:ln w="25400">
            <a:solidFill>
              <a:schemeClr val="accent5">
                <a:hueOff val="-176146"/>
                <a:satOff val="3665"/>
                <a:lumOff val="-13986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oxic">
            <a:extLst>
              <a:ext uri="{FF2B5EF4-FFF2-40B4-BE49-F238E27FC236}">
                <a16:creationId xmlns:a16="http://schemas.microsoft.com/office/drawing/2014/main" id="{28397A00-D1FC-0ECA-3D70-7BF5768BD403}"/>
              </a:ext>
            </a:extLst>
          </p:cNvPr>
          <p:cNvSpPr txBox="1"/>
          <p:nvPr/>
        </p:nvSpPr>
        <p:spPr>
          <a:xfrm rot="19991823">
            <a:off x="8265061" y="4499697"/>
            <a:ext cx="1535165" cy="626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&gt;1.5% needed</a:t>
            </a:r>
          </a:p>
          <a:p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gain in GWP</a:t>
            </a:r>
            <a:endParaRPr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98D18CC-CE87-8B75-5F01-D0DB9B96F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38</a:t>
            </a:fld>
            <a:endParaRPr lang="en-GB"/>
          </a:p>
        </p:txBody>
      </p:sp>
      <p:sp>
        <p:nvSpPr>
          <p:cNvPr id="21" name="Footer Placeholder 11">
            <a:extLst>
              <a:ext uri="{FF2B5EF4-FFF2-40B4-BE49-F238E27FC236}">
                <a16:creationId xmlns:a16="http://schemas.microsoft.com/office/drawing/2014/main" id="{12242709-A601-3DB6-8026-CFA61639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7B144-1E06-82F6-A856-DBDAE5396CFF}"/>
              </a:ext>
            </a:extLst>
          </p:cNvPr>
          <p:cNvSpPr txBox="1"/>
          <p:nvPr/>
        </p:nvSpPr>
        <p:spPr>
          <a:xfrm>
            <a:off x="8205156" y="2824615"/>
            <a:ext cx="21121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It may react with H2O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71D757-BA4B-F9D1-F3BA-82186071C242}"/>
              </a:ext>
            </a:extLst>
          </p:cNvPr>
          <p:cNvSpPr txBox="1"/>
          <p:nvPr/>
        </p:nvSpPr>
        <p:spPr>
          <a:xfrm>
            <a:off x="3938108" y="5800893"/>
            <a:ext cx="24259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Presence of Cl (and recent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worring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 experience at CMS to understood)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E58F4D-4116-159D-F73E-E500D5B1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1" y="3987240"/>
            <a:ext cx="1228493" cy="64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Not only detector performances…."/>
          <p:cNvSpPr txBox="1"/>
          <p:nvPr/>
        </p:nvSpPr>
        <p:spPr>
          <a:xfrm>
            <a:off x="2059781" y="44649"/>
            <a:ext cx="8657965" cy="651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algn="l">
              <a:defRPr sz="4200">
                <a:solidFill>
                  <a:srgbClr val="21529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95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only detector performances….</a:t>
            </a:r>
          </a:p>
        </p:txBody>
      </p:sp>
      <p:sp>
        <p:nvSpPr>
          <p:cNvPr id="439" name="Two factors identify the greenhouse gases and their effects on climate:…"/>
          <p:cNvSpPr txBox="1"/>
          <p:nvPr/>
        </p:nvSpPr>
        <p:spPr>
          <a:xfrm>
            <a:off x="0" y="768829"/>
            <a:ext cx="12191995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 sz="2300" b="1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factors identify the greenhouse gases and their effects on climate: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defRPr sz="2300" b="1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radiative efficiency and lifetime in the atmosphere</a:t>
            </a:r>
          </a:p>
        </p:txBody>
      </p:sp>
      <p:sp>
        <p:nvSpPr>
          <p:cNvPr id="451" name="The lower are the GWP and the lifetime, the easier is the creation of sub-products"/>
          <p:cNvSpPr txBox="1"/>
          <p:nvPr/>
        </p:nvSpPr>
        <p:spPr>
          <a:xfrm>
            <a:off x="64571" y="1424453"/>
            <a:ext cx="8081549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300" b="1" i="1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lower are the GWP and the lifetime, the easier is the creation of sub-products</a:t>
            </a:r>
          </a:p>
        </p:txBody>
      </p:sp>
      <p:sp>
        <p:nvSpPr>
          <p:cNvPr id="452" name="Do these sub-products have an impact on detector lifetime?"/>
          <p:cNvSpPr txBox="1"/>
          <p:nvPr/>
        </p:nvSpPr>
        <p:spPr>
          <a:xfrm>
            <a:off x="115067" y="1757250"/>
            <a:ext cx="6131818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300" b="1" i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these sub-products have an impact on detector lifetime?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1EDA10-9C08-C097-072F-16488855FAD5}"/>
              </a:ext>
            </a:extLst>
          </p:cNvPr>
          <p:cNvGrpSpPr/>
          <p:nvPr/>
        </p:nvGrpSpPr>
        <p:grpSpPr>
          <a:xfrm>
            <a:off x="260912" y="2125207"/>
            <a:ext cx="3198952" cy="1960826"/>
            <a:chOff x="183436" y="2815353"/>
            <a:chExt cx="3198952" cy="1960826"/>
          </a:xfrm>
        </p:grpSpPr>
        <p:grpSp>
          <p:nvGrpSpPr>
            <p:cNvPr id="449" name="Group"/>
            <p:cNvGrpSpPr/>
            <p:nvPr/>
          </p:nvGrpSpPr>
          <p:grpSpPr>
            <a:xfrm>
              <a:off x="374973" y="3592432"/>
              <a:ext cx="2890016" cy="1063534"/>
              <a:chOff x="37810" y="-3386"/>
              <a:chExt cx="4110244" cy="1512579"/>
            </a:xfrm>
          </p:grpSpPr>
          <p:sp>
            <p:nvSpPr>
              <p:cNvPr id="440" name="Line"/>
              <p:cNvSpPr/>
              <p:nvPr/>
            </p:nvSpPr>
            <p:spPr>
              <a:xfrm>
                <a:off x="1368559" y="222250"/>
                <a:ext cx="457201" cy="0"/>
              </a:xfrm>
              <a:prstGeom prst="line">
                <a:avLst/>
              </a:prstGeom>
              <a:noFill/>
              <a:ln w="25400" cap="flat">
                <a:solidFill>
                  <a:srgbClr val="21529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1" name="Rain out"/>
              <p:cNvSpPr txBox="1"/>
              <p:nvPr/>
            </p:nvSpPr>
            <p:spPr>
              <a:xfrm>
                <a:off x="46476" y="-3386"/>
                <a:ext cx="1016803" cy="4258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 defTabSz="457200">
                  <a:spcBef>
                    <a:spcPts val="1200"/>
                  </a:spcBef>
                  <a:defRPr sz="21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7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Rain out</a:t>
                </a:r>
              </a:p>
            </p:txBody>
          </p:sp>
          <p:sp>
            <p:nvSpPr>
              <p:cNvPr id="442" name="Oxidation"/>
              <p:cNvSpPr txBox="1"/>
              <p:nvPr/>
            </p:nvSpPr>
            <p:spPr>
              <a:xfrm>
                <a:off x="37810" y="539269"/>
                <a:ext cx="1160979" cy="4258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 defTabSz="457200">
                  <a:spcBef>
                    <a:spcPts val="1200"/>
                  </a:spcBef>
                  <a:defRPr sz="21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7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Oxidation</a:t>
                </a:r>
              </a:p>
            </p:txBody>
          </p:sp>
          <p:sp>
            <p:nvSpPr>
              <p:cNvPr id="443" name="Photolysis"/>
              <p:cNvSpPr txBox="1"/>
              <p:nvPr/>
            </p:nvSpPr>
            <p:spPr>
              <a:xfrm>
                <a:off x="59177" y="1083321"/>
                <a:ext cx="1205481" cy="4258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 defTabSz="457200">
                  <a:spcBef>
                    <a:spcPts val="1200"/>
                  </a:spcBef>
                  <a:defRPr sz="21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77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Photolysis</a:t>
                </a:r>
              </a:p>
            </p:txBody>
          </p:sp>
          <p:sp>
            <p:nvSpPr>
              <p:cNvPr id="444" name="Line"/>
              <p:cNvSpPr/>
              <p:nvPr/>
            </p:nvSpPr>
            <p:spPr>
              <a:xfrm>
                <a:off x="1368559" y="752204"/>
                <a:ext cx="457201" cy="1"/>
              </a:xfrm>
              <a:prstGeom prst="line">
                <a:avLst/>
              </a:prstGeom>
              <a:noFill/>
              <a:ln w="25400" cap="flat">
                <a:solidFill>
                  <a:srgbClr val="21529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5" name="Line"/>
              <p:cNvSpPr/>
              <p:nvPr/>
            </p:nvSpPr>
            <p:spPr>
              <a:xfrm>
                <a:off x="1374349" y="1308956"/>
                <a:ext cx="452862" cy="1"/>
              </a:xfrm>
              <a:prstGeom prst="line">
                <a:avLst/>
              </a:prstGeom>
              <a:noFill/>
              <a:ln w="25400" cap="flat">
                <a:solidFill>
                  <a:srgbClr val="21529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6" name="Water solubility"/>
              <p:cNvSpPr txBox="1"/>
              <p:nvPr/>
            </p:nvSpPr>
            <p:spPr>
              <a:xfrm>
                <a:off x="1969985" y="-3386"/>
                <a:ext cx="1825139" cy="4258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 defTabSz="457200">
                  <a:spcBef>
                    <a:spcPts val="1200"/>
                  </a:spcBef>
                  <a:defRPr sz="21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7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Water solubility</a:t>
                </a:r>
              </a:p>
            </p:txBody>
          </p:sp>
          <p:sp>
            <p:nvSpPr>
              <p:cNvPr id="447" name="Reactivity with OH"/>
              <p:cNvSpPr txBox="1"/>
              <p:nvPr/>
            </p:nvSpPr>
            <p:spPr>
              <a:xfrm>
                <a:off x="2023437" y="531730"/>
                <a:ext cx="2124617" cy="4258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 defTabSz="457200">
                  <a:spcBef>
                    <a:spcPts val="1200"/>
                  </a:spcBef>
                  <a:defRPr sz="21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7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Reactivity with OH</a:t>
                </a:r>
              </a:p>
            </p:txBody>
          </p:sp>
          <p:sp>
            <p:nvSpPr>
              <p:cNvPr id="448" name="UV absorbance"/>
              <p:cNvSpPr txBox="1"/>
              <p:nvPr/>
            </p:nvSpPr>
            <p:spPr>
              <a:xfrm>
                <a:off x="2036261" y="1083321"/>
                <a:ext cx="1761029" cy="4258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 defTabSz="457200">
                  <a:spcBef>
                    <a:spcPts val="1200"/>
                  </a:spcBef>
                  <a:defRPr sz="21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sz="1477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UV absorbance</a:t>
                </a:r>
              </a:p>
            </p:txBody>
          </p:sp>
        </p:grpSp>
        <p:sp>
          <p:nvSpPr>
            <p:cNvPr id="455" name="Three factors determine the atmospheric lifetime"/>
            <p:cNvSpPr txBox="1"/>
            <p:nvPr/>
          </p:nvSpPr>
          <p:spPr>
            <a:xfrm>
              <a:off x="685021" y="2815353"/>
              <a:ext cx="2350734" cy="52674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>
                <a:defRPr sz="2100" b="1">
                  <a:solidFill>
                    <a:srgbClr val="21529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77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Three factors determine the atmospheric lifetime</a:t>
              </a:r>
            </a:p>
          </p:txBody>
        </p:sp>
        <p:sp>
          <p:nvSpPr>
            <p:cNvPr id="461" name="Rounded Rectangle"/>
            <p:cNvSpPr/>
            <p:nvPr/>
          </p:nvSpPr>
          <p:spPr>
            <a:xfrm>
              <a:off x="183436" y="3496946"/>
              <a:ext cx="3198952" cy="1279233"/>
            </a:xfrm>
            <a:prstGeom prst="roundRect">
              <a:avLst>
                <a:gd name="adj" fmla="val 15000"/>
              </a:avLst>
            </a:prstGeom>
            <a:ln w="25400">
              <a:solidFill>
                <a:schemeClr val="accent5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2E8B2766-7D7B-836E-26EF-1325ED43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6609F03-63B8-52EF-860D-7993E683E15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CA33CE6-829B-1D64-88E2-0A5047E522D3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94D6336-723B-76AB-64F3-A1BF1073693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Screenshot 2022-09-21 at 17.38.34.png" descr="Screenshot 2022-09-21 at 17.38.34.png">
            <a:extLst>
              <a:ext uri="{FF2B5EF4-FFF2-40B4-BE49-F238E27FC236}">
                <a16:creationId xmlns:a16="http://schemas.microsoft.com/office/drawing/2014/main" id="{E257E1B2-CC20-23D3-D5C6-4EF1F1EF0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6954" y="2108715"/>
            <a:ext cx="3399618" cy="34370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Hydrofluoric Acid (HF)">
            <a:extLst>
              <a:ext uri="{FF2B5EF4-FFF2-40B4-BE49-F238E27FC236}">
                <a16:creationId xmlns:a16="http://schemas.microsoft.com/office/drawing/2014/main" id="{1B4BED0B-259D-DD8F-623F-5C973C5D46A4}"/>
              </a:ext>
            </a:extLst>
          </p:cNvPr>
          <p:cNvSpPr txBox="1"/>
          <p:nvPr/>
        </p:nvSpPr>
        <p:spPr>
          <a:xfrm>
            <a:off x="0" y="4558749"/>
            <a:ext cx="1762791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2100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Hydrofluoric Acid (HF)</a:t>
            </a:r>
          </a:p>
        </p:txBody>
      </p:sp>
      <p:sp>
        <p:nvSpPr>
          <p:cNvPr id="14" name="Trifluoroacetic acid (TFA)">
            <a:extLst>
              <a:ext uri="{FF2B5EF4-FFF2-40B4-BE49-F238E27FC236}">
                <a16:creationId xmlns:a16="http://schemas.microsoft.com/office/drawing/2014/main" id="{BF8C8EBB-77C3-B75B-A693-4CF5B62D6127}"/>
              </a:ext>
            </a:extLst>
          </p:cNvPr>
          <p:cNvSpPr txBox="1"/>
          <p:nvPr/>
        </p:nvSpPr>
        <p:spPr>
          <a:xfrm>
            <a:off x="1" y="5178130"/>
            <a:ext cx="1970861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100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>
                <a:solidFill>
                  <a:srgbClr val="4D51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47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rifluoroacetic acid (TFA)</a:t>
            </a:r>
          </a:p>
        </p:txBody>
      </p:sp>
      <p:sp>
        <p:nvSpPr>
          <p:cNvPr id="15" name="HFO1234ze is estimated to break down into TFA at less than 10%, whereas R-1234yf will break down into TFA at 100% (R134a at 21%)…">
            <a:extLst>
              <a:ext uri="{FF2B5EF4-FFF2-40B4-BE49-F238E27FC236}">
                <a16:creationId xmlns:a16="http://schemas.microsoft.com/office/drawing/2014/main" id="{450B8033-B070-257B-8E68-138B441BD298}"/>
              </a:ext>
            </a:extLst>
          </p:cNvPr>
          <p:cNvSpPr txBox="1"/>
          <p:nvPr/>
        </p:nvSpPr>
        <p:spPr>
          <a:xfrm>
            <a:off x="22501" y="5439172"/>
            <a:ext cx="5580858" cy="981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HFO1234ze is estimated to break down into TFA at less than 10%, whereas R-1234yf will break down into TFA at 100% (R134a at 21%)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TFA highly soluble: no formation of insoluble salts</a:t>
            </a:r>
          </a:p>
          <a:p>
            <a:pPr marL="238116" indent="-238116" defTabSz="1468385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Phytotoxic</a:t>
            </a:r>
          </a:p>
        </p:txBody>
      </p:sp>
      <p:sp>
        <p:nvSpPr>
          <p:cNvPr id="16" name="It has already been measured that HFO produces much more HF than R134a in RPC detectors">
            <a:extLst>
              <a:ext uri="{FF2B5EF4-FFF2-40B4-BE49-F238E27FC236}">
                <a16:creationId xmlns:a16="http://schemas.microsoft.com/office/drawing/2014/main" id="{30F277E1-A5E2-26ED-7B6E-65B6D65BAE4A}"/>
              </a:ext>
            </a:extLst>
          </p:cNvPr>
          <p:cNvSpPr txBox="1"/>
          <p:nvPr/>
        </p:nvSpPr>
        <p:spPr>
          <a:xfrm>
            <a:off x="1" y="4824717"/>
            <a:ext cx="4549965" cy="299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338666" indent="-338666" algn="l" defTabSz="2088444">
              <a:buSzPct val="75000"/>
              <a:buChar char="-"/>
              <a:defRPr sz="21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indent="0">
              <a:buNone/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HFO produces much more HF than R134a in RPC detectors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55FD495-3506-016D-35E8-155CABF3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39</a:t>
            </a:fld>
            <a:endParaRPr lang="en-GB"/>
          </a:p>
        </p:txBody>
      </p:sp>
      <p:sp>
        <p:nvSpPr>
          <p:cNvPr id="20" name="Degradation products: CF3C(O)OH, CO2, HF, HCl">
            <a:extLst>
              <a:ext uri="{FF2B5EF4-FFF2-40B4-BE49-F238E27FC236}">
                <a16:creationId xmlns:a16="http://schemas.microsoft.com/office/drawing/2014/main" id="{54783867-379C-BE50-DC9A-C2C9D810BE5A}"/>
              </a:ext>
            </a:extLst>
          </p:cNvPr>
          <p:cNvSpPr txBox="1"/>
          <p:nvPr/>
        </p:nvSpPr>
        <p:spPr>
          <a:xfrm>
            <a:off x="9982200" y="1463820"/>
            <a:ext cx="1837940" cy="959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spcBef>
                <a:spcPts val="844"/>
              </a:spcBef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HFO-1224yd</a:t>
            </a:r>
          </a:p>
          <a:p>
            <a:pPr defTabSz="321457">
              <a:spcBef>
                <a:spcPts val="844"/>
              </a:spcBef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Degradation products: </a:t>
            </a:r>
          </a:p>
          <a:p>
            <a:pPr defTabSz="321457">
              <a:spcBef>
                <a:spcPts val="844"/>
              </a:spcBef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TFA, CO2, HF, HCl </a:t>
            </a:r>
          </a:p>
        </p:txBody>
      </p:sp>
      <p:pic>
        <p:nvPicPr>
          <p:cNvPr id="21" name="Screenshot 2022-09-27 at 12.11.20.png" descr="Screenshot 2022-09-27 at 12.11.20.png">
            <a:extLst>
              <a:ext uri="{FF2B5EF4-FFF2-40B4-BE49-F238E27FC236}">
                <a16:creationId xmlns:a16="http://schemas.microsoft.com/office/drawing/2014/main" id="{2EFCFC74-57CE-E897-D6BF-8371BBA34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687" y="1468155"/>
            <a:ext cx="1057282" cy="825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creenshot 2022-09-27 at 10.17.39.png" descr="Screenshot 2022-09-27 at 10.17.39.png">
            <a:extLst>
              <a:ext uri="{FF2B5EF4-FFF2-40B4-BE49-F238E27FC236}">
                <a16:creationId xmlns:a16="http://schemas.microsoft.com/office/drawing/2014/main" id="{4D6C74D6-01DA-CA67-D0E4-CCCC27ED5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768" y="2469773"/>
            <a:ext cx="3790795" cy="228907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Footer Placeholder 11">
            <a:extLst>
              <a:ext uri="{FF2B5EF4-FFF2-40B4-BE49-F238E27FC236}">
                <a16:creationId xmlns:a16="http://schemas.microsoft.com/office/drawing/2014/main" id="{631E21E6-0E5C-6014-4D24-47C84864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6716B-0B94-E0D7-7775-DEF9DCF3C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561" y="5102158"/>
            <a:ext cx="614340" cy="161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E714F-C15F-B181-7DF8-07A227775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875" y="5077440"/>
            <a:ext cx="2743200" cy="13430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E0E109-EFED-F276-1001-4691518955D4}"/>
              </a:ext>
            </a:extLst>
          </p:cNvPr>
          <p:cNvSpPr txBox="1"/>
          <p:nvPr/>
        </p:nvSpPr>
        <p:spPr>
          <a:xfrm>
            <a:off x="8518835" y="4745838"/>
            <a:ext cx="2801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Observation with ppm of HCFC:</a:t>
            </a:r>
            <a:endParaRPr lang="en-CH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66E49-543C-413E-A154-8C3792770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18282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2A4F5-5239-4124-80CF-456E1563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</a:t>
            </a:fld>
            <a:endParaRPr lang="en-GB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D8CC864-7BFB-40EA-88FD-77F1828296EF}"/>
              </a:ext>
            </a:extLst>
          </p:cNvPr>
          <p:cNvSpPr txBox="1">
            <a:spLocks noChangeArrowheads="1"/>
          </p:cNvSpPr>
          <p:nvPr/>
        </p:nvSpPr>
        <p:spPr>
          <a:xfrm>
            <a:off x="2276820" y="-6796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Gaseous detector systems at LHC</a:t>
            </a:r>
          </a:p>
        </p:txBody>
      </p:sp>
      <p:pic>
        <p:nvPicPr>
          <p:cNvPr id="11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054FE88E-2A85-4238-9943-BD2369637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4AB7809-C6C7-45AC-8B3A-4565C953D883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395A57-90E5-425C-9D0C-A3B82BEDFCF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59A57A-88B4-49C0-A2F6-06E792B264A5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FB1B409-9204-4A19-8C92-7FBA448B16A1}"/>
              </a:ext>
            </a:extLst>
          </p:cNvPr>
          <p:cNvSpPr/>
          <p:nvPr/>
        </p:nvSpPr>
        <p:spPr>
          <a:xfrm>
            <a:off x="579783" y="804277"/>
            <a:ext cx="10774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Of course, GHG usage in particle research is negligible </a:t>
            </a:r>
            <a:r>
              <a:rPr lang="en-GB" dirty="0" err="1"/>
              <a:t>wrt</a:t>
            </a:r>
            <a:r>
              <a:rPr lang="en-GB" dirty="0"/>
              <a:t> other activities. </a:t>
            </a:r>
          </a:p>
          <a:p>
            <a:r>
              <a:rPr lang="en-GB" dirty="0"/>
              <a:t>However, GHG optimization is mandatory, and it can secure operation over the LHC run period and reduce costs.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2BA68-FD9E-F483-38F0-11A1AABF56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15" y="2214717"/>
            <a:ext cx="2207402" cy="21699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9F6E67-1178-C49F-59D7-72702308B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83" y="1450608"/>
            <a:ext cx="7985462" cy="403250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3AF5B5F-856A-02D9-7233-94D148722A76}"/>
              </a:ext>
            </a:extLst>
          </p:cNvPr>
          <p:cNvSpPr txBox="1"/>
          <p:nvPr/>
        </p:nvSpPr>
        <p:spPr>
          <a:xfrm>
            <a:off x="692618" y="5483113"/>
            <a:ext cx="8064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-40% GHG emissions from Run 1 to Run 2 excluding ATLAS and CMS RPC systems</a:t>
            </a:r>
          </a:p>
          <a:p>
            <a:r>
              <a:rPr lang="en-GB" dirty="0"/>
              <a:t>-25% GHG emissions from Run 2 to Run 3 excluding ATLAS and CMS RPC systems</a:t>
            </a:r>
          </a:p>
          <a:p>
            <a:r>
              <a:rPr lang="en-GB" dirty="0"/>
              <a:t>New objective: -28% by 2024 </a:t>
            </a:r>
            <a:r>
              <a:rPr lang="en-GB" dirty="0" err="1"/>
              <a:t>wrt</a:t>
            </a:r>
            <a:r>
              <a:rPr lang="en-GB" dirty="0"/>
              <a:t> 2018 (Run2)</a:t>
            </a:r>
          </a:p>
        </p:txBody>
      </p:sp>
    </p:spTree>
    <p:extLst>
      <p:ext uri="{BB962C8B-B14F-4D97-AF65-F5344CB8AC3E}">
        <p14:creationId xmlns:p14="http://schemas.microsoft.com/office/powerpoint/2010/main" val="3893072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84549-700D-0A7A-386B-E064460EA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29/05/2023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30CC9-D842-3EF8-AE7C-B599B8D0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Belgrade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740C6-A55A-7F16-0045-C3E499EE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768B-D167-4ADC-B47C-6BE8C350D195}" type="slidenum">
              <a:rPr lang="en-GB" smtClean="0"/>
              <a:t>40</a:t>
            </a:fld>
            <a:endParaRPr lang="en-GB"/>
          </a:p>
        </p:txBody>
      </p:sp>
      <p:pic>
        <p:nvPicPr>
          <p:cNvPr id="2" name="Google Shape;407;p37">
            <a:extLst>
              <a:ext uri="{FF2B5EF4-FFF2-40B4-BE49-F238E27FC236}">
                <a16:creationId xmlns:a16="http://schemas.microsoft.com/office/drawing/2014/main" id="{13ECB9BA-EF94-A7F1-481F-790D6F09BB2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71737" y="2870116"/>
            <a:ext cx="2178225" cy="130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08;p37">
            <a:extLst>
              <a:ext uri="{FF2B5EF4-FFF2-40B4-BE49-F238E27FC236}">
                <a16:creationId xmlns:a16="http://schemas.microsoft.com/office/drawing/2014/main" id="{1044E2DB-6826-1FD8-169E-CF777A4A6521}"/>
              </a:ext>
            </a:extLst>
          </p:cNvPr>
          <p:cNvSpPr txBox="1">
            <a:spLocks/>
          </p:cNvSpPr>
          <p:nvPr/>
        </p:nvSpPr>
        <p:spPr>
          <a:xfrm>
            <a:off x="0" y="1289850"/>
            <a:ext cx="4325100" cy="18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defRPr sz="12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666666"/>
              </a:buClr>
              <a:buSzPts val="1000"/>
              <a:buFont typeface="Source Sans Pro"/>
              <a:buChar char=" 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highlight>
                  <a:srgbClr val="FFFF00"/>
                </a:highlight>
                <a:uLnTx/>
                <a:uFillTx/>
                <a:latin typeface="Source Sans Pro"/>
                <a:ea typeface="Source Sans Pro"/>
                <a:sym typeface="Source Sans Pro"/>
              </a:rPr>
              <a:t>Safety: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Safety first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for LHC operation. Due to gas leaks and currents design: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Gas mixture must not be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flammable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Gas components should not have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high toxicity levels</a:t>
            </a:r>
          </a:p>
        </p:txBody>
      </p:sp>
      <p:sp>
        <p:nvSpPr>
          <p:cNvPr id="7" name="Google Shape;409;p37">
            <a:extLst>
              <a:ext uri="{FF2B5EF4-FFF2-40B4-BE49-F238E27FC236}">
                <a16:creationId xmlns:a16="http://schemas.microsoft.com/office/drawing/2014/main" id="{A7FF7892-BC74-ABE7-2CB2-BE9DEFDF7727}"/>
              </a:ext>
            </a:extLst>
          </p:cNvPr>
          <p:cNvSpPr txBox="1">
            <a:spLocks/>
          </p:cNvSpPr>
          <p:nvPr/>
        </p:nvSpPr>
        <p:spPr>
          <a:xfrm>
            <a:off x="3028900" y="4530974"/>
            <a:ext cx="24639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defRPr sz="12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666666"/>
              </a:buClr>
              <a:buSzPts val="1000"/>
              <a:buFont typeface="Source Sans Pro"/>
              <a:buChar char=" 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Environment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GWP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represents the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main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environmental concern</a:t>
            </a:r>
          </a:p>
        </p:txBody>
      </p:sp>
      <p:sp>
        <p:nvSpPr>
          <p:cNvPr id="8" name="Google Shape;410;p37">
            <a:extLst>
              <a:ext uri="{FF2B5EF4-FFF2-40B4-BE49-F238E27FC236}">
                <a16:creationId xmlns:a16="http://schemas.microsoft.com/office/drawing/2014/main" id="{1DB33CA5-05AB-EA15-AA4D-B989A676C889}"/>
              </a:ext>
            </a:extLst>
          </p:cNvPr>
          <p:cNvSpPr txBox="1">
            <a:spLocks/>
          </p:cNvSpPr>
          <p:nvPr/>
        </p:nvSpPr>
        <p:spPr>
          <a:xfrm>
            <a:off x="4863300" y="1289850"/>
            <a:ext cx="39840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defRPr sz="12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666666"/>
              </a:buClr>
              <a:buSzPts val="1000"/>
              <a:buFont typeface="Source Sans Pro"/>
              <a:buChar char=" 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highlight>
                  <a:srgbClr val="FFFF00"/>
                </a:highlight>
                <a:uLnTx/>
                <a:uFillTx/>
                <a:latin typeface="Source Sans Pro"/>
                <a:ea typeface="Source Sans Pro"/>
                <a:sym typeface="Source Sans Pro"/>
              </a:rPr>
              <a:t>Performance: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highlight>
                <a:srgbClr val="FFFF00"/>
              </a:highlight>
              <a:uLnTx/>
              <a:uFillTx/>
              <a:latin typeface="Source Sans Pro"/>
              <a:ea typeface="Source Sans Pro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RPC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short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and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long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term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performance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shouldn’t be affected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Good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quenching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gases required for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high rate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capability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Radiation-hard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gases required to minimize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impurities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affecting long term performances</a:t>
            </a:r>
          </a:p>
        </p:txBody>
      </p:sp>
      <p:sp>
        <p:nvSpPr>
          <p:cNvPr id="9" name="Google Shape;411;p37">
            <a:extLst>
              <a:ext uri="{FF2B5EF4-FFF2-40B4-BE49-F238E27FC236}">
                <a16:creationId xmlns:a16="http://schemas.microsoft.com/office/drawing/2014/main" id="{C992739B-4313-226C-C2ED-F3C74F95D34A}"/>
              </a:ext>
            </a:extLst>
          </p:cNvPr>
          <p:cNvSpPr txBox="1">
            <a:spLocks/>
          </p:cNvSpPr>
          <p:nvPr/>
        </p:nvSpPr>
        <p:spPr>
          <a:xfrm>
            <a:off x="5580225" y="3703274"/>
            <a:ext cx="3051900" cy="17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defRPr sz="12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666666"/>
              </a:buClr>
              <a:buSzPts val="1000"/>
              <a:buFont typeface="Source Sans Pro"/>
              <a:buChar char=" 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GWP is related to Infrared absorption over time.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Low-GWP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gases have short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atmospheric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lifetimes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highlight>
                  <a:srgbClr val="FFFF00"/>
                </a:highlight>
                <a:uLnTx/>
                <a:uFillTx/>
                <a:latin typeface="Source Sans Pro"/>
                <a:ea typeface="Source Sans Pro"/>
                <a:sym typeface="Source Sans Pro"/>
              </a:rPr>
              <a:t>Water solubility →  Rain out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highlight>
                  <a:srgbClr val="FFFF00"/>
                </a:highlight>
                <a:uLnTx/>
                <a:uFillTx/>
                <a:latin typeface="Source Sans Pro"/>
                <a:ea typeface="Source Sans Pro"/>
                <a:sym typeface="Source Sans Pro"/>
              </a:rPr>
              <a:t>OH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solidFill>
                  <a:srgbClr val="434343"/>
                </a:solidFill>
                <a:effectLst/>
                <a:highlight>
                  <a:srgbClr val="FFFF00"/>
                </a:highlight>
                <a:uLnTx/>
                <a:uFillTx/>
                <a:latin typeface="Source Sans Pro"/>
                <a:ea typeface="Source Sans Pro"/>
                <a:sym typeface="Source Sans Pro"/>
              </a:rPr>
              <a:t>-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highlight>
                  <a:srgbClr val="FFFF00"/>
                </a:highlight>
                <a:uLnTx/>
                <a:uFillTx/>
                <a:latin typeface="Source Sans Pro"/>
                <a:ea typeface="Source Sans Pro"/>
                <a:sym typeface="Source Sans Pro"/>
              </a:rPr>
              <a:t> reactivity →  Oxidation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highlight>
                  <a:srgbClr val="FFFF00"/>
                </a:highlight>
                <a:uLnTx/>
                <a:uFillTx/>
                <a:latin typeface="Source Sans Pro"/>
                <a:ea typeface="Source Sans Pro"/>
                <a:sym typeface="Source Sans Pro"/>
              </a:rPr>
              <a:t>UV absorbance →  Photolysis</a:t>
            </a:r>
          </a:p>
        </p:txBody>
      </p:sp>
      <p:sp>
        <p:nvSpPr>
          <p:cNvPr id="10" name="Google Shape;412;p37">
            <a:extLst>
              <a:ext uri="{FF2B5EF4-FFF2-40B4-BE49-F238E27FC236}">
                <a16:creationId xmlns:a16="http://schemas.microsoft.com/office/drawing/2014/main" id="{84B61ABA-8E85-F9B1-8043-4433EECC5700}"/>
              </a:ext>
            </a:extLst>
          </p:cNvPr>
          <p:cNvSpPr txBox="1">
            <a:spLocks/>
          </p:cNvSpPr>
          <p:nvPr/>
        </p:nvSpPr>
        <p:spPr>
          <a:xfrm>
            <a:off x="0" y="3312974"/>
            <a:ext cx="2714400" cy="21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defRPr sz="12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666666"/>
              </a:buClr>
              <a:buSzPts val="1000"/>
              <a:buFont typeface="Source Sans Pro"/>
              <a:buChar char=" "/>
              <a:defRPr sz="1000" b="0" i="0" u="none" strike="noStrike" cap="none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Tradeoff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between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flammability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 and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GWP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. Lowering GWP by: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Replacing F with Cl or H:</a:t>
            </a:r>
          </a:p>
          <a:p>
            <a:pPr marL="914400" marR="0" lvl="1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Shortens atmospheric lifetime</a:t>
            </a:r>
          </a:p>
          <a:p>
            <a:pPr marL="914400" marR="0" lvl="1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Increases flammability limit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Adding C=C bound:</a:t>
            </a:r>
          </a:p>
          <a:p>
            <a:pPr marL="914400" marR="0" lvl="1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Increases reaction with O</a:t>
            </a:r>
            <a:r>
              <a:rPr kumimoji="0" lang="en-GB" sz="1200" b="0" i="0" u="none" strike="noStrike" kern="0" cap="none" spc="0" normalizeH="0" baseline="-2500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Source Sans Pro"/>
                <a:ea typeface="Source Sans Pro"/>
                <a:sym typeface="Source Sans Pro"/>
              </a:rPr>
              <a:t>2</a:t>
            </a:r>
          </a:p>
        </p:txBody>
      </p:sp>
      <p:sp>
        <p:nvSpPr>
          <p:cNvPr id="11" name="Google Shape;413;p37">
            <a:extLst>
              <a:ext uri="{FF2B5EF4-FFF2-40B4-BE49-F238E27FC236}">
                <a16:creationId xmlns:a16="http://schemas.microsoft.com/office/drawing/2014/main" id="{8F96BF60-1334-3B08-4ECD-4D66A3961DA4}"/>
              </a:ext>
            </a:extLst>
          </p:cNvPr>
          <p:cNvSpPr/>
          <p:nvPr/>
        </p:nvSpPr>
        <p:spPr>
          <a:xfrm>
            <a:off x="1725600" y="2870100"/>
            <a:ext cx="149700" cy="30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414;p37">
            <a:extLst>
              <a:ext uri="{FF2B5EF4-FFF2-40B4-BE49-F238E27FC236}">
                <a16:creationId xmlns:a16="http://schemas.microsoft.com/office/drawing/2014/main" id="{2403CD94-8CA3-9357-BA9A-01B8AD623FBB}"/>
              </a:ext>
            </a:extLst>
          </p:cNvPr>
          <p:cNvSpPr/>
          <p:nvPr/>
        </p:nvSpPr>
        <p:spPr>
          <a:xfrm>
            <a:off x="2544975" y="4560587"/>
            <a:ext cx="472200" cy="13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415;p37">
            <a:extLst>
              <a:ext uri="{FF2B5EF4-FFF2-40B4-BE49-F238E27FC236}">
                <a16:creationId xmlns:a16="http://schemas.microsoft.com/office/drawing/2014/main" id="{EF86C17C-430D-6842-D9F3-FC908C015157}"/>
              </a:ext>
            </a:extLst>
          </p:cNvPr>
          <p:cNvSpPr/>
          <p:nvPr/>
        </p:nvSpPr>
        <p:spPr>
          <a:xfrm>
            <a:off x="5070350" y="4510637"/>
            <a:ext cx="472200" cy="14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416;p37">
            <a:extLst>
              <a:ext uri="{FF2B5EF4-FFF2-40B4-BE49-F238E27FC236}">
                <a16:creationId xmlns:a16="http://schemas.microsoft.com/office/drawing/2014/main" id="{9F6E857A-125C-D151-D280-F54215F35DE9}"/>
              </a:ext>
            </a:extLst>
          </p:cNvPr>
          <p:cNvSpPr/>
          <p:nvPr/>
        </p:nvSpPr>
        <p:spPr>
          <a:xfrm>
            <a:off x="6311650" y="2973387"/>
            <a:ext cx="149700" cy="606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115033-C721-05D8-3043-87A4E860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601" y="803996"/>
            <a:ext cx="2517871" cy="25908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409AA7-77CD-845D-DA85-60D5B9D80787}"/>
              </a:ext>
            </a:extLst>
          </p:cNvPr>
          <p:cNvSpPr txBox="1"/>
          <p:nvPr/>
        </p:nvSpPr>
        <p:spPr>
          <a:xfrm>
            <a:off x="9038821" y="3133240"/>
            <a:ext cx="2799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CF3COOH (TFA): </a:t>
            </a:r>
          </a:p>
          <a:p>
            <a:r>
              <a:rPr lang="en-GB" sz="1400" dirty="0">
                <a:highlight>
                  <a:srgbClr val="FFFF00"/>
                </a:highlight>
              </a:rPr>
              <a:t>a serious environmental concern (?)</a:t>
            </a:r>
            <a:endParaRPr lang="en-CH" sz="1400" dirty="0">
              <a:highlight>
                <a:srgbClr val="FFFF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2FB5FE-22A5-3A00-F2C2-C48706826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821" y="4260203"/>
            <a:ext cx="3053175" cy="20967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61C94D-9895-47F2-0194-E27EA4F06C09}"/>
              </a:ext>
            </a:extLst>
          </p:cNvPr>
          <p:cNvSpPr txBox="1"/>
          <p:nvPr/>
        </p:nvSpPr>
        <p:spPr>
          <a:xfrm>
            <a:off x="9060346" y="3768319"/>
            <a:ext cx="2825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ighlight>
                  <a:srgbClr val="FFFF00"/>
                </a:highlight>
              </a:rPr>
              <a:t>Presence of Chlorine:</a:t>
            </a:r>
          </a:p>
          <a:p>
            <a:r>
              <a:rPr lang="en-GB" sz="1400" dirty="0">
                <a:highlight>
                  <a:srgbClr val="FFFF00"/>
                </a:highlight>
              </a:rPr>
              <a:t>a warning from CMS bad experience</a:t>
            </a:r>
            <a:endParaRPr lang="en-CH" sz="1400" dirty="0">
              <a:highlight>
                <a:srgbClr val="FFFF00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9A659A-8778-45B2-C809-D37BC740B167}"/>
              </a:ext>
            </a:extLst>
          </p:cNvPr>
          <p:cNvSpPr txBox="1"/>
          <p:nvPr/>
        </p:nvSpPr>
        <p:spPr>
          <a:xfrm>
            <a:off x="2094016" y="5566465"/>
            <a:ext cx="553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Studies ongoing: UV, water, long term effects on detector</a:t>
            </a:r>
            <a:endParaRPr lang="en-CH" dirty="0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8D1A57E-443F-E61B-C78C-8C1E59BB95E9}"/>
              </a:ext>
            </a:extLst>
          </p:cNvPr>
          <p:cNvSpPr txBox="1">
            <a:spLocks noChangeArrowheads="1"/>
          </p:cNvSpPr>
          <p:nvPr/>
        </p:nvSpPr>
        <p:spPr>
          <a:xfrm>
            <a:off x="792488" y="27721"/>
            <a:ext cx="1016441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F81BD">
                    <a:lumMod val="75000"/>
                  </a:srgbClr>
                </a:solidFill>
                <a:latin typeface="+mn-lt"/>
              </a:rPr>
              <a:t>D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etector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performances vs safety and long term operation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3F9756-2038-042B-E6F6-926CEDFBE689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65B07B-4BBD-AB20-1515-B1F7B81E6B57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B16DEC-285C-0618-AC87-BC681ACED59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pic>
        <p:nvPicPr>
          <p:cNvPr id="16" name="Picture 15" descr="C:\Users\guidar\Documents\IEEE2012\CERN LogoOutline-Blue-04.png">
            <a:extLst>
              <a:ext uri="{FF2B5EF4-FFF2-40B4-BE49-F238E27FC236}">
                <a16:creationId xmlns:a16="http://schemas.microsoft.com/office/drawing/2014/main" id="{3AAF076A-0418-73EB-8B86-77B28210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009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Long-term studies with HFO gas mixtures"/>
          <p:cNvSpPr txBox="1"/>
          <p:nvPr/>
        </p:nvSpPr>
        <p:spPr>
          <a:xfrm>
            <a:off x="1907976" y="44649"/>
            <a:ext cx="8657965" cy="651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l">
              <a:defRPr sz="4200">
                <a:solidFill>
                  <a:srgbClr val="21529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2953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studies with HFO gas mixtures</a:t>
            </a:r>
          </a:p>
        </p:txBody>
      </p:sp>
      <p:sp>
        <p:nvSpPr>
          <p:cNvPr id="1046" name="RPC long-term operation with eco-friendly gas mixtures under high background radiation and possible ageing effects must be investigated"/>
          <p:cNvSpPr txBox="1"/>
          <p:nvPr/>
        </p:nvSpPr>
        <p:spPr>
          <a:xfrm>
            <a:off x="-9253" y="879146"/>
            <a:ext cx="12192000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2300" b="1" i="1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RPC long-term operation with eco-friendly gas mixtures</a:t>
            </a:r>
            <a:r>
              <a:rPr lang="en-GB"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high background radiation and possible ageing effects must be investigated</a:t>
            </a:r>
          </a:p>
        </p:txBody>
      </p:sp>
      <p:sp>
        <p:nvSpPr>
          <p:cNvPr id="1047" name="Creation of the ECOGAS@GIF++ collaboration: a joint effort between CERN Gas Team, ALICE, ATLAS, CMS, LHCb-SHIP RPC communities"/>
          <p:cNvSpPr txBox="1"/>
          <p:nvPr/>
        </p:nvSpPr>
        <p:spPr>
          <a:xfrm>
            <a:off x="0" y="1291861"/>
            <a:ext cx="11379655" cy="32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300" i="1">
                <a:solidFill>
                  <a:srgbClr val="21529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1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Creation of the ECOGAS@GIF++ collaboration:</a:t>
            </a:r>
            <a:r>
              <a:rPr lang="en-GB" sz="161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161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joint effort between CERN Gas Team, ALICE, ATLAS, CMS, LHCb-SHIP RPC communities</a:t>
            </a:r>
          </a:p>
        </p:txBody>
      </p:sp>
      <p:sp>
        <p:nvSpPr>
          <p:cNvPr id="1049" name="Set-up at CERN Gamma Irradiation Facility (GIF++)…"/>
          <p:cNvSpPr txBox="1"/>
          <p:nvPr/>
        </p:nvSpPr>
        <p:spPr>
          <a:xfrm>
            <a:off x="18758" y="1835036"/>
            <a:ext cx="4485755" cy="3540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08352" indent="-208352">
              <a:spcBef>
                <a:spcPts val="281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Set-up at CERN Gamma Irradiation Facility (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GIF++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40" lvl="2" indent="-151799">
              <a:spcBef>
                <a:spcPts val="281"/>
              </a:spcBef>
              <a:buSzPct val="100000"/>
              <a:buChar char="-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12.2 </a:t>
            </a:r>
            <a:r>
              <a:rPr sz="1406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TBq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6" baseline="31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137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 and H4 SPS beam line</a:t>
            </a:r>
          </a:p>
          <a:p>
            <a:pPr marL="208352" indent="-208352">
              <a:spcBef>
                <a:spcPts val="281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Several RPCs under test from different experiments</a:t>
            </a:r>
          </a:p>
          <a:p>
            <a:pPr marL="208352" indent="-208352">
              <a:spcBef>
                <a:spcPts val="281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 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performance studies</a:t>
            </a:r>
          </a:p>
          <a:p>
            <a:pPr marL="285740" lvl="2" indent="-151799">
              <a:spcBef>
                <a:spcPts val="281"/>
              </a:spcBef>
              <a:buSzPct val="100000"/>
              <a:buChar char="-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different back-ground radiations</a:t>
            </a:r>
          </a:p>
          <a:p>
            <a:pPr marL="285740" lvl="2" indent="-151799">
              <a:spcBef>
                <a:spcPts val="281"/>
              </a:spcBef>
              <a:buSzPct val="100000"/>
              <a:buChar char="-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different gas mixtures and for different types of RPCs</a:t>
            </a:r>
          </a:p>
          <a:p>
            <a:pPr marL="208352" indent="-208352">
              <a:spcBef>
                <a:spcPts val="281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Long-term</a:t>
            </a: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performance studies</a:t>
            </a:r>
          </a:p>
          <a:p>
            <a:pPr marL="285740" lvl="2" indent="-151799">
              <a:spcBef>
                <a:spcPts val="281"/>
              </a:spcBef>
              <a:buSzPct val="100000"/>
              <a:buChar char="-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Irradiation of RPCs to accumulate</a:t>
            </a:r>
            <a:r>
              <a:rPr lang="en-GB"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equivalent charge of</a:t>
            </a:r>
            <a:r>
              <a:rPr lang="en-GB"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 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the HL-LHC Phase</a:t>
            </a:r>
          </a:p>
          <a:p>
            <a:pPr marL="285740" lvl="2" indent="-151799">
              <a:spcBef>
                <a:spcPts val="281"/>
              </a:spcBef>
              <a:buSzPct val="100000"/>
              <a:buChar char="-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Fundamental for the validation</a:t>
            </a:r>
            <a:r>
              <a:rPr lang="en-GB"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new eco-friendly gas mixtures</a:t>
            </a:r>
          </a:p>
          <a:p>
            <a:pPr marL="208352" indent="-208352">
              <a:spcBef>
                <a:spcPts val="281"/>
              </a:spcBef>
              <a:buSzPct val="75000"/>
              <a:buChar char="-"/>
              <a:defRPr sz="2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7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gas mixtures under study</a:t>
            </a:r>
          </a:p>
          <a:p>
            <a:pPr marL="285740" lvl="2" indent="-151799">
              <a:spcBef>
                <a:spcPts val="281"/>
              </a:spcBef>
              <a:buSzPct val="100000"/>
              <a:buChar char="-"/>
              <a:defRPr sz="200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sz="1406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50-70% + </a:t>
            </a:r>
            <a:r>
              <a:rPr sz="1406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HFO 45-25%</a:t>
            </a:r>
            <a:br>
              <a:rPr sz="1406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with~5% iC</a:t>
            </a:r>
            <a:r>
              <a:rPr sz="1406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1406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sz="140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1% SF</a:t>
            </a:r>
            <a:r>
              <a:rPr sz="1406" baseline="-5999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050" name="Screen Shot 2021-04-01 at 14.37.02.png" descr="Screen Shot 2021-04-01 at 14.37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86" y="1835036"/>
            <a:ext cx="988329" cy="4392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B347540-32A4-C666-9F56-C1CBF9A71A54}"/>
              </a:ext>
            </a:extLst>
          </p:cNvPr>
          <p:cNvGrpSpPr/>
          <p:nvPr/>
        </p:nvGrpSpPr>
        <p:grpSpPr>
          <a:xfrm>
            <a:off x="7358760" y="1814735"/>
            <a:ext cx="3035431" cy="2276574"/>
            <a:chOff x="7358760" y="2263737"/>
            <a:chExt cx="3035431" cy="2276574"/>
          </a:xfrm>
        </p:grpSpPr>
        <p:pic>
          <p:nvPicPr>
            <p:cNvPr id="1048" name="WhatsApp Image 2022-03-23 at 10.35.02.jpeg" descr="WhatsApp Image 2022-03-23 at 10.35.02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760" y="2263737"/>
              <a:ext cx="3035431" cy="227657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52" name="137Cs"/>
            <p:cNvSpPr txBox="1"/>
            <p:nvPr/>
          </p:nvSpPr>
          <p:spPr>
            <a:xfrm>
              <a:off x="7602481" y="2527197"/>
              <a:ext cx="481716" cy="258962"/>
            </a:xfrm>
            <a:prstGeom prst="rect">
              <a:avLst/>
            </a:prstGeom>
            <a:solidFill>
              <a:srgbClr val="FFFFFF">
                <a:alpha val="86163"/>
              </a:srgbClr>
            </a:solidFill>
            <a:ln w="12700">
              <a:solidFill>
                <a:srgbClr val="21529F">
                  <a:alpha val="86163"/>
                </a:srgbClr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/>
            <a:p>
              <a:pPr>
                <a:defRPr sz="1600">
                  <a:solidFill>
                    <a:srgbClr val="21529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125" baseline="31999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137</a:t>
              </a:r>
              <a:r>
                <a:rPr sz="1125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Cs</a:t>
              </a:r>
            </a:p>
          </p:txBody>
        </p:sp>
        <p:sp>
          <p:nvSpPr>
            <p:cNvPr id="1053" name="RPC detectors"/>
            <p:cNvSpPr txBox="1"/>
            <p:nvPr/>
          </p:nvSpPr>
          <p:spPr>
            <a:xfrm>
              <a:off x="9053755" y="4139441"/>
              <a:ext cx="1187387" cy="258962"/>
            </a:xfrm>
            <a:prstGeom prst="rect">
              <a:avLst/>
            </a:prstGeom>
            <a:solidFill>
              <a:srgbClr val="FFFFFF">
                <a:alpha val="86163"/>
              </a:srgbClr>
            </a:solidFill>
            <a:ln w="12700">
              <a:solidFill>
                <a:srgbClr val="21529F">
                  <a:alpha val="86163"/>
                </a:srgbClr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1600">
                  <a:solidFill>
                    <a:srgbClr val="21529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125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RPC detectors</a:t>
              </a:r>
            </a:p>
          </p:txBody>
        </p:sp>
      </p:grpSp>
      <p:grpSp>
        <p:nvGrpSpPr>
          <p:cNvPr id="1058" name="Group"/>
          <p:cNvGrpSpPr/>
          <p:nvPr/>
        </p:nvGrpSpPr>
        <p:grpSpPr>
          <a:xfrm>
            <a:off x="4729363" y="3429000"/>
            <a:ext cx="2251148" cy="2595138"/>
            <a:chOff x="0" y="0"/>
            <a:chExt cx="3201631" cy="3690861"/>
          </a:xfrm>
        </p:grpSpPr>
        <p:pic>
          <p:nvPicPr>
            <p:cNvPr id="1054" name="unknown.pdf" descr="unknow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75312" cy="3690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5" name="STD gas mix"/>
            <p:cNvSpPr txBox="1"/>
            <p:nvPr/>
          </p:nvSpPr>
          <p:spPr>
            <a:xfrm>
              <a:off x="424522" y="400036"/>
              <a:ext cx="1182423" cy="331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>
                  <a:solidFill>
                    <a:srgbClr val="3B75A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84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STD gas mix</a:t>
              </a:r>
            </a:p>
          </p:txBody>
        </p:sp>
        <p:sp>
          <p:nvSpPr>
            <p:cNvPr id="1056" name="ECO2 mix"/>
            <p:cNvSpPr txBox="1"/>
            <p:nvPr/>
          </p:nvSpPr>
          <p:spPr>
            <a:xfrm>
              <a:off x="2095632" y="1679538"/>
              <a:ext cx="965666" cy="331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>
                  <a:solidFill>
                    <a:srgbClr val="EF863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84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ECO2 mix</a:t>
              </a:r>
            </a:p>
          </p:txBody>
        </p:sp>
        <p:sp>
          <p:nvSpPr>
            <p:cNvPr id="1057" name="Rectangle"/>
            <p:cNvSpPr/>
            <p:nvPr/>
          </p:nvSpPr>
          <p:spPr>
            <a:xfrm>
              <a:off x="2875684" y="90456"/>
              <a:ext cx="325948" cy="2250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B3FF7C-F9B8-D219-5F11-A657F3C69340}"/>
              </a:ext>
            </a:extLst>
          </p:cNvPr>
          <p:cNvGrpSpPr/>
          <p:nvPr/>
        </p:nvGrpSpPr>
        <p:grpSpPr>
          <a:xfrm>
            <a:off x="7831610" y="4161508"/>
            <a:ext cx="3400878" cy="2081008"/>
            <a:chOff x="7218864" y="4610853"/>
            <a:chExt cx="3400878" cy="2081008"/>
          </a:xfrm>
        </p:grpSpPr>
        <p:pic>
          <p:nvPicPr>
            <p:cNvPr id="1036" name="ship.png" descr="shi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8864" y="4769536"/>
              <a:ext cx="3400878" cy="192232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51" name="ECO2 gas mixture"/>
            <p:cNvSpPr txBox="1"/>
            <p:nvPr/>
          </p:nvSpPr>
          <p:spPr>
            <a:xfrm>
              <a:off x="8430669" y="4810443"/>
              <a:ext cx="973023" cy="2235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984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ECO2 gas mixture</a:t>
              </a:r>
            </a:p>
          </p:txBody>
        </p:sp>
        <p:sp>
          <p:nvSpPr>
            <p:cNvPr id="1059" name="LHCb-SHIP RPC"/>
            <p:cNvSpPr txBox="1"/>
            <p:nvPr/>
          </p:nvSpPr>
          <p:spPr>
            <a:xfrm>
              <a:off x="9758553" y="4610853"/>
              <a:ext cx="729367" cy="2020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844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LHCb-SHIP RPC</a:t>
              </a:r>
            </a:p>
          </p:txBody>
        </p:sp>
      </p:grpSp>
      <p:sp>
        <p:nvSpPr>
          <p:cNvPr id="1060" name="EP-DT RPC"/>
          <p:cNvSpPr txBox="1"/>
          <p:nvPr/>
        </p:nvSpPr>
        <p:spPr>
          <a:xfrm>
            <a:off x="6236958" y="5039489"/>
            <a:ext cx="532198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84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EP-DT RPC</a:t>
            </a:r>
          </a:p>
        </p:txBody>
      </p:sp>
      <p:sp>
        <p:nvSpPr>
          <p:cNvPr id="1061" name="Results presented in RPC2022 workshop"/>
          <p:cNvSpPr txBox="1"/>
          <p:nvPr/>
        </p:nvSpPr>
        <p:spPr>
          <a:xfrm>
            <a:off x="5443550" y="6012868"/>
            <a:ext cx="2425344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600" u="sng">
                <a:latin typeface="Helvetica Neue"/>
                <a:ea typeface="Helvetica Neue"/>
                <a:cs typeface="Helvetica Neue"/>
                <a:sym typeface="Helvetica Neue"/>
                <a:hlinkClick r:id="" action="ppaction://noaction"/>
              </a:defRPr>
            </a:lvl1pPr>
          </a:lstStyle>
          <a:p>
            <a:r>
              <a:rPr sz="11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presented in RPC2022 workshop</a:t>
            </a:r>
          </a:p>
        </p:txBody>
      </p:sp>
      <p:pic>
        <p:nvPicPr>
          <p:cNvPr id="3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3D08CE15-04DE-EFE3-CF63-E94299032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C0D60E-6BA1-1537-4B6D-84452B503B23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B067DC6-84B0-4D11-25DA-5052470E8B22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467CE4A-C10D-4C7E-8677-8DFD74ED2062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7521C8-2BFC-E1AD-259F-A820110D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41</a:t>
            </a:fld>
            <a:endParaRPr lang="en-GB"/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62C4ABBF-1EC8-CFFA-8DCB-F74305E7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115ED2-2420-9658-6B92-03BAFB2104A8}"/>
              </a:ext>
            </a:extLst>
          </p:cNvPr>
          <p:cNvSpPr txBox="1"/>
          <p:nvPr/>
        </p:nvSpPr>
        <p:spPr>
          <a:xfrm>
            <a:off x="0" y="776709"/>
            <a:ext cx="4624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/>
              <a:t>New detectors for Run3 (ATLAS-BIS/BI)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BCEBC-5037-E000-AADE-DD295DF79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59" y="1513929"/>
            <a:ext cx="3567196" cy="2456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2579A-96ED-FD2C-24FC-C5CCAC8CB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9" y="984319"/>
            <a:ext cx="2554166" cy="61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B45BF4-A7A3-DC8E-7E12-7B9B7DC8D19F}"/>
              </a:ext>
            </a:extLst>
          </p:cNvPr>
          <p:cNvSpPr txBox="1"/>
          <p:nvPr/>
        </p:nvSpPr>
        <p:spPr>
          <a:xfrm>
            <a:off x="9279725" y="2834693"/>
            <a:ext cx="2340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/>
              <a:t>&lt; 𝑛𝑝 &gt;= 𝑙</a:t>
            </a:r>
            <a:r>
              <a:rPr lang="en-GB" dirty="0" err="1"/>
              <a:t>og</a:t>
            </a:r>
            <a:r>
              <a:rPr lang="en-CH" dirty="0"/>
              <a:t>(</a:t>
            </a:r>
            <a:r>
              <a:rPr lang="en-GB" dirty="0"/>
              <a:t>1/(</a:t>
            </a:r>
            <a:r>
              <a:rPr lang="en-CH" dirty="0"/>
              <a:t>1 − 𝜖</a:t>
            </a:r>
            <a:r>
              <a:rPr lang="en-GB" dirty="0"/>
              <a:t>))</a:t>
            </a:r>
            <a:endParaRPr lang="en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8E92E4-319B-98CB-4A90-905A421DC188}"/>
              </a:ext>
            </a:extLst>
          </p:cNvPr>
          <p:cNvSpPr txBox="1"/>
          <p:nvPr/>
        </p:nvSpPr>
        <p:spPr>
          <a:xfrm>
            <a:off x="5418658" y="772453"/>
            <a:ext cx="3743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Mixtures from ECOGAS@GIF </a:t>
            </a:r>
          </a:p>
          <a:p>
            <a:r>
              <a:rPr lang="en-GB" sz="1600" dirty="0"/>
              <a:t>collaboration:</a:t>
            </a:r>
            <a:endParaRPr lang="en-CH" sz="1600" dirty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D5114696-B0D1-9066-72C7-FCDD77E4D1E7}"/>
              </a:ext>
            </a:extLst>
          </p:cNvPr>
          <p:cNvSpPr txBox="1">
            <a:spLocks noChangeArrowheads="1"/>
          </p:cNvSpPr>
          <p:nvPr/>
        </p:nvSpPr>
        <p:spPr>
          <a:xfrm>
            <a:off x="792488" y="54072"/>
            <a:ext cx="104400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ATLAS and CMS - RPC upgrade programs: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new detectors &amp; FEB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222241-991B-287A-EC56-67E6DCCD6CF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86AEA04-1CB1-0F47-4038-3C9BA48D9B8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DD95F4-2A47-E4A4-3062-3CFB319351F8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ED29A66-DF5E-3D19-7EA5-7DC496BCB8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t="3460" r="2732"/>
          <a:stretch/>
        </p:blipFill>
        <p:spPr>
          <a:xfrm>
            <a:off x="5192591" y="1589561"/>
            <a:ext cx="3375909" cy="23253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D0CE27-F01B-A6E2-673C-A5B2D84868FE}"/>
              </a:ext>
            </a:extLst>
          </p:cNvPr>
          <p:cNvSpPr txBox="1"/>
          <p:nvPr/>
        </p:nvSpPr>
        <p:spPr>
          <a:xfrm>
            <a:off x="7621067" y="1649490"/>
            <a:ext cx="8967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ABS=22</a:t>
            </a:r>
            <a:endParaRPr lang="en-CH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ECB2E7-81FF-0A9B-AB03-C3CB02728FDC}"/>
              </a:ext>
            </a:extLst>
          </p:cNvPr>
          <p:cNvSpPr txBox="1"/>
          <p:nvPr/>
        </p:nvSpPr>
        <p:spPr>
          <a:xfrm>
            <a:off x="11089262" y="1803378"/>
            <a:ext cx="7719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Std mix</a:t>
            </a:r>
            <a:endParaRPr lang="en-CH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DDBE9-3B6C-F26C-E1D6-FB24548CFF77}"/>
              </a:ext>
            </a:extLst>
          </p:cNvPr>
          <p:cNvSpPr txBox="1"/>
          <p:nvPr/>
        </p:nvSpPr>
        <p:spPr>
          <a:xfrm>
            <a:off x="0" y="1136540"/>
            <a:ext cx="4901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Triplet (3 single gaps; 1 mm gas gap) 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u="sng" dirty="0">
                <a:highlight>
                  <a:srgbClr val="FFFF00"/>
                </a:highlight>
              </a:rPr>
              <a:t>Very effective Faraday cage </a:t>
            </a:r>
            <a:r>
              <a:rPr lang="en-GB" dirty="0"/>
              <a:t>allowing to operate with low noise and trigger on 2/3 coincidence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u="sng" dirty="0">
                <a:highlight>
                  <a:srgbClr val="FFFF00"/>
                </a:highlight>
              </a:rPr>
              <a:t>New FEB with new chip</a:t>
            </a:r>
            <a:r>
              <a:rPr lang="en-GB" dirty="0"/>
              <a:t>:</a:t>
            </a:r>
          </a:p>
          <a:p>
            <a:pPr marL="742950" lvl="1" indent="-285750">
              <a:buFont typeface="Calibri" panose="020F0502020204030204" pitchFamily="34" charset="0"/>
              <a:buChar char="ꓸ"/>
            </a:pPr>
            <a:r>
              <a:rPr lang="en-GB" dirty="0"/>
              <a:t>Low noise </a:t>
            </a:r>
          </a:p>
          <a:p>
            <a:pPr marL="742950" lvl="1" indent="-285750">
              <a:buFont typeface="Calibri" panose="020F0502020204030204" pitchFamily="34" charset="0"/>
              <a:buChar char="ꓸ"/>
            </a:pPr>
            <a:r>
              <a:rPr lang="en-GB" dirty="0"/>
              <a:t>Allowing threshold as low as 1 </a:t>
            </a:r>
            <a:r>
              <a:rPr lang="en-GB" dirty="0" err="1"/>
              <a:t>fC</a:t>
            </a:r>
            <a:endParaRPr lang="en-GB" dirty="0"/>
          </a:p>
          <a:p>
            <a:r>
              <a:rPr lang="en-GB" sz="1600" dirty="0">
                <a:sym typeface="Wingdings" panose="05000000000000000000" pitchFamily="2" charset="2"/>
              </a:rPr>
              <a:t>	</a:t>
            </a:r>
            <a:r>
              <a:rPr lang="en-GB" sz="1600" u="sng" dirty="0">
                <a:sym typeface="Wingdings" panose="05000000000000000000" pitchFamily="2" charset="2"/>
              </a:rPr>
              <a:t> </a:t>
            </a:r>
            <a:r>
              <a:rPr lang="en-GB" sz="1600" u="sng" dirty="0"/>
              <a:t>from 30 to 3 </a:t>
            </a:r>
            <a:r>
              <a:rPr lang="en-GB" sz="1600" u="sng" dirty="0" err="1"/>
              <a:t>pC</a:t>
            </a:r>
            <a:r>
              <a:rPr lang="en-GB" sz="1600" u="sng" dirty="0"/>
              <a:t> per photon count</a:t>
            </a:r>
          </a:p>
          <a:p>
            <a:pPr marL="1657350" lvl="3" indent="-285750">
              <a:buFont typeface="Wingdings" panose="05000000000000000000" pitchFamily="2" charset="2"/>
              <a:buChar char="à"/>
            </a:pPr>
            <a:r>
              <a:rPr lang="en-GB" sz="1600" u="sng" dirty="0">
                <a:highlight>
                  <a:srgbClr val="FFFF00"/>
                </a:highlight>
                <a:sym typeface="Wingdings" panose="05000000000000000000" pitchFamily="2" charset="2"/>
              </a:rPr>
              <a:t>Increased rate capability (x10)</a:t>
            </a:r>
          </a:p>
          <a:p>
            <a:pPr marL="1657350" lvl="3" indent="-285750">
              <a:buFont typeface="Wingdings" panose="05000000000000000000" pitchFamily="2" charset="2"/>
              <a:buChar char="à"/>
            </a:pPr>
            <a:r>
              <a:rPr lang="en-GB" sz="1600" u="sng" dirty="0">
                <a:highlight>
                  <a:srgbClr val="FFFF00"/>
                </a:highlight>
                <a:sym typeface="Wingdings" panose="05000000000000000000" pitchFamily="2" charset="2"/>
              </a:rPr>
              <a:t>Low ageing (÷10)</a:t>
            </a:r>
            <a:endParaRPr lang="en-GB" sz="1600" u="sng" dirty="0">
              <a:highlight>
                <a:srgbClr val="FFFF00"/>
              </a:highlight>
            </a:endParaRP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3 independent singlets providing 3D+time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Combined </a:t>
            </a:r>
            <a:r>
              <a:rPr lang="el-GR" dirty="0"/>
              <a:t>σ</a:t>
            </a:r>
            <a:r>
              <a:rPr lang="en-GB" baseline="-25000" dirty="0"/>
              <a:t>t</a:t>
            </a:r>
            <a:r>
              <a:rPr lang="en-GB" dirty="0"/>
              <a:t> 160 </a:t>
            </a:r>
            <a:r>
              <a:rPr lang="en-GB" dirty="0" err="1"/>
              <a:t>ps</a:t>
            </a: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4FF2CA-2741-F066-6214-E439CDD0A33D}"/>
              </a:ext>
            </a:extLst>
          </p:cNvPr>
          <p:cNvSpPr txBox="1"/>
          <p:nvPr/>
        </p:nvSpPr>
        <p:spPr>
          <a:xfrm>
            <a:off x="0" y="4147900"/>
            <a:ext cx="46242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u="sng" dirty="0"/>
              <a:t>New detectors for Run3 (CMS-</a:t>
            </a:r>
            <a:r>
              <a:rPr lang="en-GB" b="1" u="sng" dirty="0" err="1"/>
              <a:t>iRPC</a:t>
            </a:r>
            <a:r>
              <a:rPr lang="en-GB" b="1" u="sng" dirty="0"/>
              <a:t>)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dirty="0"/>
              <a:t>double gap (1.4 mm gas gap)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GB" u="sng" dirty="0"/>
              <a:t>new FEB</a:t>
            </a:r>
            <a:r>
              <a:rPr lang="en-GB" dirty="0"/>
              <a:t>: </a:t>
            </a:r>
          </a:p>
          <a:p>
            <a:pPr marL="742950" lvl="1" indent="-285750">
              <a:buFont typeface="Calibri" panose="020F0502020204030204" pitchFamily="34" charset="0"/>
              <a:buChar char="ꓸ"/>
            </a:pPr>
            <a:r>
              <a:rPr lang="en-GB" dirty="0"/>
              <a:t>PETIROC2C re-designed</a:t>
            </a:r>
          </a:p>
          <a:p>
            <a:pPr marL="742950" lvl="1" indent="-285750">
              <a:buFont typeface="Calibri" panose="020F0502020204030204" pitchFamily="34" charset="0"/>
              <a:buChar char="ꓸ"/>
            </a:pPr>
            <a:r>
              <a:rPr lang="en-GB" dirty="0"/>
              <a:t>Threshold  &lt; 50 </a:t>
            </a:r>
            <a:r>
              <a:rPr lang="en-GB" dirty="0" err="1"/>
              <a:t>fC</a:t>
            </a:r>
            <a:endParaRPr lang="en-GB" dirty="0"/>
          </a:p>
          <a:p>
            <a:pPr marL="742950" lvl="1" indent="-285750">
              <a:buFont typeface="Calibri" panose="020F0502020204030204" pitchFamily="34" charset="0"/>
              <a:buChar char="ꓸ"/>
            </a:pPr>
            <a:r>
              <a:rPr lang="en-GB" dirty="0"/>
              <a:t>TDC </a:t>
            </a:r>
            <a:r>
              <a:rPr lang="en-GB" dirty="0" err="1"/>
              <a:t>σt</a:t>
            </a:r>
            <a:r>
              <a:rPr lang="en-GB" dirty="0"/>
              <a:t> 20 </a:t>
            </a:r>
            <a:r>
              <a:rPr lang="en-GB" dirty="0" err="1"/>
              <a:t>ps</a:t>
            </a:r>
            <a:endParaRPr lang="en-GB" dirty="0"/>
          </a:p>
          <a:p>
            <a:pPr marL="742950" lvl="1" indent="-285750">
              <a:buFont typeface="Calibri" panose="020F0502020204030204" pitchFamily="34" charset="0"/>
              <a:buChar char="ꓸ"/>
            </a:pPr>
            <a:r>
              <a:rPr lang="en-GB" dirty="0"/>
              <a:t>TDC and detector </a:t>
            </a:r>
            <a:r>
              <a:rPr lang="en-GB" dirty="0" err="1"/>
              <a:t>σt</a:t>
            </a:r>
            <a:r>
              <a:rPr lang="en-GB" dirty="0"/>
              <a:t> ~ 160 </a:t>
            </a:r>
            <a:r>
              <a:rPr lang="en-GB" dirty="0" err="1"/>
              <a:t>ps</a:t>
            </a:r>
            <a:endParaRPr lang="en-GB" dirty="0"/>
          </a:p>
          <a:p>
            <a:pPr lvl="2"/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position resolution of ~1.6 cm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FEFB0C7A-9261-C74D-C3EE-187C807A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42</a:t>
            </a:fld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3CDE17-4E5E-C01E-0DBE-AD00ED8F92A7}"/>
              </a:ext>
            </a:extLst>
          </p:cNvPr>
          <p:cNvSpPr txBox="1"/>
          <p:nvPr/>
        </p:nvSpPr>
        <p:spPr>
          <a:xfrm>
            <a:off x="5054364" y="4424867"/>
            <a:ext cx="7028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From:</a:t>
            </a:r>
          </a:p>
          <a:p>
            <a:r>
              <a:rPr lang="en-GB" dirty="0">
                <a:hlinkClick r:id="rId5"/>
              </a:rPr>
              <a:t>CERN EP Seminar: Summary of RPC workshop</a:t>
            </a:r>
            <a:endParaRPr lang="fr-FR" dirty="0"/>
          </a:p>
          <a:p>
            <a:r>
              <a:rPr lang="en-GB" dirty="0">
                <a:hlinkClick r:id="rId6"/>
              </a:rPr>
              <a:t>RPC 2022 workshop: Overview</a:t>
            </a:r>
            <a:r>
              <a:rPr lang="fr-FR" dirty="0"/>
              <a:t>:</a:t>
            </a:r>
          </a:p>
          <a:p>
            <a:r>
              <a:rPr lang="en-GB" dirty="0">
                <a:hlinkClick r:id="rId7"/>
              </a:rPr>
              <a:t>Exploring the performance limits of the new generation of ATLAS RPCs</a:t>
            </a:r>
            <a:endParaRPr lang="fr-FR" dirty="0"/>
          </a:p>
          <a:p>
            <a:r>
              <a:rPr lang="en-GB" dirty="0">
                <a:hlinkClick r:id="rId8"/>
              </a:rPr>
              <a:t>XVI Workshop on Resistive </a:t>
            </a:r>
            <a:r>
              <a:rPr lang="en-GB" dirty="0" err="1">
                <a:hlinkClick r:id="rId8"/>
              </a:rPr>
              <a:t>PlaCMS</a:t>
            </a:r>
            <a:r>
              <a:rPr lang="en-GB" dirty="0">
                <a:hlinkClick r:id="rId8"/>
              </a:rPr>
              <a:t> </a:t>
            </a:r>
            <a:r>
              <a:rPr lang="en-GB" dirty="0" err="1">
                <a:hlinkClick r:id="rId8"/>
              </a:rPr>
              <a:t>iRPC</a:t>
            </a:r>
            <a:r>
              <a:rPr lang="en-GB" dirty="0">
                <a:hlinkClick r:id="rId8"/>
              </a:rPr>
              <a:t> FEB development and validation</a:t>
            </a:r>
            <a:r>
              <a:rPr lang="fr-FR" dirty="0"/>
              <a:t> </a:t>
            </a:r>
            <a:endParaRPr lang="en-CH" dirty="0"/>
          </a:p>
        </p:txBody>
      </p:sp>
      <p:pic>
        <p:nvPicPr>
          <p:cNvPr id="35" name="Picture 34" descr="C:\Users\guidar\Documents\IEEE2012\CERN LogoOutline-Blue-04.png">
            <a:extLst>
              <a:ext uri="{FF2B5EF4-FFF2-40B4-BE49-F238E27FC236}">
                <a16:creationId xmlns:a16="http://schemas.microsoft.com/office/drawing/2014/main" id="{CC829B45-1179-D1CD-8C70-28C1E5E5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1">
            <a:extLst>
              <a:ext uri="{FF2B5EF4-FFF2-40B4-BE49-F238E27FC236}">
                <a16:creationId xmlns:a16="http://schemas.microsoft.com/office/drawing/2014/main" id="{C1E31CCF-FC2B-AF20-F1FE-70A44448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983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81C0FEF-270F-4792-68DD-CEF58E475C37}"/>
              </a:ext>
            </a:extLst>
          </p:cNvPr>
          <p:cNvSpPr txBox="1">
            <a:spLocks noChangeArrowheads="1"/>
          </p:cNvSpPr>
          <p:nvPr/>
        </p:nvSpPr>
        <p:spPr>
          <a:xfrm>
            <a:off x="1988568" y="-20125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PFAS: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“forever chemicals”</a:t>
            </a:r>
          </a:p>
        </p:txBody>
      </p:sp>
      <p:pic>
        <p:nvPicPr>
          <p:cNvPr id="5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93501629-75E5-B949-7FB3-81063CB80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4097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DC8910-1DF1-ED0B-FAD9-F01C143F55CE}"/>
              </a:ext>
            </a:extLst>
          </p:cNvPr>
          <p:cNvGrpSpPr/>
          <p:nvPr/>
        </p:nvGrpSpPr>
        <p:grpSpPr>
          <a:xfrm>
            <a:off x="792488" y="633233"/>
            <a:ext cx="10440000" cy="37824"/>
            <a:chOff x="179512" y="582864"/>
            <a:chExt cx="8820000" cy="378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8CF9087-B744-CC2E-B246-79CDF0AB7F5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A750DE5-7A13-F613-BC1C-7F4BC652494B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353D77-923D-422F-B8C0-CCB7518DCAB2}"/>
              </a:ext>
            </a:extLst>
          </p:cNvPr>
          <p:cNvSpPr txBox="1"/>
          <p:nvPr/>
        </p:nvSpPr>
        <p:spPr>
          <a:xfrm>
            <a:off x="150185" y="975560"/>
            <a:ext cx="119921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PFASs are defined as fluorinated substances that contain at least one fully fluorinated methyl or methylene carbon atom (without any H/Cl/Br/I atom attached to it), i.e. with a few noted exceptions, any chemical with at least a perfluorinated methyl group (–CF3) or a perfluorinated methylene group (–CF2–) is a PFAS</a:t>
            </a:r>
          </a:p>
          <a:p>
            <a:endParaRPr lang="en-GB" dirty="0"/>
          </a:p>
          <a:p>
            <a:r>
              <a:rPr lang="en-GB" dirty="0"/>
              <a:t>PFASs play a key economic role for companies such as DuPont, 3M, and W. L. Gore &amp; Associates because they are used in emulsion polymerization to produce fluoropolymers. They have two main markets: a $1 billion annual market for use in stain repellents, and a $100 million annual market for use in polishes, paints, and coatings. In 2022, 3M announced that it will end PFAS production by 2025.</a:t>
            </a:r>
          </a:p>
          <a:p>
            <a:endParaRPr lang="en-GB" dirty="0"/>
          </a:p>
          <a:p>
            <a:r>
              <a:rPr lang="fr-FR" dirty="0"/>
              <a:t>Bioaccumulation and biomagnification</a:t>
            </a:r>
            <a:endParaRPr lang="en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4DF6B9-D6BB-5ACA-5F14-CF5F4E18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4" y="3935376"/>
            <a:ext cx="4657060" cy="2619596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BEE8FF6-9D17-1E9F-80CB-A60B8E39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29/05/2023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30F7093-DC98-DEEA-82D1-0175A65D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Belgrade workshop</a:t>
            </a:r>
            <a:endParaRPr lang="en-CH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CD0B88D-77CA-3BE6-029E-472307F33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F2EB-0B27-4F85-A608-05BA2EA2D841}" type="slidenum">
              <a:rPr lang="en-CH" smtClean="0"/>
              <a:t>43</a:t>
            </a:fld>
            <a:endParaRPr lang="en-CH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9BA927-A721-F69A-010A-31287FB67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587" y="3313502"/>
            <a:ext cx="4657060" cy="349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52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FC7679-D538-AE61-F47D-6CDF32501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8" y="119038"/>
            <a:ext cx="11992063" cy="661992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754F92-2638-C11F-454E-5C4BD22D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29/05/2023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6C4279C-1A70-22E0-951D-B52BF401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Belgrade workshop</a:t>
            </a:r>
            <a:endParaRPr lang="en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DB3C5-B11F-0504-0B30-E0FF141A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F2EB-0B27-4F85-A608-05BA2EA2D841}" type="slidenum">
              <a:rPr lang="en-CH" smtClean="0"/>
              <a:t>44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66444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431BAA-C0FC-2C4C-F202-FFFD5AEE8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3" y="47600"/>
            <a:ext cx="12087313" cy="6762799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440ED1-F9CC-EB71-F77E-8536D32C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H"/>
              <a:t>29/05/2023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CB5896B-DA8B-133A-246C-A61C916C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Belgrade workshop</a:t>
            </a:r>
            <a:endParaRPr lang="en-CH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56FB5E-106F-B5A7-96C1-2A6269FF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F2EB-0B27-4F85-A608-05BA2EA2D841}" type="slidenum">
              <a:rPr lang="en-CH" smtClean="0"/>
              <a:t>45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81444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Conclusions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EF8F0A-2463-4B06-B899-384A9A0A314C}"/>
              </a:ext>
            </a:extLst>
          </p:cNvPr>
          <p:cNvSpPr txBox="1"/>
          <p:nvPr/>
        </p:nvSpPr>
        <p:spPr>
          <a:xfrm>
            <a:off x="0" y="983512"/>
            <a:ext cx="12192000" cy="4086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sym typeface="Source Sans Pro"/>
              </a:rPr>
              <a:t>GHGs usage in particle detectors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+mj-lt"/>
                <a:sym typeface="Source Sans Pro"/>
              </a:rPr>
              <a:t>F-gas regulation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Due to the environmental risk, “F-gas regulations” started to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limit the GHGs usage </a:t>
            </a: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(EU case)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availability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 and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price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 are today critical for old F-gases</a:t>
            </a:r>
            <a:endParaRPr lang="en-GB" sz="1400" b="1" kern="0" dirty="0">
              <a:solidFill>
                <a:srgbClr val="0645AD"/>
              </a:solidFill>
              <a:latin typeface="+mj-lt"/>
              <a:sym typeface="Source Sans Pro"/>
            </a:endParaRPr>
          </a:p>
          <a:p>
            <a:pPr lvl="0">
              <a:spcBef>
                <a:spcPts val="500"/>
              </a:spcBef>
              <a:buClr>
                <a:srgbClr val="434343"/>
              </a:buClr>
              <a:buSzPts val="1400"/>
              <a:defRPr/>
            </a:pPr>
            <a:r>
              <a:rPr lang="en-GB" sz="1400" b="1" kern="0" dirty="0">
                <a:solidFill>
                  <a:srgbClr val="0645AD"/>
                </a:solidFill>
                <a:latin typeface="+mj-lt"/>
                <a:sym typeface="Source Sans Pro"/>
              </a:rPr>
              <a:t>Detector design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645AD"/>
              </a:solidFill>
              <a:effectLst/>
              <a:uLnTx/>
              <a:uFillTx/>
              <a:latin typeface="+mj-lt"/>
              <a:sym typeface="Source Sans Pro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It is fundamental to look not only at detector performance but also at the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infrastructure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New generation detectors should 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limit the risk of developing leaks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lang="en-GB" sz="1400" kern="0" dirty="0">
                <a:latin typeface="+mj-lt"/>
                <a:sym typeface="Source Sans Pro"/>
              </a:rPr>
              <a:t>If detectors are tight, gas consumption can be limited thanks to </a:t>
            </a:r>
            <a:r>
              <a:rPr lang="en-GB" sz="1400" b="1" kern="0" dirty="0">
                <a:latin typeface="+mj-lt"/>
                <a:sym typeface="Source Sans Pro"/>
              </a:rPr>
              <a:t>gas recirculation and recuperation systems </a:t>
            </a:r>
            <a:r>
              <a:rPr lang="en-GB" sz="1400" kern="0" dirty="0">
                <a:latin typeface="+mj-lt"/>
                <a:sym typeface="Source Sans Pro"/>
              </a:rPr>
              <a:t>(useful not only for GHGs but also for any expensive gases)</a:t>
            </a:r>
            <a:endParaRPr kumimoji="0" lang="en-GB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endParaRPr kumimoji="0" lang="en-GB" sz="17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j-lt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sym typeface="Source Sans Pro"/>
              </a:rPr>
              <a:t>Strategies for GHG usage optimization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lang="en-GB" sz="1400" b="1" kern="0" dirty="0">
                <a:solidFill>
                  <a:srgbClr val="0645AD"/>
                </a:solidFill>
                <a:latin typeface="+mj-lt"/>
                <a:sym typeface="Source Sans Pro"/>
              </a:rPr>
              <a:t>Optimization of current technologies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Particular attention to gas system and detector operation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Gas systems upgrade beyond original design 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Improved/higher gas recirculation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endParaRPr kumimoji="0" lang="en-GB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sym typeface="Source Sans Pro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5BC2CA-19ED-A70D-F1C9-0419E7BA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46</a:t>
            </a:fld>
            <a:endParaRPr lang="en-GB"/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D7C19136-12BF-F7C2-8068-5281306E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418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Conclusions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EF8F0A-2463-4B06-B899-384A9A0A314C}"/>
              </a:ext>
            </a:extLst>
          </p:cNvPr>
          <p:cNvSpPr txBox="1"/>
          <p:nvPr/>
        </p:nvSpPr>
        <p:spPr>
          <a:xfrm>
            <a:off x="0" y="871312"/>
            <a:ext cx="12192000" cy="5321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Gas recuperation plant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lang="en-GB" sz="1400" b="1" kern="0" dirty="0">
                <a:latin typeface="+mj-lt"/>
                <a:sym typeface="Source Sans Pro"/>
              </a:rPr>
              <a:t>Gas recuperation will be effective only if leaks at detector level will be reduced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lang="en-GB" sz="1400" kern="0" dirty="0">
                <a:latin typeface="+mj-lt"/>
                <a:sym typeface="Source Sans Pro"/>
              </a:rPr>
              <a:t>R&amp;D costs for R134a recuperation system is well justified by running costs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lang="en-GB" sz="1400" kern="0" dirty="0">
                <a:latin typeface="+mj-lt"/>
                <a:sym typeface="Source Sans Pro"/>
              </a:rPr>
              <a:t>R134a recuperation prototype0 is more complicated than expected but showed good performance: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Calibri" panose="020F0502020204030204" pitchFamily="34" charset="0"/>
              <a:buChar char="ꓸ"/>
              <a:defRPr/>
            </a:pPr>
            <a:r>
              <a:rPr lang="en-GB" sz="1400" kern="0" dirty="0">
                <a:latin typeface="+mj-lt"/>
                <a:sym typeface="Source Sans Pro"/>
              </a:rPr>
              <a:t>~ 80% recuperation efficiency and good gas quality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lang="en-GB" sz="1400" kern="0" dirty="0">
                <a:latin typeface="+mj-lt"/>
                <a:sym typeface="Source Sans Pro"/>
              </a:rPr>
              <a:t>Consolidation of existing plants (CF4, C4F10) ongoing: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Calibri" panose="020F0502020204030204" pitchFamily="34" charset="0"/>
              <a:buChar char="ꓸ"/>
              <a:defRPr/>
            </a:pPr>
            <a:r>
              <a:rPr lang="en-GB" sz="1400" kern="0" dirty="0">
                <a:latin typeface="+mj-lt"/>
                <a:sym typeface="Source Sans Pro"/>
              </a:rPr>
              <a:t>CMS-CSC-CF4 recuperation efficiency increased to 70%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Calibri" panose="020F0502020204030204" pitchFamily="34" charset="0"/>
              <a:buChar char="ꓸ"/>
              <a:defRPr/>
            </a:pPr>
            <a:r>
              <a:rPr lang="en-GB" sz="1400" kern="0" dirty="0">
                <a:latin typeface="+mj-lt"/>
                <a:sym typeface="Source Sans Pro"/>
              </a:rPr>
              <a:t>LHCb-RICH2-CF4 installed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Calibri" panose="020F0502020204030204" pitchFamily="34" charset="0"/>
              <a:buChar char="ꓸ"/>
              <a:defRPr/>
            </a:pPr>
            <a:r>
              <a:rPr lang="en-GB" sz="1400" kern="0" dirty="0">
                <a:latin typeface="+mj-lt"/>
                <a:sym typeface="Source Sans Pro"/>
              </a:rPr>
              <a:t>LHCb-RICH1-C4F10 design ongoing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sym typeface="Source Sans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New eco-gases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lang="en-GB" sz="1400" kern="0" dirty="0">
                <a:latin typeface="+mj-lt"/>
                <a:sym typeface="Source Sans Pro"/>
              </a:rPr>
              <a:t>New low-GWP gases can easily break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Source Sans Pro"/>
              <a:buChar char="-"/>
              <a:defRPr/>
            </a:pPr>
            <a:r>
              <a:rPr lang="en-GB" sz="1400" b="1" kern="0" dirty="0">
                <a:latin typeface="+mj-lt"/>
                <a:sym typeface="Source Sans Pro"/>
              </a:rPr>
              <a:t>Sensitive to UV, humidity and oxidation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Source Sans Pro"/>
              <a:buChar char="-"/>
              <a:defRPr/>
            </a:pPr>
            <a:r>
              <a:rPr lang="en-GB" sz="1400" kern="0" dirty="0">
                <a:latin typeface="+mj-lt"/>
                <a:sym typeface="Source Sans Pro"/>
              </a:rPr>
              <a:t>HF, TFA sub-products are produced and their effects on long-term operation need to be evaluated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lang="en-GB" sz="1400" b="1" kern="0" dirty="0">
                <a:latin typeface="+mj-lt"/>
                <a:sym typeface="Source Sans Pro"/>
              </a:rPr>
              <a:t>Missing cross-section to perform simulation studies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Source Sans Pro"/>
              <a:buChar char="-"/>
              <a:defRPr/>
            </a:pPr>
            <a:r>
              <a:rPr lang="en-GB" sz="1400" kern="0" dirty="0">
                <a:latin typeface="+mj-lt"/>
                <a:sym typeface="Source Sans Pro"/>
              </a:rPr>
              <a:t>Dedicated measurements needed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R-1234ze, NOVEC, … are currently the main fluorinated alternative but: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Source Sans Pro"/>
              <a:buChar char="-"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For 2 mm gas gap RPC, the addition of a 4th mixture components (CO2, ?) is needed to maintain reasonable HV working point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Source Sans Pro"/>
              <a:buChar char="-"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availability and price are still a matter of concern 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Source Sans Pro"/>
              <a:buChar char="-"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long term operation in high radiation environment to be studied</a:t>
            </a:r>
          </a:p>
          <a:p>
            <a:pPr marL="457200" marR="0" lvl="0" indent="-31750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New generation detectors and electronics seems to be more compatible with new eco-friendly gases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 than old-generation 2 mm gas gap RPC </a:t>
            </a:r>
          </a:p>
          <a:p>
            <a:pPr marL="914400" lvl="1" indent="-317500">
              <a:lnSpc>
                <a:spcPct val="80000"/>
              </a:lnSpc>
              <a:spcBef>
                <a:spcPts val="500"/>
              </a:spcBef>
              <a:buClr>
                <a:srgbClr val="7F7F7F"/>
              </a:buClr>
              <a:buSzPts val="1400"/>
              <a:buFont typeface="Source Sans Pro"/>
              <a:buChar char="-"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Upgrades for LHC experiments (ATLAS and CMS RPC Phase2 upgrades)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5BC2CA-19ED-A70D-F1C9-0419E7BA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47</a:t>
            </a:fld>
            <a:endParaRPr lang="en-GB"/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D7C19136-12BF-F7C2-8068-5281306E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66D5F-F459-CD2E-7D7F-BE9F42EA7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81" y="1366794"/>
            <a:ext cx="1872208" cy="1840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DC9BB-EB40-9855-4ADB-B85D00F6EB9B}"/>
              </a:ext>
            </a:extLst>
          </p:cNvPr>
          <p:cNvSpPr txBox="1"/>
          <p:nvPr/>
        </p:nvSpPr>
        <p:spPr>
          <a:xfrm>
            <a:off x="8746635" y="909136"/>
            <a:ext cx="2774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Recuperation of R134a can drastically decrease GHG consumption</a:t>
            </a:r>
          </a:p>
        </p:txBody>
      </p:sp>
    </p:spTree>
    <p:extLst>
      <p:ext uri="{BB962C8B-B14F-4D97-AF65-F5344CB8AC3E}">
        <p14:creationId xmlns:p14="http://schemas.microsoft.com/office/powerpoint/2010/main" val="1583059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Conclusions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EF8F0A-2463-4B06-B899-384A9A0A314C}"/>
              </a:ext>
            </a:extLst>
          </p:cNvPr>
          <p:cNvSpPr txBox="1"/>
          <p:nvPr/>
        </p:nvSpPr>
        <p:spPr>
          <a:xfrm>
            <a:off x="0" y="983512"/>
            <a:ext cx="12192000" cy="2694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+mj-lt"/>
                <a:sym typeface="Source Sans Pro"/>
              </a:rPr>
              <a:t>GHGs abatement/disposal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Commercial systems exist. Adopted when gases cannot be reused.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Heavy infrastructures required (CH4+O2 supply, Waste water treatment)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Since availability/price can become a real problem in the future it is better to optimize consumption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sym typeface="Source Sans Pro"/>
              </a:rPr>
              <a:t>Destruction in external companies: more expensive than Gas abatement system.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Source Sans Pro"/>
              <a:buChar char="-"/>
              <a:tabLst/>
              <a:defRPr/>
            </a:pPr>
            <a:endParaRPr lang="en-GB" sz="1400" kern="0" dirty="0">
              <a:latin typeface="+mj-lt"/>
              <a:sym typeface="Source Sans Pro"/>
            </a:endParaRPr>
          </a:p>
          <a:p>
            <a:pPr marL="139700" marR="0" lvl="0" indent="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Additional challenge: finding right profile for resources for R&amp;D and new recuperation plants operation:</a:t>
            </a:r>
          </a:p>
          <a:p>
            <a:pPr marL="425450" marR="0" lvl="0" indent="-28575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 panose="020F0502020204030204" pitchFamily="34" charset="0"/>
              <a:buChar char="−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Chemist, industrial chemistry engineer, engineer, physicist</a:t>
            </a:r>
          </a:p>
          <a:p>
            <a:pPr marL="425450" marR="0" lvl="0" indent="-285750" algn="l" defTabSz="914400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 panose="020F0502020204030204" pitchFamily="34" charset="0"/>
              <a:buChar char="−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Source Sans Pro"/>
              </a:rPr>
              <a:t>Short term contracts: trainee, technical (max doctoral) </a:t>
            </a:r>
          </a:p>
          <a:p>
            <a:pPr marL="139700" marR="0" lvl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sym typeface="Source Sans Pro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5BC2CA-19ED-A70D-F1C9-0419E7BA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48</a:t>
            </a:fld>
            <a:endParaRPr lang="en-GB"/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D7C19136-12BF-F7C2-8068-5281306E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9385" y="6356350"/>
            <a:ext cx="5693229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558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06CB2-02F5-4C51-BDA1-C5CCA65E1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62231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77B5E-05AB-47C1-BE9E-EF911AE09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49</a:t>
            </a:fld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63BBA7-000E-4843-A04D-E9DBC5B464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708" r="1254" b="2833"/>
          <a:stretch/>
        </p:blipFill>
        <p:spPr>
          <a:xfrm>
            <a:off x="0" y="2280909"/>
            <a:ext cx="4198900" cy="28898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69E739-EC8C-463A-B118-692178E6F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t="2180" r="1618" b="1950"/>
          <a:stretch/>
        </p:blipFill>
        <p:spPr>
          <a:xfrm>
            <a:off x="5750669" y="2224091"/>
            <a:ext cx="5688633" cy="3925357"/>
          </a:xfrm>
          <a:prstGeom prst="rect">
            <a:avLst/>
          </a:prstGeom>
        </p:spPr>
      </p:pic>
      <p:sp>
        <p:nvSpPr>
          <p:cNvPr id="31" name="Rectangle 4">
            <a:extLst>
              <a:ext uri="{FF2B5EF4-FFF2-40B4-BE49-F238E27FC236}">
                <a16:creationId xmlns:a16="http://schemas.microsoft.com/office/drawing/2014/main" id="{4822EE08-3CFC-49CB-B343-42EAF4CA388C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-7482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Optimization of gas consumption</a:t>
            </a:r>
          </a:p>
        </p:txBody>
      </p:sp>
      <p:pic>
        <p:nvPicPr>
          <p:cNvPr id="3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0DB7F90C-D9A5-4C8D-BB99-4C6DA589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EE373F1-97F0-4790-92B4-D20997A9851A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3C34E2D-6C9B-451D-9E99-8C7D664A2F5F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1DD2E48-A4E9-4BEA-BBD0-E7892E942C1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D3CBCFC-4D53-4D6C-AD54-7191212F68BB}"/>
              </a:ext>
            </a:extLst>
          </p:cNvPr>
          <p:cNvSpPr txBox="1"/>
          <p:nvPr/>
        </p:nvSpPr>
        <p:spPr>
          <a:xfrm>
            <a:off x="1425584" y="3279319"/>
            <a:ext cx="3292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</a:rPr>
              <a:t>gas recirculation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most detectors (gas systems design, 2000)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90% optimization =&gt; 90% reduction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01DE6171-91F5-4836-9F52-4DFDF75D7C0F}"/>
              </a:ext>
            </a:extLst>
          </p:cNvPr>
          <p:cNvSpPr/>
          <p:nvPr/>
        </p:nvSpPr>
        <p:spPr>
          <a:xfrm>
            <a:off x="1115671" y="2660681"/>
            <a:ext cx="216024" cy="2078179"/>
          </a:xfrm>
          <a:prstGeom prst="rightBrace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ED99C7-5E19-470E-B572-C7CF33DF275B}"/>
              </a:ext>
            </a:extLst>
          </p:cNvPr>
          <p:cNvSpPr txBox="1"/>
          <p:nvPr/>
        </p:nvSpPr>
        <p:spPr>
          <a:xfrm>
            <a:off x="6430821" y="4049755"/>
            <a:ext cx="187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gas recuperation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CF</a:t>
            </a:r>
            <a:r>
              <a:rPr kumimoji="0" lang="en-GB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CMS-CSC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F0ABEF7-3558-4D44-BCA3-0B974ABC4D39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7366925" y="4572975"/>
            <a:ext cx="443379" cy="733665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  <a:headEnd type="none"/>
            <a:tailEnd type="stealth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3C6DAD1-6F05-416C-80C3-2A991F2864ED}"/>
              </a:ext>
            </a:extLst>
          </p:cNvPr>
          <p:cNvSpPr txBox="1"/>
          <p:nvPr/>
        </p:nvSpPr>
        <p:spPr>
          <a:xfrm>
            <a:off x="7107555" y="2457593"/>
            <a:ext cx="1593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gas recirculation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: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ALICE-RPC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LHCb-GEM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run optimization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LHCb-RICH1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LHCb-RICH2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49B4674-05EF-44E4-BD5C-E413E350DA26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7904193" y="3842588"/>
            <a:ext cx="696613" cy="1045269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  <a:headEnd type="none"/>
            <a:tailEnd type="stealth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826C934-D03E-486C-963A-57C8EBDFE26F}"/>
              </a:ext>
            </a:extLst>
          </p:cNvPr>
          <p:cNvSpPr txBox="1"/>
          <p:nvPr/>
        </p:nvSpPr>
        <p:spPr>
          <a:xfrm>
            <a:off x="8355253" y="929517"/>
            <a:ext cx="3191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gas recuperation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improvement: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CF</a:t>
            </a:r>
            <a:r>
              <a:rPr kumimoji="0" lang="en-GB" sz="1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CMS-CSC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2F93A63-91B8-4CD0-83EE-7AFBC82118ED}"/>
              </a:ext>
            </a:extLst>
          </p:cNvPr>
          <p:cNvCxnSpPr>
            <a:cxnSpLocks/>
            <a:stCxn id="43" idx="2"/>
          </p:cNvCxnSpPr>
          <p:nvPr/>
        </p:nvCxnSpPr>
        <p:spPr>
          <a:xfrm>
            <a:off x="9951030" y="1452737"/>
            <a:ext cx="234446" cy="1697353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  <a:headEnd type="none"/>
            <a:tailEnd type="stealth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4A5E60C-51E4-4569-A41D-FD90FD8CFD0D}"/>
              </a:ext>
            </a:extLst>
          </p:cNvPr>
          <p:cNvSpPr txBox="1"/>
          <p:nvPr/>
        </p:nvSpPr>
        <p:spPr>
          <a:xfrm>
            <a:off x="7475642" y="1619064"/>
            <a:ext cx="2233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gas recirculation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increased: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ALICE-RPC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LHCb-GEM 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B361E59-3551-4DE7-91FA-85B2960098FF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8592200" y="2357728"/>
            <a:ext cx="1116558" cy="1484860"/>
          </a:xfrm>
          <a:prstGeom prst="straightConnector1">
            <a:avLst/>
          </a:prstGeom>
          <a:noFill/>
          <a:ln w="38100" cap="flat" cmpd="sng" algn="ctr">
            <a:solidFill>
              <a:srgbClr val="4BACC6">
                <a:lumMod val="75000"/>
              </a:srgbClr>
            </a:solidFill>
            <a:prstDash val="solid"/>
            <a:headEnd type="none"/>
            <a:tailEnd type="stealth"/>
          </a:ln>
          <a:effectLst/>
        </p:spPr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5425FE1D-ED3A-4941-B35C-7FA289D9A34F}"/>
              </a:ext>
            </a:extLst>
          </p:cNvPr>
          <p:cNvSpPr/>
          <p:nvPr/>
        </p:nvSpPr>
        <p:spPr>
          <a:xfrm>
            <a:off x="792488" y="2135910"/>
            <a:ext cx="3036879" cy="720080"/>
          </a:xfrm>
          <a:prstGeom prst="ellipse">
            <a:avLst/>
          </a:prstGeom>
          <a:solidFill>
            <a:srgbClr val="F79646">
              <a:lumMod val="20000"/>
              <a:lumOff val="80000"/>
              <a:alpha val="30000"/>
            </a:srgbClr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091BAB3-599C-42BD-A9FF-9D0010E50439}"/>
              </a:ext>
            </a:extLst>
          </p:cNvPr>
          <p:cNvCxnSpPr>
            <a:cxnSpLocks/>
            <a:stCxn id="47" idx="6"/>
          </p:cNvCxnSpPr>
          <p:nvPr/>
        </p:nvCxnSpPr>
        <p:spPr>
          <a:xfrm>
            <a:off x="3829367" y="2495950"/>
            <a:ext cx="1916858" cy="617193"/>
          </a:xfrm>
          <a:prstGeom prst="straightConnector1">
            <a:avLst/>
          </a:prstGeom>
          <a:noFill/>
          <a:ln w="38100" cap="flat" cmpd="sng" algn="ctr">
            <a:solidFill>
              <a:srgbClr val="F79646"/>
            </a:solidFill>
            <a:prstDash val="solid"/>
            <a:headEnd type="none"/>
            <a:tailEnd type="stealth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A75FBE0-1A61-4AAC-9D41-ABABC33A56C4}"/>
              </a:ext>
            </a:extLst>
          </p:cNvPr>
          <p:cNvSpPr txBox="1"/>
          <p:nvPr/>
        </p:nvSpPr>
        <p:spPr>
          <a:xfrm rot="21281253">
            <a:off x="3371747" y="1836213"/>
            <a:ext cx="301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Today optimization challenge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0153E7-9B7F-4821-A4AF-E9B85F38A172}"/>
              </a:ext>
            </a:extLst>
          </p:cNvPr>
          <p:cNvSpPr txBox="1"/>
          <p:nvPr/>
        </p:nvSpPr>
        <p:spPr>
          <a:xfrm>
            <a:off x="8592200" y="488785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LHC-LS1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1D0A3-394D-3986-7DEF-307BD14617FE}"/>
              </a:ext>
            </a:extLst>
          </p:cNvPr>
          <p:cNvSpPr txBox="1"/>
          <p:nvPr/>
        </p:nvSpPr>
        <p:spPr>
          <a:xfrm>
            <a:off x="11015605" y="488785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LHC-LS2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508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66E49-543C-413E-A154-8C3792770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18282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2A4F5-5239-4124-80CF-456E1563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</a:t>
            </a:fld>
            <a:endParaRPr lang="en-GB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D8CC864-7BFB-40EA-88FD-77F1828296EF}"/>
              </a:ext>
            </a:extLst>
          </p:cNvPr>
          <p:cNvSpPr txBox="1">
            <a:spLocks noChangeArrowheads="1"/>
          </p:cNvSpPr>
          <p:nvPr/>
        </p:nvSpPr>
        <p:spPr>
          <a:xfrm>
            <a:off x="2276820" y="-6796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Greenhouse gas usage</a:t>
            </a:r>
          </a:p>
        </p:txBody>
      </p:sp>
      <p:pic>
        <p:nvPicPr>
          <p:cNvPr id="11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054FE88E-2A85-4238-9943-BD2369637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4AB7809-C6C7-45AC-8B3A-4565C953D883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395A57-90E5-425C-9D0C-A3B82BEDFCFC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59A57A-88B4-49C0-A2F6-06E792B264A5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oogle Shape;96;p13">
            <a:extLst>
              <a:ext uri="{FF2B5EF4-FFF2-40B4-BE49-F238E27FC236}">
                <a16:creationId xmlns:a16="http://schemas.microsoft.com/office/drawing/2014/main" id="{2BBBE13F-788B-0F80-1322-339F4172AE5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/>
          <a:stretch/>
        </p:blipFill>
        <p:spPr>
          <a:xfrm>
            <a:off x="6543667" y="3100123"/>
            <a:ext cx="5090567" cy="310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7;p13">
            <a:extLst>
              <a:ext uri="{FF2B5EF4-FFF2-40B4-BE49-F238E27FC236}">
                <a16:creationId xmlns:a16="http://schemas.microsoft.com/office/drawing/2014/main" id="{72274655-D9DD-7AA6-DB06-098A0919DA68}"/>
              </a:ext>
            </a:extLst>
          </p:cNvPr>
          <p:cNvSpPr txBox="1"/>
          <p:nvPr/>
        </p:nvSpPr>
        <p:spPr>
          <a:xfrm>
            <a:off x="7354900" y="5983589"/>
            <a:ext cx="80000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" sz="2000" dirty="0">
                <a:ea typeface="Source Sans Pro"/>
                <a:cs typeface="Source Sans Pro"/>
                <a:sym typeface="Source Sans Pro"/>
              </a:rPr>
              <a:t>R-134a</a:t>
            </a:r>
            <a:endParaRPr sz="2000" dirty="0"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Google Shape;101;p13">
            <a:extLst>
              <a:ext uri="{FF2B5EF4-FFF2-40B4-BE49-F238E27FC236}">
                <a16:creationId xmlns:a16="http://schemas.microsoft.com/office/drawing/2014/main" id="{3B9DF6FA-E2CC-8A47-12C2-0F77973BE775}"/>
              </a:ext>
            </a:extLst>
          </p:cNvPr>
          <p:cNvSpPr txBox="1"/>
          <p:nvPr/>
        </p:nvSpPr>
        <p:spPr>
          <a:xfrm>
            <a:off x="5610525" y="982743"/>
            <a:ext cx="6702472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dirty="0">
                <a:ea typeface="Source Sans Pro"/>
                <a:cs typeface="Source Sans Pro"/>
                <a:sym typeface="Source Sans Pro"/>
              </a:rPr>
              <a:t>T</a:t>
            </a:r>
            <a:r>
              <a:rPr lang="it" dirty="0">
                <a:ea typeface="Source Sans Pro"/>
                <a:cs typeface="Source Sans Pro"/>
                <a:sym typeface="Source Sans Pro"/>
              </a:rPr>
              <a:t>otal CERN emissions during 1 year of Run 2 ~</a:t>
            </a:r>
            <a:r>
              <a:rPr lang="it" b="1" dirty="0">
                <a:ea typeface="Source Sans Pro"/>
                <a:cs typeface="Source Sans Pro"/>
                <a:sym typeface="Source Sans Pro"/>
              </a:rPr>
              <a:t> 200 000 tCO2e</a:t>
            </a:r>
            <a:endParaRPr b="1" dirty="0">
              <a:ea typeface="Source Sans Pro"/>
              <a:cs typeface="Source Sans Pro"/>
              <a:sym typeface="Source Sans Pro"/>
            </a:endParaRPr>
          </a:p>
          <a:p>
            <a:r>
              <a:rPr lang="it" b="1" i="1" u="sng" dirty="0">
                <a:ea typeface="Source Sans Pro"/>
                <a:cs typeface="Source Sans Pro"/>
                <a:sym typeface="Source Sans Pro"/>
              </a:rPr>
              <a:t>~ 50% </a:t>
            </a:r>
            <a:r>
              <a:rPr lang="it" dirty="0">
                <a:ea typeface="Source Sans Pro"/>
                <a:cs typeface="Source Sans Pro"/>
                <a:sym typeface="Source Sans Pro"/>
              </a:rPr>
              <a:t>from particle detectors → mostly due to leaks and operation</a:t>
            </a:r>
            <a:endParaRPr dirty="0">
              <a:ea typeface="Source Sans Pro"/>
              <a:cs typeface="Source Sans Pro"/>
              <a:sym typeface="Source Sans Pro"/>
            </a:endParaRPr>
          </a:p>
          <a:p>
            <a:pPr marL="609585" indent="-423323">
              <a:buSzPts val="1400"/>
              <a:buFont typeface="Source Sans Pro"/>
              <a:buChar char="-"/>
            </a:pPr>
            <a:r>
              <a:rPr lang="it" b="1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C</a:t>
            </a:r>
            <a:r>
              <a:rPr lang="it" b="1" baseline="-25000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2</a:t>
            </a:r>
            <a:r>
              <a:rPr lang="it" b="1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H</a:t>
            </a:r>
            <a:r>
              <a:rPr lang="it" b="1" baseline="-25000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2</a:t>
            </a:r>
            <a:r>
              <a:rPr lang="it" b="1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F</a:t>
            </a:r>
            <a:r>
              <a:rPr lang="it" b="1" baseline="-25000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4</a:t>
            </a:r>
            <a:r>
              <a:rPr lang="it" b="1" dirty="0">
                <a:solidFill>
                  <a:srgbClr val="FF0000"/>
                </a:solidFill>
                <a:ea typeface="Source Sans Pro"/>
                <a:cs typeface="Source Sans Pro"/>
                <a:sym typeface="Source Sans Pro"/>
              </a:rPr>
              <a:t>/R-134a </a:t>
            </a:r>
            <a:r>
              <a:rPr lang="it" dirty="0">
                <a:ea typeface="Source Sans Pro"/>
                <a:cs typeface="Source Sans Pro"/>
                <a:sym typeface="Source Sans Pro"/>
              </a:rPr>
              <a:t>biggest contributor → leaks from RPC detector</a:t>
            </a:r>
          </a:p>
          <a:p>
            <a:pPr marL="609585" indent="-423323">
              <a:buSzPts val="1400"/>
              <a:buFont typeface="Source Sans Pro"/>
              <a:buChar char="-"/>
            </a:pPr>
            <a:r>
              <a:rPr lang="it" b="1" dirty="0">
                <a:solidFill>
                  <a:srgbClr val="FF9900"/>
                </a:solidFill>
                <a:ea typeface="Source Sans Pro"/>
                <a:cs typeface="Source Sans Pro"/>
                <a:sym typeface="Source Sans Pro"/>
              </a:rPr>
              <a:t>CF</a:t>
            </a:r>
            <a:r>
              <a:rPr lang="it" b="1" baseline="-25000" dirty="0">
                <a:solidFill>
                  <a:srgbClr val="FF9900"/>
                </a:solidFill>
                <a:ea typeface="Source Sans Pro"/>
                <a:cs typeface="Source Sans Pro"/>
                <a:sym typeface="Source Sans Pro"/>
              </a:rPr>
              <a:t>4</a:t>
            </a:r>
            <a:r>
              <a:rPr lang="it" dirty="0">
                <a:ea typeface="Source Sans Pro"/>
                <a:cs typeface="Source Sans Pro"/>
                <a:sym typeface="Source Sans Pro"/>
              </a:rPr>
              <a:t> → due to operation of CSC and RICH systems</a:t>
            </a:r>
            <a:endParaRPr dirty="0">
              <a:ea typeface="Source Sans Pro"/>
              <a:cs typeface="Source Sans Pro"/>
              <a:sym typeface="Source Sans Pro"/>
            </a:endParaRPr>
          </a:p>
          <a:p>
            <a:pPr marL="609585" indent="-423323">
              <a:buSzPts val="1400"/>
              <a:buFont typeface="Source Sans Pro"/>
              <a:buChar char="-"/>
            </a:pPr>
            <a:r>
              <a:rPr lang="it" b="1" dirty="0">
                <a:solidFill>
                  <a:srgbClr val="F1C232"/>
                </a:solidFill>
                <a:ea typeface="Source Sans Pro"/>
                <a:cs typeface="Source Sans Pro"/>
                <a:sym typeface="Source Sans Pro"/>
              </a:rPr>
              <a:t>SF</a:t>
            </a:r>
            <a:r>
              <a:rPr lang="it" b="1" baseline="-25000" dirty="0">
                <a:solidFill>
                  <a:srgbClr val="F1C232"/>
                </a:solidFill>
                <a:ea typeface="Source Sans Pro"/>
                <a:cs typeface="Source Sans Pro"/>
                <a:sym typeface="Source Sans Pro"/>
              </a:rPr>
              <a:t>6</a:t>
            </a:r>
            <a:r>
              <a:rPr lang="it" b="1" dirty="0">
                <a:solidFill>
                  <a:srgbClr val="F1C232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it" dirty="0">
                <a:ea typeface="Source Sans Pro"/>
                <a:cs typeface="Source Sans Pro"/>
                <a:sym typeface="Source Sans Pro"/>
              </a:rPr>
              <a:t>→ Related to RPCs as R-134a</a:t>
            </a:r>
            <a:endParaRPr dirty="0"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" name="Google Shape;103;p13">
            <a:extLst>
              <a:ext uri="{FF2B5EF4-FFF2-40B4-BE49-F238E27FC236}">
                <a16:creationId xmlns:a16="http://schemas.microsoft.com/office/drawing/2014/main" id="{4A2E7E18-DCF5-5BEF-60BE-A689D162B65E}"/>
              </a:ext>
            </a:extLst>
          </p:cNvPr>
          <p:cNvSpPr/>
          <p:nvPr/>
        </p:nvSpPr>
        <p:spPr>
          <a:xfrm>
            <a:off x="7833000" y="3445189"/>
            <a:ext cx="360000" cy="2469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Google Shape;104;p13">
            <a:extLst>
              <a:ext uri="{FF2B5EF4-FFF2-40B4-BE49-F238E27FC236}">
                <a16:creationId xmlns:a16="http://schemas.microsoft.com/office/drawing/2014/main" id="{6C5E82A3-BA49-CE62-A26A-EAC27CAE154E}"/>
              </a:ext>
            </a:extLst>
          </p:cNvPr>
          <p:cNvSpPr/>
          <p:nvPr/>
        </p:nvSpPr>
        <p:spPr>
          <a:xfrm>
            <a:off x="9351019" y="5596804"/>
            <a:ext cx="360000" cy="473200"/>
          </a:xfrm>
          <a:prstGeom prst="rect">
            <a:avLst/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Google Shape;105;p13">
            <a:extLst>
              <a:ext uri="{FF2B5EF4-FFF2-40B4-BE49-F238E27FC236}">
                <a16:creationId xmlns:a16="http://schemas.microsoft.com/office/drawing/2014/main" id="{E23B6F9D-E9D6-8684-B0F7-51152FCCB9F6}"/>
              </a:ext>
            </a:extLst>
          </p:cNvPr>
          <p:cNvSpPr/>
          <p:nvPr/>
        </p:nvSpPr>
        <p:spPr>
          <a:xfrm>
            <a:off x="10869067" y="5523156"/>
            <a:ext cx="360000" cy="5248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4" name="Google Shape;111;p13">
            <a:extLst>
              <a:ext uri="{FF2B5EF4-FFF2-40B4-BE49-F238E27FC236}">
                <a16:creationId xmlns:a16="http://schemas.microsoft.com/office/drawing/2014/main" id="{53916CB2-6D5B-9468-E765-E9DB3FEE9E7C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860" y="3454622"/>
            <a:ext cx="1369589" cy="9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12;p13">
            <a:extLst>
              <a:ext uri="{FF2B5EF4-FFF2-40B4-BE49-F238E27FC236}">
                <a16:creationId xmlns:a16="http://schemas.microsoft.com/office/drawing/2014/main" id="{9DAD38BB-58AE-FB0F-FF6F-BB758040E0B6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05" y="3892427"/>
            <a:ext cx="319833" cy="140723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13;p13">
            <a:extLst>
              <a:ext uri="{FF2B5EF4-FFF2-40B4-BE49-F238E27FC236}">
                <a16:creationId xmlns:a16="http://schemas.microsoft.com/office/drawing/2014/main" id="{D09C6D0A-49AB-DE2C-E9C2-C933AAE7DB05}"/>
              </a:ext>
            </a:extLst>
          </p:cNvPr>
          <p:cNvSpPr txBox="1"/>
          <p:nvPr/>
        </p:nvSpPr>
        <p:spPr>
          <a:xfrm>
            <a:off x="8980500" y="5983589"/>
            <a:ext cx="80000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" sz="2000" dirty="0">
                <a:ea typeface="Source Sans Pro"/>
                <a:cs typeface="Source Sans Pro"/>
                <a:sym typeface="Source Sans Pro"/>
              </a:rPr>
              <a:t>SF6</a:t>
            </a:r>
            <a:endParaRPr sz="2000" dirty="0"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" name="Google Shape;114;p13">
            <a:extLst>
              <a:ext uri="{FF2B5EF4-FFF2-40B4-BE49-F238E27FC236}">
                <a16:creationId xmlns:a16="http://schemas.microsoft.com/office/drawing/2014/main" id="{C6E78EEE-0914-E582-082F-9DF6437EA1B2}"/>
              </a:ext>
            </a:extLst>
          </p:cNvPr>
          <p:cNvSpPr txBox="1"/>
          <p:nvPr/>
        </p:nvSpPr>
        <p:spPr>
          <a:xfrm>
            <a:off x="10402900" y="5983589"/>
            <a:ext cx="80000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" sz="2000" dirty="0">
                <a:ea typeface="Source Sans Pro"/>
                <a:cs typeface="Source Sans Pro"/>
                <a:sym typeface="Source Sans Pro"/>
              </a:rPr>
              <a:t>CF4</a:t>
            </a:r>
            <a:endParaRPr sz="2000" dirty="0"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" name="Google Shape;109;p13">
            <a:extLst>
              <a:ext uri="{FF2B5EF4-FFF2-40B4-BE49-F238E27FC236}">
                <a16:creationId xmlns:a16="http://schemas.microsoft.com/office/drawing/2014/main" id="{493F0243-574C-6D25-C292-167CD9CA256C}"/>
              </a:ext>
            </a:extLst>
          </p:cNvPr>
          <p:cNvSpPr txBox="1"/>
          <p:nvPr/>
        </p:nvSpPr>
        <p:spPr>
          <a:xfrm>
            <a:off x="-17325" y="766729"/>
            <a:ext cx="5654799" cy="1243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u="sng" dirty="0">
                <a:solidFill>
                  <a:schemeClr val="hlink"/>
                </a:solidFill>
                <a:hlinkClick r:id="rId6"/>
              </a:rPr>
              <a:t>CERN Environment Report 2019-2020</a:t>
            </a:r>
            <a:endParaRPr lang="it" u="sng" dirty="0">
              <a:solidFill>
                <a:schemeClr val="hlink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" u="sng" dirty="0">
                <a:solidFill>
                  <a:schemeClr val="hlink"/>
                </a:solidFill>
              </a:rPr>
              <a:t>2021: </a:t>
            </a:r>
            <a:r>
              <a:rPr lang="en-GB" u="sng" dirty="0">
                <a:solidFill>
                  <a:schemeClr val="hlink"/>
                </a:solidFill>
                <a:hlinkClick r:id="rId7"/>
              </a:rPr>
              <a:t>CERN’s Year of Environmental Awareness</a:t>
            </a:r>
            <a:r>
              <a:rPr lang="en-GB" u="sng" dirty="0">
                <a:solidFill>
                  <a:schemeClr val="hlink"/>
                </a:solidFill>
              </a:rPr>
              <a:t>. </a:t>
            </a:r>
            <a:endParaRPr lang="it" u="sng" dirty="0">
              <a:solidFill>
                <a:schemeClr val="hlink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GB" u="sng" dirty="0">
                <a:solidFill>
                  <a:schemeClr val="hlink"/>
                </a:solidFill>
              </a:rPr>
              <a:t>CERN Environment workshop: 12 and 13 October 2022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FFCCC6C-F8B1-7030-959B-2B63F5483CEF}"/>
              </a:ext>
            </a:extLst>
          </p:cNvPr>
          <p:cNvGrpSpPr/>
          <p:nvPr/>
        </p:nvGrpSpPr>
        <p:grpSpPr>
          <a:xfrm>
            <a:off x="47159" y="2000072"/>
            <a:ext cx="5807816" cy="4468651"/>
            <a:chOff x="47159" y="2000072"/>
            <a:chExt cx="5807816" cy="4468651"/>
          </a:xfrm>
        </p:grpSpPr>
        <p:pic>
          <p:nvPicPr>
            <p:cNvPr id="16" name="Google Shape;100;p13">
              <a:extLst>
                <a:ext uri="{FF2B5EF4-FFF2-40B4-BE49-F238E27FC236}">
                  <a16:creationId xmlns:a16="http://schemas.microsoft.com/office/drawing/2014/main" id="{1FC096FD-7F2D-65FF-9CAB-9798BBA1D3D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8"/>
            <a:stretch/>
          </p:blipFill>
          <p:spPr>
            <a:xfrm>
              <a:off x="335174" y="2000072"/>
              <a:ext cx="5519801" cy="4075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02;p13">
              <a:extLst>
                <a:ext uri="{FF2B5EF4-FFF2-40B4-BE49-F238E27FC236}">
                  <a16:creationId xmlns:a16="http://schemas.microsoft.com/office/drawing/2014/main" id="{536B967E-87B3-9E46-6B06-193D91A637FA}"/>
                </a:ext>
              </a:extLst>
            </p:cNvPr>
            <p:cNvSpPr/>
            <p:nvPr/>
          </p:nvSpPr>
          <p:spPr>
            <a:xfrm>
              <a:off x="1508767" y="3542083"/>
              <a:ext cx="360000" cy="2187503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10;p13">
              <a:extLst>
                <a:ext uri="{FF2B5EF4-FFF2-40B4-BE49-F238E27FC236}">
                  <a16:creationId xmlns:a16="http://schemas.microsoft.com/office/drawing/2014/main" id="{D774DA66-9C67-D9DA-AB5B-92D68DC484AC}"/>
                </a:ext>
              </a:extLst>
            </p:cNvPr>
            <p:cNvSpPr txBox="1"/>
            <p:nvPr/>
          </p:nvSpPr>
          <p:spPr>
            <a:xfrm>
              <a:off x="1998008" y="2158047"/>
              <a:ext cx="2407544" cy="8356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r>
                <a:rPr lang="it" sz="2400" dirty="0">
                  <a:solidFill>
                    <a:srgbClr val="0645AD"/>
                  </a:solidFill>
                  <a:ea typeface="Source Sans Pro"/>
                  <a:cs typeface="Source Sans Pro"/>
                  <a:sym typeface="Source Sans Pro"/>
                </a:rPr>
                <a:t>Emissions from</a:t>
              </a:r>
            </a:p>
            <a:p>
              <a:r>
                <a:rPr lang="it" sz="2400" dirty="0">
                  <a:solidFill>
                    <a:srgbClr val="0645AD"/>
                  </a:solidFill>
                  <a:ea typeface="Source Sans Pro"/>
                  <a:cs typeface="Source Sans Pro"/>
                  <a:sym typeface="Source Sans Pro"/>
                </a:rPr>
                <a:t>particle detection</a:t>
              </a:r>
              <a:endParaRPr sz="2400" dirty="0">
                <a:solidFill>
                  <a:srgbClr val="0645AD"/>
                </a:solidFill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8" name="Google Shape;115;p13">
              <a:extLst>
                <a:ext uri="{FF2B5EF4-FFF2-40B4-BE49-F238E27FC236}">
                  <a16:creationId xmlns:a16="http://schemas.microsoft.com/office/drawing/2014/main" id="{10251A74-C173-9FB4-2F47-653B47FC2F37}"/>
                </a:ext>
              </a:extLst>
            </p:cNvPr>
            <p:cNvSpPr txBox="1"/>
            <p:nvPr/>
          </p:nvSpPr>
          <p:spPr>
            <a:xfrm rot="16200000">
              <a:off x="-257341" y="3287628"/>
              <a:ext cx="886000" cy="276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it" dirty="0">
                  <a:ea typeface="Source Sans Pro"/>
                  <a:cs typeface="Source Sans Pro"/>
                  <a:sym typeface="Source Sans Pro"/>
                </a:rPr>
                <a:t>tCO</a:t>
              </a:r>
              <a:r>
                <a:rPr lang="it" baseline="-25000" dirty="0">
                  <a:ea typeface="Source Sans Pro"/>
                  <a:cs typeface="Source Sans Pro"/>
                  <a:sym typeface="Source Sans Pro"/>
                </a:rPr>
                <a:t>2e</a:t>
              </a:r>
              <a:endParaRPr baseline="-25000" dirty="0"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9" name="Google Shape;116;p13">
              <a:extLst>
                <a:ext uri="{FF2B5EF4-FFF2-40B4-BE49-F238E27FC236}">
                  <a16:creationId xmlns:a16="http://schemas.microsoft.com/office/drawing/2014/main" id="{6E29E39E-2643-A321-AE43-FD8CC4C1222C}"/>
                </a:ext>
              </a:extLst>
            </p:cNvPr>
            <p:cNvSpPr txBox="1"/>
            <p:nvPr/>
          </p:nvSpPr>
          <p:spPr>
            <a:xfrm>
              <a:off x="1508767" y="5951369"/>
              <a:ext cx="800000" cy="276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it">
                  <a:ea typeface="Source Sans Pro"/>
                  <a:cs typeface="Source Sans Pro"/>
                  <a:sym typeface="Source Sans Pro"/>
                </a:rPr>
                <a:t>2018</a:t>
              </a:r>
              <a:endParaRPr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0" name="Google Shape;117;p13">
              <a:extLst>
                <a:ext uri="{FF2B5EF4-FFF2-40B4-BE49-F238E27FC236}">
                  <a16:creationId xmlns:a16="http://schemas.microsoft.com/office/drawing/2014/main" id="{9DF3B3DF-1987-67A7-CAC7-4D0EB343CB4D}"/>
                </a:ext>
              </a:extLst>
            </p:cNvPr>
            <p:cNvSpPr txBox="1"/>
            <p:nvPr/>
          </p:nvSpPr>
          <p:spPr>
            <a:xfrm>
              <a:off x="695967" y="5951369"/>
              <a:ext cx="800000" cy="276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it">
                  <a:ea typeface="Source Sans Pro"/>
                  <a:cs typeface="Source Sans Pro"/>
                  <a:sym typeface="Source Sans Pro"/>
                </a:rPr>
                <a:t>2017</a:t>
              </a:r>
              <a:endParaRPr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1" name="Google Shape;118;p13">
              <a:extLst>
                <a:ext uri="{FF2B5EF4-FFF2-40B4-BE49-F238E27FC236}">
                  <a16:creationId xmlns:a16="http://schemas.microsoft.com/office/drawing/2014/main" id="{E46DF0BE-BE78-80B6-ADCB-6666F009C297}"/>
                </a:ext>
              </a:extLst>
            </p:cNvPr>
            <p:cNvSpPr txBox="1"/>
            <p:nvPr/>
          </p:nvSpPr>
          <p:spPr>
            <a:xfrm>
              <a:off x="2321567" y="5951369"/>
              <a:ext cx="800000" cy="276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it">
                  <a:ea typeface="Source Sans Pro"/>
                  <a:cs typeface="Source Sans Pro"/>
                  <a:sym typeface="Source Sans Pro"/>
                </a:rPr>
                <a:t>2019</a:t>
              </a:r>
              <a:endParaRPr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2" name="Google Shape;119;p13">
              <a:extLst>
                <a:ext uri="{FF2B5EF4-FFF2-40B4-BE49-F238E27FC236}">
                  <a16:creationId xmlns:a16="http://schemas.microsoft.com/office/drawing/2014/main" id="{25C95D68-9F86-C4EC-0DB9-F3E79F54E080}"/>
                </a:ext>
              </a:extLst>
            </p:cNvPr>
            <p:cNvSpPr txBox="1"/>
            <p:nvPr/>
          </p:nvSpPr>
          <p:spPr>
            <a:xfrm>
              <a:off x="3134367" y="5951369"/>
              <a:ext cx="800000" cy="276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it">
                  <a:ea typeface="Source Sans Pro"/>
                  <a:cs typeface="Source Sans Pro"/>
                  <a:sym typeface="Source Sans Pro"/>
                </a:rPr>
                <a:t>2020</a:t>
              </a:r>
              <a:endParaRPr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3" name="Google Shape;120;p13">
              <a:extLst>
                <a:ext uri="{FF2B5EF4-FFF2-40B4-BE49-F238E27FC236}">
                  <a16:creationId xmlns:a16="http://schemas.microsoft.com/office/drawing/2014/main" id="{61700AB8-F7DC-7EC5-8F2F-85221A74A9B7}"/>
                </a:ext>
              </a:extLst>
            </p:cNvPr>
            <p:cNvSpPr txBox="1"/>
            <p:nvPr/>
          </p:nvSpPr>
          <p:spPr>
            <a:xfrm>
              <a:off x="1130708" y="6191724"/>
              <a:ext cx="800000" cy="276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it" dirty="0">
                  <a:ea typeface="Source Sans Pro"/>
                  <a:cs typeface="Source Sans Pro"/>
                  <a:sym typeface="Source Sans Pro"/>
                </a:rPr>
                <a:t>Run2</a:t>
              </a:r>
              <a:endParaRPr dirty="0"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6" name="Google Shape;102;p13">
              <a:extLst>
                <a:ext uri="{FF2B5EF4-FFF2-40B4-BE49-F238E27FC236}">
                  <a16:creationId xmlns:a16="http://schemas.microsoft.com/office/drawing/2014/main" id="{BE068B87-EB63-DD23-86D8-25439AAEF89D}"/>
                </a:ext>
              </a:extLst>
            </p:cNvPr>
            <p:cNvSpPr/>
            <p:nvPr/>
          </p:nvSpPr>
          <p:spPr>
            <a:xfrm>
              <a:off x="723168" y="3260031"/>
              <a:ext cx="360000" cy="2463636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02;p13">
              <a:extLst>
                <a:ext uri="{FF2B5EF4-FFF2-40B4-BE49-F238E27FC236}">
                  <a16:creationId xmlns:a16="http://schemas.microsoft.com/office/drawing/2014/main" id="{F2B678EC-B53D-2EC8-3549-FCDDCFE15094}"/>
                </a:ext>
              </a:extLst>
            </p:cNvPr>
            <p:cNvSpPr/>
            <p:nvPr/>
          </p:nvSpPr>
          <p:spPr>
            <a:xfrm>
              <a:off x="2324669" y="5290433"/>
              <a:ext cx="360000" cy="4320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02;p13">
              <a:extLst>
                <a:ext uri="{FF2B5EF4-FFF2-40B4-BE49-F238E27FC236}">
                  <a16:creationId xmlns:a16="http://schemas.microsoft.com/office/drawing/2014/main" id="{114055EE-B28D-9DBE-3F3A-00D0144DFCCF}"/>
                </a:ext>
              </a:extLst>
            </p:cNvPr>
            <p:cNvSpPr/>
            <p:nvPr/>
          </p:nvSpPr>
          <p:spPr>
            <a:xfrm>
              <a:off x="3129079" y="5033172"/>
              <a:ext cx="360000" cy="68802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546C460-86A5-64BD-5514-9C2961E75062}"/>
                </a:ext>
              </a:extLst>
            </p:cNvPr>
            <p:cNvCxnSpPr/>
            <p:nvPr/>
          </p:nvCxnSpPr>
          <p:spPr>
            <a:xfrm flipH="1">
              <a:off x="1130708" y="2983127"/>
              <a:ext cx="2073668" cy="5205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05CC789-F721-8CD5-4496-BF372D259E47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1950468" y="2993648"/>
              <a:ext cx="1251312" cy="8149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7749BE6-9642-015F-F0BD-C97F8829FF96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2684669" y="2993648"/>
              <a:ext cx="517111" cy="218035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D94188E-A404-5A7F-300F-8D73BA49323C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3140571" y="2993648"/>
              <a:ext cx="61209" cy="19918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Google Shape;120;p13">
              <a:extLst>
                <a:ext uri="{FF2B5EF4-FFF2-40B4-BE49-F238E27FC236}">
                  <a16:creationId xmlns:a16="http://schemas.microsoft.com/office/drawing/2014/main" id="{B9246C0F-632C-FA51-DC74-2D3D9F0B2EC6}"/>
                </a:ext>
              </a:extLst>
            </p:cNvPr>
            <p:cNvSpPr txBox="1"/>
            <p:nvPr/>
          </p:nvSpPr>
          <p:spPr>
            <a:xfrm>
              <a:off x="2737924" y="6186978"/>
              <a:ext cx="800000" cy="2769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it" dirty="0">
                  <a:ea typeface="Source Sans Pro"/>
                  <a:cs typeface="Source Sans Pro"/>
                  <a:sym typeface="Source Sans Pro"/>
                </a:rPr>
                <a:t>LS2</a:t>
              </a:r>
              <a:endParaRPr dirty="0">
                <a:ea typeface="Source Sans Pro"/>
                <a:cs typeface="Source Sans Pro"/>
                <a:sym typeface="Source Sans Pro"/>
              </a:endParaRP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9BA6479-10B4-0D3A-841D-A1AA723BC01A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4405552" y="2575848"/>
            <a:ext cx="1931475" cy="10972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34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0908A-2C4F-4B0C-B86E-FC7C6A85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064" y="6356350"/>
            <a:ext cx="4408336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5DFF-FEE1-4D22-BBF7-BBFA71B8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54DE7F-3FD3-4E4F-A63B-1C8636D7137E}"/>
              </a:ext>
            </a:extLst>
          </p:cNvPr>
          <p:cNvSpPr txBox="1"/>
          <p:nvPr/>
        </p:nvSpPr>
        <p:spPr>
          <a:xfrm>
            <a:off x="5335571" y="1885361"/>
            <a:ext cx="13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Spare</a:t>
            </a:r>
            <a:r>
              <a:rPr lang="fr-CH" dirty="0"/>
              <a:t> 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877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2"/>
          <p:cNvSpPr txBox="1">
            <a:spLocks noGrp="1"/>
          </p:cNvSpPr>
          <p:nvPr>
            <p:ph type="title"/>
          </p:nvPr>
        </p:nvSpPr>
        <p:spPr>
          <a:xfrm>
            <a:off x="691533" y="267"/>
            <a:ext cx="11084800" cy="7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it"/>
              <a:t>GHG equivalent emissions</a:t>
            </a:r>
            <a:endParaRPr/>
          </a:p>
        </p:txBody>
      </p:sp>
      <p:sp>
        <p:nvSpPr>
          <p:cNvPr id="729" name="Google Shape;729;p62"/>
          <p:cNvSpPr txBox="1">
            <a:spLocks noGrp="1"/>
          </p:cNvSpPr>
          <p:nvPr>
            <p:ph type="sldNum" idx="12"/>
          </p:nvPr>
        </p:nvSpPr>
        <p:spPr>
          <a:xfrm>
            <a:off x="11229065" y="6391047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it"/>
              <a:pPr/>
              <a:t>51</a:t>
            </a:fld>
            <a:endParaRPr/>
          </a:p>
        </p:txBody>
      </p:sp>
      <p:sp>
        <p:nvSpPr>
          <p:cNvPr id="730" name="Google Shape;730;p62"/>
          <p:cNvSpPr txBox="1">
            <a:spLocks noGrp="1"/>
          </p:cNvSpPr>
          <p:nvPr>
            <p:ph type="body" idx="1"/>
          </p:nvPr>
        </p:nvSpPr>
        <p:spPr>
          <a:xfrm>
            <a:off x="79367" y="626133"/>
            <a:ext cx="11881200" cy="211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it"/>
              <a:t>Run 2 emissions from F-gases ~ 130 000 tCO2e</a:t>
            </a:r>
            <a:endParaRPr/>
          </a:p>
          <a:p>
            <a:pPr marL="0" indent="0">
              <a:spcBef>
                <a:spcPts val="667"/>
              </a:spcBef>
              <a:buNone/>
            </a:pPr>
            <a:r>
              <a:rPr lang="it"/>
              <a:t>Geneva emissions 2019 ~ </a:t>
            </a:r>
            <a:r>
              <a:rPr lang="it" u="sng">
                <a:solidFill>
                  <a:schemeClr val="hlink"/>
                </a:solidFill>
                <a:hlinkClick r:id="rId3"/>
              </a:rPr>
              <a:t>2 650 000</a:t>
            </a:r>
            <a:r>
              <a:rPr lang="it"/>
              <a:t> tCO2</a:t>
            </a:r>
            <a:endParaRPr/>
          </a:p>
          <a:p>
            <a:pPr marL="0" indent="0">
              <a:spcBef>
                <a:spcPts val="667"/>
              </a:spcBef>
              <a:buNone/>
            </a:pPr>
            <a:r>
              <a:rPr lang="it"/>
              <a:t>Switzerland emissions 2018 ~ </a:t>
            </a:r>
            <a:r>
              <a:rPr lang="it" u="sng">
                <a:solidFill>
                  <a:schemeClr val="hlink"/>
                </a:solidFill>
                <a:hlinkClick r:id="rId4"/>
              </a:rPr>
              <a:t>39 637 007 tCO2e</a:t>
            </a:r>
            <a:endParaRPr/>
          </a:p>
          <a:p>
            <a:pPr marL="0" indent="0">
              <a:spcBef>
                <a:spcPts val="667"/>
              </a:spcBef>
              <a:spcAft>
                <a:spcPts val="667"/>
              </a:spcAft>
              <a:buNone/>
            </a:pPr>
            <a:r>
              <a:rPr lang="it"/>
              <a:t>CERN contribution ~ 5% of Geneva, 0.3 % of Switzerland GHG emissions</a:t>
            </a:r>
            <a:endParaRPr/>
          </a:p>
        </p:txBody>
      </p:sp>
      <p:pic>
        <p:nvPicPr>
          <p:cNvPr id="731" name="Google Shape;731;p62"/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4" y="2945667"/>
            <a:ext cx="11693397" cy="2919967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62"/>
          <p:cNvSpPr txBox="1"/>
          <p:nvPr/>
        </p:nvSpPr>
        <p:spPr>
          <a:xfrm>
            <a:off x="178733" y="5755468"/>
            <a:ext cx="1105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400">
                <a:latin typeface="Source Sans Pro"/>
                <a:ea typeface="Source Sans Pro"/>
                <a:cs typeface="Source Sans Pro"/>
                <a:sym typeface="Source Sans Pro"/>
              </a:rPr>
              <a:t>https://www.epa.gov/energy/greenhouse-gas-equivalencies-calculator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77D3EB-B3B4-4326-8414-615953FA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BE20A-04BD-490D-96B0-C33759A5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A1537-8EAB-4670-A068-98D3F807F878}"/>
              </a:ext>
            </a:extLst>
          </p:cNvPr>
          <p:cNvSpPr txBox="1"/>
          <p:nvPr/>
        </p:nvSpPr>
        <p:spPr>
          <a:xfrm>
            <a:off x="179512" y="851746"/>
            <a:ext cx="8604448" cy="1919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u="sng" dirty="0">
                <a:latin typeface="+mj-lt"/>
                <a:cs typeface="Times New Roman" pitchFamily="18" charset="0"/>
              </a:rPr>
              <a:t>Gas system for detector at LHC experiments: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Very large apparatus </a:t>
            </a:r>
            <a:endParaRPr lang="en-GB" u="sng" dirty="0">
              <a:latin typeface="+mj-lt"/>
              <a:cs typeface="Times New Roman" pitchFamily="18" charset="0"/>
            </a:endParaRP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Mixing the different gas components in the appropriate proportion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Distributing the mixture to the individual chambers</a:t>
            </a:r>
            <a:endParaRPr lang="en-GB" u="sng" dirty="0">
              <a:latin typeface="+mj-lt"/>
              <a:cs typeface="Times New Roman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u="sng" dirty="0">
                <a:latin typeface="+mj-lt"/>
                <a:cs typeface="Times New Roman" pitchFamily="18" charset="0"/>
              </a:rPr>
              <a:t>Gas systems are made of several configurable functional modules </a:t>
            </a:r>
            <a:r>
              <a:rPr lang="en-GB" dirty="0">
                <a:latin typeface="+mj-lt"/>
                <a:cs typeface="Times New Roman" pitchFamily="18" charset="0"/>
              </a:rPr>
              <a:t>(</a:t>
            </a:r>
            <a:r>
              <a:rPr lang="en-GB" i="1" dirty="0">
                <a:latin typeface="+mj-lt"/>
                <a:cs typeface="Times New Roman" pitchFamily="18" charset="0"/>
              </a:rPr>
              <a:t>building blocks</a:t>
            </a:r>
            <a:r>
              <a:rPr lang="en-GB" dirty="0">
                <a:latin typeface="+mj-lt"/>
                <a:cs typeface="Times New Roman" pitchFamily="18" charset="0"/>
              </a:rPr>
              <a:t>):</a:t>
            </a:r>
          </a:p>
          <a:p>
            <a:pPr marL="742950" lvl="1" indent="-285750">
              <a:lnSpc>
                <a:spcPct val="12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latin typeface="+mj-lt"/>
                <a:cs typeface="Times New Roman" pitchFamily="18" charset="0"/>
              </a:rPr>
              <a:t>Simplifies maintenance, operation, training of personnel, …</a:t>
            </a:r>
            <a:endParaRPr lang="en-GB" sz="1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A9CE7C-68D3-4B28-92DC-4F168F697C97}"/>
              </a:ext>
            </a:extLst>
          </p:cNvPr>
          <p:cNvGrpSpPr/>
          <p:nvPr/>
        </p:nvGrpSpPr>
        <p:grpSpPr>
          <a:xfrm>
            <a:off x="94121" y="2924944"/>
            <a:ext cx="4117839" cy="3187247"/>
            <a:chOff x="2696224" y="3118650"/>
            <a:chExt cx="4117839" cy="31872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1A58EB-85BD-447F-8E9F-B366A643C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6224" y="3118650"/>
              <a:ext cx="4117839" cy="31872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89154E-2791-4CE2-8B19-99B9D1AE39A0}"/>
                </a:ext>
              </a:extLst>
            </p:cNvPr>
            <p:cNvSpPr txBox="1"/>
            <p:nvPr/>
          </p:nvSpPr>
          <p:spPr>
            <a:xfrm>
              <a:off x="3994751" y="5974743"/>
              <a:ext cx="740908" cy="307777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+mj-lt"/>
                </a:rPr>
                <a:t>Purifier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A882D9-3E06-46C4-A747-BFE5693EDE20}"/>
                </a:ext>
              </a:extLst>
            </p:cNvPr>
            <p:cNvSpPr txBox="1"/>
            <p:nvPr/>
          </p:nvSpPr>
          <p:spPr>
            <a:xfrm>
              <a:off x="4479149" y="5774550"/>
              <a:ext cx="869149" cy="276999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Humidifier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BD380E-0E9E-45F5-8877-99760546362D}"/>
                </a:ext>
              </a:extLst>
            </p:cNvPr>
            <p:cNvSpPr txBox="1"/>
            <p:nvPr/>
          </p:nvSpPr>
          <p:spPr>
            <a:xfrm>
              <a:off x="4918439" y="5566394"/>
              <a:ext cx="1237711" cy="276999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Exhaust &amp; Pump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47C2F3-77A9-4554-9FF1-D8E34BFD92EA}"/>
                </a:ext>
              </a:extLst>
            </p:cNvPr>
            <p:cNvSpPr txBox="1"/>
            <p:nvPr/>
          </p:nvSpPr>
          <p:spPr>
            <a:xfrm>
              <a:off x="5445944" y="5352371"/>
              <a:ext cx="663964" cy="261610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100" b="1" dirty="0">
                  <a:latin typeface="+mj-lt"/>
                </a:rPr>
                <a:t>Analysis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F15FD5-7D7D-4463-B2FA-FA6716CEBD79}"/>
                </a:ext>
              </a:extLst>
            </p:cNvPr>
            <p:cNvSpPr txBox="1"/>
            <p:nvPr/>
          </p:nvSpPr>
          <p:spPr>
            <a:xfrm>
              <a:off x="5759786" y="5207571"/>
              <a:ext cx="822661" cy="246221"/>
            </a:xfrm>
            <a:prstGeom prst="rect">
              <a:avLst/>
            </a:prstGeom>
            <a:solidFill>
              <a:schemeClr val="bg1">
                <a:lumMod val="95000"/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latin typeface="+mj-lt"/>
                </a:rPr>
                <a:t>Distribution</a:t>
              </a:r>
            </a:p>
          </p:txBody>
        </p:sp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A9606855-644D-4050-9749-0DC9FBE1E738}"/>
              </a:ext>
            </a:extLst>
          </p:cNvPr>
          <p:cNvSpPr txBox="1">
            <a:spLocks noChangeArrowheads="1"/>
          </p:cNvSpPr>
          <p:nvPr/>
        </p:nvSpPr>
        <p:spPr>
          <a:xfrm>
            <a:off x="1043756" y="53502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Gas systems for LHC experiments</a:t>
            </a:r>
          </a:p>
        </p:txBody>
      </p:sp>
      <p:pic>
        <p:nvPicPr>
          <p:cNvPr id="14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BEF276C8-64C7-4343-A25A-61DACD58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D5F71DB-FC92-4726-A7CA-904BFED13AB5}"/>
              </a:ext>
            </a:extLst>
          </p:cNvPr>
          <p:cNvGrpSpPr/>
          <p:nvPr/>
        </p:nvGrpSpPr>
        <p:grpSpPr>
          <a:xfrm>
            <a:off x="792488" y="691712"/>
            <a:ext cx="8172000" cy="37824"/>
            <a:chOff x="179512" y="582864"/>
            <a:chExt cx="8820000" cy="3782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C27CED-A544-496C-BD54-567B0958F850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97D6EAB-C96D-462D-AD89-50702AF31898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E75A7D-FD29-43D1-8F4D-42CF58F9DA3D}"/>
              </a:ext>
            </a:extLst>
          </p:cNvPr>
          <p:cNvSpPr txBox="1"/>
          <p:nvPr/>
        </p:nvSpPr>
        <p:spPr>
          <a:xfrm>
            <a:off x="4321533" y="2884921"/>
            <a:ext cx="4822467" cy="342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600" dirty="0">
                <a:latin typeface="+mj-lt"/>
                <a:cs typeface="Times New Roman" pitchFamily="18" charset="0"/>
              </a:rPr>
              <a:t>Three keywords for such a large infrastructure: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Reliability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LHC experiments are operational 24/24 7/7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Gas systems must be available all time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Automation</a:t>
            </a:r>
            <a:endParaRPr lang="en-GB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Large and complex infrastructure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Resources for operation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Repeatability of conditions.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Stability</a:t>
            </a:r>
            <a:endParaRPr lang="en-GB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Detector performance are strictly related with stable conditions (mixture composition, pressures, flows, …) </a:t>
            </a:r>
          </a:p>
        </p:txBody>
      </p:sp>
    </p:spTree>
    <p:extLst>
      <p:ext uri="{BB962C8B-B14F-4D97-AF65-F5344CB8AC3E}">
        <p14:creationId xmlns:p14="http://schemas.microsoft.com/office/powerpoint/2010/main" val="33683154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BADCD-BBC7-498A-83BE-FFDA220D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0F9EA-7B9C-4F97-B25D-A82AF790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7A31F-637E-4709-A49A-A9951DF0F18D}"/>
              </a:ext>
            </a:extLst>
          </p:cNvPr>
          <p:cNvSpPr txBox="1">
            <a:spLocks noChangeArrowheads="1"/>
          </p:cNvSpPr>
          <p:nvPr/>
        </p:nvSpPr>
        <p:spPr>
          <a:xfrm>
            <a:off x="1043756" y="53502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>
                <a:solidFill>
                  <a:schemeClr val="accent1">
                    <a:lumMod val="75000"/>
                  </a:schemeClr>
                </a:solidFill>
              </a:rPr>
              <a:t>Gas systems for LHC experiments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30022E79-C596-4441-8EF2-66C03C83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DA9EA4-54BD-4E3C-9C6B-6D41568F002D}"/>
              </a:ext>
            </a:extLst>
          </p:cNvPr>
          <p:cNvGrpSpPr/>
          <p:nvPr/>
        </p:nvGrpSpPr>
        <p:grpSpPr>
          <a:xfrm>
            <a:off x="792488" y="691712"/>
            <a:ext cx="8172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631C6E-C014-4952-84BF-EF167C34AA00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9850976-38A6-4551-BCE8-DD4417D1A398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64D142D-CAB5-4F63-848F-6D8571B9E34B}"/>
              </a:ext>
            </a:extLst>
          </p:cNvPr>
          <p:cNvSpPr txBox="1"/>
          <p:nvPr/>
        </p:nvSpPr>
        <p:spPr>
          <a:xfrm>
            <a:off x="5607545" y="2422629"/>
            <a:ext cx="3115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+mj-lt"/>
              </a:rPr>
              <a:t>LHC gas systems = 30 systems =</a:t>
            </a:r>
          </a:p>
          <a:p>
            <a:r>
              <a:rPr lang="en-GB">
                <a:latin typeface="+mj-lt"/>
              </a:rPr>
              <a:t>	            = 300 modules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36918D-338B-4C4D-BD74-2E243E10D862}"/>
              </a:ext>
            </a:extLst>
          </p:cNvPr>
          <p:cNvCxnSpPr>
            <a:cxnSpLocks/>
            <a:stCxn id="14" idx="2"/>
            <a:endCxn id="10" idx="0"/>
          </p:cNvCxnSpPr>
          <p:nvPr/>
        </p:nvCxnSpPr>
        <p:spPr>
          <a:xfrm>
            <a:off x="7019348" y="1734358"/>
            <a:ext cx="145803" cy="688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950A2E0-185D-415E-BDA5-6C04FC5BD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44824"/>
            <a:ext cx="5709298" cy="427036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7AFD50-8111-41D1-AFCD-456FBD161380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644008" y="1734358"/>
            <a:ext cx="2375340" cy="771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9A605BC-7B93-401F-AEB3-4E1AC68245A1}"/>
              </a:ext>
            </a:extLst>
          </p:cNvPr>
          <p:cNvSpPr txBox="1"/>
          <p:nvPr/>
        </p:nvSpPr>
        <p:spPr>
          <a:xfrm>
            <a:off x="5292080" y="1365026"/>
            <a:ext cx="345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+mj-lt"/>
              </a:rPr>
              <a:t>1 gas system = ~ 10 active modules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F92BB2-755B-4EAC-9E1B-EC309AB516C1}"/>
              </a:ext>
            </a:extLst>
          </p:cNvPr>
          <p:cNvSpPr/>
          <p:nvPr/>
        </p:nvSpPr>
        <p:spPr>
          <a:xfrm>
            <a:off x="1" y="881190"/>
            <a:ext cx="9144000" cy="68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>
                <a:cs typeface="Times New Roman" pitchFamily="18" charset="0"/>
              </a:rPr>
              <a:t>Gas systems extend from the surface building to the service balcony on the experiment following:  a route few hundred meters long.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33AB2E-4F16-4165-967F-968C333D872F}"/>
              </a:ext>
            </a:extLst>
          </p:cNvPr>
          <p:cNvGrpSpPr/>
          <p:nvPr/>
        </p:nvGrpSpPr>
        <p:grpSpPr>
          <a:xfrm>
            <a:off x="5950958" y="3472819"/>
            <a:ext cx="2771799" cy="2764461"/>
            <a:chOff x="6372200" y="3441583"/>
            <a:chExt cx="2771799" cy="27644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A86292-25D8-4FAE-ABC8-58AE09918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6851" y="3441583"/>
              <a:ext cx="1217148" cy="2724705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15519A0-5A27-4587-9D9E-ECC68AA24473}"/>
                </a:ext>
              </a:extLst>
            </p:cNvPr>
            <p:cNvGrpSpPr/>
            <p:nvPr/>
          </p:nvGrpSpPr>
          <p:grpSpPr>
            <a:xfrm>
              <a:off x="6876256" y="3779684"/>
              <a:ext cx="1853037" cy="2413777"/>
              <a:chOff x="6847491" y="3124039"/>
              <a:chExt cx="1853037" cy="241377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343393E-D5BF-49A4-AD4A-9A3B77BCA6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47491" y="3124039"/>
                <a:ext cx="1829246" cy="2413777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AB01004-037F-4CD9-998B-BFD96B4805D1}"/>
                  </a:ext>
                </a:extLst>
              </p:cNvPr>
              <p:cNvSpPr/>
              <p:nvPr/>
            </p:nvSpPr>
            <p:spPr>
              <a:xfrm>
                <a:off x="8232984" y="5105768"/>
                <a:ext cx="467544" cy="4320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+mj-lt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D1A7CA-E3EA-4B0D-8E79-CB74790EC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6851" y="3481339"/>
              <a:ext cx="1217148" cy="272470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6238B4-0692-4109-9D68-C9307BF50CEC}"/>
                </a:ext>
              </a:extLst>
            </p:cNvPr>
            <p:cNvSpPr txBox="1"/>
            <p:nvPr/>
          </p:nvSpPr>
          <p:spPr>
            <a:xfrm>
              <a:off x="6372200" y="3463886"/>
              <a:ext cx="23759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LHC gas systems modules &gt; 500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8095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4106" y="6356351"/>
            <a:ext cx="4320000" cy="365125"/>
          </a:xfrm>
        </p:spPr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Guida CERN EP-DT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756" y="53503"/>
            <a:ext cx="7632700" cy="649287"/>
          </a:xfrm>
          <a:noFill/>
          <a:ln w="12700">
            <a:noFill/>
          </a:ln>
          <a:effectLst/>
        </p:spPr>
        <p:txBody>
          <a:bodyPr>
            <a:normAutofit/>
          </a:bodyPr>
          <a:lstStyle/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</a:rPr>
              <a:t>Alternative Gases</a:t>
            </a:r>
          </a:p>
        </p:txBody>
      </p:sp>
      <p:pic>
        <p:nvPicPr>
          <p:cNvPr id="9" name="Picture 2" descr="C:\Users\guidar\Documents\IEEE2012\CERN LogoOutline-Blue-0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316488" y="691712"/>
            <a:ext cx="8172000" cy="37824"/>
            <a:chOff x="179512" y="582864"/>
            <a:chExt cx="8820000" cy="37824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B0924B-FD90-41B3-9A32-162EB95A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B01B5-062F-4E4D-A5EA-85102D21A3D7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54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7F455E-FC72-471E-95BA-D0634D88FD3E}"/>
              </a:ext>
            </a:extLst>
          </p:cNvPr>
          <p:cNvSpPr txBox="1"/>
          <p:nvPr/>
        </p:nvSpPr>
        <p:spPr>
          <a:xfrm>
            <a:off x="1529016" y="764705"/>
            <a:ext cx="9144000" cy="106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  <a:sym typeface="Wingdings" panose="05000000000000000000" pitchFamily="2" charset="2"/>
              </a:rPr>
              <a:t>New low GWP gases alternative to R134a are already available on the market and used by industry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  <a:sym typeface="Wingdings" panose="05000000000000000000" pitchFamily="2" charset="2"/>
              </a:rPr>
              <a:t>It is not the first time this happens in particle detection: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DCCFFB-CEF8-49AF-B865-97669DC4C939}"/>
              </a:ext>
            </a:extLst>
          </p:cNvPr>
          <p:cNvSpPr txBox="1"/>
          <p:nvPr/>
        </p:nvSpPr>
        <p:spPr>
          <a:xfrm>
            <a:off x="1524000" y="4077073"/>
            <a:ext cx="9144000" cy="106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HFOs refrigerant properties are well known while studies of ionisation processes just started…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R&amp;D studies are ongoing. </a:t>
            </a:r>
            <a:r>
              <a:rPr lang="en-GB" i="1" dirty="0">
                <a:solidFill>
                  <a:srgbClr val="4F81BD">
                    <a:lumMod val="75000"/>
                  </a:srgbClr>
                </a:solidFill>
                <a:latin typeface="Calibri"/>
                <a:cs typeface="Times New Roman" panose="02020603050405020304" pitchFamily="18" charset="0"/>
              </a:rPr>
              <a:t>Main constrain is coming from need of maintaining current infrastructures (HV cables, Front End electronics) very difficult to access for replacement.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5B937B-C8E5-4417-9E96-9C4A1A23DCAA}"/>
              </a:ext>
            </a:extLst>
          </p:cNvPr>
          <p:cNvSpPr/>
          <p:nvPr/>
        </p:nvSpPr>
        <p:spPr>
          <a:xfrm>
            <a:off x="1560512" y="6191706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*The Ozone Depletion Potential (ODP)</a:t>
            </a:r>
            <a:endParaRPr lang="en-GB" sz="1200" baseline="-250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564EA-5AA5-4E67-AA63-D965AAE41967}"/>
              </a:ext>
            </a:extLst>
          </p:cNvPr>
          <p:cNvSpPr/>
          <p:nvPr/>
        </p:nvSpPr>
        <p:spPr>
          <a:xfrm>
            <a:off x="1524000" y="5157193"/>
            <a:ext cx="91440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More details on Thursday, Detectors for Future Facilities session:</a:t>
            </a:r>
            <a:endParaRPr lang="en-GB" dirty="0">
              <a:solidFill>
                <a:prstClr val="black"/>
              </a:solidFill>
              <a:latin typeface="Calibri"/>
              <a:hlinkClick r:id="rId4"/>
            </a:endParaRPr>
          </a:p>
          <a:p>
            <a:r>
              <a:rPr lang="en-GB" dirty="0">
                <a:solidFill>
                  <a:prstClr val="black"/>
                </a:solidFill>
                <a:latin typeface="Calibri"/>
                <a:hlinkClick r:id="rId5"/>
              </a:rPr>
              <a:t>“Performance studies of RPC detectors operated with new environmentally friendly gas mixtures in presence of LHC-like radiation background”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4AC7F5-A6BE-467A-A095-0C99AC8C34C5}"/>
              </a:ext>
            </a:extLst>
          </p:cNvPr>
          <p:cNvGrpSpPr/>
          <p:nvPr/>
        </p:nvGrpSpPr>
        <p:grpSpPr>
          <a:xfrm>
            <a:off x="1588324" y="1760423"/>
            <a:ext cx="9036496" cy="2135716"/>
            <a:chOff x="64324" y="1760423"/>
            <a:chExt cx="9036496" cy="21357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E783BD-4C21-4B7A-9AE1-349595C3AEBB}"/>
                </a:ext>
              </a:extLst>
            </p:cNvPr>
            <p:cNvGrpSpPr/>
            <p:nvPr/>
          </p:nvGrpSpPr>
          <p:grpSpPr>
            <a:xfrm>
              <a:off x="64324" y="1760423"/>
              <a:ext cx="9036496" cy="2135716"/>
              <a:chOff x="430158" y="2301718"/>
              <a:chExt cx="7894959" cy="213571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664BB8-983E-4141-8163-7CEB4682CAC7}"/>
                  </a:ext>
                </a:extLst>
              </p:cNvPr>
              <p:cNvSpPr txBox="1"/>
              <p:nvPr/>
            </p:nvSpPr>
            <p:spPr>
              <a:xfrm>
                <a:off x="3230295" y="3360216"/>
                <a:ext cx="930831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>
                    <a:solidFill>
                      <a:prstClr val="black"/>
                    </a:solidFill>
                    <a:latin typeface="Calibri"/>
                  </a:rPr>
                  <a:t>R134a</a:t>
                </a:r>
              </a:p>
              <a:p>
                <a:pPr algn="ctr"/>
                <a:r>
                  <a:rPr lang="en-GB" sz="1600">
                    <a:solidFill>
                      <a:prstClr val="black"/>
                    </a:solidFill>
                    <a:latin typeface="Calibri"/>
                  </a:rPr>
                  <a:t>(C</a:t>
                </a:r>
                <a:r>
                  <a:rPr lang="en-GB" sz="1600" baseline="-25000">
                    <a:solidFill>
                      <a:prstClr val="black"/>
                    </a:solidFill>
                    <a:latin typeface="Calibri"/>
                  </a:rPr>
                  <a:t>2</a:t>
                </a:r>
                <a:r>
                  <a:rPr lang="en-GB" sz="1600">
                    <a:solidFill>
                      <a:prstClr val="black"/>
                    </a:solidFill>
                    <a:latin typeface="Calibri"/>
                  </a:rPr>
                  <a:t>H</a:t>
                </a:r>
                <a:r>
                  <a:rPr lang="en-GB" sz="1600" baseline="-25000">
                    <a:solidFill>
                      <a:prstClr val="black"/>
                    </a:solidFill>
                    <a:latin typeface="Calibri"/>
                  </a:rPr>
                  <a:t>2</a:t>
                </a:r>
                <a:r>
                  <a:rPr lang="en-GB" sz="1600">
                    <a:solidFill>
                      <a:prstClr val="black"/>
                    </a:solidFill>
                    <a:latin typeface="Calibri"/>
                  </a:rPr>
                  <a:t>F</a:t>
                </a:r>
                <a:r>
                  <a:rPr lang="en-GB" sz="1600" baseline="-25000">
                    <a:solidFill>
                      <a:prstClr val="black"/>
                    </a:solidFill>
                    <a:latin typeface="Calibri"/>
                  </a:rPr>
                  <a:t>4</a:t>
                </a:r>
                <a:r>
                  <a:rPr lang="en-GB" sz="160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  <a:p>
                <a:pPr algn="ctr"/>
                <a:r>
                  <a:rPr lang="en-GB" sz="1600">
                    <a:solidFill>
                      <a:prstClr val="black"/>
                    </a:solidFill>
                    <a:latin typeface="Calibri"/>
                  </a:rPr>
                  <a:t>ODP 0</a:t>
                </a:r>
              </a:p>
              <a:p>
                <a:pPr algn="ctr"/>
                <a:r>
                  <a:rPr lang="en-GB" sz="1600">
                    <a:solidFill>
                      <a:srgbClr val="FF0000"/>
                    </a:solidFill>
                    <a:latin typeface="Calibri"/>
                  </a:rPr>
                  <a:t>GWP 1430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B55C0F-A97E-46BE-85C0-E5579D5B16B5}"/>
                  </a:ext>
                </a:extLst>
              </p:cNvPr>
              <p:cNvSpPr txBox="1"/>
              <p:nvPr/>
            </p:nvSpPr>
            <p:spPr>
              <a:xfrm>
                <a:off x="430158" y="3360216"/>
                <a:ext cx="122719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prstClr val="black"/>
                    </a:solidFill>
                    <a:latin typeface="Calibri"/>
                  </a:rPr>
                  <a:t>R13B1</a:t>
                </a:r>
              </a:p>
              <a:p>
                <a:pPr algn="ctr"/>
                <a:r>
                  <a:rPr lang="en-GB" sz="1600" dirty="0">
                    <a:solidFill>
                      <a:prstClr val="black"/>
                    </a:solidFill>
                    <a:latin typeface="Calibri"/>
                  </a:rPr>
                  <a:t>(CBrF</a:t>
                </a:r>
                <a:r>
                  <a:rPr lang="en-GB" sz="1600" baseline="-25000" dirty="0">
                    <a:solidFill>
                      <a:prstClr val="black"/>
                    </a:solidFill>
                    <a:latin typeface="Calibri"/>
                  </a:rPr>
                  <a:t>3</a:t>
                </a:r>
                <a:r>
                  <a:rPr lang="en-GB" sz="160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  <a:p>
                <a:pPr algn="ctr"/>
                <a:r>
                  <a:rPr lang="en-GB" sz="1600" dirty="0">
                    <a:solidFill>
                      <a:srgbClr val="FF0000"/>
                    </a:solidFill>
                    <a:latin typeface="Calibri"/>
                  </a:rPr>
                  <a:t>ODP* 10</a:t>
                </a:r>
              </a:p>
              <a:p>
                <a:pPr algn="ctr"/>
                <a:r>
                  <a:rPr lang="en-GB" sz="1600" dirty="0">
                    <a:solidFill>
                      <a:srgbClr val="FF0000"/>
                    </a:solidFill>
                    <a:latin typeface="Calibri"/>
                  </a:rPr>
                  <a:t>GWP 6900 </a:t>
                </a: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554EBF7-9BE3-48F0-8173-07C3BB4F1E89}"/>
                  </a:ext>
                </a:extLst>
              </p:cNvPr>
              <p:cNvGrpSpPr/>
              <p:nvPr/>
            </p:nvGrpSpPr>
            <p:grpSpPr>
              <a:xfrm>
                <a:off x="5274505" y="2386119"/>
                <a:ext cx="3050612" cy="2051315"/>
                <a:chOff x="5274505" y="2386119"/>
                <a:chExt cx="3050612" cy="2051315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7577DBA-9557-4496-9239-A804F17CD3DA}"/>
                    </a:ext>
                  </a:extLst>
                </p:cNvPr>
                <p:cNvSpPr txBox="1"/>
                <p:nvPr/>
              </p:nvSpPr>
              <p:spPr>
                <a:xfrm>
                  <a:off x="5719346" y="3360216"/>
                  <a:ext cx="974358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600">
                      <a:solidFill>
                        <a:prstClr val="black"/>
                      </a:solidFill>
                      <a:latin typeface="Calibri"/>
                    </a:rPr>
                    <a:t>HFO1234yf</a:t>
                  </a:r>
                </a:p>
                <a:p>
                  <a:pPr algn="ctr"/>
                  <a:r>
                    <a:rPr lang="en-GB" sz="1600">
                      <a:solidFill>
                        <a:prstClr val="black"/>
                      </a:solidFill>
                      <a:latin typeface="Calibri"/>
                    </a:rPr>
                    <a:t>(C</a:t>
                  </a:r>
                  <a:r>
                    <a:rPr lang="en-GB" sz="1600" baseline="-25000">
                      <a:solidFill>
                        <a:prstClr val="black"/>
                      </a:solidFill>
                      <a:latin typeface="Calibri"/>
                    </a:rPr>
                    <a:t>3</a:t>
                  </a:r>
                  <a:r>
                    <a:rPr lang="en-GB" sz="1600">
                      <a:solidFill>
                        <a:prstClr val="black"/>
                      </a:solidFill>
                      <a:latin typeface="Calibri"/>
                    </a:rPr>
                    <a:t>H</a:t>
                  </a:r>
                  <a:r>
                    <a:rPr lang="en-GB" sz="1600" baseline="-25000">
                      <a:solidFill>
                        <a:prstClr val="black"/>
                      </a:solidFill>
                      <a:latin typeface="Calibri"/>
                    </a:rPr>
                    <a:t>2</a:t>
                  </a:r>
                  <a:r>
                    <a:rPr lang="en-GB" sz="1600">
                      <a:solidFill>
                        <a:prstClr val="black"/>
                      </a:solidFill>
                      <a:latin typeface="Calibri"/>
                    </a:rPr>
                    <a:t>F</a:t>
                  </a:r>
                  <a:r>
                    <a:rPr lang="en-GB" sz="1600" baseline="-25000">
                      <a:solidFill>
                        <a:prstClr val="black"/>
                      </a:solidFill>
                      <a:latin typeface="Calibri"/>
                    </a:rPr>
                    <a:t>4</a:t>
                  </a:r>
                  <a:r>
                    <a:rPr lang="en-GB" sz="1600">
                      <a:solidFill>
                        <a:prstClr val="black"/>
                      </a:solidFill>
                      <a:latin typeface="Calibri"/>
                    </a:rPr>
                    <a:t>)</a:t>
                  </a:r>
                </a:p>
                <a:p>
                  <a:pPr algn="ctr"/>
                  <a:r>
                    <a:rPr lang="en-GB" sz="1600">
                      <a:solidFill>
                        <a:srgbClr val="4F81BD">
                          <a:lumMod val="75000"/>
                        </a:srgbClr>
                      </a:solidFill>
                      <a:latin typeface="Calibri"/>
                    </a:rPr>
                    <a:t>ODP 0</a:t>
                  </a:r>
                </a:p>
                <a:p>
                  <a:pPr algn="ctr"/>
                  <a:r>
                    <a:rPr lang="en-GB" sz="1600">
                      <a:solidFill>
                        <a:srgbClr val="4F81BD">
                          <a:lumMod val="75000"/>
                        </a:srgbClr>
                      </a:solidFill>
                      <a:latin typeface="Calibri"/>
                    </a:rPr>
                    <a:t>GWP 4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94C45D6-3609-4B29-889F-365B0BBC6278}"/>
                    </a:ext>
                  </a:extLst>
                </p:cNvPr>
                <p:cNvSpPr txBox="1"/>
                <p:nvPr/>
              </p:nvSpPr>
              <p:spPr>
                <a:xfrm>
                  <a:off x="7075734" y="3360216"/>
                  <a:ext cx="994637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600" dirty="0">
                      <a:solidFill>
                        <a:prstClr val="black"/>
                      </a:solidFill>
                      <a:latin typeface="Calibri"/>
                    </a:rPr>
                    <a:t>HFO1234ze</a:t>
                  </a:r>
                </a:p>
                <a:p>
                  <a:pPr algn="ctr"/>
                  <a:r>
                    <a:rPr lang="en-GB" sz="1600" dirty="0">
                      <a:solidFill>
                        <a:prstClr val="black"/>
                      </a:solidFill>
                      <a:latin typeface="Calibri"/>
                    </a:rPr>
                    <a:t>(C</a:t>
                  </a:r>
                  <a:r>
                    <a:rPr lang="en-GB" sz="1600" baseline="-25000" dirty="0">
                      <a:solidFill>
                        <a:prstClr val="black"/>
                      </a:solidFill>
                      <a:latin typeface="Calibri"/>
                    </a:rPr>
                    <a:t>3</a:t>
                  </a:r>
                  <a:r>
                    <a:rPr lang="en-GB" sz="1600" dirty="0">
                      <a:solidFill>
                        <a:prstClr val="black"/>
                      </a:solidFill>
                      <a:latin typeface="Calibri"/>
                    </a:rPr>
                    <a:t>H</a:t>
                  </a:r>
                  <a:r>
                    <a:rPr lang="en-GB" sz="1600" baseline="-25000" dirty="0">
                      <a:solidFill>
                        <a:prstClr val="black"/>
                      </a:solidFill>
                      <a:latin typeface="Calibri"/>
                    </a:rPr>
                    <a:t>2</a:t>
                  </a:r>
                  <a:r>
                    <a:rPr lang="en-GB" sz="1600" dirty="0">
                      <a:solidFill>
                        <a:prstClr val="black"/>
                      </a:solidFill>
                      <a:latin typeface="Calibri"/>
                    </a:rPr>
                    <a:t>F</a:t>
                  </a:r>
                  <a:r>
                    <a:rPr lang="en-GB" sz="1600" baseline="-25000" dirty="0">
                      <a:solidFill>
                        <a:prstClr val="black"/>
                      </a:solidFill>
                      <a:latin typeface="Calibri"/>
                    </a:rPr>
                    <a:t>4</a:t>
                  </a:r>
                  <a:r>
                    <a:rPr lang="en-GB" sz="1600" dirty="0">
                      <a:solidFill>
                        <a:prstClr val="black"/>
                      </a:solidFill>
                      <a:latin typeface="Calibri"/>
                    </a:rPr>
                    <a:t>)</a:t>
                  </a:r>
                </a:p>
                <a:p>
                  <a:pPr algn="ctr"/>
                  <a:r>
                    <a:rPr lang="en-GB" sz="1600" dirty="0">
                      <a:solidFill>
                        <a:srgbClr val="4F81BD">
                          <a:lumMod val="75000"/>
                        </a:srgbClr>
                      </a:solidFill>
                      <a:latin typeface="Calibri"/>
                    </a:rPr>
                    <a:t>ODP 0</a:t>
                  </a:r>
                </a:p>
                <a:p>
                  <a:pPr algn="ctr"/>
                  <a:r>
                    <a:rPr lang="en-GB" sz="1600" dirty="0">
                      <a:solidFill>
                        <a:srgbClr val="4F81BD">
                          <a:lumMod val="75000"/>
                        </a:srgbClr>
                      </a:solidFill>
                      <a:latin typeface="Calibri"/>
                    </a:rPr>
                    <a:t>GWP 6</a:t>
                  </a:r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A5EA237B-3122-4EF6-B250-F09A081F0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274505" y="2386119"/>
                  <a:ext cx="1864040" cy="952149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0B3FF949-8F95-4FED-9E79-5464BDD247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820988" y="2386119"/>
                  <a:ext cx="1504129" cy="952149"/>
                </a:xfrm>
                <a:prstGeom prst="rect">
                  <a:avLst/>
                </a:prstGeom>
              </p:spPr>
            </p:pic>
          </p:grpSp>
          <p:pic>
            <p:nvPicPr>
              <p:cNvPr id="26" name="Picture 2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628A737-6481-46FC-BDC8-B143CD2E7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454" y="2409321"/>
                <a:ext cx="1092513" cy="856939"/>
              </a:xfrm>
              <a:prstGeom prst="rect">
                <a:avLst/>
              </a:prstGeom>
            </p:spPr>
          </p:pic>
          <p:pic>
            <p:nvPicPr>
              <p:cNvPr id="27" name="Picture 2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A2B423F9-240C-455F-A198-B50C239DB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499" y="2301718"/>
                <a:ext cx="1092513" cy="1092513"/>
              </a:xfrm>
              <a:prstGeom prst="rect">
                <a:avLst/>
              </a:prstGeom>
            </p:spPr>
          </p:pic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8FE54EB-4B20-4B39-82C4-CA45DE8DC6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1882" y="2319548"/>
              <a:ext cx="1784923" cy="10184"/>
            </a:xfrm>
            <a:prstGeom prst="straightConnector1">
              <a:avLst/>
            </a:prstGeom>
            <a:ln w="127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AA168FA-D386-4614-8722-36F3BC42F8DC}"/>
                </a:ext>
              </a:extLst>
            </p:cNvPr>
            <p:cNvSpPr txBox="1"/>
            <p:nvPr/>
          </p:nvSpPr>
          <p:spPr>
            <a:xfrm>
              <a:off x="1818666" y="2010284"/>
              <a:ext cx="768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  <a:latin typeface="Calibri"/>
                </a:rPr>
                <a:t>~1995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4603B6E-5D9E-4E41-9DC1-648ACCB08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7285" y="2319547"/>
              <a:ext cx="1512867" cy="1"/>
            </a:xfrm>
            <a:prstGeom prst="straightConnector1">
              <a:avLst/>
            </a:prstGeom>
            <a:ln w="127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0793805-EE3E-40C0-B9CF-AC643AEDD1F7}"/>
                </a:ext>
              </a:extLst>
            </p:cNvPr>
            <p:cNvSpPr txBox="1"/>
            <p:nvPr/>
          </p:nvSpPr>
          <p:spPr>
            <a:xfrm>
              <a:off x="5220774" y="1988840"/>
              <a:ext cx="431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A99DD37-FF24-46E8-B251-AE2DB2FE2CA9}"/>
              </a:ext>
            </a:extLst>
          </p:cNvPr>
          <p:cNvCxnSpPr/>
          <p:nvPr/>
        </p:nvCxnSpPr>
        <p:spPr>
          <a:xfrm>
            <a:off x="2927649" y="3482788"/>
            <a:ext cx="1784923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EDCB594-369E-4666-AF8E-B7AD447EF4F4}"/>
              </a:ext>
            </a:extLst>
          </p:cNvPr>
          <p:cNvCxnSpPr/>
          <p:nvPr/>
        </p:nvCxnSpPr>
        <p:spPr>
          <a:xfrm>
            <a:off x="2942926" y="3724716"/>
            <a:ext cx="1784923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5A39BA9-DFA0-4CC2-BEE0-6A7260CE2BEE}"/>
              </a:ext>
            </a:extLst>
          </p:cNvPr>
          <p:cNvCxnSpPr/>
          <p:nvPr/>
        </p:nvCxnSpPr>
        <p:spPr>
          <a:xfrm>
            <a:off x="5895254" y="3717032"/>
            <a:ext cx="1784923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6314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42488" y="6356351"/>
            <a:ext cx="4320000" cy="365125"/>
          </a:xfrm>
        </p:spPr>
        <p:txBody>
          <a:bodyPr/>
          <a:lstStyle/>
          <a:p>
            <a:r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t>R. Guida CERN EP-DT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2567756" y="53503"/>
            <a:ext cx="7632700" cy="649287"/>
          </a:xfrm>
          <a:noFill/>
          <a:ln w="12700">
            <a:noFill/>
          </a:ln>
          <a:effectLst/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GHG abatement system</a:t>
            </a:r>
          </a:p>
        </p:txBody>
      </p:sp>
      <p:pic>
        <p:nvPicPr>
          <p:cNvPr id="9" name="Picture 2" descr="C:\Users\guidar\Documents\IEEE2012\CERN LogoOutline-Blue-0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316488" y="691712"/>
            <a:ext cx="8172000" cy="37824"/>
            <a:chOff x="179512" y="582864"/>
            <a:chExt cx="8820000" cy="37824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B0924B-FD90-41B3-9A32-162EB95A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ED0B01B5-062F-4E4D-A5EA-85102D21A3D7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0C706-9656-4806-9722-1FC75F474D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17" y="2348880"/>
            <a:ext cx="2020817" cy="2798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CA807E-8259-4B78-885C-D91D6B5482F9}"/>
              </a:ext>
            </a:extLst>
          </p:cNvPr>
          <p:cNvSpPr/>
          <p:nvPr/>
        </p:nvSpPr>
        <p:spPr>
          <a:xfrm>
            <a:off x="3684930" y="2396216"/>
            <a:ext cx="6983070" cy="227028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</a:rPr>
              <a:t>Quite heavy infrastructure required:</a:t>
            </a:r>
          </a:p>
          <a:p>
            <a:pPr marL="285750" indent="-28575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CH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/city gas + O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supply + N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supply</a:t>
            </a:r>
          </a:p>
          <a:p>
            <a:pPr marL="285750" indent="-285750">
              <a:lnSpc>
                <a:spcPct val="130000"/>
              </a:lnSpc>
              <a:buFont typeface="Calibri" panose="020F0502020204030204" pitchFamily="34" charset="0"/>
              <a:buChar char="-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Waste water treatment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.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PFC/HFC are converted in CO</a:t>
            </a:r>
            <a:r>
              <a:rPr lang="en-GB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+ HF acid dissolved in water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.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disposal of remaining waste/mud</a:t>
            </a:r>
          </a:p>
          <a:p>
            <a:pPr>
              <a:lnSpc>
                <a:spcPct val="13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</a:rPr>
              <a:t>Joint CMS and EP-DT gas team is studying the feasibility</a:t>
            </a:r>
          </a:p>
          <a:p>
            <a:pPr lvl="1">
              <a:lnSpc>
                <a:spcPct val="130000"/>
              </a:lnSpc>
            </a:pP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4F60E3-6516-4EA6-B620-F5D1A115265A}"/>
              </a:ext>
            </a:extLst>
          </p:cNvPr>
          <p:cNvSpPr/>
          <p:nvPr/>
        </p:nvSpPr>
        <p:spPr>
          <a:xfrm>
            <a:off x="1524000" y="5445224"/>
            <a:ext cx="9144000" cy="783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</a:rPr>
              <a:t>Found also companies available to take PFC/HFC based mixture for disposal:</a:t>
            </a:r>
          </a:p>
          <a:p>
            <a:pPr>
              <a:lnSpc>
                <a:spcPct val="13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</a:rPr>
              <a:t>but extremely expensive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678ADA-76D3-4675-9CF0-195DAAA9C2C4}"/>
              </a:ext>
            </a:extLst>
          </p:cNvPr>
          <p:cNvSpPr txBox="1"/>
          <p:nvPr/>
        </p:nvSpPr>
        <p:spPr>
          <a:xfrm>
            <a:off x="1524000" y="917271"/>
            <a:ext cx="9144000" cy="1143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</a:rPr>
              <a:t>In case all studies on recuperation will not bring to efficient recuperation plants, </a:t>
            </a:r>
            <a:r>
              <a:rPr lang="en-GB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industrial system able to destroy GHGs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avoiding their emission into the atmosphere have been considered</a:t>
            </a:r>
          </a:p>
          <a:p>
            <a:pPr>
              <a:lnSpc>
                <a:spcPct val="130000"/>
              </a:lnSpc>
            </a:pPr>
            <a:r>
              <a:rPr lang="en-GB" dirty="0">
                <a:solidFill>
                  <a:prstClr val="black"/>
                </a:solidFill>
                <a:latin typeface="Calibri"/>
              </a:rPr>
              <a:t>Abatement plants are </a:t>
            </a:r>
            <a:r>
              <a:rPr lang="en-GB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employed when GHG are polluted and therefore not reusable.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374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2CC38-5F4B-4D27-B185-95A59B9C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1393B-60FC-4179-8532-980838F8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56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66DB3-DF32-4B78-A486-26B2C19BB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8" y="790729"/>
            <a:ext cx="11801649" cy="493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0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038D8-AFCE-44FB-A6E1-7819B516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758328" cy="365125"/>
          </a:xfrm>
        </p:spPr>
        <p:txBody>
          <a:bodyPr/>
          <a:lstStyle/>
          <a:p>
            <a:r>
              <a:rPr lang="en-GB"/>
              <a:t>R. Guida CERN EP-DT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42028-8490-4B0E-97DA-CFF0DFD9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3020D-FBA9-4DEC-A5A0-0B5E9E02D0CD}"/>
              </a:ext>
            </a:extLst>
          </p:cNvPr>
          <p:cNvSpPr txBox="1">
            <a:spLocks noChangeArrowheads="1"/>
          </p:cNvSpPr>
          <p:nvPr/>
        </p:nvSpPr>
        <p:spPr>
          <a:xfrm>
            <a:off x="2376138" y="0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Greenhouse gas regulation</a:t>
            </a:r>
          </a:p>
        </p:txBody>
      </p:sp>
      <p:pic>
        <p:nvPicPr>
          <p:cNvPr id="6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E78240DC-509E-4717-B9A1-3DA541C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6B0096-1468-4EDB-9950-FA02BE19FE1E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4E426A-EE51-4FB8-A153-212E4FD890BE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7A77718-2DBA-4619-9F32-1A1B98095DAE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Google Shape;130;p14">
            <a:extLst>
              <a:ext uri="{FF2B5EF4-FFF2-40B4-BE49-F238E27FC236}">
                <a16:creationId xmlns:a16="http://schemas.microsoft.com/office/drawing/2014/main" id="{83087622-1CC4-F43C-6D61-2ECE3FBE0AFF}"/>
              </a:ext>
            </a:extLst>
          </p:cNvPr>
          <p:cNvSpPr/>
          <p:nvPr/>
        </p:nvSpPr>
        <p:spPr>
          <a:xfrm>
            <a:off x="4906244" y="2961548"/>
            <a:ext cx="434000" cy="80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31;p14">
            <a:extLst>
              <a:ext uri="{FF2B5EF4-FFF2-40B4-BE49-F238E27FC236}">
                <a16:creationId xmlns:a16="http://schemas.microsoft.com/office/drawing/2014/main" id="{3E86D3F9-078D-E4F2-8077-69BDAF187848}"/>
              </a:ext>
            </a:extLst>
          </p:cNvPr>
          <p:cNvSpPr txBox="1">
            <a:spLocks/>
          </p:cNvSpPr>
          <p:nvPr/>
        </p:nvSpPr>
        <p:spPr>
          <a:xfrm>
            <a:off x="410088" y="5930700"/>
            <a:ext cx="11564800" cy="4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  <a:spcAft>
                <a:spcPts val="667"/>
              </a:spcAft>
            </a:pPr>
            <a:r>
              <a:rPr lang="en-GB" sz="1933" b="1" u="sng" dirty="0">
                <a:solidFill>
                  <a:schemeClr val="dk1"/>
                </a:solidFill>
                <a:ea typeface="Arial"/>
                <a:cs typeface="Arial" panose="020B0604020202020204" pitchFamily="34" charset="0"/>
                <a:sym typeface="Arial"/>
              </a:rPr>
              <a:t>Goal: reduce F- gases consumption and emissions from particle detectors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F60382-08CB-278C-1870-D1A2232353BE}"/>
              </a:ext>
            </a:extLst>
          </p:cNvPr>
          <p:cNvSpPr txBox="1"/>
          <p:nvPr/>
        </p:nvSpPr>
        <p:spPr>
          <a:xfrm>
            <a:off x="9365" y="854610"/>
            <a:ext cx="12193334" cy="125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/>
              <a:t>Due to the environmental risk, “</a:t>
            </a:r>
            <a:r>
              <a:rPr lang="en-GB" sz="1600" b="1" u="sng" dirty="0"/>
              <a:t>F-gas regulations</a:t>
            </a:r>
            <a:r>
              <a:rPr lang="en-GB" sz="1600" dirty="0"/>
              <a:t>” started to appear. For example, the EU517/2014 is: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sz="1600" b="1" u="sng" dirty="0"/>
              <a:t>Limiting</a:t>
            </a:r>
            <a:r>
              <a:rPr lang="en-GB" sz="1600" dirty="0"/>
              <a:t> the total amount of the most important F-gases that can be sold from 2015 onwards. By 2030, it limits the use to 1/5 of 2014 sales.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sz="1600" b="1" u="sng" dirty="0"/>
              <a:t>Banning</a:t>
            </a:r>
            <a:r>
              <a:rPr lang="en-GB" sz="1600" dirty="0"/>
              <a:t> the use of F-gases in new equipment where less harmful alternatives are available.</a:t>
            </a:r>
          </a:p>
          <a:p>
            <a:pPr marL="285750" indent="-28575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sz="1600" b="1" u="sng" dirty="0"/>
              <a:t>Preventing</a:t>
            </a:r>
            <a:r>
              <a:rPr lang="en-GB" sz="1600" dirty="0"/>
              <a:t> emissions of F-gases from existing equipment by requiring checks, proper servicing and recovery of gases.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73A4F34-3752-BFD9-21F8-9600F0C76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0" y="2212329"/>
            <a:ext cx="5290734" cy="3329708"/>
          </a:xfrm>
          <a:prstGeom prst="rect">
            <a:avLst/>
          </a:prstGeom>
        </p:spPr>
      </p:pic>
      <p:sp>
        <p:nvSpPr>
          <p:cNvPr id="37" name="Shape 195">
            <a:extLst>
              <a:ext uri="{FF2B5EF4-FFF2-40B4-BE49-F238E27FC236}">
                <a16:creationId xmlns:a16="http://schemas.microsoft.com/office/drawing/2014/main" id="{02306868-A463-61E5-8E1D-CA7D90D81C09}"/>
              </a:ext>
            </a:extLst>
          </p:cNvPr>
          <p:cNvSpPr/>
          <p:nvPr/>
        </p:nvSpPr>
        <p:spPr>
          <a:xfrm>
            <a:off x="5695494" y="2308898"/>
            <a:ext cx="612831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964A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algn="r"/>
            <a:r>
              <a:rPr lang="en-GB" sz="2000" dirty="0">
                <a:latin typeface="+mj-lt"/>
              </a:rPr>
              <a:t>HFC phase down: effects on HFC availability and prices </a:t>
            </a:r>
          </a:p>
        </p:txBody>
      </p:sp>
      <p:sp>
        <p:nvSpPr>
          <p:cNvPr id="38" name="Shape 195">
            <a:extLst>
              <a:ext uri="{FF2B5EF4-FFF2-40B4-BE49-F238E27FC236}">
                <a16:creationId xmlns:a16="http://schemas.microsoft.com/office/drawing/2014/main" id="{3F4B225B-61E9-283C-AB2D-8D8471786F6C}"/>
              </a:ext>
            </a:extLst>
          </p:cNvPr>
          <p:cNvSpPr/>
          <p:nvPr/>
        </p:nvSpPr>
        <p:spPr>
          <a:xfrm>
            <a:off x="107504" y="5608464"/>
            <a:ext cx="6633560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964A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fr-CH" sz="1100" dirty="0">
                <a:latin typeface="+mj-lt"/>
              </a:rPr>
              <a:t>Sources:  E</a:t>
            </a:r>
            <a:r>
              <a:rPr lang="en-GB" sz="1100" dirty="0" err="1">
                <a:latin typeface="+mj-lt"/>
              </a:rPr>
              <a:t>uropean</a:t>
            </a:r>
            <a:r>
              <a:rPr lang="en-GB" sz="1100" dirty="0">
                <a:latin typeface="+mj-lt"/>
              </a:rPr>
              <a:t> Environment Agency, Fluorinated greenhouse gases 2019 report </a:t>
            </a:r>
          </a:p>
          <a:p>
            <a:r>
              <a:rPr lang="en-GB" sz="1100" dirty="0" err="1">
                <a:latin typeface="+mj-lt"/>
              </a:rPr>
              <a:t>Öko</a:t>
            </a:r>
            <a:r>
              <a:rPr lang="en-GB" sz="1100" dirty="0">
                <a:latin typeface="+mj-lt"/>
              </a:rPr>
              <a:t> Recherche report, March 2020 J. Kleinschmidt et al.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0BBDC0-A7AB-D5AD-FBA8-73F8109D69F6}"/>
              </a:ext>
            </a:extLst>
          </p:cNvPr>
          <p:cNvGrpSpPr/>
          <p:nvPr/>
        </p:nvGrpSpPr>
        <p:grpSpPr>
          <a:xfrm>
            <a:off x="7729146" y="2919597"/>
            <a:ext cx="4094667" cy="2792680"/>
            <a:chOff x="7880221" y="2183247"/>
            <a:chExt cx="4094667" cy="279268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781252A-F155-621D-673D-E7AFD97BA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221" y="2529482"/>
              <a:ext cx="4094667" cy="2446445"/>
            </a:xfrm>
            <a:prstGeom prst="rect">
              <a:avLst/>
            </a:prstGeom>
          </p:spPr>
        </p:pic>
        <p:sp>
          <p:nvSpPr>
            <p:cNvPr id="40" name="Shape 195">
              <a:extLst>
                <a:ext uri="{FF2B5EF4-FFF2-40B4-BE49-F238E27FC236}">
                  <a16:creationId xmlns:a16="http://schemas.microsoft.com/office/drawing/2014/main" id="{34FD44F2-8A1F-1D5B-FF98-0F980E4DC797}"/>
                </a:ext>
              </a:extLst>
            </p:cNvPr>
            <p:cNvSpPr/>
            <p:nvPr/>
          </p:nvSpPr>
          <p:spPr>
            <a:xfrm>
              <a:off x="8371912" y="2183247"/>
              <a:ext cx="2934241" cy="37959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rgbClr val="2964AD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GB" sz="1800" dirty="0">
                  <a:latin typeface="+mn-lt"/>
                </a:rPr>
                <a:t>Price fluctuations: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4251A95-8378-9E81-4BC7-45B61CF61D71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9268881" y="3297624"/>
              <a:ext cx="782140" cy="5125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hape 195">
              <a:extLst>
                <a:ext uri="{FF2B5EF4-FFF2-40B4-BE49-F238E27FC236}">
                  <a16:creationId xmlns:a16="http://schemas.microsoft.com/office/drawing/2014/main" id="{85227E10-55F1-9603-13D0-1CCD6D31D99A}"/>
                </a:ext>
              </a:extLst>
            </p:cNvPr>
            <p:cNvSpPr/>
            <p:nvPr/>
          </p:nvSpPr>
          <p:spPr>
            <a:xfrm>
              <a:off x="10104595" y="2402505"/>
              <a:ext cx="1803525" cy="656590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rgbClr val="2964AD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 algn="r"/>
              <a:r>
                <a:rPr lang="en-GB" sz="1200" dirty="0">
                  <a:latin typeface="+mn-lt"/>
                </a:rPr>
                <a:t>decrease due to industrial conversion to new low GWP gases</a:t>
              </a:r>
            </a:p>
          </p:txBody>
        </p:sp>
        <p:sp>
          <p:nvSpPr>
            <p:cNvPr id="43" name="Shape 195">
              <a:extLst>
                <a:ext uri="{FF2B5EF4-FFF2-40B4-BE49-F238E27FC236}">
                  <a16:creationId xmlns:a16="http://schemas.microsoft.com/office/drawing/2014/main" id="{41DD6287-B544-9F25-F1D5-ADAC98B60246}"/>
                </a:ext>
              </a:extLst>
            </p:cNvPr>
            <p:cNvSpPr/>
            <p:nvPr/>
          </p:nvSpPr>
          <p:spPr>
            <a:xfrm>
              <a:off x="8486740" y="2641034"/>
              <a:ext cx="1564282" cy="656590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defTabSz="457200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sz="2400">
                  <a:solidFill>
                    <a:srgbClr val="2964AD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GB" sz="1200" dirty="0">
                  <a:latin typeface="+mn-lt"/>
                </a:rPr>
                <a:t>increase due to EU HFC phase-down/reduced availability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55BFF51-A1C3-654F-F39E-6FC7E6DC0EA8}"/>
                </a:ext>
              </a:extLst>
            </p:cNvPr>
            <p:cNvCxnSpPr>
              <a:cxnSpLocks/>
            </p:cNvCxnSpPr>
            <p:nvPr/>
          </p:nvCxnSpPr>
          <p:spPr>
            <a:xfrm>
              <a:off x="11027398" y="2843071"/>
              <a:ext cx="0" cy="9361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Shape 195">
            <a:extLst>
              <a:ext uri="{FF2B5EF4-FFF2-40B4-BE49-F238E27FC236}">
                <a16:creationId xmlns:a16="http://schemas.microsoft.com/office/drawing/2014/main" id="{2DE041F1-11E7-8958-DCDF-8CF9E1AE67B0}"/>
              </a:ext>
            </a:extLst>
          </p:cNvPr>
          <p:cNvSpPr/>
          <p:nvPr/>
        </p:nvSpPr>
        <p:spPr>
          <a:xfrm rot="1650814">
            <a:off x="2316491" y="3359369"/>
            <a:ext cx="434138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2964AD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GB" sz="1800" dirty="0">
                <a:latin typeface="+mj-lt"/>
              </a:rPr>
              <a:t>Reduction in availability over LHC operation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4CE017-8A9F-82A4-8A17-51DE0013714E}"/>
              </a:ext>
            </a:extLst>
          </p:cNvPr>
          <p:cNvSpPr txBox="1"/>
          <p:nvPr/>
        </p:nvSpPr>
        <p:spPr>
          <a:xfrm>
            <a:off x="2932201" y="4094107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63%</a:t>
            </a:r>
            <a:endParaRPr lang="en-GB" sz="1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E4C4C9-7047-8785-FFA4-6F41001B1F59}"/>
              </a:ext>
            </a:extLst>
          </p:cNvPr>
          <p:cNvSpPr txBox="1"/>
          <p:nvPr/>
        </p:nvSpPr>
        <p:spPr>
          <a:xfrm>
            <a:off x="2070692" y="3456051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100%</a:t>
            </a:r>
            <a:endParaRPr lang="en-GB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87156E-C9A7-552C-53FE-5CA91D718B66}"/>
              </a:ext>
            </a:extLst>
          </p:cNvPr>
          <p:cNvSpPr txBox="1"/>
          <p:nvPr/>
        </p:nvSpPr>
        <p:spPr>
          <a:xfrm>
            <a:off x="3323886" y="4385625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45%</a:t>
            </a:r>
            <a:endParaRPr lang="en-GB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3B31E6-058B-D8A7-5DF5-DD52E5E5E1A7}"/>
              </a:ext>
            </a:extLst>
          </p:cNvPr>
          <p:cNvSpPr txBox="1"/>
          <p:nvPr/>
        </p:nvSpPr>
        <p:spPr>
          <a:xfrm>
            <a:off x="4159908" y="4578200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31%</a:t>
            </a:r>
            <a:endParaRPr lang="en-GB" sz="12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2FA6DD6-BC6C-C486-0EF5-5801D9DDE38F}"/>
              </a:ext>
            </a:extLst>
          </p:cNvPr>
          <p:cNvSpPr txBox="1"/>
          <p:nvPr/>
        </p:nvSpPr>
        <p:spPr>
          <a:xfrm>
            <a:off x="4770776" y="4681204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24%</a:t>
            </a:r>
            <a:endParaRPr lang="en-GB" sz="1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1994099-8E73-8D44-54EF-F90E145F96F7}"/>
              </a:ext>
            </a:extLst>
          </p:cNvPr>
          <p:cNvSpPr txBox="1"/>
          <p:nvPr/>
        </p:nvSpPr>
        <p:spPr>
          <a:xfrm>
            <a:off x="5216862" y="472221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21%</a:t>
            </a:r>
            <a:endParaRPr lang="en-GB" sz="1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0BC3A2-4650-7238-05FF-149DDC1FA832}"/>
              </a:ext>
            </a:extLst>
          </p:cNvPr>
          <p:cNvSpPr txBox="1"/>
          <p:nvPr/>
        </p:nvSpPr>
        <p:spPr>
          <a:xfrm>
            <a:off x="2383240" y="3559055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93%</a:t>
            </a:r>
            <a:endParaRPr lang="en-GB" sz="12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C8D0AFD-C990-51F2-B7E4-68370F0CD77B}"/>
              </a:ext>
            </a:extLst>
          </p:cNvPr>
          <p:cNvSpPr/>
          <p:nvPr/>
        </p:nvSpPr>
        <p:spPr>
          <a:xfrm>
            <a:off x="3384569" y="5385713"/>
            <a:ext cx="2153545" cy="128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1728FA1-5DBD-F31A-1882-012D1CA2AAC2}"/>
              </a:ext>
            </a:extLst>
          </p:cNvPr>
          <p:cNvCxnSpPr/>
          <p:nvPr/>
        </p:nvCxnSpPr>
        <p:spPr>
          <a:xfrm>
            <a:off x="3662756" y="5439687"/>
            <a:ext cx="252000" cy="774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E1D0881-EEEB-601D-A5DD-C59CDD560673}"/>
              </a:ext>
            </a:extLst>
          </p:cNvPr>
          <p:cNvSpPr txBox="1"/>
          <p:nvPr/>
        </p:nvSpPr>
        <p:spPr>
          <a:xfrm>
            <a:off x="3842138" y="528579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Run3</a:t>
            </a:r>
            <a:endParaRPr lang="en-GB" sz="1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79A59A-0A02-E984-F6B4-293380DE5F78}"/>
              </a:ext>
            </a:extLst>
          </p:cNvPr>
          <p:cNvSpPr txBox="1"/>
          <p:nvPr/>
        </p:nvSpPr>
        <p:spPr>
          <a:xfrm>
            <a:off x="5253326" y="5284742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/>
              <a:t>Run4</a:t>
            </a:r>
            <a:endParaRPr lang="en-GB" sz="14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E26ECD9-1A2D-F0AF-A93E-16C4B3889E16}"/>
              </a:ext>
            </a:extLst>
          </p:cNvPr>
          <p:cNvCxnSpPr/>
          <p:nvPr/>
        </p:nvCxnSpPr>
        <p:spPr>
          <a:xfrm>
            <a:off x="4300184" y="5448969"/>
            <a:ext cx="252000" cy="77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45566D1-40E6-DC7A-25FC-AE3B6F190F8A}"/>
              </a:ext>
            </a:extLst>
          </p:cNvPr>
          <p:cNvCxnSpPr/>
          <p:nvPr/>
        </p:nvCxnSpPr>
        <p:spPr>
          <a:xfrm>
            <a:off x="5067104" y="5432443"/>
            <a:ext cx="252000" cy="774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E8797C9-3751-F43F-87F5-25D6956CF560}"/>
              </a:ext>
            </a:extLst>
          </p:cNvPr>
          <p:cNvCxnSpPr>
            <a:cxnSpLocks/>
          </p:cNvCxnSpPr>
          <p:nvPr/>
        </p:nvCxnSpPr>
        <p:spPr>
          <a:xfrm>
            <a:off x="3702511" y="4232606"/>
            <a:ext cx="0" cy="8132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DBE6B2-8054-96E1-0D04-D7E7C66F0E4A}"/>
              </a:ext>
            </a:extLst>
          </p:cNvPr>
          <p:cNvSpPr txBox="1"/>
          <p:nvPr/>
        </p:nvSpPr>
        <p:spPr>
          <a:xfrm>
            <a:off x="3266117" y="3743125"/>
            <a:ext cx="913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>
                <a:solidFill>
                  <a:srgbClr val="FF0000"/>
                </a:solidFill>
              </a:rPr>
              <a:t>Today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E20025C-BC5A-7E49-518C-1B5E16082FA9}"/>
              </a:ext>
            </a:extLst>
          </p:cNvPr>
          <p:cNvCxnSpPr>
            <a:cxnSpLocks/>
          </p:cNvCxnSpPr>
          <p:nvPr/>
        </p:nvCxnSpPr>
        <p:spPr>
          <a:xfrm>
            <a:off x="8335665" y="4999215"/>
            <a:ext cx="334480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83A3D8-A0C6-AD05-E1FF-0057116F2DD8}"/>
              </a:ext>
            </a:extLst>
          </p:cNvPr>
          <p:cNvSpPr txBox="1"/>
          <p:nvPr/>
        </p:nvSpPr>
        <p:spPr>
          <a:xfrm>
            <a:off x="7088868" y="4768382"/>
            <a:ext cx="913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err="1">
                <a:solidFill>
                  <a:srgbClr val="FF0000"/>
                </a:solidFill>
              </a:rPr>
              <a:t>Today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92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3CA98-F1D9-4A01-AF7A-9958EE8E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8305" cy="365125"/>
          </a:xfrm>
        </p:spPr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B91B-433D-4E49-86DE-B203CD1B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7</a:t>
            </a:fld>
            <a:endParaRPr lang="en-GB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E6C6E-3715-44F2-83CC-5C8FA54D2A75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GHG Optimization: CERN Strategies</a:t>
            </a:r>
          </a:p>
        </p:txBody>
      </p: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D84DA7C-B02B-45EB-9098-503FC4BD6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1EC0A-06D0-40BB-80E6-55401CC6E81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C54BC5-E9DE-417C-AE42-8367F7CC0975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03D864-6B3F-4F4E-8B36-1823BEBB093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747DA777-B5A4-4716-AA98-22246D84E1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499198"/>
              </p:ext>
            </p:extLst>
          </p:nvPr>
        </p:nvGraphicFramePr>
        <p:xfrm>
          <a:off x="1488403" y="1157897"/>
          <a:ext cx="9144000" cy="4411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7079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3CA98-F1D9-4A01-AF7A-9958EE8E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8305" cy="365125"/>
          </a:xfrm>
        </p:spPr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B91B-433D-4E49-86DE-B203CD1B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8</a:t>
            </a:fld>
            <a:endParaRPr lang="en-GB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E6C6E-3715-44F2-83CC-5C8FA54D2A75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mixture recirculation system</a:t>
            </a:r>
          </a:p>
        </p:txBody>
      </p: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D84DA7C-B02B-45EB-9098-503FC4BD6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1EC0A-06D0-40BB-80E6-55401CC6E81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C54BC5-E9DE-417C-AE42-8367F7CC0975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03D864-6B3F-4F4E-8B36-1823BEBB093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7F05AD-F988-3113-B7DA-6B8A1777E4A4}"/>
              </a:ext>
            </a:extLst>
          </p:cNvPr>
          <p:cNvSpPr txBox="1"/>
          <p:nvPr/>
        </p:nvSpPr>
        <p:spPr>
          <a:xfrm>
            <a:off x="1" y="774143"/>
            <a:ext cx="12192000" cy="2110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cs typeface="Times New Roman" pitchFamily="18" charset="0"/>
              </a:rPr>
              <a:t>Gas systems extend from the surface building to service balcony on the experiment following a route few hundred meters long.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Ø"/>
            </a:pPr>
            <a:endParaRPr lang="en-US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cs typeface="Times New Roman" pitchFamily="18" charset="0"/>
              </a:rPr>
              <a:t>Primary gas supply point is located in surface building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cs typeface="Times New Roman" pitchFamily="18" charset="0"/>
              </a:rPr>
              <a:t>Gas system distributed in three levels: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Surface (SG) 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Gas Service room (USC)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experimental cavern (UXC)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BDCED-0DDD-5BF7-02D7-9FA2E2F2A1FE}"/>
              </a:ext>
            </a:extLst>
          </p:cNvPr>
          <p:cNvSpPr txBox="1"/>
          <p:nvPr/>
        </p:nvSpPr>
        <p:spPr>
          <a:xfrm>
            <a:off x="-3560" y="3543785"/>
            <a:ext cx="6411311" cy="281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cs typeface="Times New Roman" pitchFamily="18" charset="0"/>
              </a:rPr>
              <a:t>The gas systems were built according to a common standard allowing minimization of manpower and costs for maintenance and operation. 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en-US" dirty="0">
              <a:cs typeface="Times New Roman" pitchFamily="18" charset="0"/>
            </a:endParaRP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dirty="0">
                <a:cs typeface="Times New Roman" pitchFamily="18" charset="0"/>
              </a:rPr>
              <a:t>Construction started early 2000</a:t>
            </a:r>
          </a:p>
          <a:p>
            <a:pPr marL="742950" lvl="1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r>
              <a:rPr lang="en-US" dirty="0">
                <a:cs typeface="Times New Roman" pitchFamily="18" charset="0"/>
              </a:rPr>
              <a:t>Operational since 2005-2006</a:t>
            </a:r>
          </a:p>
          <a:p>
            <a:pPr marL="285750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endParaRPr lang="en-US" dirty="0">
              <a:cs typeface="Times New Roman" pitchFamily="18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cs typeface="Times New Roman" pitchFamily="18" charset="0"/>
              </a:rPr>
              <a:t>The CERN gas service team (EP-DT-FS, BE-ICS) </a:t>
            </a:r>
          </a:p>
          <a:p>
            <a:pPr marL="285750" indent="-285750">
              <a:lnSpc>
                <a:spcPct val="110000"/>
              </a:lnSpc>
              <a:buFont typeface="Times New Roman" panose="02020603050405020304" pitchFamily="18" charset="0"/>
              <a:buChar char="▫"/>
            </a:pPr>
            <a:endParaRPr lang="en-US" dirty="0"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34BA289-07F0-C5DD-0874-4611BDA3E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1782" y="2175642"/>
            <a:ext cx="5705857" cy="421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50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5539D6-2BE4-63E8-EFC4-6A673F58B9A9}"/>
              </a:ext>
            </a:extLst>
          </p:cNvPr>
          <p:cNvGrpSpPr>
            <a:grpSpLocks noChangeAspect="1"/>
          </p:cNvGrpSpPr>
          <p:nvPr/>
        </p:nvGrpSpPr>
        <p:grpSpPr>
          <a:xfrm>
            <a:off x="7564107" y="3541966"/>
            <a:ext cx="4592397" cy="3316034"/>
            <a:chOff x="2843808" y="2664716"/>
            <a:chExt cx="5112568" cy="36916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7624EA-DA33-A81C-C1C7-6F4F17CD8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3808" y="2664716"/>
              <a:ext cx="5112568" cy="369163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FD0DBE-850B-9149-4BFB-28B6BB1FD699}"/>
                </a:ext>
              </a:extLst>
            </p:cNvPr>
            <p:cNvSpPr/>
            <p:nvPr/>
          </p:nvSpPr>
          <p:spPr>
            <a:xfrm>
              <a:off x="7380312" y="5733256"/>
              <a:ext cx="576064" cy="454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3CA98-F1D9-4A01-AF7A-9958EE8E7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738305" cy="365125"/>
          </a:xfrm>
        </p:spPr>
        <p:txBody>
          <a:bodyPr/>
          <a:lstStyle/>
          <a:p>
            <a:r>
              <a:rPr lang="en-GB"/>
              <a:t>R. Guida CERN EP-DT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BB91B-433D-4E49-86DE-B203CD1BB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0D281-FBFC-4D24-9147-4B8F7095011A}" type="slidenum">
              <a:rPr lang="en-GB" smtClean="0"/>
              <a:t>9</a:t>
            </a:fld>
            <a:endParaRPr lang="en-GB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73E6C6E-3715-44F2-83CC-5C8FA54D2A75}"/>
              </a:ext>
            </a:extLst>
          </p:cNvPr>
          <p:cNvSpPr txBox="1">
            <a:spLocks noChangeArrowheads="1"/>
          </p:cNvSpPr>
          <p:nvPr/>
        </p:nvSpPr>
        <p:spPr>
          <a:xfrm>
            <a:off x="2244053" y="23513"/>
            <a:ext cx="7632700" cy="649287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Gas mixture recirculation system</a:t>
            </a:r>
          </a:p>
        </p:txBody>
      </p:sp>
      <p:pic>
        <p:nvPicPr>
          <p:cNvPr id="12" name="Picture 2" descr="C:\Users\guidar\Documents\IEEE2012\CERN LogoOutline-Blue-04.png">
            <a:extLst>
              <a:ext uri="{FF2B5EF4-FFF2-40B4-BE49-F238E27FC236}">
                <a16:creationId xmlns:a16="http://schemas.microsoft.com/office/drawing/2014/main" id="{DD84DA7C-B02B-45EB-9098-503FC4BD6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51EC0A-06D0-40BB-80E6-55401CC6E81C}"/>
              </a:ext>
            </a:extLst>
          </p:cNvPr>
          <p:cNvGrpSpPr/>
          <p:nvPr/>
        </p:nvGrpSpPr>
        <p:grpSpPr>
          <a:xfrm>
            <a:off x="792488" y="691712"/>
            <a:ext cx="10440000" cy="37824"/>
            <a:chOff x="179512" y="582864"/>
            <a:chExt cx="8820000" cy="378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BC54BC5-E9DE-417C-AE42-8367F7CC0975}"/>
                </a:ext>
              </a:extLst>
            </p:cNvPr>
            <p:cNvCxnSpPr/>
            <p:nvPr/>
          </p:nvCxnSpPr>
          <p:spPr>
            <a:xfrm>
              <a:off x="179512" y="582864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03D864-6B3F-4F4E-8B36-1823BEBB0934}"/>
                </a:ext>
              </a:extLst>
            </p:cNvPr>
            <p:cNvCxnSpPr/>
            <p:nvPr/>
          </p:nvCxnSpPr>
          <p:spPr>
            <a:xfrm>
              <a:off x="179512" y="620688"/>
              <a:ext cx="88200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440F94-3E64-F9E2-4838-57D88ADD9063}"/>
              </a:ext>
            </a:extLst>
          </p:cNvPr>
          <p:cNvSpPr txBox="1"/>
          <p:nvPr/>
        </p:nvSpPr>
        <p:spPr>
          <a:xfrm>
            <a:off x="35496" y="908720"/>
            <a:ext cx="5184576" cy="5554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cs typeface="Times New Roman" pitchFamily="18" charset="0"/>
              </a:rPr>
              <a:t>Few numbers: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Construction started in 2000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Operational since 2005-2006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30 gas systems detectors at the LHC experiments</a:t>
            </a:r>
            <a:endParaRPr lang="en-US" dirty="0">
              <a:solidFill>
                <a:schemeClr val="bg1">
                  <a:lumMod val="50000"/>
                </a:schemeClr>
              </a:solidFill>
              <a:cs typeface="Times New Roman" pitchFamily="18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300 Universal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Euroracks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                                      	x2 height of Eiffel Tower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60 PLCs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150 MFCs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4000 flow meters in distribution racks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~ 70 gas analyzers and 6 gas chromatographers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Per gas system: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~  2-3 km pipes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&gt; 1000 connectors and 500 welds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~  40 Pressure sensors 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~  10 Regulation valves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&lt; 0.1 l/h leak rate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en-US" dirty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C90A69-391A-1BDE-8CA4-7443E436F3F1}"/>
              </a:ext>
            </a:extLst>
          </p:cNvPr>
          <p:cNvSpPr txBox="1"/>
          <p:nvPr/>
        </p:nvSpPr>
        <p:spPr>
          <a:xfrm>
            <a:off x="5476513" y="729536"/>
            <a:ext cx="4592397" cy="3587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cs typeface="Times New Roman" pitchFamily="18" charset="0"/>
              </a:rPr>
              <a:t>Reliability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LHC experiments are operational 24/24 7/7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Gas systems must be available all time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cs typeface="Times New Roman" pitchFamily="18" charset="0"/>
              </a:rPr>
              <a:t>Automation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Large and complex infrastructure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Resources for operation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Repeatability of conditions.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prstClr val="black"/>
                </a:solidFill>
                <a:cs typeface="Times New Roman" pitchFamily="18" charset="0"/>
              </a:rPr>
              <a:t>Stability</a:t>
            </a:r>
          </a:p>
          <a:p>
            <a:pPr marL="742950" lvl="1" indent="-285750">
              <a:lnSpc>
                <a:spcPct val="130000"/>
              </a:lnSpc>
              <a:buFont typeface="Times New Roman" panose="02020603050405020304" pitchFamily="18" charset="0"/>
              <a:buChar char="▫"/>
            </a:pPr>
            <a:r>
              <a:rPr lang="en-GB" sz="1600" dirty="0">
                <a:solidFill>
                  <a:prstClr val="black"/>
                </a:solidFill>
                <a:cs typeface="Times New Roman" pitchFamily="18" charset="0"/>
              </a:rPr>
              <a:t>Detector performance are strictly related with stable conditions (mixture composition, pressures, flows, …) </a:t>
            </a:r>
          </a:p>
        </p:txBody>
      </p:sp>
    </p:spTree>
    <p:extLst>
      <p:ext uri="{BB962C8B-B14F-4D97-AF65-F5344CB8AC3E}">
        <p14:creationId xmlns:p14="http://schemas.microsoft.com/office/powerpoint/2010/main" val="1650697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18342</TotalTime>
  <Words>5760</Words>
  <Application>Microsoft Office PowerPoint</Application>
  <PresentationFormat>Widescreen</PresentationFormat>
  <Paragraphs>938</Paragraphs>
  <Slides>56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Calibri Light</vt:lpstr>
      <vt:lpstr>Helvetica Neue</vt:lpstr>
      <vt:lpstr>Helvetica Neue Medium</vt:lpstr>
      <vt:lpstr>Source Sans Pro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gas recirculation: 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 recuperation: monitoring quality of recuperated gas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GHG equivalent emissions</vt:lpstr>
      <vt:lpstr>PowerPoint Presentation</vt:lpstr>
      <vt:lpstr>PowerPoint Presentation</vt:lpstr>
      <vt:lpstr>Alternative Gases</vt:lpstr>
      <vt:lpstr>GHG abatement system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Guida</dc:creator>
  <cp:lastModifiedBy>Roberto Guida</cp:lastModifiedBy>
  <cp:revision>287</cp:revision>
  <cp:lastPrinted>2023-06-06T14:18:39Z</cp:lastPrinted>
  <dcterms:created xsi:type="dcterms:W3CDTF">2021-10-17T05:53:40Z</dcterms:created>
  <dcterms:modified xsi:type="dcterms:W3CDTF">2023-06-07T09:06:08Z</dcterms:modified>
</cp:coreProperties>
</file>