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3" r:id="rId1"/>
  </p:sldMasterIdLst>
  <p:notesMasterIdLst>
    <p:notesMasterId r:id="rId36"/>
  </p:notesMasterIdLst>
  <p:sldIdLst>
    <p:sldId id="256" r:id="rId2"/>
    <p:sldId id="257" r:id="rId3"/>
    <p:sldId id="276" r:id="rId4"/>
    <p:sldId id="277" r:id="rId5"/>
    <p:sldId id="278" r:id="rId6"/>
    <p:sldId id="259" r:id="rId7"/>
    <p:sldId id="260" r:id="rId8"/>
    <p:sldId id="261" r:id="rId9"/>
    <p:sldId id="262" r:id="rId10"/>
    <p:sldId id="279" r:id="rId11"/>
    <p:sldId id="263" r:id="rId12"/>
    <p:sldId id="265" r:id="rId13"/>
    <p:sldId id="267" r:id="rId14"/>
    <p:sldId id="280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5" r:id="rId28"/>
    <p:sldId id="270" r:id="rId29"/>
    <p:sldId id="294" r:id="rId30"/>
    <p:sldId id="271" r:id="rId31"/>
    <p:sldId id="272" r:id="rId32"/>
    <p:sldId id="273" r:id="rId33"/>
    <p:sldId id="274" r:id="rId34"/>
    <p:sldId id="275" r:id="rId35"/>
  </p:sldIdLst>
  <p:sldSz cx="9144000" cy="5143500" type="screen16x9"/>
  <p:notesSz cx="6669088" cy="9926638"/>
  <p:embeddedFontLst>
    <p:embeddedFont>
      <p:font typeface="Raleway" pitchFamily="2" charset="0"/>
      <p:regular r:id="rId37"/>
      <p:bold r:id="rId38"/>
      <p:italic r:id="rId39"/>
      <p:boldItalic r:id="rId40"/>
    </p:embeddedFont>
    <p:embeddedFont>
      <p:font typeface="Roboto Light" panose="02000000000000000000" pitchFamily="2" charset="0"/>
      <p:regular r:id="rId41"/>
      <p:bold r:id="rId42"/>
      <p:italic r:id="rId43"/>
      <p:boldItalic r:id="rId44"/>
    </p:embeddedFont>
    <p:embeddedFont>
      <p:font typeface="Source Sans Pro" panose="020B0503030403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atrice Mandelli" initials="" lastIdx="9" clrIdx="0"/>
  <p:cmAuthor id="1" name="Gianluca Rigoletti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08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9-25T17:55:35.340" idx="2">
    <p:pos x="6000" y="0"/>
    <p:text>piu grande la legenda. Con un colpo d'occhio non si capisce cosa testiamo. Per ECO3 giochiamo il gioco e mettiamo tested by ECOFriends?</p:text>
  </p:cm>
  <p:cm authorId="1" dt="2022-09-25T17:55:35.340" idx="2">
    <p:pos x="6000" y="0"/>
    <p:text>Sì, direi di sì. Ho messo che ECO3 è currently being tested by ecofriends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25T18:03:53.138" idx="3">
    <p:pos x="6000" y="0"/>
    <p:text>Per i colori ok, per l'ordine delle slide volevo mettere prima i test in lab e poi i test all gif. O dici che fa niente mischiare?</p:text>
  </p:cm>
  <p:cm authorId="0" dt="2022-09-27T15:27:18.723" idx="3">
    <p:pos x="6000" y="0"/>
    <p:text>la metterei come slide #8, prima di quella di prima. Poi se riesci a mettere stessi colori di slide 5. E rimetterei la legenda con le miscele</p:text>
  </p:cm>
  <p:cm authorId="0" dt="2022-09-27T15:27:18.723" idx="4">
    <p:pos x="6000" y="0"/>
    <p:text>io mischierei e dividerei per gas testato: HFO --&gt; altre possibilita (quelle al 10%) --&gt; CO2 based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9-25T11:10:47.955" idx="9">
    <p:pos x="6000" y="100"/>
    <p:text>R-1234ze: necessario aumentare sf6
correnti alte</p:text>
  </p:cm>
  <p:cm authorId="0" dt="2022-09-25T11:11:29.920" idx="8">
    <p:pos x="6000" y="0"/>
    <p:text>terzo titolo da cambiare: Addition of CO2 to std gas mixture as possible mid-term solution to mitigiate R134a consumption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p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Potential gases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126c66ef53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126c66ef53_0_337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714ece97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5714ece979_0_3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Togliere time resolution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6ee0f255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56ee0f2555_0_45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576438f3c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576438f3ca_0_38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56ee0f255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56ee0f2555_0_120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56ee0f255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56ee0f2555_0_135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5714ece97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5714ece979_0_3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126c66ef5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126c66ef53_0_514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126c66ef5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126c66ef53_0_84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26c66ef53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126c66ef53_0_160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Fix concentration of Amolea in plot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2b87de3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2b87de376_0_7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Meno punti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126c66ef5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126c66ef53_0_77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7544a0856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7544a0856_0_789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126c66ef53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126c66ef53_0_519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126c66ef53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126c66ef53_0_220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5912dda06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5912dda066_0_40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126c66ef53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126c66ef53_0_243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126c66ef53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126c66ef53_0_285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714ece97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5714ece979_0_16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5714ece97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5714ece979_0_16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7544a0856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17544a0856_0_789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126c66ef5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126c66ef53_0_5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59217c8c6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59217c8c6c_0_8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59217c8c6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59217c8c6c_0_85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5912dda06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5912dda066_0_3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5912dda06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5912dda066_0_19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6ee0f255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56ee0f2555_0_4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6c66ef5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47663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6c66ef53_0_35:notes"/>
          <p:cNvSpPr txBox="1">
            <a:spLocks noGrp="1"/>
          </p:cNvSpPr>
          <p:nvPr>
            <p:ph type="body" idx="1"/>
          </p:nvPr>
        </p:nvSpPr>
        <p:spPr>
          <a:xfrm>
            <a:off x="648538" y="5118725"/>
            <a:ext cx="5188303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56ee0f255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56ee0f2555_0_6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59217c8c6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59217c8c6c_0_3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56ee0f255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56ee0f2555_0_26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714ece97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5714ece979_0_46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68070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85875" y="20428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Light"/>
              <a:buNone/>
              <a:defRPr sz="2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21799" y="47649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75" y="3736250"/>
            <a:ext cx="44577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59525" y="850600"/>
            <a:ext cx="8910900" cy="37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6195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100"/>
              <a:buChar char="○"/>
              <a:defRPr sz="2100">
                <a:solidFill>
                  <a:srgbClr val="7F7F7F"/>
                </a:solidFill>
              </a:defRPr>
            </a:lvl2pPr>
            <a:lvl3pPr marL="1371600" lvl="2" indent="-330200"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11150">
              <a:spcBef>
                <a:spcPts val="5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 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45" y="4893855"/>
            <a:ext cx="374546" cy="17473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>
            <a:off x="6795375" y="4968050"/>
            <a:ext cx="1795200" cy="1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Gianluca Rigoletti 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50" y="4882375"/>
            <a:ext cx="856721" cy="1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195100" y="127675"/>
            <a:ext cx="147900" cy="261000"/>
          </a:xfrm>
          <a:prstGeom prst="rect">
            <a:avLst/>
          </a:prstGeom>
          <a:solidFill>
            <a:srgbClr val="0645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">
  <p:cSld name="TITLE_AND_BODY_2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58750" y="772225"/>
            <a:ext cx="8673600" cy="39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500"/>
              </a:spcBef>
              <a:spcAft>
                <a:spcPts val="500"/>
              </a:spcAft>
              <a:buSzPts val="1000"/>
              <a:buChar char=" 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6795375" y="4968050"/>
            <a:ext cx="1795200" cy="1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Gianluca Rigoletti 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195100" y="127675"/>
            <a:ext cx="147900" cy="261000"/>
          </a:xfrm>
          <a:prstGeom prst="rect">
            <a:avLst/>
          </a:prstGeom>
          <a:solidFill>
            <a:srgbClr val="0645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45" y="4893855"/>
            <a:ext cx="374546" cy="17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50" y="4882375"/>
            <a:ext cx="856721" cy="1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uble column">
  <p:cSld name="TITLE_AND_BODY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500"/>
              </a:spcBef>
              <a:spcAft>
                <a:spcPts val="500"/>
              </a:spcAft>
              <a:buSzPts val="1000"/>
              <a:buChar char=" 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1C4587"/>
                </a:solidFill>
              </a:defRPr>
            </a:lvl1pPr>
            <a:lvl2pPr lvl="1" rtl="0">
              <a:buNone/>
              <a:defRPr>
                <a:solidFill>
                  <a:srgbClr val="1C4587"/>
                </a:solidFill>
              </a:defRPr>
            </a:lvl2pPr>
            <a:lvl3pPr lvl="2" rtl="0">
              <a:buNone/>
              <a:defRPr>
                <a:solidFill>
                  <a:srgbClr val="1C4587"/>
                </a:solidFill>
              </a:defRPr>
            </a:lvl3pPr>
            <a:lvl4pPr lvl="3" rtl="0">
              <a:buNone/>
              <a:defRPr>
                <a:solidFill>
                  <a:srgbClr val="1C4587"/>
                </a:solidFill>
              </a:defRPr>
            </a:lvl4pPr>
            <a:lvl5pPr lvl="4" rtl="0">
              <a:buNone/>
              <a:defRPr>
                <a:solidFill>
                  <a:srgbClr val="1C4587"/>
                </a:solidFill>
              </a:defRPr>
            </a:lvl5pPr>
            <a:lvl6pPr lvl="5" rtl="0">
              <a:buNone/>
              <a:defRPr>
                <a:solidFill>
                  <a:srgbClr val="1C4587"/>
                </a:solidFill>
              </a:defRPr>
            </a:lvl6pPr>
            <a:lvl7pPr lvl="6" rtl="0">
              <a:buNone/>
              <a:defRPr>
                <a:solidFill>
                  <a:srgbClr val="1C4587"/>
                </a:solidFill>
              </a:defRPr>
            </a:lvl7pPr>
            <a:lvl8pPr lvl="7" rtl="0">
              <a:buNone/>
              <a:defRPr>
                <a:solidFill>
                  <a:srgbClr val="1C4587"/>
                </a:solidFill>
              </a:defRPr>
            </a:lvl8pPr>
            <a:lvl9pPr lvl="8" rtl="0">
              <a:buNone/>
              <a:defRPr>
                <a:solidFill>
                  <a:srgbClr val="1C4587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3" name="Google Shape;33;p5"/>
          <p:cNvSpPr txBox="1"/>
          <p:nvPr/>
        </p:nvSpPr>
        <p:spPr>
          <a:xfrm>
            <a:off x="6795375" y="4791713"/>
            <a:ext cx="17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1C458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Gianluca Rigoletti </a:t>
            </a:r>
            <a:endParaRPr>
              <a:solidFill>
                <a:srgbClr val="1C458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64540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500"/>
              </a:spcBef>
              <a:spcAft>
                <a:spcPts val="500"/>
              </a:spcAft>
              <a:buSzPts val="1000"/>
              <a:buChar char=" 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195100" y="127675"/>
            <a:ext cx="147900" cy="261000"/>
          </a:xfrm>
          <a:prstGeom prst="rect">
            <a:avLst/>
          </a:prstGeom>
          <a:solidFill>
            <a:srgbClr val="0645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45" y="4893855"/>
            <a:ext cx="374546" cy="17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50" y="4882375"/>
            <a:ext cx="856721" cy="1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MAIN_POINT">
    <p:bg>
      <p:bgPr>
        <a:solidFill>
          <a:schemeClr val="dk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42" name="Google Shape;42;p6"/>
          <p:cNvSpPr txBox="1"/>
          <p:nvPr/>
        </p:nvSpPr>
        <p:spPr>
          <a:xfrm>
            <a:off x="6795375" y="4791713"/>
            <a:ext cx="17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Gianluca Rigoletti </a:t>
            </a:r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2800"/>
              <a:buFont typeface="Source Sans Pro"/>
              <a:buNone/>
              <a:defRPr sz="2800" b="1">
                <a:solidFill>
                  <a:srgbClr val="2D2D2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0700"/>
            <a:ext cx="8520600" cy="3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defRPr sz="12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666666"/>
              </a:buClr>
              <a:buSzPts val="1000"/>
              <a:buFont typeface="Source Sans Pro"/>
              <a:buChar char=" 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3.168088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multimedia.3m.com/mws/media/1539520O/3m-novec-4710-ehs-summary.pdf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dms.cern.ch/document/2463340/1" TargetMode="Externa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ourworldindata.org/co2/country/switzerland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geneve.ch/sites/default/files/2022-02/bilan-emissions-gaz-effet-serre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485875" y="27286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787" u="sng" dirty="0"/>
              <a:t>Gianluca Rigoletti</a:t>
            </a:r>
            <a:r>
              <a:rPr lang="it" sz="2787" dirty="0"/>
              <a:t>, R. Guida, B. Mandelli</a:t>
            </a:r>
            <a:endParaRPr sz="278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54" dirty="0"/>
              <a:t>8/06/2023</a:t>
            </a:r>
            <a:endParaRPr sz="1754" dirty="0"/>
          </a:p>
        </p:txBody>
      </p:sp>
      <p:sp>
        <p:nvSpPr>
          <p:cNvPr id="4" name="Google Shape;44;p7">
            <a:extLst>
              <a:ext uri="{FF2B5EF4-FFF2-40B4-BE49-F238E27FC236}">
                <a16:creationId xmlns:a16="http://schemas.microsoft.com/office/drawing/2014/main" id="{D2C1FB4F-2EF2-E61F-EC87-08AFB3F121D2}"/>
              </a:ext>
            </a:extLst>
          </p:cNvPr>
          <p:cNvSpPr txBox="1">
            <a:spLocks/>
          </p:cNvSpPr>
          <p:nvPr/>
        </p:nvSpPr>
        <p:spPr>
          <a:xfrm>
            <a:off x="485875" y="389166"/>
            <a:ext cx="8346000" cy="1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4200"/>
              <a:buFont typeface="Source Sans Pro"/>
              <a:buNone/>
              <a:defRPr sz="4200" b="1" i="0" u="none" strike="noStrike" cap="none">
                <a:solidFill>
                  <a:srgbClr val="2D2D2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 sz="3400" dirty="0"/>
              <a:t>Investigating Eco-Friendly Gas Mixtures for RPCs at the LHC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8"/>
          <p:cNvPicPr preferRelativeResize="0"/>
          <p:nvPr/>
        </p:nvPicPr>
        <p:blipFill rotWithShape="1">
          <a:blip r:embed="rId3">
            <a:alphaModFix/>
          </a:blip>
          <a:srcRect t="23488"/>
          <a:stretch/>
        </p:blipFill>
        <p:spPr>
          <a:xfrm>
            <a:off x="3314138" y="2810325"/>
            <a:ext cx="2938584" cy="210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8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10</a:t>
            </a:fld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Difference between R-134a/CO2 and R-1234ze/CO2 mixtures</a:t>
            </a:r>
            <a:endParaRPr dirty="0"/>
          </a:p>
        </p:txBody>
      </p:sp>
      <p:pic>
        <p:nvPicPr>
          <p:cNvPr id="227" name="Google Shape;227;p18"/>
          <p:cNvPicPr preferRelativeResize="0"/>
          <p:nvPr/>
        </p:nvPicPr>
        <p:blipFill rotWithShape="1">
          <a:blip r:embed="rId4">
            <a:alphaModFix/>
          </a:blip>
          <a:srcRect r="37433"/>
          <a:stretch/>
        </p:blipFill>
        <p:spPr>
          <a:xfrm>
            <a:off x="6253650" y="2723875"/>
            <a:ext cx="2890348" cy="210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8"/>
          <p:cNvPicPr preferRelativeResize="0"/>
          <p:nvPr/>
        </p:nvPicPr>
        <p:blipFill rotWithShape="1">
          <a:blip r:embed="rId5">
            <a:alphaModFix/>
          </a:blip>
          <a:srcRect l="69387" t="37803" r="2220" b="37537"/>
          <a:stretch/>
        </p:blipFill>
        <p:spPr>
          <a:xfrm>
            <a:off x="4922450" y="3065450"/>
            <a:ext cx="1172475" cy="6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8"/>
          <p:cNvSpPr txBox="1">
            <a:spLocks noGrp="1"/>
          </p:cNvSpPr>
          <p:nvPr>
            <p:ph type="body" idx="1"/>
          </p:nvPr>
        </p:nvSpPr>
        <p:spPr>
          <a:xfrm>
            <a:off x="1" y="560400"/>
            <a:ext cx="6996544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i="1" u="sng" dirty="0"/>
              <a:t>69% CO2, 5% i-C4H10, 1% SF6 + 25% &lt;</a:t>
            </a:r>
            <a:r>
              <a:rPr lang="it" b="1" i="1" u="sng" dirty="0">
                <a:solidFill>
                  <a:srgbClr val="FF7F0E"/>
                </a:solidFill>
              </a:rPr>
              <a:t>R-1234ze</a:t>
            </a:r>
            <a:r>
              <a:rPr lang="it" i="1" u="sng" dirty="0"/>
              <a:t>|</a:t>
            </a:r>
            <a:r>
              <a:rPr lang="it" b="1" i="1" u="sng" dirty="0">
                <a:solidFill>
                  <a:srgbClr val="2CA02C"/>
                </a:solidFill>
              </a:rPr>
              <a:t>R-134a</a:t>
            </a:r>
            <a:r>
              <a:rPr lang="it" i="1" u="sng" dirty="0"/>
              <a:t>&gt; :</a:t>
            </a: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300" i="1" u="sng" dirty="0"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AutoNum type="arabicPeriod"/>
            </a:pPr>
            <a:r>
              <a:rPr lang="it" b="1" dirty="0">
                <a:solidFill>
                  <a:srgbClr val="FF7F0E"/>
                </a:solidFill>
              </a:rPr>
              <a:t>R-1234ze</a:t>
            </a:r>
            <a:r>
              <a:rPr lang="it" b="1" dirty="0"/>
              <a:t> </a:t>
            </a:r>
            <a:r>
              <a:rPr lang="it" dirty="0"/>
              <a:t>gas mixture have </a:t>
            </a:r>
            <a:r>
              <a:rPr lang="it" dirty="0">
                <a:highlight>
                  <a:srgbClr val="FFFF00"/>
                </a:highlight>
              </a:rPr>
              <a:t>higher w.p</a:t>
            </a:r>
            <a:r>
              <a:rPr lang="it" dirty="0"/>
              <a:t> than </a:t>
            </a:r>
            <a:r>
              <a:rPr lang="it" sz="1300" b="1" dirty="0">
                <a:solidFill>
                  <a:srgbClr val="2CA02C"/>
                </a:solidFill>
              </a:rPr>
              <a:t>R-134a</a:t>
            </a:r>
            <a:r>
              <a:rPr lang="it" sz="1300" b="1" i="1" dirty="0">
                <a:solidFill>
                  <a:srgbClr val="2CA02C"/>
                </a:solidFill>
              </a:rPr>
              <a:t> </a:t>
            </a:r>
            <a:r>
              <a:rPr lang="it" dirty="0"/>
              <a:t>one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it" dirty="0"/>
              <a:t>Similar st. prob. but </a:t>
            </a:r>
            <a:r>
              <a:rPr lang="it" dirty="0">
                <a:highlight>
                  <a:srgbClr val="FFFF00"/>
                </a:highlight>
              </a:rPr>
              <a:t>higher st. prob. </a:t>
            </a:r>
            <a:r>
              <a:rPr lang="it" dirty="0"/>
              <a:t>than </a:t>
            </a:r>
            <a:r>
              <a:rPr lang="it" b="1" dirty="0">
                <a:solidFill>
                  <a:srgbClr val="1F77B4"/>
                </a:solidFill>
              </a:rPr>
              <a:t>std. gas mixture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 lang="en-CH" sz="1517" b="1" dirty="0">
              <a:solidFill>
                <a:schemeClr val="dk1"/>
              </a:solidFill>
            </a:endParaRPr>
          </a:p>
        </p:txBody>
      </p:sp>
      <p:sp>
        <p:nvSpPr>
          <p:cNvPr id="230" name="Google Shape;230;p18"/>
          <p:cNvSpPr txBox="1">
            <a:spLocks noGrp="1"/>
          </p:cNvSpPr>
          <p:nvPr>
            <p:ph type="body" idx="1"/>
          </p:nvPr>
        </p:nvSpPr>
        <p:spPr>
          <a:xfrm>
            <a:off x="0" y="1576108"/>
            <a:ext cx="9143999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 startAt="3"/>
            </a:pPr>
            <a:r>
              <a:rPr lang="it" b="1" dirty="0">
                <a:solidFill>
                  <a:srgbClr val="FF7F0E"/>
                </a:solidFill>
              </a:rPr>
              <a:t>R-1234ze </a:t>
            </a:r>
            <a:r>
              <a:rPr lang="it" dirty="0"/>
              <a:t>brings a higher prompt charge content than </a:t>
            </a:r>
            <a:r>
              <a:rPr lang="it" sz="1300" b="1" dirty="0">
                <a:solidFill>
                  <a:srgbClr val="2CA02C"/>
                </a:solidFill>
              </a:rPr>
              <a:t>R-134a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 startAt="3"/>
            </a:pPr>
            <a:r>
              <a:rPr lang="it" dirty="0"/>
              <a:t>Gamma background currents of </a:t>
            </a:r>
            <a:r>
              <a:rPr lang="it" b="1" dirty="0">
                <a:solidFill>
                  <a:srgbClr val="FF7F0E"/>
                </a:solidFill>
              </a:rPr>
              <a:t>R-1234ze, </a:t>
            </a:r>
            <a:r>
              <a:rPr lang="it" dirty="0"/>
              <a:t> </a:t>
            </a:r>
            <a:r>
              <a:rPr lang="it" sz="1300" b="1" dirty="0">
                <a:solidFill>
                  <a:srgbClr val="2CA02C"/>
                </a:solidFill>
              </a:rPr>
              <a:t>R-134a</a:t>
            </a:r>
            <a:r>
              <a:rPr lang="it" dirty="0"/>
              <a:t>  </a:t>
            </a:r>
            <a:r>
              <a:rPr lang="it" dirty="0">
                <a:highlight>
                  <a:srgbClr val="FFFF00"/>
                </a:highlight>
              </a:rPr>
              <a:t>~ 2 times higher currents </a:t>
            </a:r>
            <a:r>
              <a:rPr lang="it" dirty="0"/>
              <a:t>at 300 Hz/cm</a:t>
            </a:r>
            <a:r>
              <a:rPr lang="it" baseline="30000" dirty="0"/>
              <a:t>2 </a:t>
            </a:r>
            <a:r>
              <a:rPr lang="it" dirty="0"/>
              <a:t>than </a:t>
            </a:r>
            <a:r>
              <a:rPr lang="it" b="1" dirty="0">
                <a:solidFill>
                  <a:srgbClr val="1F77B4"/>
                </a:solidFill>
              </a:rPr>
              <a:t>std. gas mixture </a:t>
            </a:r>
            <a:r>
              <a:rPr lang="it" dirty="0"/>
              <a:t>→ currents dominated by amount of CO2 in the gas mixture</a:t>
            </a:r>
            <a:endParaRPr b="1" dirty="0">
              <a:solidFill>
                <a:srgbClr val="1F77B4"/>
              </a:solidFill>
            </a:endParaRPr>
          </a:p>
        </p:txBody>
      </p:sp>
      <p:pic>
        <p:nvPicPr>
          <p:cNvPr id="231" name="Google Shape;231;p18"/>
          <p:cNvPicPr preferRelativeResize="0"/>
          <p:nvPr/>
        </p:nvPicPr>
        <p:blipFill rotWithShape="1">
          <a:blip r:embed="rId5">
            <a:alphaModFix/>
          </a:blip>
          <a:srcRect l="69387" t="37803" r="2220" b="37537"/>
          <a:stretch/>
        </p:blipFill>
        <p:spPr>
          <a:xfrm>
            <a:off x="427475" y="2949300"/>
            <a:ext cx="1172475" cy="60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 rotWithShape="1">
          <a:blip r:embed="rId6">
            <a:alphaModFix/>
          </a:blip>
          <a:srcRect r="24755"/>
          <a:stretch/>
        </p:blipFill>
        <p:spPr>
          <a:xfrm>
            <a:off x="10" y="2769725"/>
            <a:ext cx="3326116" cy="2104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18"/>
          <p:cNvCxnSpPr/>
          <p:nvPr/>
        </p:nvCxnSpPr>
        <p:spPr>
          <a:xfrm rot="10800000">
            <a:off x="1158025" y="3169700"/>
            <a:ext cx="949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4" name="Google Shape;234;p18"/>
          <p:cNvSpPr txBox="1"/>
          <p:nvPr/>
        </p:nvSpPr>
        <p:spPr>
          <a:xfrm>
            <a:off x="1347975" y="3169700"/>
            <a:ext cx="504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-400 V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>
            <a:off x="1811897" y="2997828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2494847" y="4054978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5182172" y="3873328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7607022" y="3338903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9" name="Google Shape;239;p18"/>
          <p:cNvSpPr/>
          <p:nvPr/>
        </p:nvSpPr>
        <p:spPr>
          <a:xfrm>
            <a:off x="7731576" y="3687725"/>
            <a:ext cx="59225" cy="294750"/>
          </a:xfrm>
          <a:custGeom>
            <a:avLst/>
            <a:gdLst/>
            <a:ahLst/>
            <a:cxnLst/>
            <a:rect l="l" t="t" r="r" b="b"/>
            <a:pathLst>
              <a:path w="2369" h="11790" extrusionOk="0">
                <a:moveTo>
                  <a:pt x="0" y="11790"/>
                </a:moveTo>
                <a:cubicBezTo>
                  <a:pt x="393" y="10655"/>
                  <a:pt x="2314" y="6943"/>
                  <a:pt x="2358" y="4978"/>
                </a:cubicBezTo>
                <a:cubicBezTo>
                  <a:pt x="2402" y="3013"/>
                  <a:pt x="611" y="830"/>
                  <a:pt x="262" y="0"/>
                </a:cubicBezTo>
              </a:path>
            </a:pathLst>
          </a:cu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40" name="Google Shape;240;p18"/>
          <p:cNvSpPr txBox="1"/>
          <p:nvPr/>
        </p:nvSpPr>
        <p:spPr>
          <a:xfrm>
            <a:off x="7662200" y="3737375"/>
            <a:ext cx="504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x2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 txBox="1">
            <a:spLocks noGrp="1"/>
          </p:cNvSpPr>
          <p:nvPr>
            <p:ph type="body" idx="2"/>
          </p:nvPr>
        </p:nvSpPr>
        <p:spPr>
          <a:xfrm>
            <a:off x="464540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7F0E"/>
                </a:solidFill>
              </a:rPr>
              <a:t>CO2 + R-1234ze</a:t>
            </a:r>
            <a:r>
              <a:rPr lang="it">
                <a:solidFill>
                  <a:srgbClr val="7F7F7F"/>
                </a:solidFill>
              </a:rPr>
              <a:t> gas mixtures have slightly higher </a:t>
            </a:r>
            <a:r>
              <a:rPr lang="it" b="1">
                <a:solidFill>
                  <a:srgbClr val="7F7F7F"/>
                </a:solidFill>
              </a:rPr>
              <a:t>efficiency</a:t>
            </a:r>
            <a:r>
              <a:rPr lang="it">
                <a:solidFill>
                  <a:srgbClr val="7F7F7F"/>
                </a:solidFill>
              </a:rPr>
              <a:t> </a:t>
            </a:r>
            <a:r>
              <a:rPr lang="it" b="1">
                <a:solidFill>
                  <a:srgbClr val="7F7F7F"/>
                </a:solidFill>
              </a:rPr>
              <a:t>drop </a:t>
            </a:r>
            <a:r>
              <a:rPr lang="it">
                <a:solidFill>
                  <a:srgbClr val="7F7F7F"/>
                </a:solidFill>
              </a:rPr>
              <a:t>(-2 %)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377C2"/>
                </a:solidFill>
              </a:rPr>
              <a:t>He</a:t>
            </a:r>
            <a:r>
              <a:rPr lang="it"/>
              <a:t> </a:t>
            </a:r>
            <a:r>
              <a:rPr lang="it">
                <a:solidFill>
                  <a:srgbClr val="7F7F7F"/>
                </a:solidFill>
              </a:rPr>
              <a:t>gas mixture has slightly lower currents than</a:t>
            </a:r>
            <a:r>
              <a:rPr lang="it"/>
              <a:t> </a:t>
            </a:r>
            <a:r>
              <a:rPr lang="it" b="1">
                <a:solidFill>
                  <a:srgbClr val="FF7F0E"/>
                </a:solidFill>
              </a:rPr>
              <a:t>CO2</a:t>
            </a:r>
            <a:r>
              <a:rPr lang="it"/>
              <a:t> </a:t>
            </a:r>
            <a:r>
              <a:rPr lang="it">
                <a:solidFill>
                  <a:srgbClr val="7F7F7F"/>
                </a:solidFill>
              </a:rPr>
              <a:t>equivalent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R-134a + R-1234ze: two gas mixtures at high rates (</a:t>
            </a:r>
            <a:r>
              <a:rPr lang="it">
                <a:solidFill>
                  <a:srgbClr val="FF7F0E"/>
                </a:solidFill>
              </a:rPr>
              <a:t>1 </a:t>
            </a:r>
            <a:r>
              <a:rPr lang="it" b="1">
                <a:solidFill>
                  <a:srgbClr val="FF7F0E"/>
                </a:solidFill>
              </a:rPr>
              <a:t>CO2 50%</a:t>
            </a:r>
            <a:r>
              <a:rPr lang="it" b="1">
                <a:solidFill>
                  <a:srgbClr val="7F7F7F"/>
                </a:solidFill>
              </a:rPr>
              <a:t>,</a:t>
            </a:r>
            <a:r>
              <a:rPr lang="it"/>
              <a:t> </a:t>
            </a:r>
            <a:r>
              <a:rPr lang="it">
                <a:solidFill>
                  <a:srgbClr val="E377C2"/>
                </a:solidFill>
              </a:rPr>
              <a:t>1 </a:t>
            </a:r>
            <a:r>
              <a:rPr lang="it" b="1">
                <a:solidFill>
                  <a:srgbClr val="E377C2"/>
                </a:solidFill>
              </a:rPr>
              <a:t>He 30%</a:t>
            </a:r>
            <a:r>
              <a:rPr lang="it">
                <a:solidFill>
                  <a:srgbClr val="7F7F7F"/>
                </a:solidFill>
              </a:rPr>
              <a:t>):</a:t>
            </a:r>
            <a:r>
              <a:rPr lang="it"/>
              <a:t> 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377C2"/>
                </a:solidFill>
              </a:rPr>
              <a:t>He</a:t>
            </a:r>
            <a:r>
              <a:rPr lang="it"/>
              <a:t> </a:t>
            </a:r>
            <a:r>
              <a:rPr lang="it">
                <a:solidFill>
                  <a:srgbClr val="7F7F7F"/>
                </a:solidFill>
              </a:rPr>
              <a:t>gas mixture has lower working point than</a:t>
            </a:r>
            <a:r>
              <a:rPr lang="it"/>
              <a:t> </a:t>
            </a:r>
            <a:r>
              <a:rPr lang="it" b="1">
                <a:solidFill>
                  <a:srgbClr val="FF7F0E"/>
                </a:solidFill>
              </a:rPr>
              <a:t>CO2</a:t>
            </a:r>
            <a:r>
              <a:rPr lang="it">
                <a:solidFill>
                  <a:srgbClr val="FF7F0E"/>
                </a:solidFill>
              </a:rPr>
              <a:t> one</a:t>
            </a:r>
            <a:endParaRPr>
              <a:solidFill>
                <a:srgbClr val="FF7F0E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/>
          </a:p>
        </p:txBody>
      </p:sp>
      <p:sp>
        <p:nvSpPr>
          <p:cNvPr id="168" name="Google Shape;168;p14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11</a:t>
            </a:fld>
            <a:endParaRPr/>
          </a:p>
        </p:txBody>
      </p:sp>
      <p:sp>
        <p:nvSpPr>
          <p:cNvPr id="169" name="Google Shape;169;p14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R-134a + R-1234ze + CO2/He gas mixtures @ GIF++</a:t>
            </a:r>
            <a:endParaRPr/>
          </a:p>
        </p:txBody>
      </p:sp>
      <p:sp>
        <p:nvSpPr>
          <p:cNvPr id="170" name="Google Shape;170;p14"/>
          <p:cNvSpPr txBox="1"/>
          <p:nvPr/>
        </p:nvSpPr>
        <p:spPr>
          <a:xfrm>
            <a:off x="2958250" y="1868600"/>
            <a:ext cx="343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Muon beam + gamma background</a:t>
            </a:r>
            <a:endParaRPr sz="16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/>
          </a:blip>
          <a:srcRect l="83916" t="9715" b="65378"/>
          <a:stretch/>
        </p:blipFill>
        <p:spPr>
          <a:xfrm>
            <a:off x="6668675" y="1591775"/>
            <a:ext cx="1609124" cy="6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 rotWithShape="1">
          <a:blip r:embed="rId4">
            <a:alphaModFix/>
          </a:blip>
          <a:srcRect r="16163"/>
          <a:stretch/>
        </p:blipFill>
        <p:spPr>
          <a:xfrm>
            <a:off x="518650" y="2252048"/>
            <a:ext cx="8140652" cy="2541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785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chemeClr val="dk1"/>
                </a:solidFill>
              </a:rPr>
              <a:t>Reduction of R-134a in the standard gas mixture by addition of a 4th, non-fluorinated gas 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CB6D04"/>
                </a:solidFill>
              </a:rPr>
              <a:t>O2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good performance but highly reactive → lower </a:t>
            </a:r>
            <a:r>
              <a:rPr lang="it" b="1">
                <a:solidFill>
                  <a:srgbClr val="7F7F7F"/>
                </a:solidFill>
              </a:rPr>
              <a:t>flammability limit</a:t>
            </a:r>
            <a:r>
              <a:rPr lang="it">
                <a:solidFill>
                  <a:srgbClr val="7F7F7F"/>
                </a:solidFill>
              </a:rPr>
              <a:t>, higher currents due to oxidation reactions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2CA02C"/>
                </a:solidFill>
              </a:rPr>
              <a:t>Ne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good performance but </a:t>
            </a:r>
            <a:r>
              <a:rPr lang="it" b="1">
                <a:solidFill>
                  <a:srgbClr val="7F7F7F"/>
                </a:solidFill>
              </a:rPr>
              <a:t>no availability</a:t>
            </a:r>
            <a:r>
              <a:rPr lang="it">
                <a:solidFill>
                  <a:srgbClr val="7F7F7F"/>
                </a:solidFill>
              </a:rPr>
              <a:t> on the market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D62728"/>
                </a:solidFill>
              </a:rPr>
              <a:t>CO2</a:t>
            </a:r>
            <a:r>
              <a:rPr lang="it"/>
              <a:t>:</a:t>
            </a:r>
            <a:r>
              <a:rPr lang="it">
                <a:solidFill>
                  <a:srgbClr val="7F7F7F"/>
                </a:solidFill>
              </a:rPr>
              <a:t> good performance → </a:t>
            </a:r>
            <a:r>
              <a:rPr lang="it" b="1">
                <a:solidFill>
                  <a:srgbClr val="7F7F7F"/>
                </a:solidFill>
              </a:rPr>
              <a:t>selected as main candidate </a:t>
            </a:r>
            <a:r>
              <a:rPr lang="it">
                <a:solidFill>
                  <a:srgbClr val="7F7F7F"/>
                </a:solidFill>
              </a:rPr>
              <a:t>for GIF++ tests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9467BD"/>
                </a:solidFill>
              </a:rPr>
              <a:t>N2</a:t>
            </a:r>
            <a:r>
              <a:rPr lang="it"/>
              <a:t>: </a:t>
            </a:r>
            <a:r>
              <a:rPr lang="it" b="1">
                <a:solidFill>
                  <a:srgbClr val="7F7F7F"/>
                </a:solidFill>
              </a:rPr>
              <a:t>high streamer</a:t>
            </a:r>
            <a:r>
              <a:rPr lang="it">
                <a:solidFill>
                  <a:srgbClr val="7F7F7F"/>
                </a:solidFill>
              </a:rPr>
              <a:t> contamination at low concentrations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8C564B"/>
                </a:solidFill>
              </a:rPr>
              <a:t>He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good performance but </a:t>
            </a:r>
            <a:r>
              <a:rPr lang="it" b="1">
                <a:solidFill>
                  <a:srgbClr val="7F7F7F"/>
                </a:solidFill>
              </a:rPr>
              <a:t>problematic for PMTs in LHC</a:t>
            </a:r>
            <a:r>
              <a:rPr lang="it">
                <a:solidFill>
                  <a:srgbClr val="7F7F7F"/>
                </a:solidFill>
              </a:rPr>
              <a:t> caverns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377C2"/>
                </a:solidFill>
              </a:rPr>
              <a:t>N2O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discrete performance but </a:t>
            </a:r>
            <a:r>
              <a:rPr lang="it" b="1">
                <a:solidFill>
                  <a:srgbClr val="7F7F7F"/>
                </a:solidFill>
              </a:rPr>
              <a:t>increased working point</a:t>
            </a:r>
            <a:r>
              <a:rPr lang="it">
                <a:solidFill>
                  <a:srgbClr val="7F7F7F"/>
                </a:solidFill>
              </a:rPr>
              <a:t> of ~ 300 V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666666"/>
                </a:solidFill>
              </a:rPr>
              <a:t>Ar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slightly </a:t>
            </a:r>
            <a:r>
              <a:rPr lang="it" b="1">
                <a:solidFill>
                  <a:srgbClr val="7F7F7F"/>
                </a:solidFill>
              </a:rPr>
              <a:t>high streamer probability</a:t>
            </a:r>
            <a:endParaRPr b="1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12</a:t>
            </a:fld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Alternative gases: reduction of R-134a consumption </a:t>
            </a:r>
            <a:endParaRPr/>
          </a:p>
        </p:txBody>
      </p:sp>
      <p:pic>
        <p:nvPicPr>
          <p:cNvPr id="191" name="Google Shape;191;p16"/>
          <p:cNvPicPr preferRelativeResize="0"/>
          <p:nvPr/>
        </p:nvPicPr>
        <p:blipFill rotWithShape="1">
          <a:blip r:embed="rId3">
            <a:alphaModFix/>
          </a:blip>
          <a:srcRect r="19659" b="23512"/>
          <a:stretch/>
        </p:blipFill>
        <p:spPr>
          <a:xfrm>
            <a:off x="4623150" y="436725"/>
            <a:ext cx="4285051" cy="29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/>
          <p:cNvPicPr preferRelativeResize="0"/>
          <p:nvPr/>
        </p:nvPicPr>
        <p:blipFill rotWithShape="1">
          <a:blip r:embed="rId4">
            <a:alphaModFix/>
          </a:blip>
          <a:srcRect l="1688" t="75320" r="16357" b="2521"/>
          <a:stretch/>
        </p:blipFill>
        <p:spPr>
          <a:xfrm>
            <a:off x="4136200" y="3379925"/>
            <a:ext cx="5007801" cy="128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3378600" cy="26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dk1"/>
                </a:solidFill>
                <a:highlight>
                  <a:srgbClr val="FFFF00"/>
                </a:highlight>
              </a:rPr>
              <a:t>Addition of 30%, 40%, 50% of CO2</a:t>
            </a:r>
            <a:r>
              <a:rPr lang="it" b="1" dirty="0">
                <a:solidFill>
                  <a:schemeClr val="dk1"/>
                </a:solidFill>
              </a:rPr>
              <a:t>  to gas mixture as mid-term solution to mitigate R-134a. Muon beam studies</a:t>
            </a: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 dirty="0">
                <a:solidFill>
                  <a:srgbClr val="7F7F7F"/>
                </a:solidFill>
              </a:rPr>
              <a:t>Average prompt charge slightly increasing (+10-15%)</a:t>
            </a:r>
            <a:endParaRPr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 dirty="0">
                <a:solidFill>
                  <a:srgbClr val="7F7F7F"/>
                </a:solidFill>
              </a:rPr>
              <a:t>Cluster size increases with CO2 amount</a:t>
            </a:r>
            <a:endParaRPr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 dirty="0">
                <a:solidFill>
                  <a:srgbClr val="7F7F7F"/>
                </a:solidFill>
              </a:rPr>
              <a:t>Average signal times over threshold increase with CO2</a:t>
            </a:r>
            <a:endParaRPr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 dirty="0">
                <a:solidFill>
                  <a:srgbClr val="7F7F7F"/>
                </a:solidFill>
              </a:rPr>
              <a:t>Time resolution of CO2 gas mixtures is lower than std. one</a:t>
            </a:r>
            <a:endParaRPr dirty="0"/>
          </a:p>
        </p:txBody>
      </p:sp>
      <p:sp>
        <p:nvSpPr>
          <p:cNvPr id="220" name="Google Shape;220;p18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13</a:t>
            </a:fld>
            <a:endParaRPr/>
          </a:p>
        </p:txBody>
      </p:sp>
      <p:sp>
        <p:nvSpPr>
          <p:cNvPr id="221" name="Google Shape;221;p18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Addition of CO2 to the standard gas mixture</a:t>
            </a:r>
            <a:endParaRPr/>
          </a:p>
        </p:txBody>
      </p:sp>
      <p:pic>
        <p:nvPicPr>
          <p:cNvPr id="222" name="Google Shape;222;p18"/>
          <p:cNvPicPr preferRelativeResize="0"/>
          <p:nvPr/>
        </p:nvPicPr>
        <p:blipFill rotWithShape="1">
          <a:blip r:embed="rId3">
            <a:alphaModFix/>
          </a:blip>
          <a:srcRect l="72031" t="4204" b="72373"/>
          <a:stretch/>
        </p:blipFill>
        <p:spPr>
          <a:xfrm>
            <a:off x="2206226" y="3785425"/>
            <a:ext cx="1503123" cy="91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351" y="2621028"/>
            <a:ext cx="2832931" cy="211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3292" y="2610950"/>
            <a:ext cx="2696774" cy="21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2920" y="484700"/>
            <a:ext cx="2686281" cy="211646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8"/>
          <p:cNvSpPr txBox="1"/>
          <p:nvPr/>
        </p:nvSpPr>
        <p:spPr>
          <a:xfrm>
            <a:off x="7858124" y="1124075"/>
            <a:ext cx="941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CO2 increase</a:t>
            </a:r>
            <a:endParaRPr sz="12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27" name="Google Shape;227;p18"/>
          <p:cNvCxnSpPr/>
          <p:nvPr/>
        </p:nvCxnSpPr>
        <p:spPr>
          <a:xfrm rot="10800000">
            <a:off x="8361583" y="1295990"/>
            <a:ext cx="0" cy="398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" name="Google Shape;228;p18"/>
          <p:cNvSpPr txBox="1"/>
          <p:nvPr/>
        </p:nvSpPr>
        <p:spPr>
          <a:xfrm>
            <a:off x="5050621" y="3655250"/>
            <a:ext cx="1045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CO2 increase</a:t>
            </a:r>
            <a:endParaRPr sz="12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29" name="Google Shape;229;p18"/>
          <p:cNvCxnSpPr/>
          <p:nvPr/>
        </p:nvCxnSpPr>
        <p:spPr>
          <a:xfrm rot="10800000">
            <a:off x="5658316" y="3827165"/>
            <a:ext cx="0" cy="398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30" name="Google Shape;23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7350" y="514425"/>
            <a:ext cx="2832943" cy="214793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8"/>
          <p:cNvSpPr txBox="1"/>
          <p:nvPr/>
        </p:nvSpPr>
        <p:spPr>
          <a:xfrm>
            <a:off x="8421800" y="1694100"/>
            <a:ext cx="1830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>
            <a:off x="5305650" y="1608600"/>
            <a:ext cx="1830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3" name="Google Shape;233;p18"/>
          <p:cNvSpPr txBox="1"/>
          <p:nvPr/>
        </p:nvSpPr>
        <p:spPr>
          <a:xfrm>
            <a:off x="5050625" y="3827175"/>
            <a:ext cx="1830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4" name="Google Shape;234;p18"/>
          <p:cNvSpPr txBox="1"/>
          <p:nvPr/>
        </p:nvSpPr>
        <p:spPr>
          <a:xfrm>
            <a:off x="7974800" y="3286625"/>
            <a:ext cx="1830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>
            <a:off x="158750" y="34010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it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Adjustment</a:t>
            </a: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of </a:t>
            </a:r>
            <a:r>
              <a:rPr lang="it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SF6</a:t>
            </a: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needed to further suppress </a:t>
            </a:r>
            <a:r>
              <a:rPr lang="it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streamers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154809" y="534589"/>
            <a:ext cx="37506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dk1"/>
                </a:solidFill>
              </a:rPr>
              <a:t>Studies on CO2 impact when added to the standard gas mixture:  30%, 40%, 50% </a:t>
            </a: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dirty="0">
                <a:solidFill>
                  <a:srgbClr val="7F7F7F"/>
                </a:solidFill>
              </a:rPr>
              <a:t>Tests performed with </a:t>
            </a:r>
            <a:r>
              <a:rPr lang="it" b="1" dirty="0">
                <a:solidFill>
                  <a:srgbClr val="7F7F7F"/>
                </a:solidFill>
              </a:rPr>
              <a:t>muon beam</a:t>
            </a:r>
            <a:r>
              <a:rPr lang="it" dirty="0">
                <a:solidFill>
                  <a:srgbClr val="7F7F7F"/>
                </a:solidFill>
              </a:rPr>
              <a:t> and </a:t>
            </a:r>
            <a:r>
              <a:rPr lang="it" b="1" dirty="0">
                <a:solidFill>
                  <a:srgbClr val="7F7F7F"/>
                </a:solidFill>
              </a:rPr>
              <a:t>gamma background</a:t>
            </a:r>
            <a:endParaRPr b="1"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dirty="0">
                <a:solidFill>
                  <a:srgbClr val="7F7F7F"/>
                </a:solidFill>
              </a:rPr>
              <a:t>w.p. decreases of </a:t>
            </a:r>
            <a:r>
              <a:rPr lang="it" b="1" dirty="0">
                <a:solidFill>
                  <a:srgbClr val="7F7F7F"/>
                </a:solidFill>
              </a:rPr>
              <a:t>~ 190 V / 10% CO2</a:t>
            </a:r>
            <a:endParaRPr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 dirty="0">
                <a:solidFill>
                  <a:srgbClr val="7F7F7F"/>
                </a:solidFill>
              </a:rPr>
              <a:t>GWP</a:t>
            </a:r>
            <a:r>
              <a:rPr lang="it" dirty="0">
                <a:solidFill>
                  <a:srgbClr val="7F7F7F"/>
                </a:solidFill>
              </a:rPr>
              <a:t> reduction of </a:t>
            </a:r>
            <a:r>
              <a:rPr lang="it" b="1" dirty="0">
                <a:solidFill>
                  <a:srgbClr val="7F7F7F"/>
                </a:solidFill>
              </a:rPr>
              <a:t>30-50%</a:t>
            </a:r>
            <a:endParaRPr b="1"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 dirty="0">
                <a:solidFill>
                  <a:schemeClr val="lt2"/>
                </a:solidFill>
              </a:rPr>
              <a:t>Current</a:t>
            </a:r>
            <a:r>
              <a:rPr lang="it" dirty="0">
                <a:solidFill>
                  <a:schemeClr val="lt2"/>
                </a:solidFill>
              </a:rPr>
              <a:t> increase of </a:t>
            </a:r>
            <a:r>
              <a:rPr lang="it" b="1" dirty="0">
                <a:solidFill>
                  <a:schemeClr val="lt2"/>
                </a:solidFill>
              </a:rPr>
              <a:t>+15-20%</a:t>
            </a:r>
            <a:r>
              <a:rPr lang="it" dirty="0">
                <a:solidFill>
                  <a:schemeClr val="lt2"/>
                </a:solidFill>
              </a:rPr>
              <a:t> @ 500 Hz/cm2</a:t>
            </a:r>
            <a:endParaRPr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 dirty="0">
                <a:solidFill>
                  <a:srgbClr val="7F7F7F"/>
                </a:solidFill>
              </a:rPr>
              <a:t>Streamer</a:t>
            </a:r>
            <a:r>
              <a:rPr lang="it" dirty="0">
                <a:solidFill>
                  <a:srgbClr val="7F7F7F"/>
                </a:solidFill>
              </a:rPr>
              <a:t> fraction </a:t>
            </a:r>
            <a:r>
              <a:rPr lang="it" b="1" dirty="0">
                <a:solidFill>
                  <a:srgbClr val="7F7F7F"/>
                </a:solidFill>
              </a:rPr>
              <a:t>increases</a:t>
            </a:r>
            <a:endParaRPr b="1"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 dirty="0">
                <a:solidFill>
                  <a:srgbClr val="7F7F7F"/>
                </a:solidFill>
              </a:rPr>
              <a:t>Two</a:t>
            </a:r>
            <a:r>
              <a:rPr lang="it" dirty="0">
                <a:solidFill>
                  <a:srgbClr val="7F7F7F"/>
                </a:solidFill>
              </a:rPr>
              <a:t> avalanche </a:t>
            </a:r>
            <a:r>
              <a:rPr lang="it" b="1" dirty="0">
                <a:solidFill>
                  <a:srgbClr val="7F7F7F"/>
                </a:solidFill>
              </a:rPr>
              <a:t>populations</a:t>
            </a:r>
            <a:r>
              <a:rPr lang="it" dirty="0">
                <a:solidFill>
                  <a:srgbClr val="7F7F7F"/>
                </a:solidFill>
              </a:rPr>
              <a:t> when using CO2 and R-134a → under investigation</a:t>
            </a:r>
            <a:endParaRPr dirty="0">
              <a:solidFill>
                <a:srgbClr val="7F7F7F"/>
              </a:solidFill>
            </a:endParaRPr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dirty="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fr-FR" dirty="0">
                <a:hlinkClick r:id="rId3"/>
              </a:rPr>
              <a:t>https://doi.org/10.1016/j.nima.2023.168088</a:t>
            </a:r>
            <a:r>
              <a:rPr lang="fr-FR" dirty="0"/>
              <a:t> </a:t>
            </a:r>
            <a:endParaRPr dirty="0"/>
          </a:p>
        </p:txBody>
      </p:sp>
      <p:sp>
        <p:nvSpPr>
          <p:cNvPr id="267" name="Google Shape;267;p21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14</a:t>
            </a:fld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Mid-term solution to mitigate R-134a consumption</a:t>
            </a:r>
            <a:endParaRPr/>
          </a:p>
        </p:txBody>
      </p:sp>
      <p:pic>
        <p:nvPicPr>
          <p:cNvPr id="269" name="Google Shape;26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675" y="503225"/>
            <a:ext cx="2353325" cy="19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1"/>
          <p:cNvPicPr preferRelativeResize="0"/>
          <p:nvPr/>
        </p:nvPicPr>
        <p:blipFill rotWithShape="1">
          <a:blip r:embed="rId5">
            <a:alphaModFix/>
          </a:blip>
          <a:srcRect l="72031" t="4204" b="72373"/>
          <a:stretch/>
        </p:blipFill>
        <p:spPr>
          <a:xfrm>
            <a:off x="2406301" y="3749575"/>
            <a:ext cx="1503123" cy="91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2650" y="485775"/>
            <a:ext cx="2782050" cy="199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6760" y="2571750"/>
            <a:ext cx="4767939" cy="227222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1"/>
          <p:cNvSpPr txBox="1"/>
          <p:nvPr/>
        </p:nvSpPr>
        <p:spPr>
          <a:xfrm>
            <a:off x="4181825" y="692275"/>
            <a:ext cx="795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CO2 increase</a:t>
            </a:r>
            <a:endParaRPr sz="10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74" name="Google Shape;274;p21"/>
          <p:cNvCxnSpPr/>
          <p:nvPr/>
        </p:nvCxnSpPr>
        <p:spPr>
          <a:xfrm rot="10800000">
            <a:off x="4420225" y="981400"/>
            <a:ext cx="949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5" name="Google Shape;275;p21"/>
          <p:cNvSpPr txBox="1"/>
          <p:nvPr/>
        </p:nvSpPr>
        <p:spPr>
          <a:xfrm>
            <a:off x="7597825" y="1019788"/>
            <a:ext cx="795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CO2 increase</a:t>
            </a:r>
            <a:endParaRPr sz="10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76" name="Google Shape;276;p21"/>
          <p:cNvCxnSpPr/>
          <p:nvPr/>
        </p:nvCxnSpPr>
        <p:spPr>
          <a:xfrm rot="10800000" flipH="1">
            <a:off x="7546325" y="1158388"/>
            <a:ext cx="301200" cy="28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7" name="Google Shape;277;p21"/>
          <p:cNvSpPr txBox="1"/>
          <p:nvPr/>
        </p:nvSpPr>
        <p:spPr>
          <a:xfrm>
            <a:off x="7671075" y="2882725"/>
            <a:ext cx="795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CO2 increase</a:t>
            </a:r>
            <a:endParaRPr sz="10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78" name="Google Shape;278;p21"/>
          <p:cNvCxnSpPr/>
          <p:nvPr/>
        </p:nvCxnSpPr>
        <p:spPr>
          <a:xfrm>
            <a:off x="8095975" y="3111325"/>
            <a:ext cx="0" cy="1238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9" name="Google Shape;279;p21"/>
          <p:cNvSpPr/>
          <p:nvPr/>
        </p:nvSpPr>
        <p:spPr>
          <a:xfrm>
            <a:off x="5336375" y="3028950"/>
            <a:ext cx="407100" cy="526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1"/>
          <p:cNvSpPr/>
          <p:nvPr/>
        </p:nvSpPr>
        <p:spPr>
          <a:xfrm>
            <a:off x="5816934" y="3223075"/>
            <a:ext cx="662400" cy="526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1"/>
          <p:cNvSpPr/>
          <p:nvPr/>
        </p:nvSpPr>
        <p:spPr>
          <a:xfrm>
            <a:off x="3729050" y="2257425"/>
            <a:ext cx="1807350" cy="750100"/>
          </a:xfrm>
          <a:custGeom>
            <a:avLst/>
            <a:gdLst/>
            <a:ahLst/>
            <a:cxnLst/>
            <a:rect l="l" t="t" r="r" b="b"/>
            <a:pathLst>
              <a:path w="72294" h="30004" extrusionOk="0">
                <a:moveTo>
                  <a:pt x="0" y="0"/>
                </a:moveTo>
                <a:cubicBezTo>
                  <a:pt x="7906" y="2286"/>
                  <a:pt x="35385" y="8715"/>
                  <a:pt x="47434" y="13716"/>
                </a:cubicBezTo>
                <a:cubicBezTo>
                  <a:pt x="59483" y="18717"/>
                  <a:pt x="68151" y="27289"/>
                  <a:pt x="72294" y="3000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82" name="Google Shape;282;p21"/>
          <p:cNvSpPr txBox="1"/>
          <p:nvPr/>
        </p:nvSpPr>
        <p:spPr>
          <a:xfrm>
            <a:off x="6043625" y="2494800"/>
            <a:ext cx="2883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Charge distribution @ w.p. (muon beam)</a:t>
            </a:r>
            <a:endParaRPr sz="11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3" name="Google Shape;283;p21"/>
          <p:cNvSpPr/>
          <p:nvPr/>
        </p:nvSpPr>
        <p:spPr>
          <a:xfrm>
            <a:off x="3729050" y="2257425"/>
            <a:ext cx="2435946" cy="965679"/>
          </a:xfrm>
          <a:custGeom>
            <a:avLst/>
            <a:gdLst/>
            <a:ahLst/>
            <a:cxnLst/>
            <a:rect l="l" t="t" r="r" b="b"/>
            <a:pathLst>
              <a:path w="72294" h="30004" extrusionOk="0">
                <a:moveTo>
                  <a:pt x="0" y="0"/>
                </a:moveTo>
                <a:cubicBezTo>
                  <a:pt x="7906" y="2286"/>
                  <a:pt x="35385" y="8715"/>
                  <a:pt x="47434" y="13716"/>
                </a:cubicBezTo>
                <a:cubicBezTo>
                  <a:pt x="59483" y="18717"/>
                  <a:pt x="68151" y="27289"/>
                  <a:pt x="72294" y="3000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7F7F7F"/>
                </a:solidFill>
              </a:rPr>
              <a:t>Combination</a:t>
            </a:r>
            <a:r>
              <a:rPr lang="it">
                <a:solidFill>
                  <a:srgbClr val="7F7F7F"/>
                </a:solidFill>
              </a:rPr>
              <a:t> (30%, 40%, 50%) </a:t>
            </a:r>
            <a:r>
              <a:rPr lang="it" b="1">
                <a:solidFill>
                  <a:srgbClr val="7F7F7F"/>
                </a:solidFill>
              </a:rPr>
              <a:t>CO2</a:t>
            </a:r>
            <a:r>
              <a:rPr lang="it">
                <a:solidFill>
                  <a:srgbClr val="7F7F7F"/>
                </a:solidFill>
              </a:rPr>
              <a:t> x (0.3%, 0.6%, 0.9%) </a:t>
            </a:r>
            <a:r>
              <a:rPr lang="it" b="1">
                <a:solidFill>
                  <a:srgbClr val="7F7F7F"/>
                </a:solidFill>
              </a:rPr>
              <a:t>SF6</a:t>
            </a:r>
            <a:endParaRPr b="1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Higher efficiency-streamer separation for 30%/40% CO2 </a:t>
            </a:r>
            <a:r>
              <a:rPr lang="it" b="1">
                <a:solidFill>
                  <a:srgbClr val="7F7F7F"/>
                </a:solidFill>
              </a:rPr>
              <a:t>+ 0.9% SF6</a:t>
            </a:r>
            <a:r>
              <a:rPr lang="it">
                <a:solidFill>
                  <a:srgbClr val="7F7F7F"/>
                </a:solidFill>
              </a:rPr>
              <a:t> or 30% CO2 </a:t>
            </a:r>
            <a:r>
              <a:rPr lang="it" b="1">
                <a:solidFill>
                  <a:srgbClr val="7F7F7F"/>
                </a:solidFill>
              </a:rPr>
              <a:t>+ 0.6% SF6 </a:t>
            </a:r>
            <a:r>
              <a:rPr lang="it">
                <a:solidFill>
                  <a:srgbClr val="7F7F7F"/>
                </a:solidFill>
              </a:rPr>
              <a:t>→ </a:t>
            </a:r>
            <a:r>
              <a:rPr lang="it" u="sng">
                <a:solidFill>
                  <a:srgbClr val="D62728"/>
                </a:solidFill>
              </a:rPr>
              <a:t>selected gas mixtures</a:t>
            </a:r>
            <a:endParaRPr u="sng">
              <a:solidFill>
                <a:srgbClr val="D62728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Lower variation of streamer probability for the same gas mixtures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/>
          </a:p>
        </p:txBody>
      </p:sp>
      <p:sp>
        <p:nvSpPr>
          <p:cNvPr id="310" name="Google Shape;310;p23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15</a:t>
            </a:fld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SF6 adjustment in CO2 + R-134a gas mixture</a:t>
            </a:r>
            <a:endParaRPr/>
          </a:p>
        </p:txBody>
      </p:sp>
      <p:pic>
        <p:nvPicPr>
          <p:cNvPr id="312" name="Google Shape;3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0550" y="478150"/>
            <a:ext cx="3812526" cy="215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950" y="2691275"/>
            <a:ext cx="3697398" cy="223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750" y="2532750"/>
            <a:ext cx="4192102" cy="23642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3"/>
          <p:cNvSpPr txBox="1"/>
          <p:nvPr/>
        </p:nvSpPr>
        <p:spPr>
          <a:xfrm>
            <a:off x="7006000" y="870250"/>
            <a:ext cx="1123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1F77B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CO2 increase</a:t>
            </a:r>
            <a:endParaRPr b="1">
              <a:solidFill>
                <a:srgbClr val="1F77B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6" name="Google Shape;316;p23"/>
          <p:cNvSpPr/>
          <p:nvPr/>
        </p:nvSpPr>
        <p:spPr>
          <a:xfrm>
            <a:off x="6694250" y="1034925"/>
            <a:ext cx="1521075" cy="608150"/>
          </a:xfrm>
          <a:custGeom>
            <a:avLst/>
            <a:gdLst/>
            <a:ahLst/>
            <a:cxnLst/>
            <a:rect l="l" t="t" r="r" b="b"/>
            <a:pathLst>
              <a:path w="60843" h="24326" extrusionOk="0">
                <a:moveTo>
                  <a:pt x="0" y="0"/>
                </a:moveTo>
                <a:cubicBezTo>
                  <a:pt x="4616" y="1197"/>
                  <a:pt x="18984" y="4032"/>
                  <a:pt x="27696" y="7181"/>
                </a:cubicBezTo>
                <a:cubicBezTo>
                  <a:pt x="36408" y="10330"/>
                  <a:pt x="46746" y="16039"/>
                  <a:pt x="52270" y="18896"/>
                </a:cubicBezTo>
                <a:cubicBezTo>
                  <a:pt x="57795" y="21754"/>
                  <a:pt x="59414" y="23421"/>
                  <a:pt x="60843" y="24326"/>
                </a:cubicBezTo>
              </a:path>
            </a:pathLst>
          </a:custGeom>
          <a:noFill/>
          <a:ln w="9525" cap="flat" cmpd="sng">
            <a:solidFill>
              <a:srgbClr val="1F77B4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17" name="Google Shape;317;p23"/>
          <p:cNvSpPr txBox="1"/>
          <p:nvPr/>
        </p:nvSpPr>
        <p:spPr>
          <a:xfrm>
            <a:off x="5347275" y="957150"/>
            <a:ext cx="9342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rgbClr val="8C564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SF6 increase</a:t>
            </a:r>
            <a:endParaRPr sz="1300" b="1">
              <a:solidFill>
                <a:srgbClr val="8C564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8" name="Google Shape;318;p23"/>
          <p:cNvSpPr/>
          <p:nvPr/>
        </p:nvSpPr>
        <p:spPr>
          <a:xfrm>
            <a:off x="5659325" y="1146275"/>
            <a:ext cx="622250" cy="360250"/>
          </a:xfrm>
          <a:custGeom>
            <a:avLst/>
            <a:gdLst/>
            <a:ahLst/>
            <a:cxnLst/>
            <a:rect l="l" t="t" r="r" b="b"/>
            <a:pathLst>
              <a:path w="24890" h="14410" extrusionOk="0">
                <a:moveTo>
                  <a:pt x="0" y="14410"/>
                </a:moveTo>
                <a:cubicBezTo>
                  <a:pt x="2086" y="12939"/>
                  <a:pt x="8366" y="7986"/>
                  <a:pt x="12514" y="5584"/>
                </a:cubicBezTo>
                <a:cubicBezTo>
                  <a:pt x="16662" y="3182"/>
                  <a:pt x="22827" y="931"/>
                  <a:pt x="24890" y="0"/>
                </a:cubicBezTo>
              </a:path>
            </a:pathLst>
          </a:custGeom>
          <a:noFill/>
          <a:ln w="9525" cap="flat" cmpd="sng">
            <a:solidFill>
              <a:srgbClr val="8C564B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19" name="Google Shape;319;p23"/>
          <p:cNvSpPr txBox="1"/>
          <p:nvPr/>
        </p:nvSpPr>
        <p:spPr>
          <a:xfrm>
            <a:off x="1471350" y="3762350"/>
            <a:ext cx="9342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rgbClr val="8C564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SF6 increase</a:t>
            </a:r>
            <a:endParaRPr sz="1300" b="1">
              <a:solidFill>
                <a:srgbClr val="8C564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0" name="Google Shape;320;p23"/>
          <p:cNvSpPr/>
          <p:nvPr/>
        </p:nvSpPr>
        <p:spPr>
          <a:xfrm>
            <a:off x="1251075" y="3641875"/>
            <a:ext cx="655025" cy="484725"/>
          </a:xfrm>
          <a:custGeom>
            <a:avLst/>
            <a:gdLst/>
            <a:ahLst/>
            <a:cxnLst/>
            <a:rect l="l" t="t" r="r" b="b"/>
            <a:pathLst>
              <a:path w="26201" h="19389" extrusionOk="0">
                <a:moveTo>
                  <a:pt x="0" y="0"/>
                </a:moveTo>
                <a:cubicBezTo>
                  <a:pt x="1790" y="2227"/>
                  <a:pt x="6375" y="10131"/>
                  <a:pt x="10742" y="13362"/>
                </a:cubicBezTo>
                <a:cubicBezTo>
                  <a:pt x="15109" y="16594"/>
                  <a:pt x="23625" y="18385"/>
                  <a:pt x="26201" y="19389"/>
                </a:cubicBezTo>
              </a:path>
            </a:pathLst>
          </a:custGeom>
          <a:noFill/>
          <a:ln w="9525" cap="flat" cmpd="sng">
            <a:solidFill>
              <a:srgbClr val="8C564B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21" name="Google Shape;321;p23"/>
          <p:cNvSpPr txBox="1"/>
          <p:nvPr/>
        </p:nvSpPr>
        <p:spPr>
          <a:xfrm>
            <a:off x="914400" y="2981900"/>
            <a:ext cx="1082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1F77B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CO2 increase</a:t>
            </a:r>
            <a:endParaRPr b="1">
              <a:solidFill>
                <a:srgbClr val="1F77B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2" name="Google Shape;322;p23"/>
          <p:cNvSpPr/>
          <p:nvPr/>
        </p:nvSpPr>
        <p:spPr>
          <a:xfrm>
            <a:off x="1074225" y="2796900"/>
            <a:ext cx="1827500" cy="772925"/>
          </a:xfrm>
          <a:custGeom>
            <a:avLst/>
            <a:gdLst/>
            <a:ahLst/>
            <a:cxnLst/>
            <a:rect l="l" t="t" r="r" b="b"/>
            <a:pathLst>
              <a:path w="73100" h="30917" extrusionOk="0">
                <a:moveTo>
                  <a:pt x="0" y="30917"/>
                </a:moveTo>
                <a:cubicBezTo>
                  <a:pt x="12183" y="25764"/>
                  <a:pt x="60917" y="5153"/>
                  <a:pt x="73100" y="0"/>
                </a:cubicBezTo>
              </a:path>
            </a:pathLst>
          </a:custGeom>
          <a:noFill/>
          <a:ln w="9525" cap="flat" cmpd="sng">
            <a:solidFill>
              <a:srgbClr val="1F77B4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23" name="Google Shape;323;p23"/>
          <p:cNvSpPr txBox="1"/>
          <p:nvPr/>
        </p:nvSpPr>
        <p:spPr>
          <a:xfrm>
            <a:off x="6400800" y="2630150"/>
            <a:ext cx="2128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Charge distribution @ w.p.</a:t>
            </a:r>
            <a:endParaRPr sz="12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4" name="Google Shape;324;p23"/>
          <p:cNvSpPr txBox="1"/>
          <p:nvPr/>
        </p:nvSpPr>
        <p:spPr>
          <a:xfrm>
            <a:off x="5064925" y="441925"/>
            <a:ext cx="3407400" cy="1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Efficiency - Streamer separation. Muon beam only</a:t>
            </a:r>
            <a:endParaRPr sz="12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5" name="Google Shape;325;p23"/>
          <p:cNvSpPr txBox="1"/>
          <p:nvPr/>
        </p:nvSpPr>
        <p:spPr>
          <a:xfrm>
            <a:off x="928250" y="2498638"/>
            <a:ext cx="2786100" cy="1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Streamer variability. Muon beam  only</a:t>
            </a:r>
            <a:endParaRPr sz="12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6" name="Google Shape;326;p23"/>
          <p:cNvSpPr/>
          <p:nvPr/>
        </p:nvSpPr>
        <p:spPr>
          <a:xfrm>
            <a:off x="1416488" y="4032062"/>
            <a:ext cx="154200" cy="154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3"/>
          <p:cNvSpPr/>
          <p:nvPr/>
        </p:nvSpPr>
        <p:spPr>
          <a:xfrm>
            <a:off x="1769439" y="4115274"/>
            <a:ext cx="154200" cy="154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3"/>
          <p:cNvSpPr/>
          <p:nvPr/>
        </p:nvSpPr>
        <p:spPr>
          <a:xfrm>
            <a:off x="2809125" y="4274686"/>
            <a:ext cx="154200" cy="154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3"/>
          <p:cNvSpPr/>
          <p:nvPr/>
        </p:nvSpPr>
        <p:spPr>
          <a:xfrm>
            <a:off x="5962775" y="1285587"/>
            <a:ext cx="154200" cy="154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3"/>
          <p:cNvSpPr/>
          <p:nvPr/>
        </p:nvSpPr>
        <p:spPr>
          <a:xfrm>
            <a:off x="6267575" y="1181338"/>
            <a:ext cx="154200" cy="154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3"/>
          <p:cNvSpPr/>
          <p:nvPr/>
        </p:nvSpPr>
        <p:spPr>
          <a:xfrm>
            <a:off x="7196000" y="1242578"/>
            <a:ext cx="154200" cy="154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3"/>
          <p:cNvSpPr/>
          <p:nvPr/>
        </p:nvSpPr>
        <p:spPr>
          <a:xfrm>
            <a:off x="6879025" y="3452600"/>
            <a:ext cx="799500" cy="154200"/>
          </a:xfrm>
          <a:prstGeom prst="rect">
            <a:avLst/>
          </a:prstGeom>
          <a:noFill/>
          <a:ln w="9525" cap="flat" cmpd="sng">
            <a:solidFill>
              <a:srgbClr val="D6272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3"/>
          <p:cNvSpPr/>
          <p:nvPr/>
        </p:nvSpPr>
        <p:spPr>
          <a:xfrm>
            <a:off x="6879025" y="3812563"/>
            <a:ext cx="799500" cy="154200"/>
          </a:xfrm>
          <a:prstGeom prst="rect">
            <a:avLst/>
          </a:prstGeom>
          <a:noFill/>
          <a:ln w="9525" cap="flat" cmpd="sng">
            <a:solidFill>
              <a:srgbClr val="D6272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3"/>
          <p:cNvSpPr/>
          <p:nvPr/>
        </p:nvSpPr>
        <p:spPr>
          <a:xfrm>
            <a:off x="6879025" y="4498363"/>
            <a:ext cx="799500" cy="154200"/>
          </a:xfrm>
          <a:prstGeom prst="rect">
            <a:avLst/>
          </a:prstGeom>
          <a:noFill/>
          <a:ln w="9525" cap="flat" cmpd="sng">
            <a:solidFill>
              <a:srgbClr val="D6272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16</a:t>
            </a:fld>
            <a:endParaRPr/>
          </a:p>
        </p:txBody>
      </p:sp>
      <p:sp>
        <p:nvSpPr>
          <p:cNvPr id="340" name="Google Shape;340;p24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Selected CO2-based gas mixtures</a:t>
            </a:r>
            <a:endParaRPr/>
          </a:p>
        </p:txBody>
      </p:sp>
      <p:pic>
        <p:nvPicPr>
          <p:cNvPr id="341" name="Google Shape;3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3" y="2505375"/>
            <a:ext cx="2714625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5888" y="2571750"/>
            <a:ext cx="2799908" cy="23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4337" y="2557462"/>
            <a:ext cx="3284686" cy="23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4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Selected CO2/SF6 gas mixtures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30% CO2 + 0.6% SF6</a:t>
            </a:r>
            <a:r>
              <a:rPr lang="it">
                <a:solidFill>
                  <a:srgbClr val="7F7F7F"/>
                </a:solidFill>
              </a:rPr>
              <a:t>: overall good performance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30% CO2 + 0.9% SF6</a:t>
            </a:r>
            <a:r>
              <a:rPr lang="it">
                <a:solidFill>
                  <a:srgbClr val="7F7F7F"/>
                </a:solidFill>
              </a:rPr>
              <a:t>:  best performance but higher SF6 consumption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40% CO2 + 0.9%</a:t>
            </a:r>
            <a:r>
              <a:rPr lang="it">
                <a:solidFill>
                  <a:srgbClr val="7F7F7F"/>
                </a:solidFill>
              </a:rPr>
              <a:t>: slightly worse performance (cluster size, ToT) but higher R-134a reduction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345" name="Google Shape;345;p24"/>
          <p:cNvSpPr txBox="1">
            <a:spLocks noGrp="1"/>
          </p:cNvSpPr>
          <p:nvPr>
            <p:ph type="body" idx="1"/>
          </p:nvPr>
        </p:nvSpPr>
        <p:spPr>
          <a:xfrm>
            <a:off x="4661700" y="526700"/>
            <a:ext cx="4241700" cy="20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Observed performance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Efficiency drop similar to std. gas mixture up to 500 Hz/cm</a:t>
            </a:r>
            <a:r>
              <a:rPr lang="it" baseline="30000">
                <a:solidFill>
                  <a:srgbClr val="7F7F7F"/>
                </a:solidFill>
              </a:rPr>
              <a:t>2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Mean time over threshold below 25 ns for 30% CO2 gas mixtures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Currents at fixed ABS around 15-20% higher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346" name="Google Shape;346;p24"/>
          <p:cNvSpPr txBox="1"/>
          <p:nvPr/>
        </p:nvSpPr>
        <p:spPr>
          <a:xfrm>
            <a:off x="2012375" y="3351675"/>
            <a:ext cx="1830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7" name="Google Shape;347;p24"/>
          <p:cNvSpPr txBox="1"/>
          <p:nvPr/>
        </p:nvSpPr>
        <p:spPr>
          <a:xfrm>
            <a:off x="4329325" y="3989850"/>
            <a:ext cx="1830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8" name="Google Shape;348;p24"/>
          <p:cNvSpPr txBox="1"/>
          <p:nvPr/>
        </p:nvSpPr>
        <p:spPr>
          <a:xfrm>
            <a:off x="6646300" y="2763500"/>
            <a:ext cx="1830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9" name="Google Shape;349;p24"/>
          <p:cNvSpPr txBox="1"/>
          <p:nvPr/>
        </p:nvSpPr>
        <p:spPr>
          <a:xfrm>
            <a:off x="8421800" y="4034850"/>
            <a:ext cx="548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110-110 Hz/cm</a:t>
            </a:r>
            <a:r>
              <a:rPr lang="it" sz="600" b="1" baseline="30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600" b="1" baseline="30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0" name="Google Shape;350;p24"/>
          <p:cNvSpPr txBox="1"/>
          <p:nvPr/>
        </p:nvSpPr>
        <p:spPr>
          <a:xfrm>
            <a:off x="7873100" y="3795050"/>
            <a:ext cx="548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200-230 Hz/cm</a:t>
            </a:r>
            <a:r>
              <a:rPr lang="it" sz="600" b="1" baseline="30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600" b="1" baseline="30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1" name="Google Shape;351;p24"/>
          <p:cNvSpPr txBox="1"/>
          <p:nvPr/>
        </p:nvSpPr>
        <p:spPr>
          <a:xfrm>
            <a:off x="7263500" y="3394762"/>
            <a:ext cx="548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330-390 Hz/cm</a:t>
            </a:r>
            <a:r>
              <a:rPr lang="it" sz="600" b="1" baseline="30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600" b="1" baseline="30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2" name="Google Shape;352;p24"/>
          <p:cNvSpPr txBox="1"/>
          <p:nvPr/>
        </p:nvSpPr>
        <p:spPr>
          <a:xfrm>
            <a:off x="6673188" y="3013762"/>
            <a:ext cx="548700" cy="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490-530 Hz/cm</a:t>
            </a:r>
            <a:r>
              <a:rPr lang="it" sz="600" b="1" baseline="30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600" b="1" baseline="30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3" name="Google Shape;353;p24"/>
          <p:cNvSpPr txBox="1"/>
          <p:nvPr/>
        </p:nvSpPr>
        <p:spPr>
          <a:xfrm>
            <a:off x="6115023" y="2708962"/>
            <a:ext cx="548700" cy="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540-600 Hz/cm</a:t>
            </a:r>
            <a:r>
              <a:rPr lang="it" sz="600" b="1" baseline="30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600" b="1" baseline="30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5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17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59" name="Google Shape;359;p2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Alternatives to SF6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6"/>
          <p:cNvSpPr txBox="1">
            <a:spLocks noGrp="1"/>
          </p:cNvSpPr>
          <p:nvPr>
            <p:ph type="body" idx="2"/>
          </p:nvPr>
        </p:nvSpPr>
        <p:spPr>
          <a:xfrm>
            <a:off x="464540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>
                <a:solidFill>
                  <a:srgbClr val="9467BD"/>
                </a:solidFill>
              </a:rPr>
              <a:t>Novec 5110</a:t>
            </a:r>
            <a:r>
              <a:rPr lang="it"/>
              <a:t> → Discrete performance at 2% but almost </a:t>
            </a:r>
            <a:r>
              <a:rPr lang="it" b="1"/>
              <a:t>liquid</a:t>
            </a:r>
            <a:endParaRPr b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>
                <a:solidFill>
                  <a:srgbClr val="8C564B"/>
                </a:solidFill>
              </a:rPr>
              <a:t>Novec 4710</a:t>
            </a:r>
            <a:r>
              <a:rPr lang="it"/>
              <a:t> → </a:t>
            </a:r>
            <a:r>
              <a:rPr lang="it" b="1"/>
              <a:t>Excellent</a:t>
            </a:r>
            <a:r>
              <a:rPr lang="it"/>
              <a:t> performance at 0.1% but it may react with </a:t>
            </a:r>
            <a:r>
              <a:rPr lang="it" b="1"/>
              <a:t>water</a:t>
            </a:r>
            <a:r>
              <a:rPr lang="it"/>
              <a:t> (under investigation) → selected for beam studies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>
                <a:solidFill>
                  <a:srgbClr val="D62728"/>
                </a:solidFill>
              </a:rPr>
              <a:t>Amolea 1224yd</a:t>
            </a:r>
            <a:r>
              <a:rPr lang="it"/>
              <a:t> → </a:t>
            </a:r>
            <a:r>
              <a:rPr lang="it" b="1"/>
              <a:t>Good</a:t>
            </a:r>
            <a:r>
              <a:rPr lang="it"/>
              <a:t> </a:t>
            </a:r>
            <a:r>
              <a:rPr lang="it" b="1"/>
              <a:t>performance</a:t>
            </a:r>
            <a:r>
              <a:rPr lang="it"/>
              <a:t> at 0.3% → selected for beam studies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65" name="Google Shape;365;p26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SF6</a:t>
            </a:r>
            <a:r>
              <a:rPr lang="it"/>
              <a:t> in the standard gas mixture </a:t>
            </a:r>
            <a:r>
              <a:rPr lang="it" b="1"/>
              <a:t>replaced</a:t>
            </a:r>
            <a:r>
              <a:rPr lang="it"/>
              <a:t> with its alternative: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7F0E"/>
                </a:solidFill>
              </a:rPr>
              <a:t>C4F8O</a:t>
            </a:r>
            <a:r>
              <a:rPr lang="it"/>
              <a:t> → Discrete performance at 1.5%, </a:t>
            </a:r>
            <a:r>
              <a:rPr lang="it" b="1"/>
              <a:t>high GWP</a:t>
            </a:r>
            <a:r>
              <a:rPr lang="it"/>
              <a:t> (~8000)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2CA02C"/>
                </a:solidFill>
              </a:rPr>
              <a:t>CF3I</a:t>
            </a:r>
            <a:r>
              <a:rPr lang="it"/>
              <a:t> → Good performance at 0.3% but </a:t>
            </a:r>
            <a:r>
              <a:rPr lang="it" b="1"/>
              <a:t>mutagenic toxicity</a:t>
            </a:r>
            <a:endParaRPr b="1"/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/>
          </a:p>
        </p:txBody>
      </p:sp>
      <p:sp>
        <p:nvSpPr>
          <p:cNvPr id="366" name="Google Shape;366;p26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18</a:t>
            </a:fld>
            <a:endParaRPr/>
          </a:p>
        </p:txBody>
      </p:sp>
      <p:sp>
        <p:nvSpPr>
          <p:cNvPr id="367" name="Google Shape;367;p26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Alternatives to SF6: laboratories studies</a:t>
            </a:r>
            <a:endParaRPr/>
          </a:p>
        </p:txBody>
      </p:sp>
      <p:pic>
        <p:nvPicPr>
          <p:cNvPr id="368" name="Google Shape;3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442" y="2571750"/>
            <a:ext cx="3633756" cy="245884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6"/>
          <p:cNvSpPr txBox="1"/>
          <p:nvPr/>
        </p:nvSpPr>
        <p:spPr>
          <a:xfrm>
            <a:off x="5849776" y="2464900"/>
            <a:ext cx="23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Charge distribution @ HV &gt; w.p.</a:t>
            </a:r>
            <a:endParaRPr sz="12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0" name="Google Shape;370;p26"/>
          <p:cNvSpPr txBox="1"/>
          <p:nvPr/>
        </p:nvSpPr>
        <p:spPr>
          <a:xfrm>
            <a:off x="1049176" y="2464900"/>
            <a:ext cx="23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1" name="Google Shape;371;p26"/>
          <p:cNvPicPr preferRelativeResize="0"/>
          <p:nvPr/>
        </p:nvPicPr>
        <p:blipFill rotWithShape="1">
          <a:blip r:embed="rId4">
            <a:alphaModFix/>
          </a:blip>
          <a:srcRect r="45619"/>
          <a:stretch/>
        </p:blipFill>
        <p:spPr>
          <a:xfrm>
            <a:off x="106450" y="2445075"/>
            <a:ext cx="2972273" cy="254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 rotWithShape="1">
          <a:blip r:embed="rId4">
            <a:alphaModFix/>
          </a:blip>
          <a:srcRect l="54419" t="27093" r="2527" b="26946"/>
          <a:stretch/>
        </p:blipFill>
        <p:spPr>
          <a:xfrm>
            <a:off x="3117275" y="2527951"/>
            <a:ext cx="1384899" cy="68866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6"/>
          <p:cNvSpPr txBox="1"/>
          <p:nvPr/>
        </p:nvSpPr>
        <p:spPr>
          <a:xfrm>
            <a:off x="6670600" y="3655450"/>
            <a:ext cx="5118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 b="1">
                <a:solidFill>
                  <a:srgbClr val="8C564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Novec 4710</a:t>
            </a:r>
            <a:endParaRPr sz="700" b="1">
              <a:solidFill>
                <a:srgbClr val="8C564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4" name="Google Shape;374;p26"/>
          <p:cNvSpPr txBox="1"/>
          <p:nvPr/>
        </p:nvSpPr>
        <p:spPr>
          <a:xfrm>
            <a:off x="7051600" y="3884050"/>
            <a:ext cx="5118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 b="1">
                <a:solidFill>
                  <a:srgbClr val="9467B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Novec 5110</a:t>
            </a:r>
            <a:endParaRPr sz="700" b="1">
              <a:solidFill>
                <a:srgbClr val="9467B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5" name="Google Shape;375;p26"/>
          <p:cNvSpPr txBox="1"/>
          <p:nvPr/>
        </p:nvSpPr>
        <p:spPr>
          <a:xfrm>
            <a:off x="7127800" y="3274450"/>
            <a:ext cx="5118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 b="1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R-1224yd</a:t>
            </a:r>
            <a:endParaRPr sz="700"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6" name="Google Shape;376;p26"/>
          <p:cNvSpPr txBox="1"/>
          <p:nvPr/>
        </p:nvSpPr>
        <p:spPr>
          <a:xfrm>
            <a:off x="7641450" y="3395350"/>
            <a:ext cx="5118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 b="1">
                <a:solidFill>
                  <a:srgbClr val="2CA0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R-1224yd</a:t>
            </a:r>
            <a:endParaRPr sz="700" b="1">
              <a:solidFill>
                <a:srgbClr val="2CA0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7" name="Google Shape;377;p26"/>
          <p:cNvSpPr txBox="1"/>
          <p:nvPr/>
        </p:nvSpPr>
        <p:spPr>
          <a:xfrm>
            <a:off x="7879925" y="3530825"/>
            <a:ext cx="5118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 b="1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C4F8O</a:t>
            </a:r>
            <a:endParaRPr sz="700" b="1">
              <a:solidFill>
                <a:srgbClr val="FF7F0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8" name="Google Shape;378;p26"/>
          <p:cNvSpPr txBox="1"/>
          <p:nvPr/>
        </p:nvSpPr>
        <p:spPr>
          <a:xfrm>
            <a:off x="6852350" y="4065625"/>
            <a:ext cx="7173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 b="1">
                <a:solidFill>
                  <a:srgbClr val="1F77B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SF6 (standard)</a:t>
            </a:r>
            <a:endParaRPr sz="700" b="1">
              <a:solidFill>
                <a:srgbClr val="1F77B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Two selected gases: </a:t>
            </a:r>
            <a:r>
              <a:rPr lang="it" i="1" u="sng"/>
              <a:t>Novec 4710</a:t>
            </a:r>
            <a:r>
              <a:rPr lang="it"/>
              <a:t>, </a:t>
            </a:r>
            <a:r>
              <a:rPr lang="it" i="1" u="sng"/>
              <a:t>Amolea 1224yd</a:t>
            </a:r>
            <a:endParaRPr i="1" u="sng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>
              <a:solidFill>
                <a:srgbClr val="2D2D2D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>
              <a:solidFill>
                <a:srgbClr val="2D2D2D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2D2D2D"/>
                </a:solidFill>
              </a:rPr>
              <a:t>Novec 4710 </a:t>
            </a:r>
            <a:r>
              <a:rPr lang="it" b="1">
                <a:solidFill>
                  <a:srgbClr val="FF7F0E"/>
                </a:solidFill>
              </a:rPr>
              <a:t>0.1%</a:t>
            </a:r>
            <a:r>
              <a:rPr lang="it">
                <a:solidFill>
                  <a:srgbClr val="2D2D2D"/>
                </a:solidFill>
              </a:rPr>
              <a:t>, </a:t>
            </a:r>
            <a:r>
              <a:rPr lang="it" b="1">
                <a:solidFill>
                  <a:srgbClr val="2CA02C"/>
                </a:solidFill>
              </a:rPr>
              <a:t>0.3%</a:t>
            </a:r>
            <a:r>
              <a:rPr lang="it"/>
              <a:t>:</a:t>
            </a:r>
            <a:endParaRPr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AutoNum type="arabicPeriod"/>
            </a:pPr>
            <a:r>
              <a:rPr lang="it"/>
              <a:t>Working point similar to std. when used at </a:t>
            </a:r>
            <a:r>
              <a:rPr lang="it" b="1">
                <a:solidFill>
                  <a:srgbClr val="FF7F0E"/>
                </a:solidFill>
              </a:rPr>
              <a:t>0.1%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it"/>
              <a:t>Currents slightly lower for </a:t>
            </a:r>
            <a:r>
              <a:rPr lang="it" b="1">
                <a:solidFill>
                  <a:srgbClr val="FF7F0E"/>
                </a:solidFill>
              </a:rPr>
              <a:t>0.1% </a:t>
            </a:r>
            <a:r>
              <a:rPr lang="it"/>
              <a:t>→ possibly saturated effects at </a:t>
            </a:r>
            <a:r>
              <a:rPr lang="it" b="1">
                <a:solidFill>
                  <a:srgbClr val="2CA02C"/>
                </a:solidFill>
              </a:rPr>
              <a:t>0.3%</a:t>
            </a:r>
            <a:r>
              <a:rPr lang="it"/>
              <a:t>, under investigation</a:t>
            </a:r>
            <a:endParaRPr/>
          </a:p>
          <a:p>
            <a:pPr marL="13716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13716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2D2D2D"/>
                </a:solidFill>
              </a:rPr>
              <a:t>Amolea 1224yd </a:t>
            </a:r>
            <a:r>
              <a:rPr lang="it" b="1">
                <a:solidFill>
                  <a:srgbClr val="9467BD"/>
                </a:solidFill>
              </a:rPr>
              <a:t>0.3%</a:t>
            </a:r>
            <a:r>
              <a:rPr lang="it">
                <a:solidFill>
                  <a:srgbClr val="2D2D2D"/>
                </a:solidFill>
              </a:rPr>
              <a:t>, </a:t>
            </a:r>
            <a:r>
              <a:rPr lang="it" b="1">
                <a:solidFill>
                  <a:srgbClr val="D62728"/>
                </a:solidFill>
              </a:rPr>
              <a:t>0.5%</a:t>
            </a:r>
            <a:r>
              <a:rPr lang="it"/>
              <a:t>:</a:t>
            </a:r>
            <a:endParaRPr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AutoNum type="arabicPeriod" startAt="3"/>
            </a:pPr>
            <a:r>
              <a:rPr lang="it"/>
              <a:t>Working point similar to std. gas mixture at </a:t>
            </a:r>
            <a:r>
              <a:rPr lang="it" b="1">
                <a:solidFill>
                  <a:srgbClr val="9467BD"/>
                </a:solidFill>
              </a:rPr>
              <a:t>0.3%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 startAt="3"/>
            </a:pPr>
            <a:r>
              <a:rPr lang="it"/>
              <a:t>Currents at </a:t>
            </a:r>
            <a:r>
              <a:rPr lang="it" b="1">
                <a:solidFill>
                  <a:srgbClr val="9467BD"/>
                </a:solidFill>
              </a:rPr>
              <a:t>0.3%</a:t>
            </a:r>
            <a:r>
              <a:rPr lang="it"/>
              <a:t> and </a:t>
            </a:r>
            <a:r>
              <a:rPr lang="it" b="1">
                <a:solidFill>
                  <a:srgbClr val="D62728"/>
                </a:solidFill>
              </a:rPr>
              <a:t>0.5%</a:t>
            </a:r>
            <a:r>
              <a:rPr lang="it"/>
              <a:t> similar to std. gas mixture</a:t>
            </a:r>
            <a:endParaRPr/>
          </a:p>
        </p:txBody>
      </p:sp>
      <p:sp>
        <p:nvSpPr>
          <p:cNvPr id="384" name="Google Shape;384;p27"/>
          <p:cNvSpPr txBox="1">
            <a:spLocks noGrp="1"/>
          </p:cNvSpPr>
          <p:nvPr>
            <p:ph type="sldNum" idx="12"/>
          </p:nvPr>
        </p:nvSpPr>
        <p:spPr>
          <a:xfrm>
            <a:off x="6151499" y="4860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19</a:t>
            </a:fld>
            <a:endParaRPr/>
          </a:p>
        </p:txBody>
      </p:sp>
      <p:sp>
        <p:nvSpPr>
          <p:cNvPr id="385" name="Google Shape;385;p27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SF6 alternatives: GIF++ studies</a:t>
            </a:r>
            <a:endParaRPr/>
          </a:p>
        </p:txBody>
      </p:sp>
      <p:sp>
        <p:nvSpPr>
          <p:cNvPr id="386" name="Google Shape;386;p27"/>
          <p:cNvSpPr txBox="1"/>
          <p:nvPr/>
        </p:nvSpPr>
        <p:spPr>
          <a:xfrm>
            <a:off x="6610186" y="3769655"/>
            <a:ext cx="1914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7" name="Google Shape;387;p27"/>
          <p:cNvSpPr txBox="1"/>
          <p:nvPr/>
        </p:nvSpPr>
        <p:spPr>
          <a:xfrm>
            <a:off x="8568868" y="3168637"/>
            <a:ext cx="1914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8" name="Google Shape;3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9931" y="200"/>
            <a:ext cx="3805544" cy="24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7"/>
          <p:cNvSpPr txBox="1"/>
          <p:nvPr/>
        </p:nvSpPr>
        <p:spPr>
          <a:xfrm>
            <a:off x="6506091" y="1367985"/>
            <a:ext cx="1941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0" name="Google Shape;390;p27"/>
          <p:cNvSpPr txBox="1"/>
          <p:nvPr/>
        </p:nvSpPr>
        <p:spPr>
          <a:xfrm>
            <a:off x="8567516" y="735285"/>
            <a:ext cx="1941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1" name="Google Shape;391;p27"/>
          <p:cNvSpPr/>
          <p:nvPr/>
        </p:nvSpPr>
        <p:spPr>
          <a:xfrm>
            <a:off x="8761625" y="673325"/>
            <a:ext cx="327000" cy="412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Google Shape;3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9925" y="2448966"/>
            <a:ext cx="3805551" cy="244688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7"/>
          <p:cNvSpPr txBox="1"/>
          <p:nvPr/>
        </p:nvSpPr>
        <p:spPr>
          <a:xfrm>
            <a:off x="6608816" y="3906410"/>
            <a:ext cx="1941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4" name="Google Shape;394;p27"/>
          <p:cNvSpPr txBox="1"/>
          <p:nvPr/>
        </p:nvSpPr>
        <p:spPr>
          <a:xfrm>
            <a:off x="8567516" y="3094410"/>
            <a:ext cx="1941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5" name="Google Shape;395;p27"/>
          <p:cNvSpPr/>
          <p:nvPr/>
        </p:nvSpPr>
        <p:spPr>
          <a:xfrm>
            <a:off x="8832250" y="3032450"/>
            <a:ext cx="327000" cy="412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Outline</a:t>
            </a:r>
            <a:endParaRPr dirty="0"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it" dirty="0"/>
              <a:t>RPCs at LHC</a:t>
            </a:r>
            <a:endParaRPr dirty="0"/>
          </a:p>
          <a:p>
            <a:pPr marL="914400" lvl="1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it" sz="1800" dirty="0">
                <a:solidFill>
                  <a:schemeClr val="lt2"/>
                </a:solidFill>
              </a:rPr>
              <a:t>R-134a consumption</a:t>
            </a:r>
            <a:endParaRPr dirty="0"/>
          </a:p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it" dirty="0"/>
              <a:t>Alternative gases to R-134a</a:t>
            </a:r>
            <a:endParaRPr dirty="0"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it" sz="1800" dirty="0"/>
              <a:t>R-1234ze as alternative to R-134a</a:t>
            </a:r>
            <a:endParaRPr sz="1800" dirty="0"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it" sz="1800" dirty="0"/>
              <a:t>Addition of alternative, non fluorinated components</a:t>
            </a:r>
            <a:endParaRPr sz="1800" dirty="0"/>
          </a:p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it" dirty="0"/>
              <a:t>Addition of CO2 as a possible mitigation of R-134a consumption</a:t>
            </a:r>
            <a:endParaRPr dirty="0"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it" sz="1800" dirty="0"/>
              <a:t>Muon beam + Gamma background tests</a:t>
            </a:r>
            <a:endParaRPr sz="1800" dirty="0"/>
          </a:p>
          <a:p>
            <a:pPr marL="457200" lvl="0" indent="-3810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</a:pPr>
            <a:r>
              <a:rPr lang="en-GB" dirty="0"/>
              <a:t>Alternative gases to SF6</a:t>
            </a:r>
            <a:endParaRPr lang="en-GB" sz="1800" dirty="0"/>
          </a:p>
          <a:p>
            <a:pPr marL="457200" lvl="0" indent="-3810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</a:pPr>
            <a:r>
              <a:rPr lang="en-GB" dirty="0"/>
              <a:t>Gas properties studies</a:t>
            </a:r>
          </a:p>
          <a:p>
            <a:pPr marL="45720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it" dirty="0"/>
              <a:t>Conclusions</a:t>
            </a:r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5726100" cy="15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Novec 4710 + R-134a + CO2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7F0E"/>
                </a:solidFill>
              </a:rPr>
              <a:t>30% CO2 + 0.2% N4710 </a:t>
            </a:r>
            <a:r>
              <a:rPr lang="it">
                <a:solidFill>
                  <a:schemeClr val="lt2"/>
                </a:solidFill>
              </a:rPr>
              <a:t>and</a:t>
            </a:r>
            <a:r>
              <a:rPr lang="it" b="1">
                <a:solidFill>
                  <a:srgbClr val="FF7F0E"/>
                </a:solidFill>
              </a:rPr>
              <a:t> </a:t>
            </a:r>
            <a:r>
              <a:rPr lang="it" b="1">
                <a:solidFill>
                  <a:srgbClr val="D62728"/>
                </a:solidFill>
              </a:rPr>
              <a:t>30% CO2 + 0.6% SF6</a:t>
            </a:r>
            <a:r>
              <a:rPr lang="it">
                <a:solidFill>
                  <a:schemeClr val="lt2"/>
                </a:solidFill>
              </a:rPr>
              <a:t> have similar performance (w.p., prompt charge, background currents)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it" b="1">
                <a:solidFill>
                  <a:srgbClr val="FF7F0E"/>
                </a:solidFill>
              </a:rPr>
              <a:t>30% CO2 + 0.2% N4710</a:t>
            </a:r>
            <a:r>
              <a:rPr lang="it">
                <a:solidFill>
                  <a:schemeClr val="lt2"/>
                </a:solidFill>
              </a:rPr>
              <a:t>:  lower gamma background currents 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2CA02C"/>
                </a:solidFill>
              </a:rPr>
              <a:t>30% CO2 + 0.6% N4710</a:t>
            </a:r>
            <a:r>
              <a:rPr lang="it">
                <a:solidFill>
                  <a:schemeClr val="lt2"/>
                </a:solidFill>
              </a:rPr>
              <a:t>:  lower mean prompt charge but higher background currents → under investigation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/>
          </a:p>
        </p:txBody>
      </p:sp>
      <p:sp>
        <p:nvSpPr>
          <p:cNvPr id="401" name="Google Shape;401;p28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20</a:t>
            </a:fld>
            <a:endParaRPr/>
          </a:p>
        </p:txBody>
      </p:sp>
      <p:sp>
        <p:nvSpPr>
          <p:cNvPr id="402" name="Google Shape;402;p28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Novec 4710 with R-134a/CO2 gas mixtures </a:t>
            </a:r>
            <a:endParaRPr/>
          </a:p>
        </p:txBody>
      </p:sp>
      <p:pic>
        <p:nvPicPr>
          <p:cNvPr id="403" name="Google Shape;403;p28"/>
          <p:cNvPicPr preferRelativeResize="0"/>
          <p:nvPr/>
        </p:nvPicPr>
        <p:blipFill rotWithShape="1">
          <a:blip r:embed="rId3">
            <a:alphaModFix/>
          </a:blip>
          <a:srcRect r="44912"/>
          <a:stretch/>
        </p:blipFill>
        <p:spPr>
          <a:xfrm>
            <a:off x="5541425" y="2239200"/>
            <a:ext cx="3471575" cy="255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8"/>
          <p:cNvPicPr preferRelativeResize="0"/>
          <p:nvPr/>
        </p:nvPicPr>
        <p:blipFill rotWithShape="1">
          <a:blip r:embed="rId3">
            <a:alphaModFix/>
          </a:blip>
          <a:srcRect l="56104" t="11575" r="843" b="60144"/>
          <a:stretch/>
        </p:blipFill>
        <p:spPr>
          <a:xfrm>
            <a:off x="5884925" y="1256725"/>
            <a:ext cx="3128074" cy="83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950" y="2041400"/>
            <a:ext cx="4054548" cy="2751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9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21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11" name="Google Shape;411;p2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Gas Properties Studies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Gas properties and detector performance</a:t>
            </a:r>
            <a:endParaRPr/>
          </a:p>
        </p:txBody>
      </p:sp>
      <p:sp>
        <p:nvSpPr>
          <p:cNvPr id="417" name="Google Shape;417;p30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rgbClr val="1C4587"/>
                </a:solidFill>
              </a:rPr>
              <a:t>22</a:t>
            </a:fld>
            <a:endParaRPr>
              <a:solidFill>
                <a:srgbClr val="1C4587"/>
              </a:solidFill>
            </a:endParaRPr>
          </a:p>
        </p:txBody>
      </p:sp>
      <p:sp>
        <p:nvSpPr>
          <p:cNvPr id="418" name="Google Shape;418;p30"/>
          <p:cNvSpPr txBox="1">
            <a:spLocks noGrp="1"/>
          </p:cNvSpPr>
          <p:nvPr>
            <p:ph type="body" idx="1"/>
          </p:nvPr>
        </p:nvSpPr>
        <p:spPr>
          <a:xfrm>
            <a:off x="158750" y="569850"/>
            <a:ext cx="5860800" cy="44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Detectors requirements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Quenching</a:t>
            </a:r>
            <a:r>
              <a:rPr lang="it"/>
              <a:t> gases to suppress photon-feedback effects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Radiation hard</a:t>
            </a:r>
            <a:r>
              <a:rPr lang="it"/>
              <a:t> gases: ensure stability of the gas mixture 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Eco-friendly gases have low GWP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-"/>
            </a:pPr>
            <a:r>
              <a:rPr lang="it"/>
              <a:t>Short </a:t>
            </a:r>
            <a:r>
              <a:rPr lang="it" b="1"/>
              <a:t>atmospheric lifetime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/>
              <a:t>Radiative efficiency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Short lived gases reacts in atmosphere in different ways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-"/>
            </a:pPr>
            <a:r>
              <a:rPr lang="it"/>
              <a:t>Rain out → dissolution in water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/>
              <a:t>Atmospheric oxidation → OH- reactions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/>
              <a:t>Photolysis → UV light</a:t>
            </a:r>
            <a:endParaRPr/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Low GWP gases molecules produce several subproducts in atmosphere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-"/>
            </a:pPr>
            <a:r>
              <a:rPr lang="it"/>
              <a:t>Some might be </a:t>
            </a:r>
            <a:r>
              <a:rPr lang="it" b="1"/>
              <a:t>high-GWP</a:t>
            </a:r>
            <a:r>
              <a:rPr lang="it"/>
              <a:t> gases or aggressive compounds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/>
              <a:t>How is detector performance affected? → </a:t>
            </a:r>
            <a:r>
              <a:rPr lang="it" b="1"/>
              <a:t>gas properties studies</a:t>
            </a:r>
            <a:endParaRPr b="1"/>
          </a:p>
        </p:txBody>
      </p:sp>
      <p:pic>
        <p:nvPicPr>
          <p:cNvPr id="419" name="Google Shape;4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9138" y="1022263"/>
            <a:ext cx="2874953" cy="326903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0"/>
          <p:cNvSpPr txBox="1"/>
          <p:nvPr/>
        </p:nvSpPr>
        <p:spPr>
          <a:xfrm>
            <a:off x="5529275" y="2725470"/>
            <a:ext cx="94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hydrolysis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1" name="Google Shape;421;p30"/>
          <p:cNvSpPr txBox="1"/>
          <p:nvPr/>
        </p:nvSpPr>
        <p:spPr>
          <a:xfrm>
            <a:off x="8052872" y="2121509"/>
            <a:ext cx="94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photolysis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2" name="Google Shape;422;p30"/>
          <p:cNvSpPr txBox="1"/>
          <p:nvPr/>
        </p:nvSpPr>
        <p:spPr>
          <a:xfrm>
            <a:off x="5825975" y="591500"/>
            <a:ext cx="301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Degradation products of R-134a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1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20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Hydrolysis</a:t>
            </a:r>
            <a:r>
              <a:rPr lang="it"/>
              <a:t> processes happening when Novec 4710 is forced into aqueous media → </a:t>
            </a:r>
            <a:r>
              <a:rPr lang="it" u="sng">
                <a:solidFill>
                  <a:schemeClr val="hlink"/>
                </a:solidFill>
                <a:hlinkClick r:id="rId3"/>
              </a:rPr>
              <a:t>persistent fluorinated </a:t>
            </a:r>
            <a:r>
              <a:rPr lang="it" b="1" u="sng">
                <a:solidFill>
                  <a:schemeClr val="hlink"/>
                </a:solidFill>
                <a:hlinkClick r:id="rId3"/>
              </a:rPr>
              <a:t>amide</a:t>
            </a:r>
            <a:r>
              <a:rPr lang="it" u="sng">
                <a:solidFill>
                  <a:schemeClr val="hlink"/>
                </a:solidFill>
                <a:hlinkClick r:id="rId3"/>
              </a:rPr>
              <a:t> production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HPL RPCs gas mixture have ~ 40% of Relative Humidity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Dedicated setup to characterize amide production</a:t>
            </a:r>
            <a:endParaRPr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Sub products expected to be ppb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Solid products at ambient T, melting point 49 °C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Amide in gas phase at low concentrations at T &gt; 60 °C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/>
          </a:p>
        </p:txBody>
      </p:sp>
      <p:sp>
        <p:nvSpPr>
          <p:cNvPr id="428" name="Google Shape;428;p31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23</a:t>
            </a:fld>
            <a:endParaRPr/>
          </a:p>
        </p:txBody>
      </p:sp>
      <p:sp>
        <p:nvSpPr>
          <p:cNvPr id="429" name="Google Shape;429;p31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Hydrolysis and UV absorption tests</a:t>
            </a:r>
            <a:endParaRPr/>
          </a:p>
        </p:txBody>
      </p:sp>
      <p:pic>
        <p:nvPicPr>
          <p:cNvPr id="430" name="Google Shape;43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650" y="2419350"/>
            <a:ext cx="3166551" cy="9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93175"/>
            <a:ext cx="2234003" cy="13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1"/>
          <p:cNvPicPr preferRelativeResize="0"/>
          <p:nvPr/>
        </p:nvPicPr>
        <p:blipFill rotWithShape="1">
          <a:blip r:embed="rId6">
            <a:alphaModFix/>
          </a:blip>
          <a:srcRect r="10346"/>
          <a:stretch/>
        </p:blipFill>
        <p:spPr>
          <a:xfrm>
            <a:off x="2167100" y="3758875"/>
            <a:ext cx="2608176" cy="108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9549" y="3159575"/>
            <a:ext cx="1711075" cy="1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1"/>
          <p:cNvSpPr txBox="1">
            <a:spLocks noGrp="1"/>
          </p:cNvSpPr>
          <p:nvPr>
            <p:ph type="body" idx="1"/>
          </p:nvPr>
        </p:nvSpPr>
        <p:spPr>
          <a:xfrm>
            <a:off x="4572000" y="640988"/>
            <a:ext cx="4325100" cy="20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1"/>
                </a:solidFill>
              </a:rPr>
              <a:t>UV absorption tests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/>
              <a:t>Required to understand stability of gases and their quenching properties</a:t>
            </a:r>
            <a:endParaRPr sz="120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/>
              <a:t>Agilent 8453 UV-visible spectroscopy system: </a:t>
            </a:r>
            <a:r>
              <a:rPr lang="it" sz="1200" b="1"/>
              <a:t>190-1100 nm</a:t>
            </a:r>
            <a:r>
              <a:rPr lang="it" sz="1200"/>
              <a:t> range</a:t>
            </a:r>
            <a:endParaRPr sz="120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/>
              <a:t>Several gas tested: Novecs, HFO, N2, CO2, i-C4H10</a:t>
            </a:r>
            <a:endParaRPr sz="1200"/>
          </a:p>
          <a:p>
            <a:pPr marL="457200" lvl="0" indent="-304800" algn="l" rtl="0">
              <a:spcBef>
                <a:spcPts val="500"/>
              </a:spcBef>
              <a:spcAft>
                <a:spcPts val="0"/>
              </a:spcAft>
              <a:buSzPts val="1200"/>
              <a:buChar char="-"/>
            </a:pPr>
            <a:r>
              <a:rPr lang="it" sz="1200"/>
              <a:t>Good agreement with 3M data</a:t>
            </a:r>
            <a:endParaRPr sz="120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/>
              <a:t>Wavelength absorption spectra in the range </a:t>
            </a:r>
            <a:r>
              <a:rPr lang="it" sz="1200" b="1"/>
              <a:t>100-190 nm</a:t>
            </a:r>
            <a:r>
              <a:rPr lang="it" sz="1200"/>
              <a:t> required for RPCs </a:t>
            </a:r>
            <a:endParaRPr sz="1200"/>
          </a:p>
          <a:p>
            <a:pPr marL="457200" lvl="0" indent="-304800" algn="l" rtl="0">
              <a:spcBef>
                <a:spcPts val="500"/>
              </a:spcBef>
              <a:spcAft>
                <a:spcPts val="0"/>
              </a:spcAft>
              <a:buSzPts val="1200"/>
              <a:buChar char="-"/>
            </a:pPr>
            <a:r>
              <a:rPr lang="it" sz="1200"/>
              <a:t>No commercially available instruments</a:t>
            </a:r>
            <a:endParaRPr sz="1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sz="1200"/>
              <a:t>Custom spectrometer costs &gt;= 500 kCHF</a:t>
            </a:r>
            <a:endParaRPr/>
          </a:p>
        </p:txBody>
      </p:sp>
      <p:pic>
        <p:nvPicPr>
          <p:cNvPr id="435" name="Google Shape;43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73999" y="3072025"/>
            <a:ext cx="2769999" cy="18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1"/>
          <p:cNvSpPr txBox="1"/>
          <p:nvPr/>
        </p:nvSpPr>
        <p:spPr>
          <a:xfrm>
            <a:off x="4624400" y="4681800"/>
            <a:ext cx="171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 i="1"/>
              <a:t>Thanks to B. Teissandier for helping in the measurements and providing the instrument</a:t>
            </a:r>
            <a:endParaRPr sz="600" i="1"/>
          </a:p>
        </p:txBody>
      </p:sp>
      <p:sp>
        <p:nvSpPr>
          <p:cNvPr id="437" name="Google Shape;437;p31"/>
          <p:cNvSpPr txBox="1"/>
          <p:nvPr/>
        </p:nvSpPr>
        <p:spPr>
          <a:xfrm>
            <a:off x="1960225" y="3340775"/>
            <a:ext cx="1711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 b="1"/>
              <a:t>Novec 4710 humidifier setup</a:t>
            </a:r>
            <a:endParaRPr sz="6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2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/>
              <a:t>Safety concerning HFO usage</a:t>
            </a:r>
            <a:endParaRPr b="1"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●"/>
            </a:pPr>
            <a:r>
              <a:rPr lang="it"/>
              <a:t>R-1234yf classified as mildly flammable →  Focus on R-1234ze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/>
              <a:t>R-1234ze + i-C4H10 + 40% RH flammability test conducted:</a:t>
            </a:r>
            <a:endParaRPr b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/>
              <a:t>ISO 1056 standard flammability test (detachement + flame propagation criteria) performed by external company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/>
              <a:t>Results</a:t>
            </a:r>
            <a:endParaRPr b="1"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D62728"/>
              </a:buClr>
              <a:buSzPts val="1400"/>
              <a:buChar char="●"/>
            </a:pPr>
            <a:r>
              <a:rPr lang="it" i="1">
                <a:solidFill>
                  <a:srgbClr val="D62728"/>
                </a:solidFill>
              </a:rPr>
              <a:t>Mixture with </a:t>
            </a:r>
            <a:r>
              <a:rPr lang="it" b="1" i="1">
                <a:solidFill>
                  <a:srgbClr val="D62728"/>
                </a:solidFill>
              </a:rPr>
              <a:t>1% i-C4H10</a:t>
            </a:r>
            <a:r>
              <a:rPr lang="it" i="1">
                <a:solidFill>
                  <a:srgbClr val="D62728"/>
                </a:solidFill>
              </a:rPr>
              <a:t> + R-1234ze </a:t>
            </a:r>
            <a:r>
              <a:rPr lang="it" b="1" i="1">
                <a:solidFill>
                  <a:srgbClr val="D62728"/>
                </a:solidFill>
              </a:rPr>
              <a:t>is flammable</a:t>
            </a:r>
            <a:endParaRPr b="1" i="1">
              <a:solidFill>
                <a:srgbClr val="D62728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/>
              <a:t>Water vapour plays an important role 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HFOs alone + i-C4H10 is flammable → Effects of the CO2 on the mixtures to be understood/checked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43" name="Google Shape;443;p32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24</a:t>
            </a:fld>
            <a:endParaRPr/>
          </a:p>
        </p:txBody>
      </p:sp>
      <p:sp>
        <p:nvSpPr>
          <p:cNvPr id="444" name="Google Shape;444;p32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R-1234ze flammability tests</a:t>
            </a:r>
            <a:endParaRPr/>
          </a:p>
        </p:txBody>
      </p:sp>
      <p:pic>
        <p:nvPicPr>
          <p:cNvPr id="445" name="Google Shape;4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800" y="526699"/>
            <a:ext cx="4291849" cy="16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400" y="2298550"/>
            <a:ext cx="4243474" cy="2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/>
          <p:nvPr/>
        </p:nvSpPr>
        <p:spPr>
          <a:xfrm>
            <a:off x="4600900" y="3762825"/>
            <a:ext cx="4325100" cy="237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2"/>
          <p:cNvSpPr txBox="1"/>
          <p:nvPr/>
        </p:nvSpPr>
        <p:spPr>
          <a:xfrm>
            <a:off x="4600900" y="4670775"/>
            <a:ext cx="4572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5"/>
              </a:rPr>
              <a:t>https://edms.cern.ch/document/2463340/1</a:t>
            </a:r>
            <a:r>
              <a:rPr lang="it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 txBox="1"/>
          <p:nvPr/>
        </p:nvSpPr>
        <p:spPr>
          <a:xfrm>
            <a:off x="112200" y="4534200"/>
            <a:ext cx="4371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/>
              <a:t>https://chemistry-europe.onlinelibrary.wiley.com/doi/full/10.1002/open.202000172</a:t>
            </a:r>
            <a:endParaRPr sz="7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3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7F7F7F"/>
                </a:solidFill>
              </a:rPr>
              <a:t>R-134a</a:t>
            </a:r>
            <a:r>
              <a:rPr lang="it">
                <a:solidFill>
                  <a:srgbClr val="7F7F7F"/>
                </a:solidFill>
              </a:rPr>
              <a:t> and </a:t>
            </a:r>
            <a:r>
              <a:rPr lang="it" b="1">
                <a:solidFill>
                  <a:srgbClr val="7F7F7F"/>
                </a:solidFill>
              </a:rPr>
              <a:t>R-1234ze</a:t>
            </a:r>
            <a:r>
              <a:rPr lang="it">
                <a:solidFill>
                  <a:srgbClr val="7F7F7F"/>
                </a:solidFill>
              </a:rPr>
              <a:t> break under electric field and gamma irradiation → </a:t>
            </a:r>
            <a:r>
              <a:rPr lang="it" b="1">
                <a:solidFill>
                  <a:srgbClr val="7F7F7F"/>
                </a:solidFill>
              </a:rPr>
              <a:t>HF</a:t>
            </a:r>
            <a:r>
              <a:rPr lang="it">
                <a:solidFill>
                  <a:srgbClr val="7F7F7F"/>
                </a:solidFill>
              </a:rPr>
              <a:t> production → detector inner surface possible damage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Studies on HF production</a:t>
            </a:r>
            <a:endParaRPr b="1">
              <a:solidFill>
                <a:schemeClr val="dk1"/>
              </a:solidFill>
            </a:endParaRPr>
          </a:p>
          <a:p>
            <a:pPr marL="457200" lvl="0" indent="-31083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 b="1">
                <a:solidFill>
                  <a:srgbClr val="7F7F7F"/>
                </a:solidFill>
              </a:rPr>
              <a:t>Gas</a:t>
            </a:r>
            <a:r>
              <a:rPr lang="it">
                <a:solidFill>
                  <a:srgbClr val="7F7F7F"/>
                </a:solidFill>
              </a:rPr>
              <a:t> analyzed at the </a:t>
            </a:r>
            <a:r>
              <a:rPr lang="it" b="1">
                <a:solidFill>
                  <a:srgbClr val="7F7F7F"/>
                </a:solidFill>
              </a:rPr>
              <a:t>output</a:t>
            </a:r>
            <a:r>
              <a:rPr lang="it">
                <a:solidFill>
                  <a:srgbClr val="7F7F7F"/>
                </a:solidFill>
              </a:rPr>
              <a:t> of the detector irradiated and operated at working point with different gas mixtures</a:t>
            </a:r>
            <a:endParaRPr>
              <a:solidFill>
                <a:srgbClr val="7F7F7F"/>
              </a:solidFill>
            </a:endParaRPr>
          </a:p>
          <a:p>
            <a:pPr marL="457200" lvl="0" indent="-31083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 b="1">
                <a:solidFill>
                  <a:srgbClr val="7F7F7F"/>
                </a:solidFill>
              </a:rPr>
              <a:t>Ion Selective Electrode</a:t>
            </a:r>
            <a:r>
              <a:rPr lang="it">
                <a:solidFill>
                  <a:srgbClr val="7F7F7F"/>
                </a:solidFill>
              </a:rPr>
              <a:t> technique employed: gas is sampled into a F- capturing solution, the </a:t>
            </a:r>
            <a:r>
              <a:rPr lang="it" b="1">
                <a:solidFill>
                  <a:srgbClr val="7F7F7F"/>
                </a:solidFill>
              </a:rPr>
              <a:t>concentration</a:t>
            </a:r>
            <a:r>
              <a:rPr lang="it">
                <a:solidFill>
                  <a:srgbClr val="7F7F7F"/>
                </a:solidFill>
              </a:rPr>
              <a:t> of </a:t>
            </a:r>
            <a:r>
              <a:rPr lang="it" b="1">
                <a:solidFill>
                  <a:srgbClr val="7F7F7F"/>
                </a:solidFill>
              </a:rPr>
              <a:t>HF</a:t>
            </a:r>
            <a:r>
              <a:rPr lang="it">
                <a:solidFill>
                  <a:srgbClr val="7F7F7F"/>
                </a:solidFill>
              </a:rPr>
              <a:t> is measured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Setup and methodology development</a:t>
            </a:r>
            <a:endParaRPr b="1">
              <a:solidFill>
                <a:schemeClr val="dk1"/>
              </a:solidFill>
            </a:endParaRPr>
          </a:p>
          <a:p>
            <a:pPr marL="457200" lvl="0" indent="-31083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 b="1">
                <a:solidFill>
                  <a:srgbClr val="7F7F7F"/>
                </a:solidFill>
              </a:rPr>
              <a:t>Partial</a:t>
            </a:r>
            <a:r>
              <a:rPr lang="it">
                <a:solidFill>
                  <a:srgbClr val="7F7F7F"/>
                </a:solidFill>
              </a:rPr>
              <a:t> gas sampling or </a:t>
            </a:r>
            <a:r>
              <a:rPr lang="it" b="1">
                <a:solidFill>
                  <a:srgbClr val="7F7F7F"/>
                </a:solidFill>
              </a:rPr>
              <a:t>full</a:t>
            </a:r>
            <a:r>
              <a:rPr lang="it">
                <a:solidFill>
                  <a:srgbClr val="7F7F7F"/>
                </a:solidFill>
              </a:rPr>
              <a:t> gas sampling → Both have pros and cons</a:t>
            </a:r>
            <a:endParaRPr>
              <a:solidFill>
                <a:srgbClr val="7F7F7F"/>
              </a:solidFill>
            </a:endParaRPr>
          </a:p>
          <a:p>
            <a:pPr marL="457200" lvl="0" indent="-31083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 b="1">
                <a:solidFill>
                  <a:srgbClr val="7F7F7F"/>
                </a:solidFill>
              </a:rPr>
              <a:t>Optimization</a:t>
            </a:r>
            <a:r>
              <a:rPr lang="it">
                <a:solidFill>
                  <a:srgbClr val="7F7F7F"/>
                </a:solidFill>
              </a:rPr>
              <a:t> of the existing </a:t>
            </a:r>
            <a:r>
              <a:rPr lang="it" b="1">
                <a:solidFill>
                  <a:srgbClr val="7F7F7F"/>
                </a:solidFill>
              </a:rPr>
              <a:t>methods</a:t>
            </a:r>
            <a:r>
              <a:rPr lang="it">
                <a:solidFill>
                  <a:srgbClr val="7F7F7F"/>
                </a:solidFill>
              </a:rPr>
              <a:t>: increase the </a:t>
            </a:r>
            <a:r>
              <a:rPr lang="it" b="1">
                <a:solidFill>
                  <a:srgbClr val="7F7F7F"/>
                </a:solidFill>
              </a:rPr>
              <a:t>accuracy</a:t>
            </a:r>
            <a:r>
              <a:rPr lang="it">
                <a:solidFill>
                  <a:srgbClr val="7F7F7F"/>
                </a:solidFill>
              </a:rPr>
              <a:t> of measurement by improving parameter </a:t>
            </a:r>
            <a:r>
              <a:rPr lang="it" b="1">
                <a:solidFill>
                  <a:srgbClr val="7F7F7F"/>
                </a:solidFill>
              </a:rPr>
              <a:t>monitoring</a:t>
            </a:r>
            <a:r>
              <a:rPr lang="it">
                <a:solidFill>
                  <a:srgbClr val="7F7F7F"/>
                </a:solidFill>
              </a:rPr>
              <a:t> and measurements </a:t>
            </a:r>
            <a:r>
              <a:rPr lang="it" b="1">
                <a:solidFill>
                  <a:srgbClr val="7F7F7F"/>
                </a:solidFill>
              </a:rPr>
              <a:t>procedure</a:t>
            </a:r>
            <a:endParaRPr b="1">
              <a:solidFill>
                <a:srgbClr val="7F7F7F"/>
              </a:solidFill>
            </a:endParaRPr>
          </a:p>
          <a:p>
            <a:pPr marL="457200" lvl="0" indent="-310832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7F7F7F"/>
              </a:buClr>
              <a:buSzPct val="100000"/>
              <a:buChar char="-"/>
            </a:pPr>
            <a:r>
              <a:rPr lang="it" b="1">
                <a:solidFill>
                  <a:srgbClr val="7F7F7F"/>
                </a:solidFill>
              </a:rPr>
              <a:t>Tests</a:t>
            </a:r>
            <a:r>
              <a:rPr lang="it">
                <a:solidFill>
                  <a:srgbClr val="7F7F7F"/>
                </a:solidFill>
              </a:rPr>
              <a:t> on </a:t>
            </a:r>
            <a:r>
              <a:rPr lang="it" b="1">
                <a:solidFill>
                  <a:srgbClr val="7F7F7F"/>
                </a:solidFill>
              </a:rPr>
              <a:t>hardware</a:t>
            </a:r>
            <a:r>
              <a:rPr lang="it">
                <a:solidFill>
                  <a:srgbClr val="7F7F7F"/>
                </a:solidFill>
              </a:rPr>
              <a:t> components for optimal measurements: long lasting electrodes, mass flow meters, stirrers, etc.</a:t>
            </a:r>
            <a:endParaRPr i="1">
              <a:solidFill>
                <a:srgbClr val="7F7F7F"/>
              </a:solidFill>
            </a:endParaRPr>
          </a:p>
        </p:txBody>
      </p:sp>
      <p:sp>
        <p:nvSpPr>
          <p:cNvPr id="455" name="Google Shape;455;p33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25</a:t>
            </a:fld>
            <a:endParaRPr/>
          </a:p>
        </p:txBody>
      </p:sp>
      <p:sp>
        <p:nvSpPr>
          <p:cNvPr id="456" name="Google Shape;456;p33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Impurities studies: setup and methodology development</a:t>
            </a:r>
            <a:endParaRPr/>
          </a:p>
        </p:txBody>
      </p:sp>
      <p:pic>
        <p:nvPicPr>
          <p:cNvPr id="457" name="Google Shape;4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650" y="534413"/>
            <a:ext cx="4419600" cy="428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4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2019 ⇒</a:t>
            </a:r>
            <a:r>
              <a:rPr lang="it" b="1">
                <a:solidFill>
                  <a:schemeClr val="dk1"/>
                </a:solidFill>
              </a:rPr>
              <a:t>  </a:t>
            </a:r>
            <a:r>
              <a:rPr lang="it" b="1">
                <a:solidFill>
                  <a:srgbClr val="1F77B4"/>
                </a:solidFill>
              </a:rPr>
              <a:t>Std.</a:t>
            </a:r>
            <a:r>
              <a:rPr lang="it" b="1">
                <a:solidFill>
                  <a:schemeClr val="dk1"/>
                </a:solidFill>
              </a:rPr>
              <a:t>, </a:t>
            </a:r>
            <a:r>
              <a:rPr lang="it" b="1">
                <a:solidFill>
                  <a:srgbClr val="2CA02C"/>
                </a:solidFill>
              </a:rPr>
              <a:t>HFO + R-134a + 40% CO2</a:t>
            </a:r>
            <a:endParaRPr b="1">
              <a:solidFill>
                <a:srgbClr val="2CA02C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F- production does not depend only on the currents but also on the gap electric field 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Tested R-1234ze gas mixture produced 4x more F- than std. gas mixture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b="1"/>
              <a:t>2022 ⇒</a:t>
            </a:r>
            <a:r>
              <a:rPr lang="it" b="1">
                <a:solidFill>
                  <a:schemeClr val="dk1"/>
                </a:solidFill>
              </a:rPr>
              <a:t>  </a:t>
            </a:r>
            <a:r>
              <a:rPr lang="it" b="1">
                <a:solidFill>
                  <a:srgbClr val="1F77B4"/>
                </a:solidFill>
              </a:rPr>
              <a:t>Std</a:t>
            </a:r>
            <a:r>
              <a:rPr lang="it" b="1">
                <a:solidFill>
                  <a:schemeClr val="dk1"/>
                </a:solidFill>
              </a:rPr>
              <a:t>, </a:t>
            </a:r>
            <a:r>
              <a:rPr lang="it" b="1">
                <a:solidFill>
                  <a:srgbClr val="FF7F0E"/>
                </a:solidFill>
              </a:rPr>
              <a:t>Std + CO2 </a:t>
            </a:r>
            <a:r>
              <a:rPr lang="it" b="1">
                <a:solidFill>
                  <a:schemeClr val="dk1"/>
                </a:solidFill>
              </a:rPr>
              <a:t>(</a:t>
            </a:r>
            <a:r>
              <a:rPr lang="it" b="1">
                <a:solidFill>
                  <a:srgbClr val="2CA02C"/>
                </a:solidFill>
              </a:rPr>
              <a:t>+1% SF6</a:t>
            </a:r>
            <a:r>
              <a:rPr lang="it" b="1">
                <a:solidFill>
                  <a:schemeClr val="dk1"/>
                </a:solidFill>
              </a:rPr>
              <a:t>), </a:t>
            </a:r>
            <a:r>
              <a:rPr lang="it" b="1">
                <a:solidFill>
                  <a:srgbClr val="D62728"/>
                </a:solidFill>
              </a:rPr>
              <a:t>HFO + R134a + 50% CO2</a:t>
            </a:r>
            <a:endParaRPr b="1">
              <a:solidFill>
                <a:srgbClr val="D62728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30% of CO2 in the standard gas mixture has the same F- production → F- production not proportional to R-134a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Using 1% SF6 to 30% CO2 + R-134a increases the F- production → under investigation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HFO + R134a + 50% CO2 produces 4x more F- than Std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463" name="Google Shape;463;p34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26</a:t>
            </a:fld>
            <a:endParaRPr/>
          </a:p>
        </p:txBody>
      </p:sp>
      <p:sp>
        <p:nvSpPr>
          <p:cNvPr id="464" name="Google Shape;464;p34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Impurities studies: HF measurements</a:t>
            </a:r>
            <a:endParaRPr/>
          </a:p>
        </p:txBody>
      </p:sp>
      <p:grpSp>
        <p:nvGrpSpPr>
          <p:cNvPr id="465" name="Google Shape;465;p34"/>
          <p:cNvGrpSpPr/>
          <p:nvPr/>
        </p:nvGrpSpPr>
        <p:grpSpPr>
          <a:xfrm>
            <a:off x="4571992" y="423105"/>
            <a:ext cx="4285423" cy="2166844"/>
            <a:chOff x="4295039" y="655507"/>
            <a:chExt cx="4595135" cy="2400669"/>
          </a:xfrm>
        </p:grpSpPr>
        <p:sp>
          <p:nvSpPr>
            <p:cNvPr id="466" name="Google Shape;466;p34"/>
            <p:cNvSpPr txBox="1"/>
            <p:nvPr/>
          </p:nvSpPr>
          <p:spPr>
            <a:xfrm>
              <a:off x="7149900" y="2793950"/>
              <a:ext cx="1653600" cy="23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900" b="1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Background rate [kHz/cm</a:t>
              </a:r>
              <a:r>
                <a:rPr lang="it" sz="900" b="1" baseline="30000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</a:t>
              </a:r>
              <a:r>
                <a:rPr lang="it" sz="900" b="1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]</a:t>
              </a:r>
              <a:endParaRPr sz="900" b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67" name="Google Shape;467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35257" y="784181"/>
              <a:ext cx="2082686" cy="21590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34"/>
            <p:cNvPicPr preferRelativeResize="0"/>
            <p:nvPr/>
          </p:nvPicPr>
          <p:blipFill rotWithShape="1">
            <a:blip r:embed="rId4">
              <a:alphaModFix/>
            </a:blip>
            <a:srcRect b="5979"/>
            <a:stretch/>
          </p:blipFill>
          <p:spPr>
            <a:xfrm>
              <a:off x="6836225" y="918776"/>
              <a:ext cx="2053949" cy="190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34"/>
            <p:cNvSpPr/>
            <p:nvPr/>
          </p:nvSpPr>
          <p:spPr>
            <a:xfrm>
              <a:off x="7333335" y="1856900"/>
              <a:ext cx="221675" cy="536225"/>
            </a:xfrm>
            <a:custGeom>
              <a:avLst/>
              <a:gdLst/>
              <a:ahLst/>
              <a:cxnLst/>
              <a:rect l="l" t="t" r="r" b="b"/>
              <a:pathLst>
                <a:path w="8867" h="21449" extrusionOk="0">
                  <a:moveTo>
                    <a:pt x="8867" y="21449"/>
                  </a:moveTo>
                  <a:cubicBezTo>
                    <a:pt x="7691" y="20273"/>
                    <a:pt x="3270" y="16698"/>
                    <a:pt x="1812" y="14393"/>
                  </a:cubicBezTo>
                  <a:cubicBezTo>
                    <a:pt x="354" y="12088"/>
                    <a:pt x="-117" y="10019"/>
                    <a:pt x="118" y="7620"/>
                  </a:cubicBezTo>
                  <a:cubicBezTo>
                    <a:pt x="353" y="5221"/>
                    <a:pt x="2706" y="1270"/>
                    <a:pt x="3223" y="0"/>
                  </a:cubicBezTo>
                </a:path>
              </a:pathLst>
            </a:cu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470" name="Google Shape;470;p34"/>
            <p:cNvSpPr txBox="1"/>
            <p:nvPr/>
          </p:nvSpPr>
          <p:spPr>
            <a:xfrm>
              <a:off x="7461971" y="1880458"/>
              <a:ext cx="833100" cy="4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>
                  <a:solidFill>
                    <a:srgbClr val="43434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4x F- production</a:t>
              </a:r>
              <a:endParaRPr sz="11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71" name="Google Shape;471;p34"/>
            <p:cNvSpPr/>
            <p:nvPr/>
          </p:nvSpPr>
          <p:spPr>
            <a:xfrm>
              <a:off x="5584734" y="1095484"/>
              <a:ext cx="244200" cy="8157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4"/>
            <p:cNvSpPr/>
            <p:nvPr/>
          </p:nvSpPr>
          <p:spPr>
            <a:xfrm>
              <a:off x="4982978" y="1455835"/>
              <a:ext cx="244200" cy="8157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4"/>
            <p:cNvSpPr txBox="1"/>
            <p:nvPr/>
          </p:nvSpPr>
          <p:spPr>
            <a:xfrm>
              <a:off x="5303756" y="1178577"/>
              <a:ext cx="196800" cy="31920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rgbClr val="FF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</a:t>
              </a:r>
              <a:endParaRPr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74" name="Google Shape;474;p34"/>
            <p:cNvSpPr/>
            <p:nvPr/>
          </p:nvSpPr>
          <p:spPr>
            <a:xfrm>
              <a:off x="8269897" y="1375208"/>
              <a:ext cx="244200" cy="11544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4"/>
            <p:cNvSpPr txBox="1"/>
            <p:nvPr/>
          </p:nvSpPr>
          <p:spPr>
            <a:xfrm>
              <a:off x="8564117" y="1344594"/>
              <a:ext cx="196800" cy="31920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rgbClr val="FF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</a:t>
              </a:r>
              <a:endParaRPr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76" name="Google Shape;476;p34"/>
            <p:cNvSpPr txBox="1"/>
            <p:nvPr/>
          </p:nvSpPr>
          <p:spPr>
            <a:xfrm>
              <a:off x="4556225" y="662771"/>
              <a:ext cx="1961700" cy="26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R-134a/HFO + 40% CO2</a:t>
              </a:r>
              <a:endParaRPr sz="1100" b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77" name="Google Shape;477;p34"/>
            <p:cNvSpPr txBox="1"/>
            <p:nvPr/>
          </p:nvSpPr>
          <p:spPr>
            <a:xfrm rot="-5400000">
              <a:off x="3636239" y="1733955"/>
              <a:ext cx="1577100" cy="25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F- [ppm/h]</a:t>
              </a:r>
              <a:endParaRPr sz="1100" b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78" name="Google Shape;478;p34"/>
            <p:cNvSpPr txBox="1"/>
            <p:nvPr/>
          </p:nvSpPr>
          <p:spPr>
            <a:xfrm>
              <a:off x="4774706" y="2822175"/>
              <a:ext cx="1577100" cy="23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900" b="1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Currents [uA]</a:t>
              </a:r>
              <a:endParaRPr sz="900" b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79" name="Google Shape;479;p34"/>
            <p:cNvSpPr txBox="1"/>
            <p:nvPr/>
          </p:nvSpPr>
          <p:spPr>
            <a:xfrm>
              <a:off x="7133514" y="655507"/>
              <a:ext cx="1577100" cy="26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Rate @ w.p.</a:t>
              </a:r>
              <a:endParaRPr sz="1100" b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80" name="Google Shape;480;p34"/>
            <p:cNvPicPr preferRelativeResize="0"/>
            <p:nvPr/>
          </p:nvPicPr>
          <p:blipFill rotWithShape="1">
            <a:blip r:embed="rId3">
              <a:alphaModFix/>
            </a:blip>
            <a:srcRect l="48635" t="70243" r="4076" b="13466"/>
            <a:stretch/>
          </p:blipFill>
          <p:spPr>
            <a:xfrm>
              <a:off x="5227175" y="2199042"/>
              <a:ext cx="1328350" cy="474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34"/>
            <p:cNvSpPr txBox="1"/>
            <p:nvPr/>
          </p:nvSpPr>
          <p:spPr>
            <a:xfrm rot="-5400000">
              <a:off x="6028496" y="1678068"/>
              <a:ext cx="1577100" cy="25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F- [ppm/h]</a:t>
              </a:r>
              <a:endParaRPr sz="1100" b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grpSp>
          <p:nvGrpSpPr>
            <p:cNvPr id="482" name="Google Shape;482;p34"/>
            <p:cNvGrpSpPr/>
            <p:nvPr/>
          </p:nvGrpSpPr>
          <p:grpSpPr>
            <a:xfrm>
              <a:off x="7093738" y="976400"/>
              <a:ext cx="1769429" cy="351700"/>
              <a:chOff x="3456875" y="1859175"/>
              <a:chExt cx="1769429" cy="351700"/>
            </a:xfrm>
          </p:grpSpPr>
          <p:pic>
            <p:nvPicPr>
              <p:cNvPr id="483" name="Google Shape;483;p34"/>
              <p:cNvPicPr preferRelativeResize="0"/>
              <p:nvPr/>
            </p:nvPicPr>
            <p:blipFill rotWithShape="1">
              <a:blip r:embed="rId4">
                <a:alphaModFix/>
              </a:blip>
              <a:srcRect l="42610" t="4904" r="4093" b="84243"/>
              <a:stretch/>
            </p:blipFill>
            <p:spPr>
              <a:xfrm>
                <a:off x="3456875" y="1859175"/>
                <a:ext cx="1752601" cy="351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4" name="Google Shape;484;p34"/>
              <p:cNvSpPr txBox="1"/>
              <p:nvPr/>
            </p:nvSpPr>
            <p:spPr>
              <a:xfrm>
                <a:off x="3779656" y="1902038"/>
                <a:ext cx="1278000" cy="119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700" b="1">
                    <a:solidFill>
                      <a:srgbClr val="434343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Std. gas. mixture</a:t>
                </a:r>
                <a:endParaRPr sz="700" b="1">
                  <a:solidFill>
                    <a:srgbClr val="434343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485" name="Google Shape;485;p34"/>
              <p:cNvSpPr txBox="1"/>
              <p:nvPr/>
            </p:nvSpPr>
            <p:spPr>
              <a:xfrm>
                <a:off x="3743404" y="2037778"/>
                <a:ext cx="1482900" cy="119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700" b="1">
                    <a:solidFill>
                      <a:srgbClr val="434343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R-134a/HFO + 40% CO2 gas mixture</a:t>
                </a:r>
                <a:endParaRPr sz="700" b="1">
                  <a:solidFill>
                    <a:srgbClr val="434343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pic>
        <p:nvPicPr>
          <p:cNvPr id="486" name="Google Shape;48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550" y="2876839"/>
            <a:ext cx="2062951" cy="191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5450" y="2874025"/>
            <a:ext cx="2062949" cy="19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4"/>
          <p:cNvSpPr txBox="1"/>
          <p:nvPr/>
        </p:nvSpPr>
        <p:spPr>
          <a:xfrm>
            <a:off x="6271922" y="4038228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9" name="Google Shape;489;p34"/>
          <p:cNvSpPr txBox="1"/>
          <p:nvPr/>
        </p:nvSpPr>
        <p:spPr>
          <a:xfrm>
            <a:off x="5586122" y="3733428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0" name="Google Shape;490;p34"/>
          <p:cNvSpPr txBox="1"/>
          <p:nvPr/>
        </p:nvSpPr>
        <p:spPr>
          <a:xfrm>
            <a:off x="8405522" y="3581028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6CA578-CEB2-AFF8-3D64-FB12DE0D2D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mtClean="0"/>
              <a:t>27</a:t>
            </a:fld>
            <a:endParaRPr lang="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AC36AE-D152-21D3-C712-ED6448655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Cross-section measurement for new gases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F7CA6-8E7D-8B6A-B11C-D320A10F0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14" y="1046314"/>
            <a:ext cx="6846176" cy="3832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A39B54-B0A8-86DC-BD4E-EB4EE982D29D}"/>
              </a:ext>
            </a:extLst>
          </p:cNvPr>
          <p:cNvSpPr txBox="1"/>
          <p:nvPr/>
        </p:nvSpPr>
        <p:spPr>
          <a:xfrm>
            <a:off x="583324" y="578054"/>
            <a:ext cx="2326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Collaboration CERN-ETHZ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94805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body" idx="1"/>
          </p:nvPr>
        </p:nvSpPr>
        <p:spPr>
          <a:xfrm>
            <a:off x="158750" y="526700"/>
            <a:ext cx="8673600" cy="42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/>
              <a:t>Alternatives to R-134a</a:t>
            </a:r>
            <a:endParaRPr sz="1700" b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R-1234ze current main fluorinated alternative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Needs to be used with a </a:t>
            </a:r>
            <a:r>
              <a:rPr lang="it" b="1">
                <a:solidFill>
                  <a:srgbClr val="7F7F7F"/>
                </a:solidFill>
              </a:rPr>
              <a:t>4th gas</a:t>
            </a:r>
            <a:r>
              <a:rPr lang="it">
                <a:solidFill>
                  <a:srgbClr val="7F7F7F"/>
                </a:solidFill>
              </a:rPr>
              <a:t> to keep “low” working point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SF6</a:t>
            </a:r>
            <a:r>
              <a:rPr lang="it">
                <a:solidFill>
                  <a:srgbClr val="7F7F7F"/>
                </a:solidFill>
              </a:rPr>
              <a:t> concentration needs to be increased to ~ 1%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Market availability</a:t>
            </a:r>
            <a:r>
              <a:rPr lang="it">
                <a:solidFill>
                  <a:srgbClr val="7F7F7F"/>
                </a:solidFill>
              </a:rPr>
              <a:t> and </a:t>
            </a:r>
            <a:r>
              <a:rPr lang="it" b="1">
                <a:solidFill>
                  <a:srgbClr val="7F7F7F"/>
                </a:solidFill>
              </a:rPr>
              <a:t>price</a:t>
            </a:r>
            <a:r>
              <a:rPr lang="it">
                <a:solidFill>
                  <a:srgbClr val="7F7F7F"/>
                </a:solidFill>
              </a:rPr>
              <a:t> still a matter of concern 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Still requires understanding of its </a:t>
            </a:r>
            <a:r>
              <a:rPr lang="it" b="1">
                <a:solidFill>
                  <a:srgbClr val="7F7F7F"/>
                </a:solidFill>
              </a:rPr>
              <a:t>effects</a:t>
            </a:r>
            <a:r>
              <a:rPr lang="it">
                <a:solidFill>
                  <a:srgbClr val="7F7F7F"/>
                </a:solidFill>
              </a:rPr>
              <a:t> on </a:t>
            </a:r>
            <a:r>
              <a:rPr lang="it" b="1">
                <a:solidFill>
                  <a:srgbClr val="7F7F7F"/>
                </a:solidFill>
              </a:rPr>
              <a:t>long term operation</a:t>
            </a:r>
            <a:r>
              <a:rPr lang="it">
                <a:solidFill>
                  <a:srgbClr val="7F7F7F"/>
                </a:solidFill>
              </a:rPr>
              <a:t> of RPC 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Non fluorinated alternatives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Several gas tested: N2, N2O, O2, Ne, He, CO2, Ar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They cannot replace R-134a but </a:t>
            </a:r>
            <a:r>
              <a:rPr lang="it" b="1">
                <a:solidFill>
                  <a:srgbClr val="7F7F7F"/>
                </a:solidFill>
              </a:rPr>
              <a:t>mitigate</a:t>
            </a:r>
            <a:r>
              <a:rPr lang="it">
                <a:solidFill>
                  <a:srgbClr val="7F7F7F"/>
                </a:solidFill>
              </a:rPr>
              <a:t> its </a:t>
            </a:r>
            <a:r>
              <a:rPr lang="it" b="1">
                <a:solidFill>
                  <a:srgbClr val="7F7F7F"/>
                </a:solidFill>
              </a:rPr>
              <a:t>consumption</a:t>
            </a:r>
            <a:endParaRPr b="1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CO2 selected</a:t>
            </a:r>
            <a:r>
              <a:rPr lang="it">
                <a:solidFill>
                  <a:srgbClr val="7F7F7F"/>
                </a:solidFill>
              </a:rPr>
              <a:t>: availability, price, good performance, known effects on other detectors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Addition of CO2 to mitigate R-134a consumption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30%, 40%, 50% of CO2 added to the standard gas mixture: </a:t>
            </a:r>
            <a:r>
              <a:rPr lang="it" b="1">
                <a:solidFill>
                  <a:srgbClr val="7F7F7F"/>
                </a:solidFill>
              </a:rPr>
              <a:t>good performance </a:t>
            </a:r>
            <a:r>
              <a:rPr lang="it">
                <a:solidFill>
                  <a:srgbClr val="7F7F7F"/>
                </a:solidFill>
              </a:rPr>
              <a:t>but </a:t>
            </a:r>
            <a:r>
              <a:rPr lang="it" b="1">
                <a:solidFill>
                  <a:srgbClr val="7F7F7F"/>
                </a:solidFill>
              </a:rPr>
              <a:t>SF6</a:t>
            </a:r>
            <a:r>
              <a:rPr lang="it">
                <a:solidFill>
                  <a:srgbClr val="7F7F7F"/>
                </a:solidFill>
              </a:rPr>
              <a:t> concentration needs to be </a:t>
            </a:r>
            <a:r>
              <a:rPr lang="it" b="1">
                <a:solidFill>
                  <a:srgbClr val="7F7F7F"/>
                </a:solidFill>
              </a:rPr>
              <a:t>increased</a:t>
            </a:r>
            <a:endParaRPr b="1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0.3%, 0.6%, 0.9% of SF6 tested for each CO2 concentration: few combinations selected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Foremost parameters</a:t>
            </a:r>
            <a:r>
              <a:rPr lang="it">
                <a:solidFill>
                  <a:srgbClr val="7F7F7F"/>
                </a:solidFill>
              </a:rPr>
              <a:t> of selected CO2 + SF6 gas mixture </a:t>
            </a:r>
            <a:r>
              <a:rPr lang="it" b="1">
                <a:solidFill>
                  <a:srgbClr val="7F7F7F"/>
                </a:solidFill>
              </a:rPr>
              <a:t>similar</a:t>
            </a:r>
            <a:r>
              <a:rPr lang="it">
                <a:solidFill>
                  <a:srgbClr val="7F7F7F"/>
                </a:solidFill>
              </a:rPr>
              <a:t> to </a:t>
            </a:r>
            <a:r>
              <a:rPr lang="it" b="1">
                <a:solidFill>
                  <a:srgbClr val="7F7F7F"/>
                </a:solidFill>
              </a:rPr>
              <a:t>standard gas mixture</a:t>
            </a:r>
            <a:endParaRPr b="1">
              <a:solidFill>
                <a:srgbClr val="7F7F7F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it">
                <a:solidFill>
                  <a:srgbClr val="7F7F7F"/>
                </a:solidFill>
              </a:rPr>
              <a:t>Only background currents found to be </a:t>
            </a:r>
            <a:r>
              <a:rPr lang="it" b="1">
                <a:solidFill>
                  <a:srgbClr val="7F7F7F"/>
                </a:solidFill>
              </a:rPr>
              <a:t>15-20% higher</a:t>
            </a:r>
            <a:r>
              <a:rPr lang="it">
                <a:solidFill>
                  <a:srgbClr val="7F7F7F"/>
                </a:solidFill>
              </a:rPr>
              <a:t> probably due to </a:t>
            </a:r>
            <a:r>
              <a:rPr lang="it" b="1">
                <a:solidFill>
                  <a:srgbClr val="7F7F7F"/>
                </a:solidFill>
              </a:rPr>
              <a:t>avalanche mean prompt charge</a:t>
            </a:r>
            <a:endParaRPr b="1">
              <a:solidFill>
                <a:srgbClr val="7F7F7F"/>
              </a:solidFill>
            </a:endParaRPr>
          </a:p>
          <a:p>
            <a:pPr marL="45720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it" i="1" u="sng">
                <a:solidFill>
                  <a:srgbClr val="7F7F7F"/>
                </a:solidFill>
              </a:rPr>
              <a:t>30-40% CO2 + 0.6%-0.9% SF6 are promising short to mid-term gas mixtures for RPC @ LHC experiments</a:t>
            </a:r>
            <a:endParaRPr i="1" u="sng">
              <a:solidFill>
                <a:srgbClr val="7F7F7F"/>
              </a:solidFill>
            </a:endParaRPr>
          </a:p>
        </p:txBody>
      </p:sp>
      <p:sp>
        <p:nvSpPr>
          <p:cNvPr id="290" name="Google Shape;290;p21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2"/>
                </a:solidFill>
              </a:rPr>
              <a:t>28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291" name="Google Shape;291;p21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5"/>
          <p:cNvSpPr txBox="1">
            <a:spLocks noGrp="1"/>
          </p:cNvSpPr>
          <p:nvPr>
            <p:ph type="body" idx="1"/>
          </p:nvPr>
        </p:nvSpPr>
        <p:spPr>
          <a:xfrm>
            <a:off x="158750" y="526700"/>
            <a:ext cx="8673600" cy="45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dk1"/>
                </a:solidFill>
              </a:rPr>
              <a:t>Alternatives to SF6</a:t>
            </a: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dirty="0">
                <a:solidFill>
                  <a:srgbClr val="7F7F7F"/>
                </a:solidFill>
              </a:rPr>
              <a:t>Several gases tested: only few are safe for LHC operation → </a:t>
            </a:r>
            <a:r>
              <a:rPr lang="it" b="1" dirty="0">
                <a:solidFill>
                  <a:srgbClr val="7F7F7F"/>
                </a:solidFill>
              </a:rPr>
              <a:t>Novec 4710, Cl-HFOs</a:t>
            </a:r>
            <a:endParaRPr b="1"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 dirty="0">
                <a:solidFill>
                  <a:srgbClr val="7F7F7F"/>
                </a:solidFill>
              </a:rPr>
              <a:t>Chlorine</a:t>
            </a:r>
            <a:r>
              <a:rPr lang="it" dirty="0">
                <a:solidFill>
                  <a:srgbClr val="7F7F7F"/>
                </a:solidFill>
              </a:rPr>
              <a:t> may represent an issue for gas systems and detectors: </a:t>
            </a:r>
            <a:r>
              <a:rPr lang="it" b="1" dirty="0">
                <a:solidFill>
                  <a:srgbClr val="7F7F7F"/>
                </a:solidFill>
              </a:rPr>
              <a:t>pollutants</a:t>
            </a:r>
            <a:r>
              <a:rPr lang="it" dirty="0">
                <a:solidFill>
                  <a:srgbClr val="7F7F7F"/>
                </a:solidFill>
              </a:rPr>
              <a:t> production not clear yet</a:t>
            </a:r>
            <a:endParaRPr dirty="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dk1"/>
                </a:solidFill>
              </a:rPr>
              <a:t>Studies on gases properties</a:t>
            </a: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 b="1" dirty="0">
                <a:solidFill>
                  <a:schemeClr val="lt2"/>
                </a:solidFill>
              </a:rPr>
              <a:t>ISE</a:t>
            </a:r>
            <a:r>
              <a:rPr lang="it" dirty="0">
                <a:solidFill>
                  <a:schemeClr val="lt2"/>
                </a:solidFill>
              </a:rPr>
              <a:t> measurements performed with </a:t>
            </a:r>
            <a:r>
              <a:rPr lang="it" b="1" dirty="0">
                <a:solidFill>
                  <a:schemeClr val="lt2"/>
                </a:solidFill>
              </a:rPr>
              <a:t>different gas mixtures </a:t>
            </a:r>
            <a:r>
              <a:rPr lang="it" dirty="0">
                <a:solidFill>
                  <a:schemeClr val="lt2"/>
                </a:solidFill>
              </a:rPr>
              <a:t>under gamma background: only qualitative measurements, </a:t>
            </a:r>
            <a:r>
              <a:rPr lang="it" b="1" dirty="0">
                <a:solidFill>
                  <a:schemeClr val="lt2"/>
                </a:solidFill>
              </a:rPr>
              <a:t>non-linear</a:t>
            </a:r>
            <a:r>
              <a:rPr lang="it" dirty="0">
                <a:solidFill>
                  <a:schemeClr val="lt2"/>
                </a:solidFill>
              </a:rPr>
              <a:t> behaviour of </a:t>
            </a:r>
            <a:r>
              <a:rPr lang="it" b="1" dirty="0">
                <a:solidFill>
                  <a:schemeClr val="lt2"/>
                </a:solidFill>
              </a:rPr>
              <a:t>F-</a:t>
            </a:r>
            <a:r>
              <a:rPr lang="it" dirty="0">
                <a:solidFill>
                  <a:schemeClr val="lt2"/>
                </a:solidFill>
              </a:rPr>
              <a:t> vs. gas mixture composition</a:t>
            </a:r>
            <a:endParaRPr dirty="0"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 b="1" dirty="0">
                <a:solidFill>
                  <a:schemeClr val="lt2"/>
                </a:solidFill>
              </a:rPr>
              <a:t>Novec 4710</a:t>
            </a:r>
            <a:r>
              <a:rPr lang="it" dirty="0">
                <a:solidFill>
                  <a:schemeClr val="lt2"/>
                </a:solidFill>
              </a:rPr>
              <a:t> may react with </a:t>
            </a:r>
            <a:r>
              <a:rPr lang="it" b="1" dirty="0">
                <a:solidFill>
                  <a:schemeClr val="lt2"/>
                </a:solidFill>
              </a:rPr>
              <a:t>water</a:t>
            </a:r>
            <a:r>
              <a:rPr lang="it" dirty="0">
                <a:solidFill>
                  <a:schemeClr val="lt2"/>
                </a:solidFill>
              </a:rPr>
              <a:t>: ongoing studies to understand the amount of </a:t>
            </a:r>
            <a:r>
              <a:rPr lang="it" b="1" dirty="0">
                <a:solidFill>
                  <a:schemeClr val="lt2"/>
                </a:solidFill>
              </a:rPr>
              <a:t>amide production</a:t>
            </a:r>
            <a:endParaRPr b="1" dirty="0">
              <a:solidFill>
                <a:schemeClr val="lt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 b="1" dirty="0">
                <a:solidFill>
                  <a:schemeClr val="lt2"/>
                </a:solidFill>
              </a:rPr>
              <a:t>UV absorption</a:t>
            </a:r>
            <a:r>
              <a:rPr lang="it" dirty="0">
                <a:solidFill>
                  <a:schemeClr val="lt2"/>
                </a:solidFill>
              </a:rPr>
              <a:t>: lower ranges required to compare with quenching properties of </a:t>
            </a:r>
            <a:r>
              <a:rPr lang="it" b="1" dirty="0">
                <a:solidFill>
                  <a:schemeClr val="lt2"/>
                </a:solidFill>
              </a:rPr>
              <a:t>i-C4H10</a:t>
            </a:r>
            <a:r>
              <a:rPr lang="it" dirty="0">
                <a:solidFill>
                  <a:schemeClr val="lt2"/>
                </a:solidFill>
              </a:rPr>
              <a:t> (100-150 nm)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fr-FR" b="1" dirty="0">
                <a:solidFill>
                  <a:schemeClr val="lt2"/>
                </a:solidFill>
              </a:rPr>
              <a:t>C</a:t>
            </a:r>
            <a:r>
              <a:rPr lang="it" b="1" dirty="0">
                <a:solidFill>
                  <a:schemeClr val="lt2"/>
                </a:solidFill>
              </a:rPr>
              <a:t>ross-section measurement for new gases </a:t>
            </a:r>
            <a:r>
              <a:rPr lang="it" dirty="0">
                <a:solidFill>
                  <a:schemeClr val="lt2"/>
                </a:solidFill>
              </a:rPr>
              <a:t>(HFO). Collaboration CERN-ETHZ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496" name="Google Shape;496;p35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2"/>
                </a:solidFill>
              </a:rPr>
              <a:t>29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497" name="Google Shape;497;p35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9850" y="2741550"/>
            <a:ext cx="4247201" cy="22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5294" y="327175"/>
            <a:ext cx="3469956" cy="21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5002800" cy="20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RPCs at LHC are operated with 90-95% of </a:t>
            </a:r>
            <a:r>
              <a:rPr lang="it" i="1" u="sng">
                <a:solidFill>
                  <a:srgbClr val="7F7F7F"/>
                </a:solidFill>
              </a:rPr>
              <a:t>R-134a (C2H2F4)</a:t>
            </a:r>
            <a:endParaRPr i="1" u="sng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R-134a consumption during LHC Runs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Run 2: ~ </a:t>
            </a:r>
            <a:r>
              <a:rPr lang="it" sz="1200" b="1">
                <a:solidFill>
                  <a:srgbClr val="7F7F7F"/>
                </a:solidFill>
              </a:rPr>
              <a:t>100 000 tCO2e</a:t>
            </a:r>
            <a:r>
              <a:rPr lang="it" sz="1200">
                <a:solidFill>
                  <a:srgbClr val="7F7F7F"/>
                </a:solidFill>
              </a:rPr>
              <a:t>/year  emitted from </a:t>
            </a:r>
            <a:r>
              <a:rPr lang="it" sz="1200" b="1">
                <a:solidFill>
                  <a:srgbClr val="7F7F7F"/>
                </a:solidFill>
              </a:rPr>
              <a:t>R-134a</a:t>
            </a:r>
            <a:r>
              <a:rPr lang="it" sz="1200">
                <a:solidFill>
                  <a:srgbClr val="7F7F7F"/>
                </a:solidFill>
              </a:rPr>
              <a:t> consumption</a:t>
            </a:r>
            <a:endParaRPr sz="120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Early Run 3 estimates: ~ </a:t>
            </a:r>
            <a:r>
              <a:rPr lang="it" sz="1200" b="1">
                <a:solidFill>
                  <a:srgbClr val="7F7F7F"/>
                </a:solidFill>
              </a:rPr>
              <a:t>90 000 tCO2e</a:t>
            </a:r>
            <a:r>
              <a:rPr lang="it" sz="1200">
                <a:solidFill>
                  <a:srgbClr val="7F7F7F"/>
                </a:solidFill>
              </a:rPr>
              <a:t>/year of </a:t>
            </a:r>
            <a:r>
              <a:rPr lang="it" sz="1200" b="1">
                <a:solidFill>
                  <a:srgbClr val="7F7F7F"/>
                </a:solidFill>
              </a:rPr>
              <a:t>R-134a</a:t>
            </a:r>
            <a:endParaRPr sz="1200" b="1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Environmental + Economical factors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1200" b="1">
                <a:solidFill>
                  <a:srgbClr val="7F7F7F"/>
                </a:solidFill>
              </a:rPr>
              <a:t>R-134a</a:t>
            </a:r>
            <a:r>
              <a:rPr lang="it" sz="1200">
                <a:solidFill>
                  <a:srgbClr val="7F7F7F"/>
                </a:solidFill>
              </a:rPr>
              <a:t> </a:t>
            </a:r>
            <a:r>
              <a:rPr lang="it" sz="1200" b="1">
                <a:solidFill>
                  <a:srgbClr val="7F7F7F"/>
                </a:solidFill>
              </a:rPr>
              <a:t>price</a:t>
            </a:r>
            <a:r>
              <a:rPr lang="it" sz="1200">
                <a:solidFill>
                  <a:srgbClr val="7F7F7F"/>
                </a:solidFill>
              </a:rPr>
              <a:t> increased of about </a:t>
            </a:r>
            <a:r>
              <a:rPr lang="it" sz="1200" b="1">
                <a:solidFill>
                  <a:srgbClr val="7F7F7F"/>
                </a:solidFill>
              </a:rPr>
              <a:t>2.5 times</a:t>
            </a:r>
            <a:r>
              <a:rPr lang="it" sz="1200">
                <a:solidFill>
                  <a:srgbClr val="7F7F7F"/>
                </a:solidFill>
              </a:rPr>
              <a:t> w.r.t to 2015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</a:t>
            </a:fld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RPCs at LHC: R-134a consumption</a:t>
            </a:r>
            <a:endParaRPr/>
          </a:p>
        </p:txBody>
      </p:sp>
      <p:sp>
        <p:nvSpPr>
          <p:cNvPr id="63" name="Google Shape;63;p9"/>
          <p:cNvSpPr txBox="1"/>
          <p:nvPr/>
        </p:nvSpPr>
        <p:spPr>
          <a:xfrm>
            <a:off x="5337823" y="2489460"/>
            <a:ext cx="1118100" cy="45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Increase due to</a:t>
            </a:r>
            <a:endParaRPr sz="105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105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HFC/EU phase down</a:t>
            </a:r>
            <a:endParaRPr sz="105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9"/>
          <p:cNvSpPr txBox="1"/>
          <p:nvPr/>
        </p:nvSpPr>
        <p:spPr>
          <a:xfrm>
            <a:off x="7266919" y="2604380"/>
            <a:ext cx="12249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it" sz="105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Industrial conversion to new low-GWP gases</a:t>
            </a:r>
            <a:endParaRPr sz="105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5" name="Google Shape;65;p9"/>
          <p:cNvCxnSpPr>
            <a:stCxn id="63" idx="2"/>
          </p:cNvCxnSpPr>
          <p:nvPr/>
        </p:nvCxnSpPr>
        <p:spPr>
          <a:xfrm rot="-5400000" flipH="1">
            <a:off x="5814823" y="3023610"/>
            <a:ext cx="586800" cy="4227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66;p9"/>
          <p:cNvCxnSpPr>
            <a:stCxn id="64" idx="2"/>
          </p:cNvCxnSpPr>
          <p:nvPr/>
        </p:nvCxnSpPr>
        <p:spPr>
          <a:xfrm rot="5400000">
            <a:off x="7457719" y="3181730"/>
            <a:ext cx="426300" cy="417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7" name="Google Shape;67;p9"/>
          <p:cNvGrpSpPr/>
          <p:nvPr/>
        </p:nvGrpSpPr>
        <p:grpSpPr>
          <a:xfrm>
            <a:off x="521046" y="3005050"/>
            <a:ext cx="3315622" cy="1777648"/>
            <a:chOff x="4768475" y="178389"/>
            <a:chExt cx="4325100" cy="2101736"/>
          </a:xfrm>
        </p:grpSpPr>
        <p:sp>
          <p:nvSpPr>
            <p:cNvPr id="68" name="Google Shape;68;p9"/>
            <p:cNvSpPr txBox="1"/>
            <p:nvPr/>
          </p:nvSpPr>
          <p:spPr>
            <a:xfrm>
              <a:off x="4768475" y="1934525"/>
              <a:ext cx="43251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700" i="1"/>
                <a:t>https://www.epa.gov/energy/greenhouse-gas-equivalencies-calculator</a:t>
              </a:r>
              <a:endParaRPr sz="700" i="1"/>
            </a:p>
          </p:txBody>
        </p:sp>
        <p:pic>
          <p:nvPicPr>
            <p:cNvPr id="69" name="Google Shape;69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61719" y="1715221"/>
              <a:ext cx="707764" cy="3266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9"/>
            <p:cNvSpPr txBox="1"/>
            <p:nvPr/>
          </p:nvSpPr>
          <p:spPr>
            <a:xfrm>
              <a:off x="5271525" y="1156156"/>
              <a:ext cx="13887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F7F7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19 400 cars/year</a:t>
              </a:r>
              <a:endParaRPr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71" name="Google Shape;71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49246" y="1473942"/>
              <a:ext cx="567940" cy="5679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72;p9"/>
            <p:cNvSpPr txBox="1"/>
            <p:nvPr/>
          </p:nvSpPr>
          <p:spPr>
            <a:xfrm>
              <a:off x="6969669" y="1102908"/>
              <a:ext cx="17271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F7F7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11 000 homes’ energy use/year</a:t>
              </a:r>
              <a:endParaRPr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73" name="Google Shape;73;p9"/>
            <p:cNvSpPr txBox="1"/>
            <p:nvPr/>
          </p:nvSpPr>
          <p:spPr>
            <a:xfrm>
              <a:off x="5071541" y="178389"/>
              <a:ext cx="34557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it" b="1">
                  <a:solidFill>
                    <a:srgbClr val="43434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90 kT CO2e </a:t>
              </a:r>
              <a:endParaRPr b="1">
                <a:solidFill>
                  <a:srgbClr val="434343"/>
                </a:solidFill>
              </a:endParaRPr>
            </a:p>
          </p:txBody>
        </p:sp>
      </p:grpSp>
      <p:cxnSp>
        <p:nvCxnSpPr>
          <p:cNvPr id="74" name="Google Shape;74;p9"/>
          <p:cNvCxnSpPr/>
          <p:nvPr/>
        </p:nvCxnSpPr>
        <p:spPr>
          <a:xfrm rot="-5400000" flipH="1">
            <a:off x="2222900" y="3220700"/>
            <a:ext cx="465000" cy="465000"/>
          </a:xfrm>
          <a:prstGeom prst="bentConnector3">
            <a:avLst>
              <a:gd name="adj1" fmla="val 70914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" name="Google Shape;75;p9"/>
          <p:cNvCxnSpPr>
            <a:endCxn id="70" idx="0"/>
          </p:cNvCxnSpPr>
          <p:nvPr/>
        </p:nvCxnSpPr>
        <p:spPr>
          <a:xfrm rot="5400000">
            <a:off x="1337123" y="3338095"/>
            <a:ext cx="595800" cy="392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" name="Google Shape;76;p9"/>
          <p:cNvSpPr txBox="1"/>
          <p:nvPr/>
        </p:nvSpPr>
        <p:spPr>
          <a:xfrm>
            <a:off x="3046325" y="2878225"/>
            <a:ext cx="190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it" sz="11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⇒ 3.5% of </a:t>
            </a:r>
            <a:r>
              <a:rPr lang="it" sz="1100" b="1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Geneva CO2e emissions</a:t>
            </a:r>
            <a:r>
              <a:rPr lang="it" sz="1100" b="1"/>
              <a:t> </a:t>
            </a:r>
            <a:r>
              <a:rPr lang="it" sz="11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(2019)</a:t>
            </a:r>
            <a:endParaRPr sz="1100" b="1"/>
          </a:p>
        </p:txBody>
      </p:sp>
      <p:sp>
        <p:nvSpPr>
          <p:cNvPr id="77" name="Google Shape;77;p9"/>
          <p:cNvSpPr txBox="1"/>
          <p:nvPr/>
        </p:nvSpPr>
        <p:spPr>
          <a:xfrm>
            <a:off x="3046325" y="3335425"/>
            <a:ext cx="190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it" sz="11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⇒ 0.23% of </a:t>
            </a:r>
            <a:r>
              <a:rPr lang="it" sz="1100" b="1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8"/>
              </a:rPr>
              <a:t>Switzerland CO2e emissions </a:t>
            </a:r>
            <a:r>
              <a:rPr lang="it" sz="11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(2018)</a:t>
            </a:r>
            <a:endParaRPr sz="1100"/>
          </a:p>
        </p:txBody>
      </p:sp>
      <p:sp>
        <p:nvSpPr>
          <p:cNvPr id="78" name="Google Shape;78;p9"/>
          <p:cNvSpPr txBox="1"/>
          <p:nvPr/>
        </p:nvSpPr>
        <p:spPr>
          <a:xfrm>
            <a:off x="6360994" y="4063980"/>
            <a:ext cx="12249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Lockdown supply</a:t>
            </a:r>
            <a:endParaRPr sz="105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105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chain slowdown</a:t>
            </a:r>
            <a:endParaRPr sz="105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9" name="Google Shape;79;p9"/>
          <p:cNvCxnSpPr>
            <a:stCxn id="78" idx="3"/>
          </p:cNvCxnSpPr>
          <p:nvPr/>
        </p:nvCxnSpPr>
        <p:spPr>
          <a:xfrm rot="10800000" flipH="1">
            <a:off x="7585894" y="3785280"/>
            <a:ext cx="870600" cy="440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30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97" name="Google Shape;297;p2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Thank you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31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03" name="Google Shape;303;p2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Backup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GWP calculation</a:t>
            </a:r>
            <a:endParaRPr/>
          </a:p>
        </p:txBody>
      </p:sp>
      <p:sp>
        <p:nvSpPr>
          <p:cNvPr id="309" name="Google Shape;309;p24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2"/>
                </a:solidFill>
              </a:rPr>
              <a:t>32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310" name="Google Shape;310;p24"/>
          <p:cNvSpPr txBox="1">
            <a:spLocks noGrp="1"/>
          </p:cNvSpPr>
          <p:nvPr>
            <p:ph type="body" idx="1"/>
          </p:nvPr>
        </p:nvSpPr>
        <p:spPr>
          <a:xfrm>
            <a:off x="158750" y="465450"/>
            <a:ext cx="8673600" cy="44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GWP for a single gas is well defined:  it is a measure of how much energy the emissions of</a:t>
            </a:r>
            <a:r>
              <a:rPr lang="it" b="1" u="sng"/>
              <a:t> 1 ton</a:t>
            </a:r>
            <a:r>
              <a:rPr lang="it"/>
              <a:t> of a gas will absorb over a given period of time, relative to the emissions of 1 ton of carbon dioxide (CO2)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Gas mixture is expressed in fractions of normal volume → proportional to number of moles → molecular weight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GWP of gas mixture: (ΣGWP</a:t>
            </a:r>
            <a:r>
              <a:rPr lang="it" baseline="-25000"/>
              <a:t>i</a:t>
            </a:r>
            <a:r>
              <a:rPr lang="it"/>
              <a:t> * M</a:t>
            </a:r>
            <a:r>
              <a:rPr lang="it" baseline="-25000"/>
              <a:t>i</a:t>
            </a:r>
            <a:r>
              <a:rPr lang="it"/>
              <a:t>*f</a:t>
            </a:r>
            <a:r>
              <a:rPr lang="it" baseline="-25000"/>
              <a:t>i</a:t>
            </a:r>
            <a:r>
              <a:rPr lang="it"/>
              <a:t>)</a:t>
            </a:r>
            <a:r>
              <a:rPr lang="it" baseline="-25000"/>
              <a:t> </a:t>
            </a:r>
            <a:r>
              <a:rPr lang="it"/>
              <a:t>/ M</a:t>
            </a:r>
            <a:r>
              <a:rPr lang="it" baseline="-25000"/>
              <a:t>CO2, </a:t>
            </a:r>
            <a:r>
              <a:rPr lang="it"/>
              <a:t>where M is molecular mass and f the amount of the gas in the mixture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Example: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Suppose RPCs are operated with 1000 ln/h of CO2. After one year the tons of CO2 are: </a:t>
            </a:r>
            <a:endParaRPr/>
          </a:p>
          <a:p>
            <a:pPr marL="0" lvl="0" indent="45720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1000 ln/h * 8760 h / 22.4 l/mol * 44 g/mol = </a:t>
            </a:r>
            <a:r>
              <a:rPr lang="it" b="1"/>
              <a:t>17.2 tons</a:t>
            </a:r>
            <a:endParaRPr b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Suppose RPCs are operated with 70% R-134a and 30% CO2. If we simply do the proportion we would get: 1430 * 0.7 + 1* 0.3 = </a:t>
            </a:r>
            <a:r>
              <a:rPr lang="it" b="1"/>
              <a:t>1001</a:t>
            </a:r>
            <a:r>
              <a:rPr lang="it"/>
              <a:t> of GWP → </a:t>
            </a:r>
            <a:r>
              <a:rPr lang="it" i="1" u="sng"/>
              <a:t>wrong estimation</a:t>
            </a:r>
            <a:endParaRPr i="1" u="sng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After one year the equivalent tCO2e are:</a:t>
            </a:r>
            <a:endParaRPr/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CO2</a:t>
            </a:r>
            <a:r>
              <a:rPr lang="it"/>
              <a:t>: 300 ln/h * 8760 h / 22.4 l/mol * 44 g/mol = 5.2 tons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R-134a</a:t>
            </a:r>
            <a:r>
              <a:rPr lang="it"/>
              <a:t>: 300 ln/h * 8760 h / 22.4 l/mol * 102 g/mol * 1430 = </a:t>
            </a:r>
            <a:r>
              <a:rPr lang="it" b="1"/>
              <a:t>39.9 kTons</a:t>
            </a:r>
            <a:endParaRPr b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it"/>
              <a:t>This results are because detectors and gas systems are operated using </a:t>
            </a:r>
            <a:r>
              <a:rPr lang="it" b="1"/>
              <a:t>normal volume units</a:t>
            </a:r>
            <a:r>
              <a:rPr lang="it"/>
              <a:t> and not mass of the gases</a:t>
            </a:r>
            <a:endParaRPr/>
          </a:p>
        </p:txBody>
      </p:sp>
      <p:sp>
        <p:nvSpPr>
          <p:cNvPr id="311" name="Google Shape;311;p24"/>
          <p:cNvSpPr txBox="1"/>
          <p:nvPr/>
        </p:nvSpPr>
        <p:spPr>
          <a:xfrm>
            <a:off x="5957700" y="3377500"/>
            <a:ext cx="301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⇒ </a:t>
            </a:r>
            <a:r>
              <a:rPr lang="it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39.9 ktCO2e   ⇒ GWP</a:t>
            </a:r>
            <a:r>
              <a:rPr lang="it" baseline="-25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it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= 39.9 ktons / 17.2 tons = </a:t>
            </a:r>
            <a:r>
              <a:rPr lang="it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2320 GWP</a:t>
            </a:r>
            <a:r>
              <a:rPr lang="it" b="1" baseline="-25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it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33</a:t>
            </a:fld>
            <a:endParaRPr/>
          </a:p>
        </p:txBody>
      </p:sp>
      <p:sp>
        <p:nvSpPr>
          <p:cNvPr id="317" name="Google Shape;317;p25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Gamma charge per count</a:t>
            </a:r>
            <a:endParaRPr/>
          </a:p>
        </p:txBody>
      </p:sp>
      <p:pic>
        <p:nvPicPr>
          <p:cNvPr id="318" name="Google Shape;3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625" y="1298750"/>
            <a:ext cx="2993099" cy="276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5"/>
          <p:cNvSpPr txBox="1"/>
          <p:nvPr/>
        </p:nvSpPr>
        <p:spPr>
          <a:xfrm rot="-5400000">
            <a:off x="432675" y="2523500"/>
            <a:ext cx="10065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Source Sans Pro"/>
                <a:ea typeface="Source Sans Pro"/>
                <a:cs typeface="Source Sans Pro"/>
                <a:sym typeface="Source Sans Pro"/>
              </a:rPr>
              <a:t>Charge [pC]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0" name="Google Shape;320;p25"/>
          <p:cNvSpPr txBox="1"/>
          <p:nvPr/>
        </p:nvSpPr>
        <p:spPr>
          <a:xfrm>
            <a:off x="1852925" y="3875350"/>
            <a:ext cx="10065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Source Sans Pro"/>
                <a:ea typeface="Source Sans Pro"/>
                <a:cs typeface="Source Sans Pro"/>
                <a:sym typeface="Source Sans Pro"/>
              </a:rPr>
              <a:t>HV - HV</a:t>
            </a:r>
            <a:r>
              <a:rPr lang="it" b="1" baseline="-25000">
                <a:latin typeface="Source Sans Pro"/>
                <a:ea typeface="Source Sans Pro"/>
                <a:cs typeface="Source Sans Pro"/>
                <a:sym typeface="Source Sans Pro"/>
              </a:rPr>
              <a:t>w.p.</a:t>
            </a:r>
            <a:endParaRPr b="1" baseline="-25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6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34</a:t>
            </a:fld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Gas coefficients</a:t>
            </a:r>
            <a:endParaRPr/>
          </a:p>
        </p:txBody>
      </p:sp>
      <p:pic>
        <p:nvPicPr>
          <p:cNvPr id="327" name="Google Shape;3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51" y="772226"/>
            <a:ext cx="2843876" cy="19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5025" y="754300"/>
            <a:ext cx="2739177" cy="19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4773" y="2758913"/>
            <a:ext cx="5114373" cy="2015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396" y="2758925"/>
            <a:ext cx="2739175" cy="1979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>
                <a:solidFill>
                  <a:schemeClr val="dk1"/>
                </a:solidFill>
              </a:rPr>
              <a:t>SF6 used in glass and HPL RPCs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~ 7% in ALICE TOF, 0.3 % in ALICE, ATLAS, CMS RPCs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Mass consumption → 1% of total GHGs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CO2 equivalent emissions → </a:t>
            </a:r>
            <a:r>
              <a:rPr lang="it" b="1">
                <a:solidFill>
                  <a:srgbClr val="FF7F0E"/>
                </a:solidFill>
              </a:rPr>
              <a:t>8% of total GHGs</a:t>
            </a:r>
            <a:endParaRPr b="1">
              <a:solidFill>
                <a:srgbClr val="FF7F0E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SF6 has unique properties</a:t>
            </a:r>
            <a:endParaRPr b="1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Most potent GHG: GWP of </a:t>
            </a:r>
            <a:r>
              <a:rPr lang="it" b="1">
                <a:solidFill>
                  <a:schemeClr val="lt2"/>
                </a:solidFill>
              </a:rPr>
              <a:t>22800</a:t>
            </a:r>
            <a:endParaRPr b="1">
              <a:solidFill>
                <a:schemeClr val="lt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Chemically stable, inert</a:t>
            </a:r>
            <a:endParaRPr>
              <a:solidFill>
                <a:schemeClr val="lt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Extremely high atmosphere lifetime: </a:t>
            </a:r>
            <a:r>
              <a:rPr lang="it" b="1">
                <a:solidFill>
                  <a:schemeClr val="lt2"/>
                </a:solidFill>
              </a:rPr>
              <a:t>3200 years</a:t>
            </a:r>
            <a:endParaRPr b="1">
              <a:solidFill>
                <a:schemeClr val="lt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Excellent dielectric properties: high electronegativity</a:t>
            </a:r>
            <a:endParaRPr>
              <a:solidFill>
                <a:schemeClr val="lt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Not flammable</a:t>
            </a:r>
            <a:endParaRPr>
              <a:solidFill>
                <a:schemeClr val="lt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Not toxic</a:t>
            </a:r>
            <a:endParaRPr>
              <a:solidFill>
                <a:schemeClr val="lt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Good vapour pressure</a:t>
            </a:r>
            <a:endParaRPr>
              <a:solidFill>
                <a:schemeClr val="lt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Electrical industry is actively researching and developing alternatives to SF6</a:t>
            </a:r>
            <a:r>
              <a:rPr lang="it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4</a:t>
            </a:fld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RPCs at LHC: SF6 consumption</a:t>
            </a:r>
            <a:endParaRPr/>
          </a:p>
        </p:txBody>
      </p:sp>
      <p:pic>
        <p:nvPicPr>
          <p:cNvPr id="87" name="Google Shape;8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0777" y="227152"/>
            <a:ext cx="3533550" cy="2040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 txBox="1"/>
          <p:nvPr/>
        </p:nvSpPr>
        <p:spPr>
          <a:xfrm>
            <a:off x="6614975" y="2408050"/>
            <a:ext cx="86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kg SF6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6334000" y="3010000"/>
            <a:ext cx="142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22800 kg CO2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0" name="Google Shape;9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433" y="4175877"/>
            <a:ext cx="542572" cy="27629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"/>
          <p:cNvSpPr txBox="1"/>
          <p:nvPr/>
        </p:nvSpPr>
        <p:spPr>
          <a:xfrm>
            <a:off x="5502650" y="3614988"/>
            <a:ext cx="122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 cars / year</a:t>
            </a:r>
            <a:endParaRPr sz="1200" b="1">
              <a:solidFill>
                <a:srgbClr val="FF7F0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6422" y="4029878"/>
            <a:ext cx="548700" cy="47584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"/>
          <p:cNvSpPr txBox="1"/>
          <p:nvPr/>
        </p:nvSpPr>
        <p:spPr>
          <a:xfrm>
            <a:off x="6772850" y="3615000"/>
            <a:ext cx="233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2CA0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380 tree seedlings / 10 years</a:t>
            </a:r>
            <a:endParaRPr sz="1200" b="1">
              <a:solidFill>
                <a:srgbClr val="2CA0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4" name="Google Shape;94;p10"/>
          <p:cNvCxnSpPr>
            <a:stCxn id="88" idx="2"/>
            <a:endCxn id="89" idx="0"/>
          </p:cNvCxnSpPr>
          <p:nvPr/>
        </p:nvCxnSpPr>
        <p:spPr>
          <a:xfrm rot="-5400000" flipH="1">
            <a:off x="6946625" y="2908900"/>
            <a:ext cx="201900" cy="600"/>
          </a:xfrm>
          <a:prstGeom prst="curvedConnector3">
            <a:avLst>
              <a:gd name="adj1" fmla="val 4996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0"/>
          <p:cNvCxnSpPr>
            <a:stCxn id="89" idx="2"/>
            <a:endCxn id="91" idx="0"/>
          </p:cNvCxnSpPr>
          <p:nvPr/>
        </p:nvCxnSpPr>
        <p:spPr>
          <a:xfrm rot="5400000">
            <a:off x="6477850" y="3044950"/>
            <a:ext cx="204900" cy="935400"/>
          </a:xfrm>
          <a:prstGeom prst="curvedConnector3">
            <a:avLst>
              <a:gd name="adj1" fmla="val 4997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10"/>
          <p:cNvCxnSpPr>
            <a:stCxn id="89" idx="2"/>
            <a:endCxn id="93" idx="0"/>
          </p:cNvCxnSpPr>
          <p:nvPr/>
        </p:nvCxnSpPr>
        <p:spPr>
          <a:xfrm rot="-5400000" flipH="1">
            <a:off x="7390900" y="3067300"/>
            <a:ext cx="204900" cy="890700"/>
          </a:xfrm>
          <a:prstGeom prst="curvedConnector3">
            <a:avLst>
              <a:gd name="adj1" fmla="val 4997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97;p10"/>
          <p:cNvSpPr txBox="1"/>
          <p:nvPr/>
        </p:nvSpPr>
        <p:spPr>
          <a:xfrm>
            <a:off x="5426446" y="4551290"/>
            <a:ext cx="3315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 i="1"/>
              <a:t>https://www.epa.gov/energy/greenhouse-gas-equivalencies-calculator</a:t>
            </a:r>
            <a:endParaRPr sz="700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"/>
          <p:cNvSpPr txBox="1"/>
          <p:nvPr/>
        </p:nvSpPr>
        <p:spPr>
          <a:xfrm>
            <a:off x="815700" y="1893626"/>
            <a:ext cx="7196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i="1" u="sng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Goal:</a:t>
            </a:r>
            <a:endParaRPr sz="2000" b="1" i="1" u="sng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i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Find a </a:t>
            </a:r>
            <a:r>
              <a:rPr lang="it" sz="2000" b="1" i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low-GWP</a:t>
            </a:r>
            <a:r>
              <a:rPr lang="it" sz="2000" i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gas mixture </a:t>
            </a:r>
            <a:r>
              <a:rPr lang="it" sz="2000" b="1" i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suitable</a:t>
            </a:r>
            <a:r>
              <a:rPr lang="it" sz="2000" i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 </a:t>
            </a:r>
            <a:r>
              <a:rPr lang="it" sz="2000" b="1" i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LHC-operation </a:t>
            </a:r>
            <a:r>
              <a:rPr lang="it" sz="2000" i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that requires </a:t>
            </a:r>
            <a:r>
              <a:rPr lang="it" sz="2000" b="1" i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change</a:t>
            </a:r>
            <a:r>
              <a:rPr lang="it" sz="2000" i="1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 the current RPC systems (i.e. no change in electronics, HV, gas systems, etc.)</a:t>
            </a:r>
            <a:endParaRPr sz="1800"/>
          </a:p>
        </p:txBody>
      </p:sp>
      <p:grpSp>
        <p:nvGrpSpPr>
          <p:cNvPr id="103" name="Google Shape;103;p11"/>
          <p:cNvGrpSpPr/>
          <p:nvPr/>
        </p:nvGrpSpPr>
        <p:grpSpPr>
          <a:xfrm>
            <a:off x="764810" y="479275"/>
            <a:ext cx="2880828" cy="890100"/>
            <a:chOff x="764750" y="479275"/>
            <a:chExt cx="3353700" cy="890100"/>
          </a:xfrm>
        </p:grpSpPr>
        <p:sp>
          <p:nvSpPr>
            <p:cNvPr id="104" name="Google Shape;104;p11"/>
            <p:cNvSpPr/>
            <p:nvPr/>
          </p:nvSpPr>
          <p:spPr>
            <a:xfrm>
              <a:off x="764750" y="694675"/>
              <a:ext cx="3353700" cy="674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FF7F0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F0E"/>
                </a:solidFill>
              </a:endParaRPr>
            </a:p>
          </p:txBody>
        </p:sp>
        <p:sp>
          <p:nvSpPr>
            <p:cNvPr id="105" name="Google Shape;105;p11"/>
            <p:cNvSpPr txBox="1"/>
            <p:nvPr/>
          </p:nvSpPr>
          <p:spPr>
            <a:xfrm>
              <a:off x="764750" y="479275"/>
              <a:ext cx="3353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rgbClr val="FF7F0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Alternatives to/reduction of R-134a</a:t>
              </a:r>
              <a:endParaRPr b="1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06" name="Google Shape;106;p11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5</a:t>
            </a:fld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Goal of RPCs studies on alternative gases</a:t>
            </a:r>
            <a:endParaRPr/>
          </a:p>
        </p:txBody>
      </p:sp>
      <p:sp>
        <p:nvSpPr>
          <p:cNvPr id="108" name="Google Shape;108;p11"/>
          <p:cNvSpPr/>
          <p:nvPr/>
        </p:nvSpPr>
        <p:spPr>
          <a:xfrm>
            <a:off x="4362475" y="670525"/>
            <a:ext cx="1991100" cy="674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B539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</a:endParaRPr>
          </a:p>
        </p:txBody>
      </p:sp>
      <p:sp>
        <p:nvSpPr>
          <p:cNvPr id="109" name="Google Shape;109;p11"/>
          <p:cNvSpPr/>
          <p:nvPr/>
        </p:nvSpPr>
        <p:spPr>
          <a:xfrm>
            <a:off x="6638350" y="670525"/>
            <a:ext cx="1745400" cy="1563000"/>
          </a:xfrm>
          <a:prstGeom prst="roundRect">
            <a:avLst>
              <a:gd name="adj" fmla="val 7962"/>
            </a:avLst>
          </a:prstGeom>
          <a:noFill/>
          <a:ln w="9525" cap="flat" cmpd="sng">
            <a:solidFill>
              <a:srgbClr val="2CA02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1"/>
          <p:cNvSpPr/>
          <p:nvPr/>
        </p:nvSpPr>
        <p:spPr>
          <a:xfrm>
            <a:off x="1617400" y="4008100"/>
            <a:ext cx="6116100" cy="794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9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1"/>
          <p:cNvSpPr/>
          <p:nvPr/>
        </p:nvSpPr>
        <p:spPr>
          <a:xfrm>
            <a:off x="6035525" y="4162000"/>
            <a:ext cx="15099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HF and other acids production</a:t>
            </a:r>
            <a:endParaRPr sz="1000" b="1" i="1">
              <a:solidFill>
                <a:srgbClr val="434343"/>
              </a:solidFill>
            </a:endParaRPr>
          </a:p>
        </p:txBody>
      </p:sp>
      <p:sp>
        <p:nvSpPr>
          <p:cNvPr id="112" name="Google Shape;112;p11"/>
          <p:cNvSpPr/>
          <p:nvPr/>
        </p:nvSpPr>
        <p:spPr>
          <a:xfrm>
            <a:off x="4527450" y="4101300"/>
            <a:ext cx="1119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Water solubility</a:t>
            </a:r>
            <a:endParaRPr sz="1000" b="1" i="1">
              <a:solidFill>
                <a:srgbClr val="434343"/>
              </a:solidFill>
            </a:endParaRPr>
          </a:p>
        </p:txBody>
      </p:sp>
      <p:sp>
        <p:nvSpPr>
          <p:cNvPr id="113" name="Google Shape;113;p11"/>
          <p:cNvSpPr/>
          <p:nvPr/>
        </p:nvSpPr>
        <p:spPr>
          <a:xfrm>
            <a:off x="6713825" y="764800"/>
            <a:ext cx="15525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RPC ECOGAS@GIF++ (AIDAInnova)</a:t>
            </a:r>
            <a:endParaRPr sz="1000" b="1">
              <a:solidFill>
                <a:srgbClr val="434343"/>
              </a:solidFill>
            </a:endParaRPr>
          </a:p>
        </p:txBody>
      </p:sp>
      <p:sp>
        <p:nvSpPr>
          <p:cNvPr id="114" name="Google Shape;114;p11"/>
          <p:cNvSpPr/>
          <p:nvPr/>
        </p:nvSpPr>
        <p:spPr>
          <a:xfrm>
            <a:off x="6756575" y="1525500"/>
            <a:ext cx="14670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CO2 addition to the standard gas mixture</a:t>
            </a:r>
            <a:endParaRPr sz="1000" b="1">
              <a:solidFill>
                <a:srgbClr val="434343"/>
              </a:solidFill>
            </a:endParaRPr>
          </a:p>
        </p:txBody>
      </p:sp>
      <p:sp>
        <p:nvSpPr>
          <p:cNvPr id="115" name="Google Shape;115;p11"/>
          <p:cNvSpPr/>
          <p:nvPr/>
        </p:nvSpPr>
        <p:spPr>
          <a:xfrm>
            <a:off x="4716929" y="718825"/>
            <a:ext cx="12672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Novec</a:t>
            </a:r>
            <a:r>
              <a:rPr lang="it" sz="1000" b="1" i="1" baseline="30000">
                <a:solidFill>
                  <a:srgbClr val="434343"/>
                </a:solidFill>
              </a:rPr>
              <a:t>TM</a:t>
            </a:r>
            <a:r>
              <a:rPr lang="it" sz="1000" b="1" i="1">
                <a:solidFill>
                  <a:srgbClr val="434343"/>
                </a:solidFill>
              </a:rPr>
              <a:t> 4710, 5110, C4F8O, CF3I, R-1224yd</a:t>
            </a:r>
            <a:endParaRPr sz="1000" b="1">
              <a:solidFill>
                <a:srgbClr val="434343"/>
              </a:solidFill>
            </a:endParaRPr>
          </a:p>
        </p:txBody>
      </p:sp>
      <p:sp>
        <p:nvSpPr>
          <p:cNvPr id="116" name="Google Shape;116;p11"/>
          <p:cNvSpPr/>
          <p:nvPr/>
        </p:nvSpPr>
        <p:spPr>
          <a:xfrm>
            <a:off x="848800" y="718825"/>
            <a:ext cx="11841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HFO/R-1234ze as</a:t>
            </a:r>
            <a:endParaRPr sz="1000" b="1" i="1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main alternative</a:t>
            </a:r>
            <a:endParaRPr sz="1000" b="1" i="1">
              <a:solidFill>
                <a:srgbClr val="434343"/>
              </a:solidFill>
            </a:endParaRPr>
          </a:p>
        </p:txBody>
      </p:sp>
      <p:sp>
        <p:nvSpPr>
          <p:cNvPr id="117" name="Google Shape;117;p11"/>
          <p:cNvSpPr/>
          <p:nvPr/>
        </p:nvSpPr>
        <p:spPr>
          <a:xfrm>
            <a:off x="2205150" y="797875"/>
            <a:ext cx="13782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Non fluorinated gases</a:t>
            </a:r>
            <a:endParaRPr sz="1000" b="1" i="1">
              <a:solidFill>
                <a:srgbClr val="434343"/>
              </a:solidFill>
            </a:endParaRPr>
          </a:p>
        </p:txBody>
      </p:sp>
      <p:sp>
        <p:nvSpPr>
          <p:cNvPr id="118" name="Google Shape;118;p11"/>
          <p:cNvSpPr txBox="1"/>
          <p:nvPr/>
        </p:nvSpPr>
        <p:spPr>
          <a:xfrm>
            <a:off x="4362475" y="479275"/>
            <a:ext cx="1991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B539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Alternatives to SF6</a:t>
            </a:r>
            <a:endParaRPr b="1">
              <a:solidFill>
                <a:srgbClr val="0B539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9" name="Google Shape;119;p11"/>
          <p:cNvSpPr txBox="1"/>
          <p:nvPr/>
        </p:nvSpPr>
        <p:spPr>
          <a:xfrm>
            <a:off x="6674600" y="479275"/>
            <a:ext cx="1745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2CA0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Aging studies</a:t>
            </a:r>
            <a:endParaRPr b="1">
              <a:solidFill>
                <a:srgbClr val="2CA0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0" name="Google Shape;120;p11"/>
          <p:cNvSpPr txBox="1"/>
          <p:nvPr/>
        </p:nvSpPr>
        <p:spPr>
          <a:xfrm>
            <a:off x="1708050" y="3792700"/>
            <a:ext cx="2910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99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Studies on gas properties</a:t>
            </a:r>
            <a:endParaRPr b="1">
              <a:solidFill>
                <a:srgbClr val="99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" name="Google Shape;121;p11"/>
          <p:cNvSpPr/>
          <p:nvPr/>
        </p:nvSpPr>
        <p:spPr>
          <a:xfrm>
            <a:off x="3109025" y="4067800"/>
            <a:ext cx="10803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UV absorption</a:t>
            </a:r>
            <a:endParaRPr sz="1000" b="1" i="1">
              <a:solidFill>
                <a:srgbClr val="434343"/>
              </a:solidFill>
            </a:endParaRPr>
          </a:p>
        </p:txBody>
      </p:sp>
      <p:cxnSp>
        <p:nvCxnSpPr>
          <p:cNvPr id="122" name="Google Shape;122;p11"/>
          <p:cNvCxnSpPr>
            <a:stCxn id="102" idx="0"/>
            <a:endCxn id="104" idx="2"/>
          </p:cNvCxnSpPr>
          <p:nvPr/>
        </p:nvCxnSpPr>
        <p:spPr>
          <a:xfrm rot="5400000" flipH="1">
            <a:off x="3047400" y="526976"/>
            <a:ext cx="524400" cy="2208900"/>
          </a:xfrm>
          <a:prstGeom prst="curvedConnector3">
            <a:avLst>
              <a:gd name="adj1" fmla="val 49986"/>
            </a:avLst>
          </a:prstGeom>
          <a:noFill/>
          <a:ln w="9525" cap="flat" cmpd="sng">
            <a:solidFill>
              <a:srgbClr val="FF7F0E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23" name="Google Shape;123;p11"/>
          <p:cNvCxnSpPr>
            <a:stCxn id="102" idx="0"/>
            <a:endCxn id="115" idx="2"/>
          </p:cNvCxnSpPr>
          <p:nvPr/>
        </p:nvCxnSpPr>
        <p:spPr>
          <a:xfrm rot="-5400000">
            <a:off x="4608150" y="1151126"/>
            <a:ext cx="548400" cy="936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B5394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24" name="Google Shape;124;p11"/>
          <p:cNvCxnSpPr>
            <a:stCxn id="102" idx="0"/>
            <a:endCxn id="109" idx="1"/>
          </p:cNvCxnSpPr>
          <p:nvPr/>
        </p:nvCxnSpPr>
        <p:spPr>
          <a:xfrm rot="-5400000">
            <a:off x="5305350" y="560726"/>
            <a:ext cx="441600" cy="2224200"/>
          </a:xfrm>
          <a:prstGeom prst="curvedConnector2">
            <a:avLst/>
          </a:prstGeom>
          <a:noFill/>
          <a:ln w="9525" cap="flat" cmpd="sng">
            <a:solidFill>
              <a:srgbClr val="2CA02C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25" name="Google Shape;125;p11"/>
          <p:cNvCxnSpPr>
            <a:stCxn id="102" idx="2"/>
          </p:cNvCxnSpPr>
          <p:nvPr/>
        </p:nvCxnSpPr>
        <p:spPr>
          <a:xfrm rot="-5400000" flipH="1">
            <a:off x="4225500" y="3498176"/>
            <a:ext cx="581100" cy="204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351C75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26" name="Google Shape;126;p11"/>
          <p:cNvSpPr/>
          <p:nvPr/>
        </p:nvSpPr>
        <p:spPr>
          <a:xfrm>
            <a:off x="1708050" y="4101300"/>
            <a:ext cx="1119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i="1">
                <a:solidFill>
                  <a:srgbClr val="434343"/>
                </a:solidFill>
              </a:rPr>
              <a:t>Gas species qualification and quantification</a:t>
            </a:r>
            <a:endParaRPr sz="1000" b="1" i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body" idx="1"/>
          </p:nvPr>
        </p:nvSpPr>
        <p:spPr>
          <a:xfrm>
            <a:off x="4781600" y="641000"/>
            <a:ext cx="3915900" cy="17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GIF++ setup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Muon beam + </a:t>
            </a:r>
            <a:r>
              <a:rPr lang="it" baseline="30000">
                <a:solidFill>
                  <a:srgbClr val="7F7F7F"/>
                </a:solidFill>
              </a:rPr>
              <a:t>137</a:t>
            </a:r>
            <a:r>
              <a:rPr lang="it">
                <a:solidFill>
                  <a:srgbClr val="7F7F7F"/>
                </a:solidFill>
              </a:rPr>
              <a:t>Cs gamma source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Gas mixtures validation:</a:t>
            </a:r>
            <a:endParaRPr>
              <a:solidFill>
                <a:srgbClr val="7F7F7F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it">
                <a:solidFill>
                  <a:srgbClr val="7F7F7F"/>
                </a:solidFill>
              </a:rPr>
              <a:t>Muon beam at different background rates (ABS filters)</a:t>
            </a:r>
            <a:endParaRPr>
              <a:solidFill>
                <a:srgbClr val="7F7F7F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it">
                <a:solidFill>
                  <a:srgbClr val="7F7F7F"/>
                </a:solidFill>
              </a:rPr>
              <a:t>Long term studies: currents stability</a:t>
            </a:r>
            <a:endParaRPr>
              <a:solidFill>
                <a:srgbClr val="7F7F7F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it">
                <a:solidFill>
                  <a:srgbClr val="7F7F7F"/>
                </a:solidFill>
              </a:rPr>
              <a:t>Cosmic muons measurements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90" name="Google Shape;90;p10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6</a:t>
            </a:fld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Experimental setup</a:t>
            </a:r>
            <a:endParaRPr/>
          </a:p>
        </p:txBody>
      </p:sp>
      <p:pic>
        <p:nvPicPr>
          <p:cNvPr id="92" name="Google Shape;92;p10"/>
          <p:cNvPicPr preferRelativeResize="0"/>
          <p:nvPr/>
        </p:nvPicPr>
        <p:blipFill rotWithShape="1">
          <a:blip r:embed="rId3">
            <a:alphaModFix/>
          </a:blip>
          <a:srcRect t="3484"/>
          <a:stretch/>
        </p:blipFill>
        <p:spPr>
          <a:xfrm>
            <a:off x="468950" y="2489050"/>
            <a:ext cx="3991051" cy="215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325100" cy="17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Laboratory setup</a:t>
            </a:r>
            <a:endParaRPr b="1">
              <a:solidFill>
                <a:schemeClr val="dk1"/>
              </a:solidFill>
            </a:endParaRPr>
          </a:p>
          <a:p>
            <a:pPr marL="457200" lvl="0" indent="-310832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Single gap, 2 mm electrodes + 2 mm 80x100 cm</a:t>
            </a:r>
            <a:r>
              <a:rPr lang="it" baseline="30000">
                <a:solidFill>
                  <a:srgbClr val="7F7F7F"/>
                </a:solidFill>
              </a:rPr>
              <a:t>2</a:t>
            </a:r>
            <a:r>
              <a:rPr lang="it">
                <a:solidFill>
                  <a:srgbClr val="7F7F7F"/>
                </a:solidFill>
              </a:rPr>
              <a:t> gap HPL</a:t>
            </a:r>
            <a:endParaRPr>
              <a:solidFill>
                <a:srgbClr val="7F7F7F"/>
              </a:solidFill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Tests of new gases</a:t>
            </a:r>
            <a:endParaRPr>
              <a:solidFill>
                <a:srgbClr val="7F7F7F"/>
              </a:solidFill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Gas mixtures fine tuning: up to 6 components, 0.01% precision</a:t>
            </a:r>
            <a:endParaRPr>
              <a:solidFill>
                <a:srgbClr val="7F7F7F"/>
              </a:solidFill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Low rates, cosmic muons</a:t>
            </a:r>
            <a:endParaRPr>
              <a:solidFill>
                <a:srgbClr val="7F7F7F"/>
              </a:solidFill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Raw waveform analysis: efficiency, st. prob., cluster size, time resolution, prompt charge </a:t>
            </a:r>
            <a:endParaRPr/>
          </a:p>
        </p:txBody>
      </p:sp>
      <p:grpSp>
        <p:nvGrpSpPr>
          <p:cNvPr id="94" name="Google Shape;94;p10"/>
          <p:cNvGrpSpPr/>
          <p:nvPr/>
        </p:nvGrpSpPr>
        <p:grpSpPr>
          <a:xfrm>
            <a:off x="4846888" y="2471575"/>
            <a:ext cx="3850601" cy="2115700"/>
            <a:chOff x="4284696" y="1867644"/>
            <a:chExt cx="4758528" cy="2671001"/>
          </a:xfrm>
        </p:grpSpPr>
        <p:pic>
          <p:nvPicPr>
            <p:cNvPr id="95" name="Google Shape;95;p10"/>
            <p:cNvPicPr preferRelativeResize="0"/>
            <p:nvPr/>
          </p:nvPicPr>
          <p:blipFill rotWithShape="1">
            <a:blip r:embed="rId4">
              <a:alphaModFix/>
            </a:blip>
            <a:srcRect t="12898" r="10193" b="19888"/>
            <a:stretch/>
          </p:blipFill>
          <p:spPr>
            <a:xfrm>
              <a:off x="4284696" y="1867644"/>
              <a:ext cx="4758528" cy="2671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10"/>
            <p:cNvSpPr txBox="1"/>
            <p:nvPr/>
          </p:nvSpPr>
          <p:spPr>
            <a:xfrm>
              <a:off x="4367400" y="2782825"/>
              <a:ext cx="1206600" cy="286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Gamma source</a:t>
              </a:r>
              <a:endPara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7" name="Google Shape;97;p10"/>
            <p:cNvSpPr txBox="1"/>
            <p:nvPr/>
          </p:nvSpPr>
          <p:spPr>
            <a:xfrm>
              <a:off x="7469000" y="4054150"/>
              <a:ext cx="1206600" cy="4806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Rotating RPC trolley</a:t>
              </a:r>
              <a:endPara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cxnSp>
          <p:nvCxnSpPr>
            <p:cNvPr id="98" name="Google Shape;98;p10"/>
            <p:cNvCxnSpPr/>
            <p:nvPr/>
          </p:nvCxnSpPr>
          <p:spPr>
            <a:xfrm>
              <a:off x="5023550" y="2490600"/>
              <a:ext cx="3852300" cy="354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9" name="Google Shape;99;p10"/>
            <p:cNvCxnSpPr/>
            <p:nvPr/>
          </p:nvCxnSpPr>
          <p:spPr>
            <a:xfrm rot="10800000">
              <a:off x="4317950" y="2233775"/>
              <a:ext cx="4692000" cy="0"/>
            </a:xfrm>
            <a:prstGeom prst="straightConnector1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0" name="Google Shape;100;p10"/>
            <p:cNvSpPr txBox="1"/>
            <p:nvPr/>
          </p:nvSpPr>
          <p:spPr>
            <a:xfrm>
              <a:off x="6346400" y="1891000"/>
              <a:ext cx="1206600" cy="286200"/>
            </a:xfrm>
            <a:prstGeom prst="rect">
              <a:avLst/>
            </a:prstGeom>
            <a:solidFill>
              <a:srgbClr val="2CA02C"/>
            </a:solidFill>
            <a:ln w="9525" cap="flat" cmpd="sng">
              <a:solidFill>
                <a:srgbClr val="2CA0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Muon beam</a:t>
              </a:r>
              <a:endPara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1" name="Google Shape;101;p10"/>
            <p:cNvSpPr txBox="1"/>
            <p:nvPr/>
          </p:nvSpPr>
          <p:spPr>
            <a:xfrm>
              <a:off x="6490900" y="3304075"/>
              <a:ext cx="1062000" cy="2862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RPCs</a:t>
              </a:r>
              <a:endPara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cxnSp>
          <p:nvCxnSpPr>
            <p:cNvPr id="102" name="Google Shape;102;p10"/>
            <p:cNvCxnSpPr>
              <a:stCxn id="101" idx="3"/>
            </p:cNvCxnSpPr>
            <p:nvPr/>
          </p:nvCxnSpPr>
          <p:spPr>
            <a:xfrm rot="10800000" flipH="1">
              <a:off x="7552900" y="2669575"/>
              <a:ext cx="915300" cy="777600"/>
            </a:xfrm>
            <a:prstGeom prst="straightConnector1">
              <a:avLst/>
            </a:prstGeom>
            <a:noFill/>
            <a:ln w="19050" cap="flat" cmpd="sng">
              <a:solidFill>
                <a:srgbClr val="3C78D8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3" name="Google Shape;103;p10"/>
            <p:cNvCxnSpPr/>
            <p:nvPr/>
          </p:nvCxnSpPr>
          <p:spPr>
            <a:xfrm rot="10800000" flipH="1">
              <a:off x="7238075" y="2494675"/>
              <a:ext cx="687900" cy="821100"/>
            </a:xfrm>
            <a:prstGeom prst="straightConnector1">
              <a:avLst/>
            </a:prstGeom>
            <a:noFill/>
            <a:ln w="19050" cap="flat" cmpd="sng">
              <a:solidFill>
                <a:srgbClr val="3C78D8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561" y="0"/>
            <a:ext cx="3996637" cy="2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5468" y="2411000"/>
            <a:ext cx="4938532" cy="247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1"/>
          <p:cNvSpPr txBox="1">
            <a:spLocks noGrp="1"/>
          </p:cNvSpPr>
          <p:nvPr>
            <p:ph type="body" idx="1"/>
          </p:nvPr>
        </p:nvSpPr>
        <p:spPr>
          <a:xfrm>
            <a:off x="158750" y="2205275"/>
            <a:ext cx="3915900" cy="2724000"/>
          </a:xfrm>
          <a:prstGeom prst="rect">
            <a:avLst/>
          </a:prstGeom>
        </p:spPr>
        <p:txBody>
          <a:bodyPr spcFirstLastPara="1" wrap="square" lIns="91425" tIns="72000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Data analysis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Efficiency fitting with sigmoid function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Working point definition: </a:t>
            </a:r>
            <a:r>
              <a:rPr lang="it" b="1">
                <a:solidFill>
                  <a:srgbClr val="7F7F7F"/>
                </a:solidFill>
              </a:rPr>
              <a:t>HV(95% of ε</a:t>
            </a:r>
            <a:r>
              <a:rPr lang="it" b="1" baseline="-25000">
                <a:solidFill>
                  <a:srgbClr val="7F7F7F"/>
                </a:solidFill>
              </a:rPr>
              <a:t>max </a:t>
            </a:r>
            <a:r>
              <a:rPr lang="it" b="1">
                <a:solidFill>
                  <a:srgbClr val="7F7F7F"/>
                </a:solidFill>
              </a:rPr>
              <a:t>) + 150 V</a:t>
            </a:r>
            <a:endParaRPr b="1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Avalanche / Streamer threshold: </a:t>
            </a:r>
            <a:r>
              <a:rPr lang="it" b="1">
                <a:solidFill>
                  <a:srgbClr val="7F7F7F"/>
                </a:solidFill>
              </a:rPr>
              <a:t>10</a:t>
            </a:r>
            <a:r>
              <a:rPr lang="it" b="1" baseline="30000">
                <a:solidFill>
                  <a:srgbClr val="7F7F7F"/>
                </a:solidFill>
              </a:rPr>
              <a:t>8</a:t>
            </a:r>
            <a:r>
              <a:rPr lang="it" b="1">
                <a:solidFill>
                  <a:srgbClr val="7F7F7F"/>
                </a:solidFill>
              </a:rPr>
              <a:t> electrons</a:t>
            </a:r>
            <a:r>
              <a:rPr lang="it">
                <a:solidFill>
                  <a:srgbClr val="7F7F7F"/>
                </a:solidFill>
              </a:rPr>
              <a:t> ~ 16 pC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Efficiency-streamer separation</a:t>
            </a:r>
            <a:r>
              <a:rPr lang="it">
                <a:solidFill>
                  <a:srgbClr val="7F7F7F"/>
                </a:solidFill>
              </a:rPr>
              <a:t>: ΔV</a:t>
            </a:r>
            <a:r>
              <a:rPr lang="it" baseline="-25000">
                <a:solidFill>
                  <a:srgbClr val="7F7F7F"/>
                </a:solidFill>
              </a:rPr>
              <a:t>w.p</a:t>
            </a:r>
            <a:r>
              <a:rPr lang="it">
                <a:solidFill>
                  <a:srgbClr val="7F7F7F"/>
                </a:solidFill>
              </a:rPr>
              <a:t> - </a:t>
            </a:r>
            <a:r>
              <a:rPr lang="it">
                <a:solidFill>
                  <a:schemeClr val="lt2"/>
                </a:solidFill>
              </a:rPr>
              <a:t>ΔV</a:t>
            </a:r>
            <a:r>
              <a:rPr lang="it" baseline="-25000">
                <a:solidFill>
                  <a:srgbClr val="7F7F7F"/>
                </a:solidFill>
              </a:rPr>
              <a:t>10% st.prob.</a:t>
            </a:r>
            <a:r>
              <a:rPr lang="it">
                <a:solidFill>
                  <a:srgbClr val="7F7F7F"/>
                </a:solidFill>
              </a:rPr>
              <a:t>, </a:t>
            </a:r>
            <a:r>
              <a:rPr lang="it" b="1">
                <a:solidFill>
                  <a:srgbClr val="7F7F7F"/>
                </a:solidFill>
              </a:rPr>
              <a:t>streamer variability:</a:t>
            </a:r>
            <a:r>
              <a:rPr lang="it">
                <a:solidFill>
                  <a:srgbClr val="7F7F7F"/>
                </a:solidFill>
              </a:rPr>
              <a:t> (w.p. ± 50V)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GIF++ tests</a:t>
            </a:r>
            <a:r>
              <a:rPr lang="it">
                <a:solidFill>
                  <a:srgbClr val="7F7F7F"/>
                </a:solidFill>
              </a:rPr>
              <a:t>: foremost parameters evaluated at working point</a:t>
            </a:r>
            <a:r>
              <a:rPr lang="it" b="1">
                <a:solidFill>
                  <a:srgbClr val="7F7F7F"/>
                </a:solidFill>
              </a:rPr>
              <a:t> for each ABS filter</a:t>
            </a:r>
            <a:endParaRPr b="1">
              <a:solidFill>
                <a:srgbClr val="7F7F7F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it">
                <a:solidFill>
                  <a:srgbClr val="7F7F7F"/>
                </a:solidFill>
              </a:rPr>
              <a:t>Tested up to 500-600 Hz/cm</a:t>
            </a:r>
            <a:r>
              <a:rPr lang="it" baseline="30000">
                <a:solidFill>
                  <a:srgbClr val="7F7F7F"/>
                </a:solidFill>
              </a:rPr>
              <a:t>2</a:t>
            </a:r>
            <a:endParaRPr baseline="30000">
              <a:solidFill>
                <a:srgbClr val="7F7F7F"/>
              </a:solidFill>
            </a:endParaRPr>
          </a:p>
        </p:txBody>
      </p:sp>
      <p:sp>
        <p:nvSpPr>
          <p:cNvPr id="111" name="Google Shape;111;p11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7</a:t>
            </a:fld>
            <a:endParaRPr/>
          </a:p>
        </p:txBody>
      </p:sp>
      <p:sp>
        <p:nvSpPr>
          <p:cNvPr id="112" name="Google Shape;112;p11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acquisition and analysis</a:t>
            </a:r>
            <a:endParaRPr/>
          </a:p>
        </p:txBody>
      </p:sp>
      <p:sp>
        <p:nvSpPr>
          <p:cNvPr id="113" name="Google Shape;113;p11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444800" cy="15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Data acquisition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>
                <a:solidFill>
                  <a:srgbClr val="7F7F7F"/>
                </a:solidFill>
              </a:rPr>
              <a:t>Raw waveform</a:t>
            </a:r>
            <a:r>
              <a:rPr lang="it">
                <a:solidFill>
                  <a:srgbClr val="7F7F7F"/>
                </a:solidFill>
              </a:rPr>
              <a:t> digitizing: efficiency, charge, shape, time analysis of signals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7 strips readout / RPC</a:t>
            </a:r>
            <a:endParaRPr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2-3 RPC for </a:t>
            </a:r>
            <a:r>
              <a:rPr lang="it" b="1">
                <a:solidFill>
                  <a:srgbClr val="7F7F7F"/>
                </a:solidFill>
              </a:rPr>
              <a:t>result consistency</a:t>
            </a:r>
            <a:endParaRPr b="1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HV scans: ~ 10 HV points, 10</a:t>
            </a:r>
            <a:r>
              <a:rPr lang="it" baseline="30000">
                <a:solidFill>
                  <a:srgbClr val="7F7F7F"/>
                </a:solidFill>
              </a:rPr>
              <a:t>4</a:t>
            </a:r>
            <a:r>
              <a:rPr lang="it">
                <a:solidFill>
                  <a:srgbClr val="7F7F7F"/>
                </a:solidFill>
              </a:rPr>
              <a:t> waveforms for each HV point →</a:t>
            </a:r>
            <a:r>
              <a:rPr lang="it" b="1">
                <a:solidFill>
                  <a:srgbClr val="7F7F7F"/>
                </a:solidFill>
              </a:rPr>
              <a:t> O(10</a:t>
            </a:r>
            <a:r>
              <a:rPr lang="it" b="1" baseline="30000">
                <a:solidFill>
                  <a:srgbClr val="7F7F7F"/>
                </a:solidFill>
              </a:rPr>
              <a:t>5</a:t>
            </a:r>
            <a:r>
              <a:rPr lang="it" b="1">
                <a:solidFill>
                  <a:srgbClr val="7F7F7F"/>
                </a:solidFill>
              </a:rPr>
              <a:t>-10</a:t>
            </a:r>
            <a:r>
              <a:rPr lang="it" b="1" baseline="30000">
                <a:solidFill>
                  <a:srgbClr val="7F7F7F"/>
                </a:solidFill>
              </a:rPr>
              <a:t>6</a:t>
            </a:r>
            <a:r>
              <a:rPr lang="it" b="1">
                <a:solidFill>
                  <a:srgbClr val="7F7F7F"/>
                </a:solidFill>
              </a:rPr>
              <a:t>)</a:t>
            </a:r>
            <a:r>
              <a:rPr lang="it">
                <a:solidFill>
                  <a:srgbClr val="7F7F7F"/>
                </a:solidFill>
              </a:rPr>
              <a:t> waveforms analyzed per run</a:t>
            </a:r>
            <a:endParaRPr/>
          </a:p>
        </p:txBody>
      </p:sp>
      <p:sp>
        <p:nvSpPr>
          <p:cNvPr id="114" name="Google Shape;114;p11"/>
          <p:cNvSpPr txBox="1"/>
          <p:nvPr/>
        </p:nvSpPr>
        <p:spPr>
          <a:xfrm>
            <a:off x="5557850" y="146975"/>
            <a:ext cx="1142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Working point</a:t>
            </a:r>
            <a:endParaRPr sz="1100"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5" name="Google Shape;115;p11"/>
          <p:cNvCxnSpPr/>
          <p:nvPr/>
        </p:nvCxnSpPr>
        <p:spPr>
          <a:xfrm rot="10800000" flipH="1">
            <a:off x="6593100" y="185825"/>
            <a:ext cx="857700" cy="105000"/>
          </a:xfrm>
          <a:prstGeom prst="straightConnector1">
            <a:avLst/>
          </a:prstGeom>
          <a:noFill/>
          <a:ln w="19050" cap="flat" cmpd="sng">
            <a:solidFill>
              <a:srgbClr val="D6272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6" name="Google Shape;116;p11"/>
          <p:cNvSpPr txBox="1"/>
          <p:nvPr/>
        </p:nvSpPr>
        <p:spPr>
          <a:xfrm>
            <a:off x="8315325" y="507200"/>
            <a:ext cx="5928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1F77B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Eff. max</a:t>
            </a:r>
            <a:endParaRPr sz="1100" b="1">
              <a:solidFill>
                <a:srgbClr val="1F77B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7" name="Google Shape;117;p11"/>
          <p:cNvCxnSpPr>
            <a:stCxn id="116" idx="0"/>
          </p:cNvCxnSpPr>
          <p:nvPr/>
        </p:nvCxnSpPr>
        <p:spPr>
          <a:xfrm rot="10800000">
            <a:off x="8522625" y="164300"/>
            <a:ext cx="89100" cy="342900"/>
          </a:xfrm>
          <a:prstGeom prst="straightConnector1">
            <a:avLst/>
          </a:prstGeom>
          <a:noFill/>
          <a:ln w="19050" cap="flat" cmpd="sng">
            <a:solidFill>
              <a:srgbClr val="1F77B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8" name="Google Shape;118;p11"/>
          <p:cNvSpPr/>
          <p:nvPr/>
        </p:nvSpPr>
        <p:spPr>
          <a:xfrm>
            <a:off x="4872050" y="2678900"/>
            <a:ext cx="721500" cy="714300"/>
          </a:xfrm>
          <a:prstGeom prst="rect">
            <a:avLst/>
          </a:prstGeom>
          <a:noFill/>
          <a:ln w="9525" cap="flat" cmpd="sng">
            <a:solidFill>
              <a:srgbClr val="1F77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9" name="Google Shape;119;p11"/>
          <p:cNvCxnSpPr/>
          <p:nvPr/>
        </p:nvCxnSpPr>
        <p:spPr>
          <a:xfrm>
            <a:off x="5264950" y="3407575"/>
            <a:ext cx="1864500" cy="1057200"/>
          </a:xfrm>
          <a:prstGeom prst="curvedConnector3">
            <a:avLst>
              <a:gd name="adj1" fmla="val 16858"/>
            </a:avLst>
          </a:prstGeom>
          <a:noFill/>
          <a:ln w="9525" cap="flat" cmpd="sng">
            <a:solidFill>
              <a:srgbClr val="1F77B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" name="Google Shape;120;p11"/>
          <p:cNvSpPr/>
          <p:nvPr/>
        </p:nvSpPr>
        <p:spPr>
          <a:xfrm>
            <a:off x="7193750" y="2871800"/>
            <a:ext cx="1714500" cy="1628700"/>
          </a:xfrm>
          <a:prstGeom prst="rect">
            <a:avLst/>
          </a:prstGeom>
          <a:noFill/>
          <a:ln w="9525" cap="flat" cmpd="sng">
            <a:solidFill>
              <a:srgbClr val="1F77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1" name="Google Shape;121;p11"/>
          <p:cNvCxnSpPr/>
          <p:nvPr/>
        </p:nvCxnSpPr>
        <p:spPr>
          <a:xfrm>
            <a:off x="7536650" y="100025"/>
            <a:ext cx="0" cy="202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1"/>
          <p:cNvCxnSpPr/>
          <p:nvPr/>
        </p:nvCxnSpPr>
        <p:spPr>
          <a:xfrm>
            <a:off x="8251025" y="100025"/>
            <a:ext cx="0" cy="202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11"/>
          <p:cNvCxnSpPr/>
          <p:nvPr/>
        </p:nvCxnSpPr>
        <p:spPr>
          <a:xfrm rot="10800000">
            <a:off x="7551075" y="1566875"/>
            <a:ext cx="707100" cy="0"/>
          </a:xfrm>
          <a:prstGeom prst="straightConnector1">
            <a:avLst/>
          </a:prstGeom>
          <a:noFill/>
          <a:ln w="9525" cap="flat" cmpd="sng">
            <a:solidFill>
              <a:srgbClr val="9467BD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24" name="Google Shape;124;p11"/>
          <p:cNvSpPr txBox="1"/>
          <p:nvPr/>
        </p:nvSpPr>
        <p:spPr>
          <a:xfrm>
            <a:off x="7536650" y="950100"/>
            <a:ext cx="707100" cy="5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9467B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Efficiency</a:t>
            </a:r>
            <a:endParaRPr sz="1100" b="1">
              <a:solidFill>
                <a:srgbClr val="9467B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9467B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streamer</a:t>
            </a:r>
            <a:endParaRPr sz="1100" b="1">
              <a:solidFill>
                <a:srgbClr val="9467B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9467B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separation</a:t>
            </a:r>
            <a:endParaRPr sz="1100" b="1">
              <a:solidFill>
                <a:srgbClr val="9467B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5" name="Google Shape;125;p11"/>
          <p:cNvSpPr txBox="1"/>
          <p:nvPr/>
        </p:nvSpPr>
        <p:spPr>
          <a:xfrm>
            <a:off x="8267300" y="1248850"/>
            <a:ext cx="8577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10% st. prob.</a:t>
            </a:r>
            <a:endParaRPr sz="1100" b="1">
              <a:solidFill>
                <a:srgbClr val="FF7F0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26" name="Google Shape;126;p11"/>
          <p:cNvCxnSpPr>
            <a:stCxn id="125" idx="2"/>
          </p:cNvCxnSpPr>
          <p:nvPr/>
        </p:nvCxnSpPr>
        <p:spPr>
          <a:xfrm flipH="1">
            <a:off x="8265350" y="1418050"/>
            <a:ext cx="430800" cy="482100"/>
          </a:xfrm>
          <a:prstGeom prst="straightConnector1">
            <a:avLst/>
          </a:prstGeom>
          <a:noFill/>
          <a:ln w="19050" cap="flat" cmpd="sng">
            <a:solidFill>
              <a:srgbClr val="FF7F0E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7" name="Google Shape;127;p11"/>
          <p:cNvSpPr txBox="1"/>
          <p:nvPr/>
        </p:nvSpPr>
        <p:spPr>
          <a:xfrm>
            <a:off x="6700250" y="1650650"/>
            <a:ext cx="7071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Streamer variability</a:t>
            </a:r>
            <a:endParaRPr sz="11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28" name="Google Shape;128;p11"/>
          <p:cNvCxnSpPr/>
          <p:nvPr/>
        </p:nvCxnSpPr>
        <p:spPr>
          <a:xfrm>
            <a:off x="7572263" y="1895938"/>
            <a:ext cx="0" cy="1860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stealth" w="med" len="med"/>
            <a:tailEnd type="stealth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9825" y="2433250"/>
            <a:ext cx="4178277" cy="261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2"/>
          <p:cNvPicPr preferRelativeResize="0"/>
          <p:nvPr/>
        </p:nvPicPr>
        <p:blipFill rotWithShape="1">
          <a:blip r:embed="rId4">
            <a:alphaModFix/>
          </a:blip>
          <a:srcRect r="31577"/>
          <a:stretch/>
        </p:blipFill>
        <p:spPr>
          <a:xfrm>
            <a:off x="4724496" y="200"/>
            <a:ext cx="4038502" cy="2559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2"/>
          <p:cNvCxnSpPr/>
          <p:nvPr/>
        </p:nvCxnSpPr>
        <p:spPr>
          <a:xfrm>
            <a:off x="7074600" y="2206878"/>
            <a:ext cx="302400" cy="2337000"/>
          </a:xfrm>
          <a:prstGeom prst="straightConnector1">
            <a:avLst/>
          </a:prstGeom>
          <a:noFill/>
          <a:ln w="19050" cap="flat" cmpd="sng">
            <a:solidFill>
              <a:srgbClr val="FF7F0E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36" name="Google Shape;136;p12"/>
          <p:cNvSpPr txBox="1">
            <a:spLocks noGrp="1"/>
          </p:cNvSpPr>
          <p:nvPr>
            <p:ph type="body" idx="1"/>
          </p:nvPr>
        </p:nvSpPr>
        <p:spPr>
          <a:xfrm>
            <a:off x="158750" y="641000"/>
            <a:ext cx="4623000" cy="42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17" b="1" dirty="0">
                <a:solidFill>
                  <a:schemeClr val="dk1"/>
                </a:solidFill>
              </a:rPr>
              <a:t>R-1234ze identified as possible replacement to R-134a</a:t>
            </a:r>
            <a:endParaRPr sz="1517"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dirty="0">
                <a:solidFill>
                  <a:srgbClr val="7F7F7F"/>
                </a:solidFill>
              </a:rPr>
              <a:t>Extremely </a:t>
            </a:r>
            <a:r>
              <a:rPr lang="it" b="1" dirty="0">
                <a:solidFill>
                  <a:srgbClr val="7F7F7F"/>
                </a:solidFill>
              </a:rPr>
              <a:t>low GWP (~ 7)</a:t>
            </a:r>
            <a:endParaRPr b="1"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dirty="0">
                <a:solidFill>
                  <a:srgbClr val="7F7F7F"/>
                </a:solidFill>
              </a:rPr>
              <a:t>Increasingly </a:t>
            </a:r>
            <a:r>
              <a:rPr lang="it" b="1" dirty="0">
                <a:solidFill>
                  <a:srgbClr val="7F7F7F"/>
                </a:solidFill>
              </a:rPr>
              <a:t>wider adoption</a:t>
            </a:r>
            <a:r>
              <a:rPr lang="it" dirty="0">
                <a:solidFill>
                  <a:srgbClr val="7F7F7F"/>
                </a:solidFill>
              </a:rPr>
              <a:t> in refrigerant industry</a:t>
            </a:r>
            <a:endParaRPr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dirty="0">
                <a:solidFill>
                  <a:srgbClr val="7F7F7F"/>
                </a:solidFill>
              </a:rPr>
              <a:t>However, </a:t>
            </a:r>
            <a:r>
              <a:rPr lang="it" b="1" dirty="0">
                <a:solidFill>
                  <a:srgbClr val="7F7F7F"/>
                </a:solidFill>
              </a:rPr>
              <a:t>market price and availability</a:t>
            </a:r>
            <a:r>
              <a:rPr lang="it" dirty="0">
                <a:solidFill>
                  <a:srgbClr val="7F7F7F"/>
                </a:solidFill>
              </a:rPr>
              <a:t> not yet comparable to R-134a → </a:t>
            </a:r>
            <a:r>
              <a:rPr lang="it" i="1" u="sng" dirty="0">
                <a:solidFill>
                  <a:srgbClr val="7F7F7F"/>
                </a:solidFill>
              </a:rPr>
              <a:t>Honeywell patented</a:t>
            </a:r>
            <a:endParaRPr i="1" u="sng"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 dirty="0">
                <a:solidFill>
                  <a:srgbClr val="7F7F7F"/>
                </a:solidFill>
                <a:highlight>
                  <a:srgbClr val="FFFF00"/>
                </a:highlight>
              </a:rPr>
              <a:t>Cannot replace 1:1 R-134a </a:t>
            </a:r>
            <a:r>
              <a:rPr lang="it" dirty="0">
                <a:solidFill>
                  <a:srgbClr val="7F7F7F"/>
                </a:solidFill>
                <a:highlight>
                  <a:srgbClr val="FFFF00"/>
                </a:highlight>
              </a:rPr>
              <a:t>→ w.p. too high </a:t>
            </a:r>
            <a:r>
              <a:rPr lang="it" dirty="0">
                <a:solidFill>
                  <a:srgbClr val="7F7F7F"/>
                </a:solidFill>
              </a:rPr>
              <a:t>→ CO2/He required to lower w.p.</a:t>
            </a:r>
            <a:endParaRPr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 dirty="0">
                <a:solidFill>
                  <a:srgbClr val="7F7F7F"/>
                </a:solidFill>
              </a:rPr>
              <a:t>Long term effects</a:t>
            </a:r>
            <a:r>
              <a:rPr lang="it" dirty="0">
                <a:solidFill>
                  <a:srgbClr val="7F7F7F"/>
                </a:solidFill>
              </a:rPr>
              <a:t> still under investigation</a:t>
            </a:r>
            <a:endParaRPr dirty="0">
              <a:solidFill>
                <a:srgbClr val="7F7F7F"/>
              </a:solidFill>
            </a:endParaRPr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dirty="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517" b="1" dirty="0">
                <a:solidFill>
                  <a:schemeClr val="dk1"/>
                </a:solidFill>
              </a:rPr>
              <a:t>R-1234ze performance with CO2 (+ R-134a) with cosmic muons</a:t>
            </a:r>
            <a:endParaRPr sz="1517"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 b="1" dirty="0">
                <a:solidFill>
                  <a:srgbClr val="D62728"/>
                </a:solidFill>
              </a:rPr>
              <a:t>45% HFO + CO2 (ECO1) ⇒</a:t>
            </a:r>
            <a:r>
              <a:rPr lang="it" b="1" dirty="0">
                <a:solidFill>
                  <a:srgbClr val="7F7F7F"/>
                </a:solidFill>
              </a:rPr>
              <a:t> </a:t>
            </a:r>
            <a:r>
              <a:rPr lang="it" dirty="0">
                <a:solidFill>
                  <a:srgbClr val="7F7F7F"/>
                </a:solidFill>
              </a:rPr>
              <a:t> w.p. too high (~11.6 kV)</a:t>
            </a:r>
            <a:endParaRPr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D62728"/>
              </a:buClr>
              <a:buSzPts val="1400"/>
              <a:buChar char="-"/>
            </a:pPr>
            <a:r>
              <a:rPr lang="it" b="1" dirty="0">
                <a:solidFill>
                  <a:srgbClr val="2CA02C"/>
                </a:solidFill>
              </a:rPr>
              <a:t>25% HFO + CO2 (ECO3) ⇒</a:t>
            </a:r>
            <a:r>
              <a:rPr lang="it" b="1" dirty="0">
                <a:solidFill>
                  <a:srgbClr val="D62728"/>
                </a:solidFill>
              </a:rPr>
              <a:t> </a:t>
            </a:r>
            <a:r>
              <a:rPr lang="it" dirty="0">
                <a:solidFill>
                  <a:srgbClr val="7F7F7F"/>
                </a:solidFill>
              </a:rPr>
              <a:t>low GWP, high charge content → higher currents. Currently being tested by </a:t>
            </a:r>
            <a:r>
              <a:rPr lang="it" i="1" u="sng" dirty="0">
                <a:solidFill>
                  <a:srgbClr val="7F7F7F"/>
                </a:solidFill>
              </a:rPr>
              <a:t>RPC ECOGAS collaboration</a:t>
            </a:r>
            <a:endParaRPr i="1" u="sng" dirty="0">
              <a:solidFill>
                <a:srgbClr val="7F7F7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CA02C"/>
              </a:buClr>
              <a:buSzPts val="1400"/>
              <a:buChar char="-"/>
            </a:pPr>
            <a:r>
              <a:rPr lang="it" b="1" dirty="0">
                <a:solidFill>
                  <a:srgbClr val="FF7F0E"/>
                </a:solidFill>
              </a:rPr>
              <a:t>22% HFO + 22% R-134a + CO2 ⇒</a:t>
            </a:r>
            <a:r>
              <a:rPr lang="it" b="1" dirty="0">
                <a:solidFill>
                  <a:srgbClr val="2CA02C"/>
                </a:solidFill>
              </a:rPr>
              <a:t> </a:t>
            </a:r>
            <a:r>
              <a:rPr lang="it" dirty="0">
                <a:solidFill>
                  <a:srgbClr val="7F7F7F"/>
                </a:solidFill>
              </a:rPr>
              <a:t>higher GWP, lower charge content than HFO only. </a:t>
            </a:r>
            <a:r>
              <a:rPr lang="it" b="1" dirty="0">
                <a:solidFill>
                  <a:srgbClr val="7F7F7F"/>
                </a:solidFill>
              </a:rPr>
              <a:t>Possible compromise </a:t>
            </a:r>
            <a:r>
              <a:rPr lang="it" dirty="0">
                <a:solidFill>
                  <a:srgbClr val="7F7F7F"/>
                </a:solidFill>
              </a:rPr>
              <a:t>between performance and environment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37" name="Google Shape;137;p12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  <p:sp>
        <p:nvSpPr>
          <p:cNvPr id="138" name="Google Shape;138;p12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Alternative gases: R-1234ze</a:t>
            </a:r>
            <a:endParaRPr/>
          </a:p>
        </p:txBody>
      </p:sp>
      <p:sp>
        <p:nvSpPr>
          <p:cNvPr id="139" name="Google Shape;139;p12"/>
          <p:cNvSpPr txBox="1"/>
          <p:nvPr/>
        </p:nvSpPr>
        <p:spPr>
          <a:xfrm>
            <a:off x="8233525" y="596075"/>
            <a:ext cx="92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40" name="Google Shape;140;p12"/>
          <p:cNvCxnSpPr/>
          <p:nvPr/>
        </p:nvCxnSpPr>
        <p:spPr>
          <a:xfrm>
            <a:off x="6328350" y="442600"/>
            <a:ext cx="1674600" cy="0"/>
          </a:xfrm>
          <a:prstGeom prst="straightConnector1">
            <a:avLst/>
          </a:prstGeom>
          <a:noFill/>
          <a:ln w="9525" cap="flat" cmpd="sng">
            <a:solidFill>
              <a:srgbClr val="D6272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Google Shape;141;p12"/>
          <p:cNvSpPr txBox="1"/>
          <p:nvPr/>
        </p:nvSpPr>
        <p:spPr>
          <a:xfrm>
            <a:off x="7090225" y="467387"/>
            <a:ext cx="548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+2 kV</a:t>
            </a:r>
            <a:endParaRPr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2" name="Google Shape;142;p12"/>
          <p:cNvSpPr/>
          <p:nvPr/>
        </p:nvSpPr>
        <p:spPr>
          <a:xfrm>
            <a:off x="6515550" y="1872350"/>
            <a:ext cx="373500" cy="175200"/>
          </a:xfrm>
          <a:prstGeom prst="rect">
            <a:avLst/>
          </a:prstGeom>
          <a:noFill/>
          <a:ln w="19050" cap="flat" cmpd="sng">
            <a:solidFill>
              <a:srgbClr val="2CA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A02C"/>
              </a:solidFill>
            </a:endParaRPr>
          </a:p>
        </p:txBody>
      </p:sp>
      <p:cxnSp>
        <p:nvCxnSpPr>
          <p:cNvPr id="143" name="Google Shape;143;p12"/>
          <p:cNvCxnSpPr>
            <a:stCxn id="142" idx="2"/>
          </p:cNvCxnSpPr>
          <p:nvPr/>
        </p:nvCxnSpPr>
        <p:spPr>
          <a:xfrm>
            <a:off x="6702300" y="2047550"/>
            <a:ext cx="751800" cy="2300100"/>
          </a:xfrm>
          <a:prstGeom prst="straightConnector1">
            <a:avLst/>
          </a:prstGeom>
          <a:noFill/>
          <a:ln w="19050" cap="flat" cmpd="sng">
            <a:solidFill>
              <a:srgbClr val="2CA02C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44" name="Google Shape;144;p12"/>
          <p:cNvSpPr txBox="1"/>
          <p:nvPr/>
        </p:nvSpPr>
        <p:spPr>
          <a:xfrm>
            <a:off x="6922200" y="672287"/>
            <a:ext cx="795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b="1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45% HFO + CO2</a:t>
            </a:r>
            <a:endParaRPr sz="900"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5" name="Google Shape;145;p12"/>
          <p:cNvSpPr txBox="1"/>
          <p:nvPr/>
        </p:nvSpPr>
        <p:spPr>
          <a:xfrm>
            <a:off x="6279300" y="1689100"/>
            <a:ext cx="795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b="1">
                <a:solidFill>
                  <a:srgbClr val="2CA0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25% HFO + CO2</a:t>
            </a:r>
            <a:endParaRPr sz="900" b="1">
              <a:solidFill>
                <a:srgbClr val="2CA0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6" name="Google Shape;146;p12"/>
          <p:cNvSpPr txBox="1"/>
          <p:nvPr/>
        </p:nvSpPr>
        <p:spPr>
          <a:xfrm>
            <a:off x="7208175" y="1689100"/>
            <a:ext cx="1104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b="1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22 %R-134a + 22% HFO + CO2</a:t>
            </a:r>
            <a:endParaRPr sz="900" b="1">
              <a:solidFill>
                <a:srgbClr val="FF7F0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7" name="Google Shape;147;p12"/>
          <p:cNvSpPr/>
          <p:nvPr/>
        </p:nvSpPr>
        <p:spPr>
          <a:xfrm>
            <a:off x="6869125" y="1991478"/>
            <a:ext cx="373500" cy="215400"/>
          </a:xfrm>
          <a:prstGeom prst="rect">
            <a:avLst/>
          </a:prstGeom>
          <a:noFill/>
          <a:ln w="19050" cap="flat" cmpd="sng">
            <a:solidFill>
              <a:srgbClr val="FF7F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2"/>
          <p:cNvSpPr/>
          <p:nvPr/>
        </p:nvSpPr>
        <p:spPr>
          <a:xfrm>
            <a:off x="6933850" y="2783875"/>
            <a:ext cx="1726500" cy="829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14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8636" y="2800988"/>
            <a:ext cx="1674601" cy="79828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Waveforms of Std vs. HFO vs. HFO + R134a gas mixtures</a:t>
            </a:r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ldNum" idx="12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9</a:t>
            </a:fld>
            <a:endParaRPr/>
          </a:p>
        </p:txBody>
      </p:sp>
      <p:pic>
        <p:nvPicPr>
          <p:cNvPr id="157" name="Google Shape;1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0" y="1710200"/>
            <a:ext cx="9051628" cy="31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3"/>
          <p:cNvSpPr txBox="1"/>
          <p:nvPr/>
        </p:nvSpPr>
        <p:spPr>
          <a:xfrm>
            <a:off x="1877375" y="904325"/>
            <a:ext cx="2991300" cy="615600"/>
          </a:xfrm>
          <a:prstGeom prst="rect">
            <a:avLst/>
          </a:prstGeom>
          <a:noFill/>
          <a:ln w="9525" cap="flat" cmpd="sng">
            <a:solidFill>
              <a:srgbClr val="D627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HFO only → higher charge content: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bigger and longer signals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59" name="Google Shape;159;p13"/>
          <p:cNvCxnSpPr>
            <a:stCxn id="158" idx="2"/>
          </p:cNvCxnSpPr>
          <p:nvPr/>
        </p:nvCxnSpPr>
        <p:spPr>
          <a:xfrm>
            <a:off x="3373025" y="1519925"/>
            <a:ext cx="343200" cy="1476300"/>
          </a:xfrm>
          <a:prstGeom prst="straightConnector1">
            <a:avLst/>
          </a:prstGeom>
          <a:noFill/>
          <a:ln w="9525" cap="flat" cmpd="sng">
            <a:solidFill>
              <a:srgbClr val="D6272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0" name="Google Shape;160;p13"/>
          <p:cNvSpPr txBox="1"/>
          <p:nvPr/>
        </p:nvSpPr>
        <p:spPr>
          <a:xfrm>
            <a:off x="5964575" y="904325"/>
            <a:ext cx="2663400" cy="831300"/>
          </a:xfrm>
          <a:prstGeom prst="rect">
            <a:avLst/>
          </a:prstGeom>
          <a:noFill/>
          <a:ln w="9525" cap="flat" cmpd="sng">
            <a:solidFill>
              <a:srgbClr val="D627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HFO + R-134a only: lower charge content and faster signals decay times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61" name="Google Shape;161;p13"/>
          <p:cNvCxnSpPr>
            <a:stCxn id="160" idx="2"/>
          </p:cNvCxnSpPr>
          <p:nvPr/>
        </p:nvCxnSpPr>
        <p:spPr>
          <a:xfrm flipH="1">
            <a:off x="7040075" y="1735625"/>
            <a:ext cx="256200" cy="2141400"/>
          </a:xfrm>
          <a:prstGeom prst="straightConnector1">
            <a:avLst/>
          </a:prstGeom>
          <a:noFill/>
          <a:ln w="9525" cap="flat" cmpd="sng">
            <a:solidFill>
              <a:srgbClr val="D62728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0645AD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B6D7A8"/>
      </a:accent2>
      <a:accent3>
        <a:srgbClr val="6AA84F"/>
      </a:accent3>
      <a:accent4>
        <a:srgbClr val="C77025"/>
      </a:accent4>
      <a:accent5>
        <a:srgbClr val="B45F06"/>
      </a:accent5>
      <a:accent6>
        <a:srgbClr val="FFD600"/>
      </a:accent6>
      <a:hlink>
        <a:srgbClr val="B45F06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3092</Words>
  <Application>Microsoft Office PowerPoint</Application>
  <PresentationFormat>On-screen Show (16:9)</PresentationFormat>
  <Paragraphs>424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Source Sans Pro</vt:lpstr>
      <vt:lpstr>Raleway</vt:lpstr>
      <vt:lpstr>Roboto Light</vt:lpstr>
      <vt:lpstr>Plum</vt:lpstr>
      <vt:lpstr>PowerPoint Presentation</vt:lpstr>
      <vt:lpstr>Outline</vt:lpstr>
      <vt:lpstr>RPCs at LHC: R-134a consumption</vt:lpstr>
      <vt:lpstr>RPCs at LHC: SF6 consumption</vt:lpstr>
      <vt:lpstr>Goal of RPCs studies on alternative gases</vt:lpstr>
      <vt:lpstr>Experimental setup</vt:lpstr>
      <vt:lpstr>Data acquisition and analysis</vt:lpstr>
      <vt:lpstr>Alternative gases: R-1234ze</vt:lpstr>
      <vt:lpstr>Waveforms of Std vs. HFO vs. HFO + R134a gas mixtures</vt:lpstr>
      <vt:lpstr>Difference between R-134a/CO2 and R-1234ze/CO2 mixtures</vt:lpstr>
      <vt:lpstr>R-134a + R-1234ze + CO2/He gas mixtures @ GIF++</vt:lpstr>
      <vt:lpstr>Alternative gases: reduction of R-134a consumption </vt:lpstr>
      <vt:lpstr>Addition of CO2 to the standard gas mixture</vt:lpstr>
      <vt:lpstr>Mid-term solution to mitigate R-134a consumption</vt:lpstr>
      <vt:lpstr>SF6 adjustment in CO2 + R-134a gas mixture</vt:lpstr>
      <vt:lpstr>Selected CO2-based gas mixtures</vt:lpstr>
      <vt:lpstr>Alternatives to SF6</vt:lpstr>
      <vt:lpstr>Alternatives to SF6: laboratories studies</vt:lpstr>
      <vt:lpstr>SF6 alternatives: GIF++ studies</vt:lpstr>
      <vt:lpstr>Novec 4710 with R-134a/CO2 gas mixtures </vt:lpstr>
      <vt:lpstr>Gas Properties Studies</vt:lpstr>
      <vt:lpstr>Gas properties and detector performance</vt:lpstr>
      <vt:lpstr>Hydrolysis and UV absorption tests</vt:lpstr>
      <vt:lpstr>R-1234ze flammability tests</vt:lpstr>
      <vt:lpstr>Impurities studies: setup and methodology development</vt:lpstr>
      <vt:lpstr>Impurities studies: HF measurements</vt:lpstr>
      <vt:lpstr>Cross-section measurement for new gases</vt:lpstr>
      <vt:lpstr>Conclusions</vt:lpstr>
      <vt:lpstr>Conclusions</vt:lpstr>
      <vt:lpstr>Thank you</vt:lpstr>
      <vt:lpstr>Backup</vt:lpstr>
      <vt:lpstr>GWP calculation</vt:lpstr>
      <vt:lpstr>Gamma charge per count</vt:lpstr>
      <vt:lpstr>Gas coefficients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Roberto Guida</cp:lastModifiedBy>
  <cp:revision>9</cp:revision>
  <cp:lastPrinted>2023-06-07T09:25:14Z</cp:lastPrinted>
  <dcterms:modified xsi:type="dcterms:W3CDTF">2023-06-08T07:34:50Z</dcterms:modified>
</cp:coreProperties>
</file>