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18"/>
  </p:notesMasterIdLst>
  <p:handoutMasterIdLst>
    <p:handoutMasterId r:id="rId19"/>
  </p:handoutMasterIdLst>
  <p:sldIdLst>
    <p:sldId id="256" r:id="rId2"/>
    <p:sldId id="552" r:id="rId3"/>
    <p:sldId id="554" r:id="rId4"/>
    <p:sldId id="555" r:id="rId5"/>
    <p:sldId id="557" r:id="rId6"/>
    <p:sldId id="567" r:id="rId7"/>
    <p:sldId id="561" r:id="rId8"/>
    <p:sldId id="564" r:id="rId9"/>
    <p:sldId id="566" r:id="rId10"/>
    <p:sldId id="556" r:id="rId11"/>
    <p:sldId id="565" r:id="rId12"/>
    <p:sldId id="558" r:id="rId13"/>
    <p:sldId id="563" r:id="rId14"/>
    <p:sldId id="562" r:id="rId15"/>
    <p:sldId id="314" r:id="rId16"/>
    <p:sldId id="568" r:id="rId17"/>
  </p:sldIdLst>
  <p:sldSz cx="10160000" cy="5715000"/>
  <p:notesSz cx="7104063" cy="10234613"/>
  <p:embeddedFontLst>
    <p:embeddedFont>
      <p:font typeface="Yu Gothic UI Light" panose="020B0300000000000000" pitchFamily="34" charset="-128"/>
      <p:regular r:id="rId20"/>
    </p:embeddedFont>
    <p:embeddedFont>
      <p:font typeface="Yu Gothic UI" panose="020B0500000000000000" pitchFamily="34" charset="-128"/>
      <p:regular r:id="rId21"/>
      <p:bold r:id="rId22"/>
    </p:embeddedFont>
    <p:embeddedFont>
      <p:font typeface="Calibri" panose="020F0502020204030204" pitchFamily="34" charset="0"/>
      <p:regular r:id="rId23"/>
      <p:bold r:id="rId24"/>
      <p:italic r:id="rId25"/>
      <p:boldItalic r:id="rId26"/>
    </p:embeddedFont>
    <p:embeddedFont>
      <p:font typeface="Vrinda" panose="020B0604020202020204" charset="0"/>
      <p:regular r:id="rId27"/>
      <p:bold r:id="rId28"/>
    </p:embeddedFont>
    <p:embeddedFont>
      <p:font typeface="Corbel" panose="020B0503020204020204" pitchFamily="34" charset="0"/>
      <p:regular r:id="rId29"/>
      <p:bold r:id="rId30"/>
      <p:italic r:id="rId31"/>
      <p:boldItalic r:id="rId32"/>
    </p:embeddedFont>
    <p:embeddedFont>
      <p:font typeface="Cambria Math" panose="02040503050406030204" pitchFamily="18" charset="0"/>
      <p:regular r:id="rId33"/>
    </p:embeddedFont>
  </p:embeddedFontLst>
  <p:defaultTextStyle>
    <a:defPPr>
      <a:defRPr lang="en-US"/>
    </a:defPPr>
    <a:lvl1pPr marL="0" algn="l" defTabSz="914364" rtl="0" latinLnBrk="0">
      <a:defRPr sz="1800" kern="1200">
        <a:solidFill>
          <a:schemeClr val="tx1"/>
        </a:solidFill>
        <a:latin typeface="+mn-lt"/>
        <a:ea typeface="+mn-ea"/>
        <a:cs typeface="+mn-cs"/>
      </a:defRPr>
    </a:lvl1pPr>
    <a:lvl2pPr marL="457181" algn="l" defTabSz="914364" rtl="0" latinLnBrk="0">
      <a:defRPr sz="1800" kern="1200">
        <a:solidFill>
          <a:schemeClr val="tx1"/>
        </a:solidFill>
        <a:latin typeface="+mn-lt"/>
        <a:ea typeface="+mn-ea"/>
        <a:cs typeface="+mn-cs"/>
      </a:defRPr>
    </a:lvl2pPr>
    <a:lvl3pPr marL="914364" algn="l" defTabSz="914364" rtl="0" latinLnBrk="0">
      <a:defRPr sz="1800" kern="1200">
        <a:solidFill>
          <a:schemeClr val="tx1"/>
        </a:solidFill>
        <a:latin typeface="+mn-lt"/>
        <a:ea typeface="+mn-ea"/>
        <a:cs typeface="+mn-cs"/>
      </a:defRPr>
    </a:lvl3pPr>
    <a:lvl4pPr marL="1371545" algn="l" defTabSz="914364" rtl="0" latinLnBrk="0">
      <a:defRPr sz="1800" kern="1200">
        <a:solidFill>
          <a:schemeClr val="tx1"/>
        </a:solidFill>
        <a:latin typeface="+mn-lt"/>
        <a:ea typeface="+mn-ea"/>
        <a:cs typeface="+mn-cs"/>
      </a:defRPr>
    </a:lvl4pPr>
    <a:lvl5pPr marL="1828727" algn="l" defTabSz="914364" rtl="0" latinLnBrk="0">
      <a:defRPr sz="1800" kern="1200">
        <a:solidFill>
          <a:schemeClr val="tx1"/>
        </a:solidFill>
        <a:latin typeface="+mn-lt"/>
        <a:ea typeface="+mn-ea"/>
        <a:cs typeface="+mn-cs"/>
      </a:defRPr>
    </a:lvl5pPr>
    <a:lvl6pPr marL="2285909" algn="l" defTabSz="914364" rtl="0" latinLnBrk="0">
      <a:defRPr sz="1800" kern="1200">
        <a:solidFill>
          <a:schemeClr val="tx1"/>
        </a:solidFill>
        <a:latin typeface="+mn-lt"/>
        <a:ea typeface="+mn-ea"/>
        <a:cs typeface="+mn-cs"/>
      </a:defRPr>
    </a:lvl6pPr>
    <a:lvl7pPr marL="2743090" algn="l" defTabSz="914364" rtl="0" latinLnBrk="0">
      <a:defRPr sz="1800" kern="1200">
        <a:solidFill>
          <a:schemeClr val="tx1"/>
        </a:solidFill>
        <a:latin typeface="+mn-lt"/>
        <a:ea typeface="+mn-ea"/>
        <a:cs typeface="+mn-cs"/>
      </a:defRPr>
    </a:lvl7pPr>
    <a:lvl8pPr marL="3200272" algn="l" defTabSz="914364" rtl="0" latinLnBrk="0">
      <a:defRPr sz="1800" kern="1200">
        <a:solidFill>
          <a:schemeClr val="tx1"/>
        </a:solidFill>
        <a:latin typeface="+mn-lt"/>
        <a:ea typeface="+mn-ea"/>
        <a:cs typeface="+mn-cs"/>
      </a:defRPr>
    </a:lvl8pPr>
    <a:lvl9pPr marL="3657454" algn="l" defTabSz="914364"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320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FF"/>
    <a:srgbClr val="F442F0"/>
    <a:srgbClr val="7C35B1"/>
    <a:srgbClr val="FDDFF9"/>
    <a:srgbClr val="FBB3F1"/>
    <a:srgbClr val="F660F2"/>
    <a:srgbClr val="CC044B"/>
    <a:srgbClr val="F2DC3C"/>
    <a:srgbClr val="FB6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6" autoAdjust="0"/>
    <p:restoredTop sz="84535" autoAdjust="0"/>
  </p:normalViewPr>
  <p:slideViewPr>
    <p:cSldViewPr snapToGrid="0">
      <p:cViewPr varScale="1">
        <p:scale>
          <a:sx n="116" d="100"/>
          <a:sy n="116" d="100"/>
        </p:scale>
        <p:origin x="1284" y="84"/>
      </p:cViewPr>
      <p:guideLst>
        <p:guide orient="horz" pos="1800"/>
        <p:guide pos="3209"/>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1"/>
            <a:ext cx="3079042" cy="513788"/>
          </a:xfrm>
          <a:prstGeom prst="rect">
            <a:avLst/>
          </a:prstGeom>
        </p:spPr>
        <p:txBody>
          <a:bodyPr vert="horz" lIns="95098" tIns="47549" rIns="95098" bIns="47549" rtlCol="0"/>
          <a:lstStyle>
            <a:lvl1pPr algn="l">
              <a:defRPr sz="1200"/>
            </a:lvl1pPr>
          </a:lstStyle>
          <a:p>
            <a:endParaRPr lang="en-GB"/>
          </a:p>
        </p:txBody>
      </p:sp>
      <p:sp>
        <p:nvSpPr>
          <p:cNvPr id="3" name="Espace réservé de la date 2"/>
          <p:cNvSpPr>
            <a:spLocks noGrp="1"/>
          </p:cNvSpPr>
          <p:nvPr>
            <p:ph type="dt" sz="quarter" idx="1"/>
          </p:nvPr>
        </p:nvSpPr>
        <p:spPr>
          <a:xfrm>
            <a:off x="4023348" y="1"/>
            <a:ext cx="3079041" cy="513788"/>
          </a:xfrm>
          <a:prstGeom prst="rect">
            <a:avLst/>
          </a:prstGeom>
        </p:spPr>
        <p:txBody>
          <a:bodyPr vert="horz" lIns="95098" tIns="47549" rIns="95098" bIns="47549" rtlCol="0"/>
          <a:lstStyle>
            <a:lvl1pPr algn="r">
              <a:defRPr sz="1200"/>
            </a:lvl1pPr>
          </a:lstStyle>
          <a:p>
            <a:fld id="{76614220-D7C0-42D0-8D1D-336095542948}" type="datetimeFigureOut">
              <a:rPr lang="en-GB" smtClean="0"/>
              <a:t>14/06/2023</a:t>
            </a:fld>
            <a:endParaRPr lang="en-GB"/>
          </a:p>
        </p:txBody>
      </p:sp>
      <p:sp>
        <p:nvSpPr>
          <p:cNvPr id="4" name="Espace réservé du pied de page 3"/>
          <p:cNvSpPr>
            <a:spLocks noGrp="1"/>
          </p:cNvSpPr>
          <p:nvPr>
            <p:ph type="ftr" sz="quarter" idx="2"/>
          </p:nvPr>
        </p:nvSpPr>
        <p:spPr>
          <a:xfrm>
            <a:off x="2" y="9720826"/>
            <a:ext cx="3079042" cy="513788"/>
          </a:xfrm>
          <a:prstGeom prst="rect">
            <a:avLst/>
          </a:prstGeom>
        </p:spPr>
        <p:txBody>
          <a:bodyPr vert="horz" lIns="95098" tIns="47549" rIns="95098" bIns="47549" rtlCol="0" anchor="b"/>
          <a:lstStyle>
            <a:lvl1pPr algn="l">
              <a:defRPr sz="1200"/>
            </a:lvl1pPr>
          </a:lstStyle>
          <a:p>
            <a:endParaRPr lang="en-GB"/>
          </a:p>
        </p:txBody>
      </p:sp>
      <p:sp>
        <p:nvSpPr>
          <p:cNvPr id="5" name="Espace réservé du numéro de diapositive 4"/>
          <p:cNvSpPr>
            <a:spLocks noGrp="1"/>
          </p:cNvSpPr>
          <p:nvPr>
            <p:ph type="sldNum" sz="quarter" idx="3"/>
          </p:nvPr>
        </p:nvSpPr>
        <p:spPr>
          <a:xfrm>
            <a:off x="4023348" y="9720826"/>
            <a:ext cx="3079041" cy="513788"/>
          </a:xfrm>
          <a:prstGeom prst="rect">
            <a:avLst/>
          </a:prstGeom>
        </p:spPr>
        <p:txBody>
          <a:bodyPr vert="horz" lIns="95098" tIns="47549" rIns="95098" bIns="47549" rtlCol="0" anchor="b"/>
          <a:lstStyle>
            <a:lvl1pPr algn="r">
              <a:defRPr sz="1200"/>
            </a:lvl1pPr>
          </a:lstStyle>
          <a:p>
            <a:fld id="{30A7AD03-3BF6-4B4F-BF6F-244ECB12115F}" type="slidenum">
              <a:rPr lang="en-GB" smtClean="0"/>
              <a:t>‹N°›</a:t>
            </a:fld>
            <a:endParaRPr lang="en-GB"/>
          </a:p>
        </p:txBody>
      </p:sp>
    </p:spTree>
    <p:extLst>
      <p:ext uri="{BB962C8B-B14F-4D97-AF65-F5344CB8AC3E}">
        <p14:creationId xmlns:p14="http://schemas.microsoft.com/office/powerpoint/2010/main" val="3704568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1"/>
            <a:ext cx="3079042" cy="513788"/>
          </a:xfrm>
          <a:prstGeom prst="rect">
            <a:avLst/>
          </a:prstGeom>
        </p:spPr>
        <p:txBody>
          <a:bodyPr vert="horz" lIns="95098" tIns="47549" rIns="95098" bIns="47549" rtlCol="0"/>
          <a:lstStyle>
            <a:lvl1pPr algn="l">
              <a:defRPr sz="1200"/>
            </a:lvl1pPr>
          </a:lstStyle>
          <a:p>
            <a:endParaRPr lang="fr-FR"/>
          </a:p>
        </p:txBody>
      </p:sp>
      <p:sp>
        <p:nvSpPr>
          <p:cNvPr id="3" name="Espace réservé de la date 2"/>
          <p:cNvSpPr>
            <a:spLocks noGrp="1"/>
          </p:cNvSpPr>
          <p:nvPr>
            <p:ph type="dt" idx="1"/>
          </p:nvPr>
        </p:nvSpPr>
        <p:spPr>
          <a:xfrm>
            <a:off x="4023348" y="1"/>
            <a:ext cx="3079041" cy="513788"/>
          </a:xfrm>
          <a:prstGeom prst="rect">
            <a:avLst/>
          </a:prstGeom>
        </p:spPr>
        <p:txBody>
          <a:bodyPr vert="horz" lIns="95098" tIns="47549" rIns="95098" bIns="47549" rtlCol="0"/>
          <a:lstStyle>
            <a:lvl1pPr algn="r">
              <a:defRPr sz="1200"/>
            </a:lvl1pPr>
          </a:lstStyle>
          <a:p>
            <a:fld id="{7D9C3B6F-4EB8-4215-A8E5-17CC0A5D1B65}" type="datetimeFigureOut">
              <a:rPr lang="fr-FR" smtClean="0"/>
              <a:t>14/06/2023</a:t>
            </a:fld>
            <a:endParaRPr lang="fr-FR"/>
          </a:p>
        </p:txBody>
      </p:sp>
      <p:sp>
        <p:nvSpPr>
          <p:cNvPr id="4" name="Espace réservé de l'image des diapositives 3"/>
          <p:cNvSpPr>
            <a:spLocks noGrp="1" noRot="1" noChangeAspect="1"/>
          </p:cNvSpPr>
          <p:nvPr>
            <p:ph type="sldImg" idx="2"/>
          </p:nvPr>
        </p:nvSpPr>
        <p:spPr>
          <a:xfrm>
            <a:off x="481013" y="1277938"/>
            <a:ext cx="6142037" cy="3454400"/>
          </a:xfrm>
          <a:prstGeom prst="rect">
            <a:avLst/>
          </a:prstGeom>
          <a:noFill/>
          <a:ln w="12700">
            <a:solidFill>
              <a:prstClr val="black"/>
            </a:solidFill>
          </a:ln>
        </p:spPr>
        <p:txBody>
          <a:bodyPr vert="horz" lIns="95098" tIns="47549" rIns="95098" bIns="47549" rtlCol="0" anchor="ctr"/>
          <a:lstStyle/>
          <a:p>
            <a:endParaRPr lang="fr-FR"/>
          </a:p>
        </p:txBody>
      </p:sp>
      <p:sp>
        <p:nvSpPr>
          <p:cNvPr id="5" name="Espace réservé des notes 4"/>
          <p:cNvSpPr>
            <a:spLocks noGrp="1"/>
          </p:cNvSpPr>
          <p:nvPr>
            <p:ph type="body" sz="quarter" idx="3"/>
          </p:nvPr>
        </p:nvSpPr>
        <p:spPr>
          <a:xfrm>
            <a:off x="709904" y="4925461"/>
            <a:ext cx="5684256" cy="4029621"/>
          </a:xfrm>
          <a:prstGeom prst="rect">
            <a:avLst/>
          </a:prstGeom>
        </p:spPr>
        <p:txBody>
          <a:bodyPr vert="horz" lIns="95098" tIns="47549" rIns="95098" bIns="47549"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2" y="9720826"/>
            <a:ext cx="3079042" cy="513788"/>
          </a:xfrm>
          <a:prstGeom prst="rect">
            <a:avLst/>
          </a:prstGeom>
        </p:spPr>
        <p:txBody>
          <a:bodyPr vert="horz" lIns="95098" tIns="47549" rIns="95098" bIns="47549"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3348" y="9720826"/>
            <a:ext cx="3079041" cy="513788"/>
          </a:xfrm>
          <a:prstGeom prst="rect">
            <a:avLst/>
          </a:prstGeom>
        </p:spPr>
        <p:txBody>
          <a:bodyPr vert="horz" lIns="95098" tIns="47549" rIns="95098" bIns="47549" rtlCol="0" anchor="b"/>
          <a:lstStyle>
            <a:lvl1pPr algn="r">
              <a:defRPr sz="1200"/>
            </a:lvl1pPr>
          </a:lstStyle>
          <a:p>
            <a:fld id="{68AFF7F6-FE62-4483-BD51-9AE86A3DFAA0}" type="slidenum">
              <a:rPr lang="fr-FR" smtClean="0"/>
              <a:t>‹N°›</a:t>
            </a:fld>
            <a:endParaRPr lang="fr-FR"/>
          </a:p>
        </p:txBody>
      </p:sp>
    </p:spTree>
    <p:extLst>
      <p:ext uri="{BB962C8B-B14F-4D97-AF65-F5344CB8AC3E}">
        <p14:creationId xmlns:p14="http://schemas.microsoft.com/office/powerpoint/2010/main" val="552612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noProof="0" dirty="0"/>
          </a:p>
        </p:txBody>
      </p:sp>
      <p:sp>
        <p:nvSpPr>
          <p:cNvPr id="4" name="Espace réservé du numéro de diapositive 3"/>
          <p:cNvSpPr>
            <a:spLocks noGrp="1"/>
          </p:cNvSpPr>
          <p:nvPr>
            <p:ph type="sldNum" sz="quarter" idx="10"/>
          </p:nvPr>
        </p:nvSpPr>
        <p:spPr/>
        <p:txBody>
          <a:bodyPr/>
          <a:lstStyle/>
          <a:p>
            <a:fld id="{68AFF7F6-FE62-4483-BD51-9AE86A3DFAA0}" type="slidenum">
              <a:rPr lang="fr-FR" smtClean="0"/>
              <a:t>1</a:t>
            </a:fld>
            <a:endParaRPr lang="fr-FR"/>
          </a:p>
        </p:txBody>
      </p:sp>
    </p:spTree>
    <p:extLst>
      <p:ext uri="{BB962C8B-B14F-4D97-AF65-F5344CB8AC3E}">
        <p14:creationId xmlns:p14="http://schemas.microsoft.com/office/powerpoint/2010/main" val="2523276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Conditions: « mauvaise</a:t>
            </a:r>
            <a:r>
              <a:rPr lang="fr-FR" baseline="0" dirty="0" smtClean="0"/>
              <a:t> pompe » (ACP15: taux de fuite 10-6mbar.l/s), fuites dans système (tombacs, joints, vanne de débit)</a:t>
            </a:r>
            <a:endParaRPr lang="fr-FR" dirty="0" smtClean="0"/>
          </a:p>
          <a:p>
            <a:endParaRPr lang="fr-FR" dirty="0" smtClean="0"/>
          </a:p>
          <a:p>
            <a:r>
              <a:rPr lang="fr-FR" dirty="0" smtClean="0"/>
              <a:t>1</a:t>
            </a:r>
            <a:r>
              <a:rPr lang="fr-FR" baseline="30000" dirty="0" smtClean="0"/>
              <a:t>er</a:t>
            </a:r>
            <a:r>
              <a:rPr lang="fr-FR" dirty="0" smtClean="0"/>
              <a:t> plot: dégradation</a:t>
            </a:r>
            <a:r>
              <a:rPr lang="fr-FR" baseline="0" dirty="0" smtClean="0"/>
              <a:t> importante dans le temps des signaux alpha en énergie dû au gros taux de fuit du système.</a:t>
            </a:r>
          </a:p>
          <a:p>
            <a:endParaRPr lang="fr-FR" baseline="0" dirty="0" smtClean="0"/>
          </a:p>
          <a:p>
            <a:r>
              <a:rPr lang="fr-FR" baseline="0" dirty="0" smtClean="0"/>
              <a:t>2</a:t>
            </a:r>
            <a:r>
              <a:rPr lang="fr-FR" baseline="30000" dirty="0" smtClean="0"/>
              <a:t>ème</a:t>
            </a:r>
            <a:r>
              <a:rPr lang="fr-FR" baseline="0" dirty="0" smtClean="0"/>
              <a:t> plot: </a:t>
            </a:r>
            <a:r>
              <a:rPr lang="fr-FR" dirty="0" smtClean="0"/>
              <a:t>On observe </a:t>
            </a:r>
            <a:r>
              <a:rPr lang="fr-FR" baseline="0" dirty="0" smtClean="0"/>
              <a:t>augmentation de la différence entre le point d’arrêt et la T°: </a:t>
            </a:r>
          </a:p>
          <a:p>
            <a:r>
              <a:rPr lang="fr-FR" baseline="0" dirty="0" smtClean="0"/>
              <a:t>- On a </a:t>
            </a:r>
            <a:r>
              <a:rPr lang="fr-FR" baseline="0" dirty="0" err="1" smtClean="0"/>
              <a:t>tjr</a:t>
            </a:r>
            <a:r>
              <a:rPr lang="fr-FR" baseline="0" dirty="0" smtClean="0"/>
              <a:t> dépendance en </a:t>
            </a:r>
            <a:r>
              <a:rPr lang="fr-FR" baseline="0" dirty="0" err="1" smtClean="0"/>
              <a:t>Temp</a:t>
            </a:r>
            <a:r>
              <a:rPr lang="fr-FR" baseline="0" dirty="0" smtClean="0"/>
              <a:t>° connue -&gt; Point d’arrêt suit </a:t>
            </a:r>
            <a:r>
              <a:rPr lang="fr-FR" baseline="0" dirty="0" err="1" smtClean="0"/>
              <a:t>Temp</a:t>
            </a:r>
            <a:r>
              <a:rPr lang="fr-FR" baseline="0" dirty="0" smtClean="0"/>
              <a:t>°</a:t>
            </a:r>
          </a:p>
          <a:p>
            <a:r>
              <a:rPr lang="fr-FR" baseline="0" dirty="0" smtClean="0"/>
              <a:t>-  Mais en + fuites d’air importantes du système et donc diazote et dioxygène entre et sont plus légers que Isobutane -&gt; augmentation du point d’arrêt</a:t>
            </a:r>
            <a:endParaRPr lang="fr-FR" dirty="0"/>
          </a:p>
        </p:txBody>
      </p:sp>
      <p:sp>
        <p:nvSpPr>
          <p:cNvPr id="4" name="Espace réservé du numéro de diapositive 3"/>
          <p:cNvSpPr>
            <a:spLocks noGrp="1"/>
          </p:cNvSpPr>
          <p:nvPr>
            <p:ph type="sldNum" sz="quarter" idx="10"/>
          </p:nvPr>
        </p:nvSpPr>
        <p:spPr/>
        <p:txBody>
          <a:bodyPr/>
          <a:lstStyle/>
          <a:p>
            <a:fld id="{68AFF7F6-FE62-4483-BD51-9AE86A3DFAA0}" type="slidenum">
              <a:rPr lang="fr-FR" smtClean="0"/>
              <a:t>10</a:t>
            </a:fld>
            <a:endParaRPr lang="fr-FR"/>
          </a:p>
        </p:txBody>
      </p:sp>
    </p:spTree>
    <p:extLst>
      <p:ext uri="{BB962C8B-B14F-4D97-AF65-F5344CB8AC3E}">
        <p14:creationId xmlns:p14="http://schemas.microsoft.com/office/powerpoint/2010/main" val="156385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50976">
              <a:defRPr/>
            </a:pPr>
            <a:r>
              <a:rPr lang="fr-FR" baseline="0" dirty="0" smtClean="0"/>
              <a:t>Conditions: Démarrage avec chambre propre, pompage secondaire au préalable et gaz frais.</a:t>
            </a:r>
          </a:p>
          <a:p>
            <a:pPr defTabSz="950976">
              <a:defRPr/>
            </a:pPr>
            <a:endParaRPr lang="fr-FR" dirty="0" smtClean="0"/>
          </a:p>
          <a:p>
            <a:r>
              <a:rPr lang="fr-FR" dirty="0" smtClean="0"/>
              <a:t>1</a:t>
            </a:r>
            <a:r>
              <a:rPr lang="fr-FR" baseline="30000" dirty="0" smtClean="0"/>
              <a:t>er</a:t>
            </a:r>
            <a:r>
              <a:rPr lang="fr-FR" dirty="0" smtClean="0"/>
              <a:t> plot: On observe</a:t>
            </a:r>
            <a:r>
              <a:rPr lang="fr-FR" baseline="0" dirty="0" smtClean="0"/>
              <a:t> en statique une décroissance du gain en énergie de p1= -0,12 sur 100H de mesure</a:t>
            </a:r>
            <a:endParaRPr lang="fr-FR" dirty="0" smtClean="0"/>
          </a:p>
          <a:p>
            <a:endParaRPr lang="fr-FR" dirty="0" smtClean="0"/>
          </a:p>
          <a:p>
            <a:r>
              <a:rPr lang="fr-FR" dirty="0" smtClean="0"/>
              <a:t>2</a:t>
            </a:r>
            <a:r>
              <a:rPr lang="fr-FR" baseline="30000" dirty="0" smtClean="0"/>
              <a:t>ème</a:t>
            </a:r>
            <a:r>
              <a:rPr lang="fr-FR" dirty="0" smtClean="0"/>
              <a:t> plot: point d’arrêt quasi stable témoignant</a:t>
            </a:r>
            <a:r>
              <a:rPr lang="fr-FR" baseline="0" dirty="0" smtClean="0"/>
              <a:t> du faible taux de fuite de la chambre. </a:t>
            </a:r>
            <a:r>
              <a:rPr lang="fr-FR" baseline="0" dirty="0" err="1" smtClean="0"/>
              <a:t>Tjr</a:t>
            </a:r>
            <a:r>
              <a:rPr lang="fr-FR" baseline="0" dirty="0" smtClean="0"/>
              <a:t> aucune dépendance en température</a:t>
            </a:r>
            <a:endParaRPr lang="fr-FR" dirty="0"/>
          </a:p>
        </p:txBody>
      </p:sp>
      <p:sp>
        <p:nvSpPr>
          <p:cNvPr id="4" name="Espace réservé du numéro de diapositive 3"/>
          <p:cNvSpPr>
            <a:spLocks noGrp="1"/>
          </p:cNvSpPr>
          <p:nvPr>
            <p:ph type="sldNum" sz="quarter" idx="10"/>
          </p:nvPr>
        </p:nvSpPr>
        <p:spPr/>
        <p:txBody>
          <a:bodyPr/>
          <a:lstStyle/>
          <a:p>
            <a:fld id="{68AFF7F6-FE62-4483-BD51-9AE86A3DFAA0}" type="slidenum">
              <a:rPr lang="fr-FR" smtClean="0"/>
              <a:t>11</a:t>
            </a:fld>
            <a:endParaRPr lang="fr-FR"/>
          </a:p>
        </p:txBody>
      </p:sp>
    </p:spTree>
    <p:extLst>
      <p:ext uri="{BB962C8B-B14F-4D97-AF65-F5344CB8AC3E}">
        <p14:creationId xmlns:p14="http://schemas.microsoft.com/office/powerpoint/2010/main" val="2219750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Conditions: « bonne</a:t>
            </a:r>
            <a:r>
              <a:rPr lang="fr-FR" baseline="0" dirty="0" smtClean="0"/>
              <a:t> pompe » (IDP7: taux de fuite 10-7 </a:t>
            </a:r>
            <a:r>
              <a:rPr lang="fr-FR" baseline="0" dirty="0" err="1" smtClean="0"/>
              <a:t>mbar.l</a:t>
            </a:r>
            <a:r>
              <a:rPr lang="fr-FR" baseline="0" dirty="0" smtClean="0"/>
              <a:t>/s) et fuites du système réglés  </a:t>
            </a:r>
            <a:endParaRPr lang="fr-FR" dirty="0" smtClean="0"/>
          </a:p>
          <a:p>
            <a:endParaRPr lang="fr-FR" dirty="0" smtClean="0"/>
          </a:p>
          <a:p>
            <a:r>
              <a:rPr lang="fr-FR" dirty="0" smtClean="0"/>
              <a:t>1</a:t>
            </a:r>
            <a:r>
              <a:rPr lang="fr-FR" baseline="30000" dirty="0" smtClean="0"/>
              <a:t>er</a:t>
            </a:r>
            <a:r>
              <a:rPr lang="fr-FR" dirty="0" smtClean="0"/>
              <a:t> plot: On observe</a:t>
            </a:r>
            <a:r>
              <a:rPr lang="fr-FR" baseline="0" dirty="0" smtClean="0"/>
              <a:t> en BF sans filtre une décroissance du gain de p1= -0,28 sur 100H de mesure -&gt; environ deux fois plus importante qu’en statique car fuites plus importante à cause de la pompe et système plus important.</a:t>
            </a:r>
            <a:endParaRPr lang="fr-FR" dirty="0" smtClean="0"/>
          </a:p>
          <a:p>
            <a:endParaRPr lang="fr-FR" dirty="0" smtClean="0"/>
          </a:p>
          <a:p>
            <a:r>
              <a:rPr lang="fr-FR" dirty="0" smtClean="0"/>
              <a:t>2</a:t>
            </a:r>
            <a:r>
              <a:rPr lang="fr-FR" baseline="30000" dirty="0" smtClean="0"/>
              <a:t>ème</a:t>
            </a:r>
            <a:r>
              <a:rPr lang="fr-FR" dirty="0" smtClean="0"/>
              <a:t> plot: On observe </a:t>
            </a:r>
            <a:r>
              <a:rPr lang="fr-FR" baseline="0" dirty="0" smtClean="0"/>
              <a:t>augmentation de la différence entre le point d’arrêt et la T°:  </a:t>
            </a:r>
          </a:p>
          <a:p>
            <a:r>
              <a:rPr lang="fr-FR" baseline="0" dirty="0" smtClean="0"/>
              <a:t>-  On a </a:t>
            </a:r>
            <a:r>
              <a:rPr lang="fr-FR" baseline="0" dirty="0" err="1" smtClean="0"/>
              <a:t>tjr</a:t>
            </a:r>
            <a:r>
              <a:rPr lang="fr-FR" baseline="0" dirty="0" smtClean="0"/>
              <a:t> dépendance en </a:t>
            </a:r>
            <a:r>
              <a:rPr lang="fr-FR" baseline="0" dirty="0" err="1" smtClean="0"/>
              <a:t>Temp</a:t>
            </a:r>
            <a:r>
              <a:rPr lang="fr-FR" baseline="0" dirty="0" smtClean="0"/>
              <a:t>° connue -&gt; Point d’arrêt suit </a:t>
            </a:r>
            <a:r>
              <a:rPr lang="fr-FR" baseline="0" dirty="0" err="1" smtClean="0"/>
              <a:t>Temp</a:t>
            </a:r>
            <a:r>
              <a:rPr lang="fr-FR" baseline="0" dirty="0" smtClean="0"/>
              <a:t>°</a:t>
            </a:r>
          </a:p>
          <a:p>
            <a:r>
              <a:rPr lang="fr-FR" baseline="0" dirty="0" smtClean="0"/>
              <a:t>-  Mais en + fuites d’air importantes du système et donc diazote et dioxygène entre et sont plus légers que Isobutane -&gt; augmentation du point d’arrêt</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68AFF7F6-FE62-4483-BD51-9AE86A3DFAA0}" type="slidenum">
              <a:rPr lang="fr-FR" smtClean="0"/>
              <a:t>12</a:t>
            </a:fld>
            <a:endParaRPr lang="fr-FR"/>
          </a:p>
        </p:txBody>
      </p:sp>
    </p:spTree>
    <p:extLst>
      <p:ext uri="{BB962C8B-B14F-4D97-AF65-F5344CB8AC3E}">
        <p14:creationId xmlns:p14="http://schemas.microsoft.com/office/powerpoint/2010/main" val="1518238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50976">
              <a:defRPr/>
            </a:pPr>
            <a:r>
              <a:rPr lang="fr-FR" dirty="0" smtClean="0"/>
              <a:t>Conditions: « bonne</a:t>
            </a:r>
            <a:r>
              <a:rPr lang="fr-FR" baseline="0" dirty="0" smtClean="0"/>
              <a:t> pompe » (IDP7: taux de fuite 10-7 </a:t>
            </a:r>
            <a:r>
              <a:rPr lang="fr-FR" baseline="0" dirty="0" err="1" smtClean="0"/>
              <a:t>mbar.l</a:t>
            </a:r>
            <a:r>
              <a:rPr lang="fr-FR" baseline="0" dirty="0" smtClean="0"/>
              <a:t>/s) et fuites du système réglés + filtre de grande capacité (50slpm) </a:t>
            </a:r>
            <a:endParaRPr lang="fr-FR" dirty="0" smtClean="0"/>
          </a:p>
          <a:p>
            <a:endParaRPr lang="fr-FR" dirty="0" smtClean="0"/>
          </a:p>
          <a:p>
            <a:r>
              <a:rPr lang="fr-FR" dirty="0" smtClean="0"/>
              <a:t>1</a:t>
            </a:r>
            <a:r>
              <a:rPr lang="fr-FR" baseline="30000" dirty="0" smtClean="0"/>
              <a:t>er</a:t>
            </a:r>
            <a:r>
              <a:rPr lang="fr-FR" dirty="0" smtClean="0"/>
              <a:t> plot: On observe</a:t>
            </a:r>
            <a:r>
              <a:rPr lang="fr-FR" baseline="0" dirty="0" smtClean="0"/>
              <a:t> en BF avec filtre une décroissance du gain de p1= -0,03 sur 100H de mesure -&gt; résultats </a:t>
            </a:r>
            <a:r>
              <a:rPr lang="fr-FR" baseline="0" dirty="0" err="1" smtClean="0"/>
              <a:t>amplements</a:t>
            </a:r>
            <a:r>
              <a:rPr lang="fr-FR" baseline="0" dirty="0" smtClean="0"/>
              <a:t> améliorés</a:t>
            </a:r>
            <a:endParaRPr lang="fr-FR" dirty="0" smtClean="0"/>
          </a:p>
          <a:p>
            <a:endParaRPr lang="fr-FR" dirty="0" smtClean="0"/>
          </a:p>
          <a:p>
            <a:r>
              <a:rPr lang="fr-FR" dirty="0" smtClean="0"/>
              <a:t>2</a:t>
            </a:r>
            <a:r>
              <a:rPr lang="fr-FR" baseline="30000" dirty="0" smtClean="0"/>
              <a:t>ème</a:t>
            </a:r>
            <a:r>
              <a:rPr lang="fr-FR" dirty="0" smtClean="0"/>
              <a:t> plot: Différence</a:t>
            </a:r>
            <a:r>
              <a:rPr lang="fr-FR" baseline="0" dirty="0" smtClean="0"/>
              <a:t> Point d’arrêt/</a:t>
            </a:r>
            <a:r>
              <a:rPr lang="fr-FR" baseline="0" dirty="0" err="1" smtClean="0"/>
              <a:t>Temp</a:t>
            </a:r>
            <a:r>
              <a:rPr lang="fr-FR" baseline="0" dirty="0" smtClean="0"/>
              <a:t>° n’augmente quasi plus dans le temps -&gt; système de + en + propre niveau fuites</a:t>
            </a:r>
            <a:endParaRPr lang="fr-FR" dirty="0"/>
          </a:p>
        </p:txBody>
      </p:sp>
      <p:sp>
        <p:nvSpPr>
          <p:cNvPr id="4" name="Espace réservé du numéro de diapositive 3"/>
          <p:cNvSpPr>
            <a:spLocks noGrp="1"/>
          </p:cNvSpPr>
          <p:nvPr>
            <p:ph type="sldNum" sz="quarter" idx="10"/>
          </p:nvPr>
        </p:nvSpPr>
        <p:spPr/>
        <p:txBody>
          <a:bodyPr/>
          <a:lstStyle/>
          <a:p>
            <a:fld id="{68AFF7F6-FE62-4483-BD51-9AE86A3DFAA0}" type="slidenum">
              <a:rPr lang="fr-FR" smtClean="0"/>
              <a:t>13</a:t>
            </a:fld>
            <a:endParaRPr lang="fr-FR"/>
          </a:p>
        </p:txBody>
      </p:sp>
    </p:spTree>
    <p:extLst>
      <p:ext uri="{BB962C8B-B14F-4D97-AF65-F5344CB8AC3E}">
        <p14:creationId xmlns:p14="http://schemas.microsoft.com/office/powerpoint/2010/main" val="2970490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8AFF7F6-FE62-4483-BD51-9AE86A3DFAA0}" type="slidenum">
              <a:rPr lang="fr-FR" smtClean="0"/>
              <a:t>2</a:t>
            </a:fld>
            <a:endParaRPr lang="fr-FR"/>
          </a:p>
        </p:txBody>
      </p:sp>
    </p:spTree>
    <p:extLst>
      <p:ext uri="{BB962C8B-B14F-4D97-AF65-F5344CB8AC3E}">
        <p14:creationId xmlns:p14="http://schemas.microsoft.com/office/powerpoint/2010/main" val="3061329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Nombreux détecteurs gazeux au GANIL.</a:t>
            </a:r>
          </a:p>
          <a:p>
            <a:r>
              <a:rPr lang="fr-FR" dirty="0" smtClean="0"/>
              <a:t>Utilisation de gaz fluorés</a:t>
            </a:r>
            <a:r>
              <a:rPr lang="fr-FR" baseline="0" dirty="0" smtClean="0"/>
              <a:t> (CF4, C3F8…) rejet interdit et utilisation de gaz rare -&gt; cher €€€</a:t>
            </a:r>
          </a:p>
          <a:p>
            <a:endParaRPr lang="fr-FR" baseline="0" dirty="0" smtClean="0"/>
          </a:p>
          <a:p>
            <a:r>
              <a:rPr lang="fr-FR" baseline="0" dirty="0" err="1" smtClean="0"/>
              <a:t>Vamos</a:t>
            </a:r>
            <a:r>
              <a:rPr lang="fr-FR" baseline="0" dirty="0" smtClean="0"/>
              <a:t> (</a:t>
            </a:r>
            <a:r>
              <a:rPr lang="fr-FR" baseline="0" dirty="0" err="1" smtClean="0"/>
              <a:t>VAriable</a:t>
            </a:r>
            <a:r>
              <a:rPr lang="fr-FR" baseline="0" dirty="0" smtClean="0"/>
              <a:t> </a:t>
            </a:r>
            <a:r>
              <a:rPr lang="fr-FR" baseline="0" dirty="0" err="1" smtClean="0"/>
              <a:t>MOde</a:t>
            </a:r>
            <a:r>
              <a:rPr lang="fr-FR" baseline="0" dirty="0" smtClean="0"/>
              <a:t> </a:t>
            </a:r>
            <a:r>
              <a:rPr lang="fr-FR" baseline="0" dirty="0" err="1" smtClean="0"/>
              <a:t>Spectrometer</a:t>
            </a:r>
            <a:r>
              <a:rPr lang="fr-FR" baseline="0" dirty="0" smtClean="0"/>
              <a:t>) -&gt; Isobutane et gaz fluorés, basse pression.</a:t>
            </a:r>
          </a:p>
          <a:p>
            <a:pPr defTabSz="950976">
              <a:defRPr/>
            </a:pPr>
            <a:r>
              <a:rPr lang="fr-FR" baseline="0" dirty="0" smtClean="0"/>
              <a:t>ZDD ( </a:t>
            </a:r>
            <a:r>
              <a:rPr lang="fr-FR" baseline="0" dirty="0" err="1" smtClean="0"/>
              <a:t>Zero</a:t>
            </a:r>
            <a:r>
              <a:rPr lang="fr-FR" baseline="0" dirty="0" smtClean="0"/>
              <a:t> </a:t>
            </a:r>
            <a:r>
              <a:rPr lang="fr-FR" baseline="0" dirty="0" err="1" smtClean="0"/>
              <a:t>Degree</a:t>
            </a:r>
            <a:r>
              <a:rPr lang="fr-FR" baseline="0" dirty="0" smtClean="0"/>
              <a:t> </a:t>
            </a:r>
            <a:r>
              <a:rPr lang="fr-FR" baseline="0" dirty="0" err="1" smtClean="0"/>
              <a:t>Detection</a:t>
            </a:r>
            <a:r>
              <a:rPr lang="fr-FR" baseline="0" dirty="0" smtClean="0"/>
              <a:t>) -&gt; Isobutane et gaz fluorés, basse pression.</a:t>
            </a:r>
          </a:p>
          <a:p>
            <a:endParaRPr lang="fr-FR" dirty="0" smtClean="0"/>
          </a:p>
          <a:p>
            <a:r>
              <a:rPr lang="fr-FR" dirty="0" smtClean="0"/>
              <a:t>ACTAR</a:t>
            </a:r>
            <a:r>
              <a:rPr lang="fr-FR" baseline="0" dirty="0" smtClean="0"/>
              <a:t> TPC (Active </a:t>
            </a:r>
            <a:r>
              <a:rPr lang="fr-FR" baseline="0" dirty="0" err="1" smtClean="0"/>
              <a:t>TARget</a:t>
            </a:r>
            <a:r>
              <a:rPr lang="fr-FR" baseline="0" dirty="0" smtClean="0"/>
              <a:t> Time Projection </a:t>
            </a:r>
            <a:r>
              <a:rPr lang="fr-FR" baseline="0" dirty="0" err="1" smtClean="0"/>
              <a:t>Chamber</a:t>
            </a:r>
            <a:r>
              <a:rPr lang="fr-FR" baseline="0" dirty="0" smtClean="0"/>
              <a:t>): Gaz à deux fonctions simultanés cible et détection.</a:t>
            </a:r>
          </a:p>
          <a:p>
            <a:r>
              <a:rPr lang="fr-FR" baseline="0" dirty="0" smtClean="0"/>
              <a:t>L’ionisation de ce même gaz, par le faisceau et par les particules produites lors des collisions nucléaires, permet de visualiser leurs trajectoires en trois dimensions et donc de "voir" la dissociation des noyaux atomiques impliqués dans la collision. Présenté par </a:t>
            </a:r>
            <a:r>
              <a:rPr lang="fr-FR" baseline="0" dirty="0" err="1" smtClean="0"/>
              <a:t>Jérôme.G</a:t>
            </a:r>
            <a:r>
              <a:rPr lang="fr-FR" baseline="0" dirty="0" smtClean="0"/>
              <a:t> </a:t>
            </a:r>
            <a:r>
              <a:rPr lang="fr-FR" baseline="0" dirty="0" smtClean="0"/>
              <a:t>par la suite.</a:t>
            </a:r>
          </a:p>
          <a:p>
            <a:endParaRPr lang="fr-FR" baseline="0" dirty="0" smtClean="0"/>
          </a:p>
          <a:p>
            <a:r>
              <a:rPr lang="fr-FR" baseline="0" dirty="0" smtClean="0"/>
              <a:t>Utilisation de gaz rares pour ACTAR (Xe, He3…)</a:t>
            </a:r>
            <a:r>
              <a:rPr lang="fr-FR" dirty="0" smtClean="0"/>
              <a:t>. En raison du coût important de ces gaz, il est nécessaire de</a:t>
            </a:r>
            <a:r>
              <a:rPr lang="fr-FR" baseline="0" dirty="0" smtClean="0"/>
              <a:t> l’</a:t>
            </a:r>
            <a:r>
              <a:rPr lang="fr-FR" dirty="0" smtClean="0"/>
              <a:t>équiper</a:t>
            </a:r>
            <a:r>
              <a:rPr lang="fr-FR" baseline="0" dirty="0" smtClean="0"/>
              <a:t> </a:t>
            </a:r>
            <a:r>
              <a:rPr lang="fr-FR" dirty="0" smtClean="0"/>
              <a:t>d'un système de recirculation/purification de gaz</a:t>
            </a:r>
            <a:r>
              <a:rPr lang="fr-FR" baseline="0" dirty="0" smtClean="0"/>
              <a:t> -&gt; RIN récupération de gaz ACTAR TPC -&gt; </a:t>
            </a:r>
            <a:r>
              <a:rPr lang="fr-FR" baseline="0" dirty="0" err="1" smtClean="0"/>
              <a:t>Postdoc</a:t>
            </a:r>
            <a:r>
              <a:rPr lang="fr-FR" baseline="0" dirty="0" smtClean="0"/>
              <a:t> et budget pour aboutir sur cette R&amp;D. </a:t>
            </a:r>
            <a:endParaRPr lang="fr-FR" dirty="0"/>
          </a:p>
        </p:txBody>
      </p:sp>
      <p:sp>
        <p:nvSpPr>
          <p:cNvPr id="4" name="Espace réservé du numéro de diapositive 3"/>
          <p:cNvSpPr>
            <a:spLocks noGrp="1"/>
          </p:cNvSpPr>
          <p:nvPr>
            <p:ph type="sldNum" sz="quarter" idx="10"/>
          </p:nvPr>
        </p:nvSpPr>
        <p:spPr/>
        <p:txBody>
          <a:bodyPr/>
          <a:lstStyle/>
          <a:p>
            <a:fld id="{68AFF7F6-FE62-4483-BD51-9AE86A3DFAA0}" type="slidenum">
              <a:rPr lang="fr-FR" smtClean="0"/>
              <a:t>3</a:t>
            </a:fld>
            <a:endParaRPr lang="fr-FR"/>
          </a:p>
        </p:txBody>
      </p:sp>
    </p:spTree>
    <p:extLst>
      <p:ext uri="{BB962C8B-B14F-4D97-AF65-F5344CB8AC3E}">
        <p14:creationId xmlns:p14="http://schemas.microsoft.com/office/powerpoint/2010/main" val="3318353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Fonctionnement: On</a:t>
            </a:r>
            <a:r>
              <a:rPr lang="fr-FR" baseline="0" dirty="0" smtClean="0"/>
              <a:t> utilise pour étude </a:t>
            </a:r>
            <a:r>
              <a:rPr lang="fr-FR" dirty="0" smtClean="0"/>
              <a:t>iC4H10 -&gt; Car</a:t>
            </a:r>
            <a:r>
              <a:rPr lang="fr-FR" baseline="0" dirty="0" smtClean="0"/>
              <a:t> </a:t>
            </a:r>
            <a:r>
              <a:rPr lang="fr-FR" dirty="0" smtClean="0"/>
              <a:t>pas</a:t>
            </a:r>
            <a:r>
              <a:rPr lang="fr-FR" baseline="0" dirty="0" smtClean="0"/>
              <a:t> besoin de le récupérer par rapport à CF4 et rapport Gain/résolution légèrement meilleur.</a:t>
            </a:r>
            <a:endParaRPr lang="fr-FR" dirty="0" smtClean="0"/>
          </a:p>
          <a:p>
            <a:r>
              <a:rPr lang="fr-FR" dirty="0" smtClean="0"/>
              <a:t>Après</a:t>
            </a:r>
            <a:r>
              <a:rPr lang="fr-FR" baseline="0" dirty="0" smtClean="0"/>
              <a:t> étude c</a:t>
            </a:r>
            <a:r>
              <a:rPr lang="fr-FR" dirty="0" smtClean="0"/>
              <a:t>onditions idéales</a:t>
            </a:r>
            <a:r>
              <a:rPr lang="fr-FR" baseline="0" dirty="0" smtClean="0"/>
              <a:t> </a:t>
            </a:r>
            <a:r>
              <a:rPr lang="fr-FR" dirty="0" smtClean="0"/>
              <a:t>Tension</a:t>
            </a:r>
            <a:r>
              <a:rPr lang="fr-FR" baseline="0" dirty="0" smtClean="0"/>
              <a:t> anode/Gain/Résolution trouvées pour P=85mbar </a:t>
            </a:r>
            <a:r>
              <a:rPr lang="fr-FR" baseline="0" dirty="0" err="1" smtClean="0"/>
              <a:t>Vc</a:t>
            </a:r>
            <a:r>
              <a:rPr lang="fr-FR" baseline="0" dirty="0" smtClean="0"/>
              <a:t>= -800v Va= +600v</a:t>
            </a:r>
          </a:p>
          <a:p>
            <a:endParaRPr lang="fr-FR" baseline="0" dirty="0" smtClean="0"/>
          </a:p>
          <a:p>
            <a:r>
              <a:rPr lang="fr-FR" dirty="0" smtClean="0"/>
              <a:t>Le champ électrique vertical issue de tension cathode</a:t>
            </a:r>
            <a:r>
              <a:rPr lang="fr-FR" baseline="0" dirty="0" smtClean="0"/>
              <a:t> et cage de champs </a:t>
            </a:r>
            <a:r>
              <a:rPr lang="fr-FR" dirty="0" smtClean="0"/>
              <a:t>dirige les électrons ionisés vers les fils d'anode où ils effectuent une amplification en créant une</a:t>
            </a:r>
            <a:r>
              <a:rPr lang="fr-FR" baseline="0" dirty="0" smtClean="0"/>
              <a:t> </a:t>
            </a:r>
            <a:r>
              <a:rPr lang="fr-FR" dirty="0" smtClean="0"/>
              <a:t>avalanche. Cela induira des signaux de charge sur les pads de lecture (128). Les signaux sont lus par puces Gassiplex qui génèrent des signaux multiplexés enregistrés par Numexo2.</a:t>
            </a:r>
          </a:p>
          <a:p>
            <a:endParaRPr lang="fr-FR" dirty="0" smtClean="0"/>
          </a:p>
          <a:p>
            <a:r>
              <a:rPr lang="fr-FR" dirty="0" smtClean="0"/>
              <a:t>Corrections:</a:t>
            </a:r>
          </a:p>
          <a:p>
            <a:pPr marL="237744" indent="-237744">
              <a:buAutoNum type="arabicPeriod"/>
            </a:pPr>
            <a:r>
              <a:rPr lang="fr-FR" baseline="0" dirty="0" smtClean="0"/>
              <a:t>Application d’un seuil sur les pads sur toute la longueur de la trace</a:t>
            </a:r>
          </a:p>
          <a:p>
            <a:pPr marL="237744" indent="-237744">
              <a:buAutoNum type="arabicPeriod"/>
            </a:pPr>
            <a:r>
              <a:rPr lang="fr-FR" baseline="0" dirty="0" smtClean="0"/>
              <a:t>Cut sur point d’arrêt pour avoir une trace la plus longue possible</a:t>
            </a:r>
          </a:p>
          <a:p>
            <a:pPr marL="237744" indent="-237744">
              <a:buAutoNum type="arabicPeriod"/>
            </a:pPr>
            <a:r>
              <a:rPr lang="fr-FR" baseline="0" dirty="0" smtClean="0"/>
              <a:t>Amélioration de la mesure en énergie avec 3 points prit (début/milieu/fin) -&gt; sur ces 3 points 3sigma </a:t>
            </a:r>
            <a:r>
              <a:rPr lang="fr-FR" baseline="0" dirty="0" smtClean="0"/>
              <a:t>pour </a:t>
            </a:r>
            <a:r>
              <a:rPr lang="fr-FR" baseline="0" dirty="0" smtClean="0"/>
              <a:t>rejeter le reste</a:t>
            </a:r>
            <a:endParaRPr lang="fr-FR" dirty="0" smtClean="0"/>
          </a:p>
          <a:p>
            <a:endParaRPr lang="fr-FR" dirty="0" smtClean="0"/>
          </a:p>
        </p:txBody>
      </p:sp>
      <p:sp>
        <p:nvSpPr>
          <p:cNvPr id="4" name="Espace réservé du numéro de diapositive 3"/>
          <p:cNvSpPr>
            <a:spLocks noGrp="1"/>
          </p:cNvSpPr>
          <p:nvPr>
            <p:ph type="sldNum" sz="quarter" idx="10"/>
          </p:nvPr>
        </p:nvSpPr>
        <p:spPr/>
        <p:txBody>
          <a:bodyPr/>
          <a:lstStyle/>
          <a:p>
            <a:fld id="{68AFF7F6-FE62-4483-BD51-9AE86A3DFAA0}" type="slidenum">
              <a:rPr lang="fr-FR" smtClean="0"/>
              <a:t>4</a:t>
            </a:fld>
            <a:endParaRPr lang="fr-FR"/>
          </a:p>
        </p:txBody>
      </p:sp>
    </p:spTree>
    <p:extLst>
      <p:ext uri="{BB962C8B-B14F-4D97-AF65-F5344CB8AC3E}">
        <p14:creationId xmlns:p14="http://schemas.microsoft.com/office/powerpoint/2010/main" val="1984083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8308" indent="-178308">
              <a:buFontTx/>
              <a:buChar char="-"/>
            </a:pPr>
            <a:r>
              <a:rPr lang="fr-FR" dirty="0" smtClean="0"/>
              <a:t>Système de </a:t>
            </a:r>
            <a:r>
              <a:rPr lang="fr-FR" dirty="0" err="1" smtClean="0"/>
              <a:t>prévidage</a:t>
            </a:r>
            <a:r>
              <a:rPr lang="fr-FR" dirty="0" smtClean="0"/>
              <a:t>/vide secondaire via banc de pompage afin d’avoir le meilleur vide</a:t>
            </a:r>
            <a:r>
              <a:rPr lang="fr-FR" baseline="0" dirty="0" smtClean="0"/>
              <a:t> possible avant de lancer le cycle de circulation.</a:t>
            </a:r>
          </a:p>
          <a:p>
            <a:pPr marL="178308" indent="-178308">
              <a:buFontTx/>
              <a:buChar char="-"/>
            </a:pPr>
            <a:r>
              <a:rPr lang="fr-FR" baseline="0" dirty="0" smtClean="0"/>
              <a:t>Bouteille de gaz relié à un volume tampon -&gt; remplissage détecteur à pression souhaité puis fermeture vanne.</a:t>
            </a:r>
          </a:p>
          <a:p>
            <a:pPr marL="178308" indent="-178308" defTabSz="950976">
              <a:buFontTx/>
              <a:buChar char="-"/>
              <a:defRPr/>
            </a:pPr>
            <a:r>
              <a:rPr lang="fr-FR" baseline="0" dirty="0" smtClean="0"/>
              <a:t>En entrée: Volume tampon afin de permettre un renouvellement du gaz dans détecteur. Système de régulation avec </a:t>
            </a:r>
            <a:r>
              <a:rPr lang="fr-FR" baseline="0" dirty="0" err="1" smtClean="0"/>
              <a:t>baratron</a:t>
            </a:r>
            <a:r>
              <a:rPr lang="fr-FR" baseline="0" dirty="0" smtClean="0"/>
              <a:t>, </a:t>
            </a:r>
            <a:r>
              <a:rPr lang="fr-FR" baseline="0" dirty="0" err="1" smtClean="0"/>
              <a:t>débimètre</a:t>
            </a:r>
            <a:r>
              <a:rPr lang="fr-FR" baseline="0" dirty="0" smtClean="0"/>
              <a:t>, vanne de débit et modules de </a:t>
            </a:r>
            <a:r>
              <a:rPr lang="fr-FR" baseline="0" dirty="0" smtClean="0"/>
              <a:t>régulation le tout monitoré.</a:t>
            </a:r>
            <a:endParaRPr lang="fr-FR" baseline="0" dirty="0" smtClean="0"/>
          </a:p>
          <a:p>
            <a:pPr marL="178308" indent="-178308" defTabSz="950976">
              <a:buFontTx/>
              <a:buChar char="-"/>
              <a:defRPr/>
            </a:pPr>
            <a:r>
              <a:rPr lang="fr-FR" baseline="0" dirty="0" smtClean="0"/>
              <a:t>En sortie: Vannes de débit (micro et grosse vanne) relié à pompe primaire utilisé pour la recirculation du gaz dans le système.</a:t>
            </a:r>
          </a:p>
          <a:p>
            <a:pPr marL="178308" indent="-178308">
              <a:buFontTx/>
              <a:buChar char="-"/>
            </a:pPr>
            <a:r>
              <a:rPr lang="fr-FR" baseline="0" dirty="0" smtClean="0"/>
              <a:t>Filtre de gaz en exhaust de la pompe primaire adapté à la filtration des gaz fluoré et </a:t>
            </a:r>
            <a:r>
              <a:rPr lang="fr-FR" baseline="0" dirty="0" smtClean="0"/>
              <a:t>isobutane (filtres: </a:t>
            </a:r>
            <a:r>
              <a:rPr lang="fr-FR" baseline="0" dirty="0" err="1" smtClean="0"/>
              <a:t>Gatekeeper</a:t>
            </a:r>
            <a:r>
              <a:rPr lang="fr-FR" baseline="0" dirty="0" smtClean="0"/>
              <a:t> GPU35 et GPU200)</a:t>
            </a:r>
          </a:p>
          <a:p>
            <a:pPr marL="178308" indent="-178308">
              <a:buFontTx/>
              <a:buChar char="-"/>
            </a:pPr>
            <a:r>
              <a:rPr lang="fr-FR" baseline="0" dirty="0" smtClean="0"/>
              <a:t>Pompe de recirculation IDP7 </a:t>
            </a:r>
            <a:r>
              <a:rPr lang="fr-FR" baseline="0" dirty="0" err="1" smtClean="0"/>
              <a:t>Agilent</a:t>
            </a:r>
            <a:endParaRPr lang="fr-FR" baseline="0" dirty="0" smtClean="0"/>
          </a:p>
        </p:txBody>
      </p:sp>
      <p:sp>
        <p:nvSpPr>
          <p:cNvPr id="4" name="Espace réservé du numéro de diapositive 3"/>
          <p:cNvSpPr>
            <a:spLocks noGrp="1"/>
          </p:cNvSpPr>
          <p:nvPr>
            <p:ph type="sldNum" sz="quarter" idx="10"/>
          </p:nvPr>
        </p:nvSpPr>
        <p:spPr/>
        <p:txBody>
          <a:bodyPr/>
          <a:lstStyle/>
          <a:p>
            <a:fld id="{68AFF7F6-FE62-4483-BD51-9AE86A3DFAA0}" type="slidenum">
              <a:rPr lang="fr-FR" smtClean="0"/>
              <a:t>5</a:t>
            </a:fld>
            <a:endParaRPr lang="fr-FR"/>
          </a:p>
        </p:txBody>
      </p:sp>
    </p:spTree>
    <p:extLst>
      <p:ext uri="{BB962C8B-B14F-4D97-AF65-F5344CB8AC3E}">
        <p14:creationId xmlns:p14="http://schemas.microsoft.com/office/powerpoint/2010/main" val="2791457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8308" indent="-178308">
              <a:buFontTx/>
              <a:buChar char="-"/>
            </a:pPr>
            <a:r>
              <a:rPr lang="fr-FR" baseline="0" dirty="0" smtClean="0"/>
              <a:t>Banc d’analyse gaz avec RGA </a:t>
            </a:r>
            <a:r>
              <a:rPr lang="fr-FR" baseline="0" dirty="0" err="1" smtClean="0"/>
              <a:t>spectro</a:t>
            </a:r>
            <a:r>
              <a:rPr lang="fr-FR" baseline="0" dirty="0" smtClean="0"/>
              <a:t> -&gt; données difficilement exploitables et précision pas assez importante pour nos mesures</a:t>
            </a:r>
          </a:p>
          <a:p>
            <a:pPr marL="178308" indent="-178308">
              <a:buFontTx/>
              <a:buChar char="-"/>
            </a:pPr>
            <a:r>
              <a:rPr lang="fr-FR" baseline="0" dirty="0" smtClean="0"/>
              <a:t>Ensemble du </a:t>
            </a:r>
            <a:r>
              <a:rPr lang="fr-FR" baseline="0" dirty="0" err="1" smtClean="0"/>
              <a:t>set-up</a:t>
            </a:r>
            <a:r>
              <a:rPr lang="fr-FR" baseline="0" dirty="0" smtClean="0"/>
              <a:t> de recirculation de gaz</a:t>
            </a:r>
          </a:p>
          <a:p>
            <a:pPr marL="178308" indent="-178308">
              <a:buFontTx/>
              <a:buChar char="-"/>
            </a:pPr>
            <a:r>
              <a:rPr lang="fr-FR" baseline="0" dirty="0" smtClean="0"/>
              <a:t>Ensemble de </a:t>
            </a:r>
            <a:r>
              <a:rPr lang="fr-FR" baseline="0" dirty="0" smtClean="0"/>
              <a:t>l’électronique </a:t>
            </a:r>
            <a:r>
              <a:rPr lang="fr-FR" baseline="0" dirty="0" smtClean="0"/>
              <a:t>d’acquis, alims et pulse</a:t>
            </a:r>
          </a:p>
        </p:txBody>
      </p:sp>
      <p:sp>
        <p:nvSpPr>
          <p:cNvPr id="4" name="Espace réservé du numéro de diapositive 3"/>
          <p:cNvSpPr>
            <a:spLocks noGrp="1"/>
          </p:cNvSpPr>
          <p:nvPr>
            <p:ph type="sldNum" sz="quarter" idx="10"/>
          </p:nvPr>
        </p:nvSpPr>
        <p:spPr/>
        <p:txBody>
          <a:bodyPr/>
          <a:lstStyle/>
          <a:p>
            <a:fld id="{68AFF7F6-FE62-4483-BD51-9AE86A3DFAA0}" type="slidenum">
              <a:rPr lang="fr-FR" smtClean="0"/>
              <a:t>6</a:t>
            </a:fld>
            <a:endParaRPr lang="fr-FR"/>
          </a:p>
        </p:txBody>
      </p:sp>
    </p:spTree>
    <p:extLst>
      <p:ext uri="{BB962C8B-B14F-4D97-AF65-F5344CB8AC3E}">
        <p14:creationId xmlns:p14="http://schemas.microsoft.com/office/powerpoint/2010/main" val="2835879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1</a:t>
            </a:r>
            <a:r>
              <a:rPr lang="fr-FR" baseline="30000" dirty="0" smtClean="0"/>
              <a:t>er</a:t>
            </a:r>
            <a:r>
              <a:rPr lang="fr-FR" baseline="0" dirty="0" smtClean="0"/>
              <a:t> plot: On est température dépendant en mode « circulation de gaz » et pas en mode « statique ». </a:t>
            </a:r>
          </a:p>
          <a:p>
            <a:pPr marL="178308" indent="-178308">
              <a:buFontTx/>
              <a:buChar char="-"/>
            </a:pPr>
            <a:r>
              <a:rPr lang="fr-FR" baseline="0" dirty="0" smtClean="0"/>
              <a:t>En statique: point d’arrêt bouge très peu car dépendant de l’évolution de la pression donc des fuites mais peu de fuite sur enceinte donc peu de variation.</a:t>
            </a:r>
          </a:p>
          <a:p>
            <a:pPr marL="178308" indent="-178308">
              <a:buFontTx/>
              <a:buChar char="-"/>
            </a:pPr>
            <a:r>
              <a:rPr lang="fr-FR" baseline="0" dirty="0" smtClean="0"/>
              <a:t>En </a:t>
            </a:r>
            <a:r>
              <a:rPr lang="fr-FR" baseline="0" dirty="0" err="1" smtClean="0"/>
              <a:t>circul</a:t>
            </a:r>
            <a:r>
              <a:rPr lang="fr-FR" baseline="0" dirty="0" smtClean="0"/>
              <a:t>: point d’arrêt suit la température car la densité évolue avec la température (</a:t>
            </a:r>
            <a:r>
              <a:rPr lang="fr-FR" baseline="0" dirty="0" err="1" smtClean="0"/>
              <a:t>pv</a:t>
            </a:r>
            <a:r>
              <a:rPr lang="fr-FR" baseline="0" dirty="0" smtClean="0"/>
              <a:t>=</a:t>
            </a:r>
            <a:r>
              <a:rPr lang="fr-FR" baseline="0" dirty="0" err="1" smtClean="0"/>
              <a:t>nrt</a:t>
            </a:r>
            <a:r>
              <a:rPr lang="fr-FR" baseline="0" dirty="0" smtClean="0"/>
              <a:t>) et que le débitmètre n’est pas corrigé en température : </a:t>
            </a:r>
          </a:p>
          <a:p>
            <a:r>
              <a:rPr lang="fr-FR" baseline="0" dirty="0" smtClean="0"/>
              <a:t>                      n= PV/</a:t>
            </a:r>
            <a:r>
              <a:rPr lang="fr-FR" baseline="0" dirty="0" err="1" smtClean="0"/>
              <a:t>rt</a:t>
            </a:r>
            <a:r>
              <a:rPr lang="fr-FR" baseline="0" dirty="0" smtClean="0"/>
              <a:t>    </a:t>
            </a:r>
            <a:r>
              <a:rPr lang="fr-FR" baseline="0" dirty="0" err="1" smtClean="0"/>
              <a:t>Temp</a:t>
            </a:r>
            <a:r>
              <a:rPr lang="fr-FR" baseline="0" dirty="0" smtClean="0"/>
              <a:t>° augmente -&gt; densité diminue -&gt; point d’arrêt s’allonge</a:t>
            </a:r>
          </a:p>
          <a:p>
            <a:r>
              <a:rPr lang="fr-FR" baseline="0" dirty="0" smtClean="0"/>
              <a:t>                                         </a:t>
            </a:r>
            <a:r>
              <a:rPr lang="fr-FR" baseline="0" dirty="0" err="1" smtClean="0"/>
              <a:t>Temp</a:t>
            </a:r>
            <a:r>
              <a:rPr lang="fr-FR" baseline="0" dirty="0" smtClean="0"/>
              <a:t>° baisse -&gt; densité augmente -&gt; point d’arrêt raccourci</a:t>
            </a:r>
          </a:p>
          <a:p>
            <a:endParaRPr lang="fr-FR" baseline="0" dirty="0" smtClean="0"/>
          </a:p>
          <a:p>
            <a:r>
              <a:rPr lang="fr-FR" dirty="0" smtClean="0"/>
              <a:t/>
            </a:r>
            <a:br>
              <a:rPr lang="fr-FR" dirty="0" smtClean="0"/>
            </a:br>
            <a:r>
              <a:rPr lang="fr-FR" dirty="0" smtClean="0"/>
              <a:t>2</a:t>
            </a:r>
            <a:r>
              <a:rPr lang="fr-FR" baseline="30000" dirty="0" smtClean="0"/>
              <a:t>ème</a:t>
            </a:r>
            <a:r>
              <a:rPr lang="fr-FR" dirty="0" smtClean="0"/>
              <a:t> plot: On envoie le</a:t>
            </a:r>
            <a:r>
              <a:rPr lang="fr-FR" baseline="0" dirty="0" smtClean="0"/>
              <a:t> même pulse sur la grille de Frisch et Numexo2 afin de vérifier </a:t>
            </a:r>
            <a:r>
              <a:rPr lang="fr-FR" dirty="0"/>
              <a:t>La dépendance en température et les performances des Gassiplex et de Numexo2. On observe bien une dépendance en température de l’électronique (Gassiplex, Numexo2) qui sera ensuite corrigé.</a:t>
            </a:r>
          </a:p>
          <a:p>
            <a:r>
              <a:rPr lang="fr-FR" dirty="0"/>
              <a:t>Quand </a:t>
            </a:r>
            <a:r>
              <a:rPr lang="fr-FR" dirty="0" err="1"/>
              <a:t>Temp</a:t>
            </a:r>
            <a:r>
              <a:rPr lang="fr-FR" dirty="0"/>
              <a:t>° baisse signaux Gassiplex/Numexo</a:t>
            </a:r>
            <a:r>
              <a:rPr lang="fr-FR" dirty="0"/>
              <a:t> augmente -&gt; Dû aux </a:t>
            </a:r>
            <a:r>
              <a:rPr lang="fr-FR" dirty="0" smtClean="0"/>
              <a:t>pertes</a:t>
            </a:r>
            <a:r>
              <a:rPr lang="fr-FR" baseline="0" dirty="0" smtClean="0"/>
              <a:t> </a:t>
            </a:r>
            <a:r>
              <a:rPr lang="fr-FR" dirty="0" smtClean="0"/>
              <a:t>thermiques </a:t>
            </a:r>
            <a:r>
              <a:rPr lang="fr-FR" dirty="0"/>
              <a:t>???</a:t>
            </a:r>
          </a:p>
          <a:p>
            <a:r>
              <a:rPr lang="fr-FR" dirty="0"/>
              <a:t>Réponse normale de la réponse en alpha avec une augmentation de l’amplitude quand T augmente due à une baisse de la densité</a:t>
            </a:r>
            <a:endParaRPr lang="fr-FR" baseline="0" dirty="0" smtClean="0"/>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68AFF7F6-FE62-4483-BD51-9AE86A3DFAA0}" type="slidenum">
              <a:rPr lang="fr-FR" smtClean="0"/>
              <a:t>7</a:t>
            </a:fld>
            <a:endParaRPr lang="fr-FR"/>
          </a:p>
        </p:txBody>
      </p:sp>
    </p:spTree>
    <p:extLst>
      <p:ext uri="{BB962C8B-B14F-4D97-AF65-F5344CB8AC3E}">
        <p14:creationId xmlns:p14="http://schemas.microsoft.com/office/powerpoint/2010/main" val="1457985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1</a:t>
            </a:r>
            <a:r>
              <a:rPr lang="fr-FR" baseline="30000" dirty="0" smtClean="0"/>
              <a:t>er</a:t>
            </a:r>
            <a:r>
              <a:rPr lang="fr-FR" dirty="0" smtClean="0"/>
              <a:t> plot: Correction</a:t>
            </a:r>
            <a:r>
              <a:rPr lang="fr-FR" baseline="0" dirty="0" smtClean="0"/>
              <a:t> de la Baseline des signaux Alpha et Gassiplex</a:t>
            </a:r>
          </a:p>
          <a:p>
            <a:endParaRPr lang="fr-FR" baseline="0" dirty="0" smtClean="0"/>
          </a:p>
          <a:p>
            <a:r>
              <a:rPr lang="fr-FR" baseline="0" dirty="0" smtClean="0"/>
              <a:t>Alpha -&gt; Moins de dispersion des points et plus en phase avec courbe température</a:t>
            </a:r>
          </a:p>
          <a:p>
            <a:r>
              <a:rPr lang="fr-FR" baseline="0" dirty="0" smtClean="0"/>
              <a:t>Gassiplex -&gt; Courbe plus linéaire</a:t>
            </a:r>
          </a:p>
          <a:p>
            <a:endParaRPr lang="fr-FR" baseline="0" dirty="0" smtClean="0"/>
          </a:p>
          <a:p>
            <a:r>
              <a:rPr lang="fr-FR" baseline="0" dirty="0" smtClean="0"/>
              <a:t>2</a:t>
            </a:r>
            <a:r>
              <a:rPr lang="fr-FR" baseline="30000" dirty="0" smtClean="0"/>
              <a:t>ème</a:t>
            </a:r>
            <a:r>
              <a:rPr lang="fr-FR" baseline="0" dirty="0" smtClean="0"/>
              <a:t> plot: Correction des signaux Alpha par Gassiplex</a:t>
            </a:r>
            <a:endParaRPr lang="fr-FR" dirty="0"/>
          </a:p>
        </p:txBody>
      </p:sp>
      <p:sp>
        <p:nvSpPr>
          <p:cNvPr id="4" name="Espace réservé du numéro de diapositive 3"/>
          <p:cNvSpPr>
            <a:spLocks noGrp="1"/>
          </p:cNvSpPr>
          <p:nvPr>
            <p:ph type="sldNum" sz="quarter" idx="10"/>
          </p:nvPr>
        </p:nvSpPr>
        <p:spPr/>
        <p:txBody>
          <a:bodyPr/>
          <a:lstStyle/>
          <a:p>
            <a:fld id="{68AFF7F6-FE62-4483-BD51-9AE86A3DFAA0}" type="slidenum">
              <a:rPr lang="fr-FR" smtClean="0"/>
              <a:t>8</a:t>
            </a:fld>
            <a:endParaRPr lang="fr-FR"/>
          </a:p>
        </p:txBody>
      </p:sp>
    </p:spTree>
    <p:extLst>
      <p:ext uri="{BB962C8B-B14F-4D97-AF65-F5344CB8AC3E}">
        <p14:creationId xmlns:p14="http://schemas.microsoft.com/office/powerpoint/2010/main" val="4112965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1</a:t>
            </a:r>
            <a:r>
              <a:rPr lang="fr-FR" baseline="30000" dirty="0" smtClean="0"/>
              <a:t>er</a:t>
            </a:r>
            <a:r>
              <a:rPr lang="fr-FR" dirty="0" smtClean="0"/>
              <a:t> plot: Correction en température</a:t>
            </a:r>
            <a:r>
              <a:rPr lang="fr-FR" baseline="0" dirty="0" smtClean="0"/>
              <a:t> des signaux Alpha -&gt; courbe plus rectiligne, moins de variations</a:t>
            </a:r>
          </a:p>
          <a:p>
            <a:endParaRPr lang="fr-FR" baseline="0" dirty="0" smtClean="0"/>
          </a:p>
          <a:p>
            <a:r>
              <a:rPr lang="fr-FR" baseline="0" dirty="0" smtClean="0"/>
              <a:t>2</a:t>
            </a:r>
            <a:r>
              <a:rPr lang="fr-FR" baseline="30000" dirty="0" smtClean="0"/>
              <a:t>ème</a:t>
            </a:r>
            <a:r>
              <a:rPr lang="fr-FR" baseline="0" dirty="0" smtClean="0"/>
              <a:t> plot: Alpha vs Alpha corrigés (électronique et température) -&gt; courbe plus rectiligne, moins de variations -&gt; amélioration du fit</a:t>
            </a:r>
            <a:endParaRPr lang="fr-FR" dirty="0"/>
          </a:p>
        </p:txBody>
      </p:sp>
      <p:sp>
        <p:nvSpPr>
          <p:cNvPr id="4" name="Espace réservé du numéro de diapositive 3"/>
          <p:cNvSpPr>
            <a:spLocks noGrp="1"/>
          </p:cNvSpPr>
          <p:nvPr>
            <p:ph type="sldNum" sz="quarter" idx="10"/>
          </p:nvPr>
        </p:nvSpPr>
        <p:spPr/>
        <p:txBody>
          <a:bodyPr/>
          <a:lstStyle/>
          <a:p>
            <a:fld id="{68AFF7F6-FE62-4483-BD51-9AE86A3DFAA0}" type="slidenum">
              <a:rPr lang="fr-FR" smtClean="0"/>
              <a:t>9</a:t>
            </a:fld>
            <a:endParaRPr lang="fr-FR"/>
          </a:p>
        </p:txBody>
      </p:sp>
    </p:spTree>
    <p:extLst>
      <p:ext uri="{BB962C8B-B14F-4D97-AF65-F5344CB8AC3E}">
        <p14:creationId xmlns:p14="http://schemas.microsoft.com/office/powerpoint/2010/main" val="3726333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Rectangle 7"/>
          <p:cNvSpPr/>
          <p:nvPr userDrawn="1"/>
        </p:nvSpPr>
        <p:spPr>
          <a:xfrm>
            <a:off x="62345" y="641350"/>
            <a:ext cx="10057015" cy="48738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62000" y="1775357"/>
            <a:ext cx="8636000" cy="1225021"/>
          </a:xfrm>
        </p:spPr>
        <p:txBody>
          <a:bodyPr vert="horz" rtlCol="0" anchor="ctr">
            <a:noAutofit/>
            <a:scene3d>
              <a:camera prst="orthographicFront"/>
              <a:lightRig rig="threePt" dir="t"/>
            </a:scene3d>
            <a:sp3d extrusionH="57150">
              <a:bevelT w="38100" h="38100"/>
            </a:sp3d>
          </a:bodyPr>
          <a:lstStyle>
            <a:lvl1pPr algn="ctr" rtl="0" eaLnBrk="1" latinLnBrk="0" hangingPunct="1">
              <a:spcBef>
                <a:spcPct val="0"/>
              </a:spcBef>
              <a:buNone/>
              <a:defRPr lang="fr-FR" sz="6000" b="1" kern="1200" cap="none" spc="167" dirty="0">
                <a:ln w="1905"/>
                <a:gradFill>
                  <a:gsLst>
                    <a:gs pos="0">
                      <a:schemeClr val="accent4">
                        <a:lumMod val="40000"/>
                        <a:lumOff val="60000"/>
                      </a:schemeClr>
                    </a:gs>
                    <a:gs pos="100000">
                      <a:schemeClr val="accent4">
                        <a:lumMod val="50000"/>
                      </a:schemeClr>
                    </a:gs>
                  </a:gsLst>
                  <a:lin ang="5400000"/>
                </a:gradFill>
                <a:effectLst>
                  <a:outerShdw blurRad="63500" dist="76200" dir="2700000" algn="tl" rotWithShape="0">
                    <a:prstClr val="black">
                      <a:alpha val="78000"/>
                    </a:prstClr>
                  </a:outerShdw>
                </a:effectLst>
                <a:latin typeface="Yu Gothic UI Light" panose="020B0300000000000000" pitchFamily="34" charset="-128"/>
                <a:ea typeface="Yu Gothic UI Light" panose="020B0300000000000000" pitchFamily="34" charset="-128"/>
                <a:cs typeface="+mj-cs"/>
              </a:defRPr>
            </a:lvl1pPr>
          </a:lstStyle>
          <a:p>
            <a:r>
              <a:rPr lang="fr-FR" smtClean="0"/>
              <a:t>Modifiez le style du titre</a:t>
            </a:r>
            <a:endParaRPr lang="fr-FR" dirty="0"/>
          </a:p>
        </p:txBody>
      </p:sp>
      <p:sp>
        <p:nvSpPr>
          <p:cNvPr id="3" name="Subtitle 2"/>
          <p:cNvSpPr>
            <a:spLocks noGrp="1"/>
          </p:cNvSpPr>
          <p:nvPr>
            <p:ph type="subTitle" idx="1"/>
          </p:nvPr>
        </p:nvSpPr>
        <p:spPr>
          <a:xfrm>
            <a:off x="1524000" y="3238500"/>
            <a:ext cx="7112000" cy="1460500"/>
          </a:xfrm>
        </p:spPr>
        <p:txBody>
          <a:bodyPr/>
          <a:lstStyle>
            <a:lvl1pPr marL="0" indent="0" algn="ctr" latinLnBrk="0">
              <a:buNone/>
              <a:defRPr lang="fr-FR">
                <a:solidFill>
                  <a:srgbClr val="404656"/>
                </a:solidFill>
              </a:defRPr>
            </a:lvl1pPr>
            <a:lvl2pPr marL="507995" indent="0" algn="ctr">
              <a:buNone/>
              <a:defRPr lang="fr-FR">
                <a:solidFill>
                  <a:schemeClr val="tx1">
                    <a:tint val="75000"/>
                  </a:schemeClr>
                </a:solidFill>
              </a:defRPr>
            </a:lvl2pPr>
            <a:lvl3pPr marL="1015990" indent="0" algn="ctr">
              <a:buNone/>
              <a:defRPr lang="fr-FR">
                <a:solidFill>
                  <a:schemeClr val="tx1">
                    <a:tint val="75000"/>
                  </a:schemeClr>
                </a:solidFill>
              </a:defRPr>
            </a:lvl3pPr>
            <a:lvl4pPr marL="1523985" indent="0" algn="ctr">
              <a:buNone/>
              <a:defRPr lang="fr-FR">
                <a:solidFill>
                  <a:schemeClr val="tx1">
                    <a:tint val="75000"/>
                  </a:schemeClr>
                </a:solidFill>
              </a:defRPr>
            </a:lvl4pPr>
            <a:lvl5pPr marL="2031980" indent="0" algn="ctr">
              <a:buNone/>
              <a:defRPr lang="fr-FR">
                <a:solidFill>
                  <a:schemeClr val="tx1">
                    <a:tint val="75000"/>
                  </a:schemeClr>
                </a:solidFill>
              </a:defRPr>
            </a:lvl5pPr>
            <a:lvl6pPr marL="2539975" indent="0" algn="ctr">
              <a:buNone/>
              <a:defRPr lang="fr-FR">
                <a:solidFill>
                  <a:schemeClr val="tx1">
                    <a:tint val="75000"/>
                  </a:schemeClr>
                </a:solidFill>
              </a:defRPr>
            </a:lvl6pPr>
            <a:lvl7pPr marL="3047970" indent="0" algn="ctr">
              <a:buNone/>
              <a:defRPr lang="fr-FR">
                <a:solidFill>
                  <a:schemeClr val="tx1">
                    <a:tint val="75000"/>
                  </a:schemeClr>
                </a:solidFill>
              </a:defRPr>
            </a:lvl7pPr>
            <a:lvl8pPr marL="3555964" indent="0" algn="ctr">
              <a:buNone/>
              <a:defRPr lang="fr-FR">
                <a:solidFill>
                  <a:schemeClr val="tx1">
                    <a:tint val="75000"/>
                  </a:schemeClr>
                </a:solidFill>
              </a:defRPr>
            </a:lvl8pPr>
            <a:lvl9pPr marL="4063959" indent="0" algn="ctr">
              <a:buNone/>
              <a:defRPr lang="fr-FR">
                <a:solidFill>
                  <a:schemeClr val="tx1">
                    <a:tint val="75000"/>
                  </a:schemeClr>
                </a:solidFill>
              </a:defRPr>
            </a:lvl9pPr>
          </a:lstStyle>
          <a:p>
            <a:r>
              <a:rPr lang="fr-FR" smtClean="0"/>
              <a:t>Modifier le style des sous-titres du masque</a:t>
            </a:r>
            <a:endParaRPr lang="fr-FR" dirty="0"/>
          </a:p>
        </p:txBody>
      </p:sp>
      <p:sp>
        <p:nvSpPr>
          <p:cNvPr id="4" name="Slide Number Placeholder 5"/>
          <p:cNvSpPr>
            <a:spLocks noGrp="1"/>
          </p:cNvSpPr>
          <p:nvPr>
            <p:ph type="sldNum" sz="quarter" idx="4"/>
          </p:nvPr>
        </p:nvSpPr>
        <p:spPr>
          <a:xfrm>
            <a:off x="8951888" y="5494074"/>
            <a:ext cx="1010516" cy="264314"/>
          </a:xfrm>
          <a:prstGeom prst="rect">
            <a:avLst/>
          </a:prstGeom>
        </p:spPr>
        <p:txBody>
          <a:bodyPr vert="horz" rtlCol="0" anchor="ctr"/>
          <a:lstStyle>
            <a:lvl1pPr algn="r" latinLnBrk="0">
              <a:defRPr lang="fr-FR" sz="1111">
                <a:solidFill>
                  <a:schemeClr val="bg1"/>
                </a:solidFill>
                <a:latin typeface="Yu Gothic UI Light" panose="020B0300000000000000" pitchFamily="34" charset="-128"/>
                <a:ea typeface="Yu Gothic UI Light" panose="020B0300000000000000" pitchFamily="34" charset="-128"/>
                <a:cs typeface="Vrinda" pitchFamily="34" charset="0"/>
              </a:defRPr>
            </a:lvl1pPr>
          </a:lstStyle>
          <a:p>
            <a:fld id="{49BBC286-B2FE-44AC-8F25-02BBF4E9D127}" type="slidenum">
              <a:rPr lang="en-US" smtClean="0"/>
              <a:pPr/>
              <a:t>‹N°›</a:t>
            </a:fld>
            <a:endParaRPr lang="en-US" dirty="0"/>
          </a:p>
        </p:txBody>
      </p:sp>
      <p:sp>
        <p:nvSpPr>
          <p:cNvPr id="5" name="Espace réservé du pied de page 8"/>
          <p:cNvSpPr>
            <a:spLocks noGrp="1"/>
          </p:cNvSpPr>
          <p:nvPr>
            <p:ph type="ftr" sz="quarter" idx="3"/>
          </p:nvPr>
        </p:nvSpPr>
        <p:spPr>
          <a:xfrm>
            <a:off x="2559958" y="5515218"/>
            <a:ext cx="5040085" cy="226840"/>
          </a:xfrm>
          <a:prstGeom prst="rect">
            <a:avLst/>
          </a:prstGeom>
        </p:spPr>
        <p:txBody>
          <a:bodyPr vert="horz" lIns="91440" tIns="45720" rIns="91440" bIns="45720" rtlCol="0" anchor="ctr"/>
          <a:lstStyle>
            <a:lvl1pPr algn="ctr">
              <a:defRPr sz="1000">
                <a:solidFill>
                  <a:schemeClr val="bg1"/>
                </a:solidFill>
                <a:latin typeface="Yu Gothic UI Light" panose="020B0300000000000000" pitchFamily="34" charset="-128"/>
                <a:ea typeface="Yu Gothic UI Light" panose="020B0300000000000000" pitchFamily="34" charset="-128"/>
                <a:cs typeface="Vrinda" pitchFamily="34" charset="0"/>
              </a:defRPr>
            </a:lvl1pPr>
          </a:lstStyle>
          <a:p>
            <a:r>
              <a:rPr lang="en-US" dirty="0" smtClean="0"/>
              <a:t>A.K. Orduz – GANIL-SPIRAL2 – </a:t>
            </a:r>
            <a:r>
              <a:rPr lang="fr-FR" dirty="0" smtClean="0"/>
              <a:t>ANF Ecole Accélérateurs 2023 IN2P3</a:t>
            </a:r>
            <a:endParaRPr lang="en-US" dirty="0"/>
          </a:p>
        </p:txBody>
      </p:sp>
      <p:sp>
        <p:nvSpPr>
          <p:cNvPr id="6" name="Espace réservé de la date 7"/>
          <p:cNvSpPr>
            <a:spLocks noGrp="1"/>
          </p:cNvSpPr>
          <p:nvPr>
            <p:ph type="dt" sz="half" idx="2"/>
          </p:nvPr>
        </p:nvSpPr>
        <p:spPr>
          <a:xfrm>
            <a:off x="199459" y="5494074"/>
            <a:ext cx="2370667" cy="247984"/>
          </a:xfrm>
          <a:prstGeom prst="rect">
            <a:avLst/>
          </a:prstGeom>
        </p:spPr>
        <p:txBody>
          <a:bodyPr vert="horz" lIns="91440" tIns="45720" rIns="91440" bIns="45720" rtlCol="0" anchor="ctr"/>
          <a:lstStyle>
            <a:lvl1pPr algn="l">
              <a:defRPr sz="1000">
                <a:solidFill>
                  <a:schemeClr val="bg1"/>
                </a:solidFill>
                <a:latin typeface="Yu Gothic UI Light" panose="020B0300000000000000" pitchFamily="34" charset="-128"/>
                <a:ea typeface="Yu Gothic UI Light" panose="020B0300000000000000" pitchFamily="34" charset="-128"/>
                <a:cs typeface="Vrinda" pitchFamily="34" charset="0"/>
              </a:defRPr>
            </a:lvl1pPr>
          </a:lstStyle>
          <a:p>
            <a:r>
              <a:rPr lang="fr-FR" dirty="0" smtClean="0"/>
              <a:t>21 mars 2023	</a:t>
            </a: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Yu Gothic UI Light" panose="020B0300000000000000" pitchFamily="34" charset="-128"/>
                <a:ea typeface="Yu Gothic UI Light" panose="020B0300000000000000" pitchFamily="34" charset="-128"/>
                <a:cs typeface="Calibri" panose="020F0502020204030204" pitchFamily="34" charset="0"/>
              </a:defRPr>
            </a:lvl1pPr>
            <a:lvl2pPr>
              <a:defRPr>
                <a:latin typeface="Yu Gothic UI Light" panose="020B0300000000000000" pitchFamily="34" charset="-128"/>
                <a:ea typeface="Yu Gothic UI Light" panose="020B0300000000000000" pitchFamily="34" charset="-128"/>
                <a:cs typeface="Calibri" panose="020F0502020204030204" pitchFamily="34" charset="0"/>
              </a:defRPr>
            </a:lvl2pPr>
            <a:lvl3pPr>
              <a:defRPr>
                <a:latin typeface="Yu Gothic UI Light" panose="020B0300000000000000" pitchFamily="34" charset="-128"/>
                <a:ea typeface="Yu Gothic UI Light" panose="020B0300000000000000" pitchFamily="34" charset="-128"/>
                <a:cs typeface="Calibri" panose="020F0502020204030204" pitchFamily="34" charset="0"/>
              </a:defRPr>
            </a:lvl3pPr>
            <a:lvl4pPr>
              <a:defRPr>
                <a:latin typeface="Yu Gothic UI Light" panose="020B0300000000000000" pitchFamily="34" charset="-128"/>
                <a:ea typeface="Yu Gothic UI Light" panose="020B0300000000000000" pitchFamily="34" charset="-128"/>
                <a:cs typeface="Calibri" panose="020F0502020204030204" pitchFamily="34" charset="0"/>
              </a:defRPr>
            </a:lvl4pPr>
            <a:lvl5pPr>
              <a:defRPr>
                <a:latin typeface="Yu Gothic UI Light" panose="020B0300000000000000" pitchFamily="34" charset="-128"/>
                <a:ea typeface="Yu Gothic UI Light" panose="020B0300000000000000" pitchFamily="34" charset="-128"/>
                <a:cs typeface="Calibri" panose="020F0502020204030204" pitchFamily="34" charset="0"/>
              </a:defRPr>
            </a:lvl5pPr>
          </a:lstStyle>
          <a:p>
            <a:pPr lvl="0"/>
            <a:r>
              <a:rPr lang="fr-FR" noProof="0" dirty="0" smtClean="0"/>
              <a:t>Modifier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en-US" noProof="0" dirty="0"/>
          </a:p>
        </p:txBody>
      </p:sp>
      <p:sp>
        <p:nvSpPr>
          <p:cNvPr id="5" name="Titre 4"/>
          <p:cNvSpPr>
            <a:spLocks noGrp="1"/>
          </p:cNvSpPr>
          <p:nvPr>
            <p:ph type="title"/>
          </p:nvPr>
        </p:nvSpPr>
        <p:spPr/>
        <p:txBody>
          <a:bodyPr/>
          <a:lstStyle>
            <a:lvl1pPr>
              <a:defRPr>
                <a:latin typeface="Yu Gothic UI" panose="020B0500000000000000" pitchFamily="34" charset="-128"/>
                <a:ea typeface="Yu Gothic UI" panose="020B0500000000000000" pitchFamily="34" charset="-128"/>
                <a:cs typeface="Calibri" panose="020F0502020204030204" pitchFamily="34" charset="0"/>
              </a:defRPr>
            </a:lvl1pPr>
          </a:lstStyle>
          <a:p>
            <a:r>
              <a:rPr lang="fr-FR" noProof="0" smtClean="0"/>
              <a:t>Modifiez le style du titre</a:t>
            </a:r>
            <a:endParaRPr lang="en-US" noProof="0" dirty="0"/>
          </a:p>
        </p:txBody>
      </p:sp>
      <p:sp>
        <p:nvSpPr>
          <p:cNvPr id="7" name="Slide Number Placeholder 5"/>
          <p:cNvSpPr>
            <a:spLocks noGrp="1"/>
          </p:cNvSpPr>
          <p:nvPr>
            <p:ph type="sldNum" sz="quarter" idx="4"/>
          </p:nvPr>
        </p:nvSpPr>
        <p:spPr>
          <a:xfrm>
            <a:off x="8951888" y="5494074"/>
            <a:ext cx="1010516" cy="264314"/>
          </a:xfrm>
          <a:prstGeom prst="rect">
            <a:avLst/>
          </a:prstGeom>
        </p:spPr>
        <p:txBody>
          <a:bodyPr vert="horz" rtlCol="0" anchor="ctr"/>
          <a:lstStyle>
            <a:lvl1pPr algn="r" latinLnBrk="0">
              <a:defRPr lang="fr-FR" sz="1111">
                <a:solidFill>
                  <a:schemeClr val="bg1"/>
                </a:solidFill>
                <a:latin typeface="Yu Gothic UI Light" panose="020B0300000000000000" pitchFamily="34" charset="-128"/>
                <a:ea typeface="Yu Gothic UI Light" panose="020B0300000000000000" pitchFamily="34" charset="-128"/>
                <a:cs typeface="Vrinda" pitchFamily="34" charset="0"/>
              </a:defRPr>
            </a:lvl1pPr>
          </a:lstStyle>
          <a:p>
            <a:fld id="{49BBC286-B2FE-44AC-8F25-02BBF4E9D127}" type="slidenum">
              <a:rPr lang="en-US" smtClean="0"/>
              <a:pPr/>
              <a:t>‹N°›</a:t>
            </a:fld>
            <a:endParaRPr lang="en-US" dirty="0"/>
          </a:p>
        </p:txBody>
      </p:sp>
      <p:sp>
        <p:nvSpPr>
          <p:cNvPr id="8" name="Espace réservé du pied de page 8"/>
          <p:cNvSpPr>
            <a:spLocks noGrp="1"/>
          </p:cNvSpPr>
          <p:nvPr>
            <p:ph type="ftr" sz="quarter" idx="3"/>
          </p:nvPr>
        </p:nvSpPr>
        <p:spPr>
          <a:xfrm>
            <a:off x="2559958" y="5515218"/>
            <a:ext cx="5040085" cy="226840"/>
          </a:xfrm>
          <a:prstGeom prst="rect">
            <a:avLst/>
          </a:prstGeom>
        </p:spPr>
        <p:txBody>
          <a:bodyPr vert="horz" lIns="91440" tIns="45720" rIns="91440" bIns="45720" rtlCol="0" anchor="ctr"/>
          <a:lstStyle>
            <a:lvl1pPr algn="ctr">
              <a:defRPr sz="1000">
                <a:solidFill>
                  <a:schemeClr val="bg1"/>
                </a:solidFill>
                <a:latin typeface="Yu Gothic UI Light" panose="020B0300000000000000" pitchFamily="34" charset="-128"/>
                <a:ea typeface="Yu Gothic UI Light" panose="020B0300000000000000" pitchFamily="34" charset="-128"/>
                <a:cs typeface="Vrinda" pitchFamily="34" charset="0"/>
              </a:defRPr>
            </a:lvl1pPr>
          </a:lstStyle>
          <a:p>
            <a:r>
              <a:rPr lang="en-US" dirty="0" smtClean="0"/>
              <a:t>A.K. Orduz – GANIL-SPIRAL2 – </a:t>
            </a:r>
            <a:r>
              <a:rPr lang="fr-FR" dirty="0" smtClean="0"/>
              <a:t>ANF Ecole Accélérateurs 2023 IN2P3</a:t>
            </a:r>
            <a:endParaRPr lang="en-US" dirty="0"/>
          </a:p>
        </p:txBody>
      </p:sp>
      <p:sp>
        <p:nvSpPr>
          <p:cNvPr id="11" name="Espace réservé de la date 7"/>
          <p:cNvSpPr>
            <a:spLocks noGrp="1"/>
          </p:cNvSpPr>
          <p:nvPr>
            <p:ph type="dt" sz="half" idx="2"/>
          </p:nvPr>
        </p:nvSpPr>
        <p:spPr>
          <a:xfrm>
            <a:off x="199459" y="5494074"/>
            <a:ext cx="2370667" cy="247984"/>
          </a:xfrm>
          <a:prstGeom prst="rect">
            <a:avLst/>
          </a:prstGeom>
        </p:spPr>
        <p:txBody>
          <a:bodyPr vert="horz" lIns="91440" tIns="45720" rIns="91440" bIns="45720" rtlCol="0" anchor="ctr"/>
          <a:lstStyle>
            <a:lvl1pPr algn="l">
              <a:defRPr sz="1000">
                <a:solidFill>
                  <a:schemeClr val="bg1"/>
                </a:solidFill>
                <a:latin typeface="Yu Gothic UI Light" panose="020B0300000000000000" pitchFamily="34" charset="-128"/>
                <a:ea typeface="Yu Gothic UI Light" panose="020B0300000000000000" pitchFamily="34" charset="-128"/>
                <a:cs typeface="Vrinda" pitchFamily="34" charset="0"/>
              </a:defRPr>
            </a:lvl1pPr>
          </a:lstStyle>
          <a:p>
            <a:r>
              <a:rPr lang="fr-FR" dirty="0" smtClean="0"/>
              <a:t>21 mars 2023	</a:t>
            </a: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smtClean="0"/>
              <a:t>Modifiez le style du titre</a:t>
            </a:r>
            <a:endParaRPr lang="en-US" noProof="0" dirty="0"/>
          </a:p>
        </p:txBody>
      </p:sp>
      <p:sp>
        <p:nvSpPr>
          <p:cNvPr id="3" name="Content Placeholder 2"/>
          <p:cNvSpPr>
            <a:spLocks noGrp="1"/>
          </p:cNvSpPr>
          <p:nvPr>
            <p:ph sz="half" idx="1"/>
          </p:nvPr>
        </p:nvSpPr>
        <p:spPr>
          <a:xfrm>
            <a:off x="508000" y="773913"/>
            <a:ext cx="4487333" cy="4331225"/>
          </a:xfrm>
        </p:spPr>
        <p:txBody>
          <a:bodyPr/>
          <a:lstStyle>
            <a:lvl1pPr latinLnBrk="0">
              <a:defRPr lang="fr-FR" sz="3111"/>
            </a:lvl1pPr>
            <a:lvl2pPr>
              <a:defRPr lang="fr-FR" sz="2667"/>
            </a:lvl2pPr>
            <a:lvl3pPr>
              <a:defRPr lang="fr-FR" sz="2222"/>
            </a:lvl3pPr>
            <a:lvl4pPr>
              <a:defRPr lang="fr-FR" sz="2000"/>
            </a:lvl4pPr>
            <a:lvl5pPr>
              <a:defRPr lang="fr-FR" sz="2000"/>
            </a:lvl5pPr>
            <a:lvl6pPr>
              <a:defRPr lang="fr-FR" sz="2000"/>
            </a:lvl6pPr>
            <a:lvl7pPr>
              <a:defRPr lang="fr-FR" sz="2000"/>
            </a:lvl7pPr>
            <a:lvl8pPr>
              <a:defRPr lang="fr-FR" sz="2000"/>
            </a:lvl8pPr>
            <a:lvl9pPr>
              <a:defRPr lang="fr-FR" sz="2000"/>
            </a:lvl9pPr>
          </a:lstStyle>
          <a:p>
            <a:pPr lvl="0"/>
            <a:r>
              <a:rPr lang="fr-FR" noProof="0" smtClean="0"/>
              <a:t>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en-US" noProof="0"/>
          </a:p>
        </p:txBody>
      </p:sp>
      <p:sp>
        <p:nvSpPr>
          <p:cNvPr id="4" name="Content Placeholder 3"/>
          <p:cNvSpPr>
            <a:spLocks noGrp="1"/>
          </p:cNvSpPr>
          <p:nvPr>
            <p:ph sz="half" idx="2"/>
          </p:nvPr>
        </p:nvSpPr>
        <p:spPr>
          <a:xfrm>
            <a:off x="5164667" y="773913"/>
            <a:ext cx="4487333" cy="4331225"/>
          </a:xfrm>
        </p:spPr>
        <p:txBody>
          <a:bodyPr/>
          <a:lstStyle>
            <a:lvl1pPr latinLnBrk="0">
              <a:defRPr lang="fr-FR" sz="3111"/>
            </a:lvl1pPr>
            <a:lvl2pPr>
              <a:defRPr lang="fr-FR" sz="2667"/>
            </a:lvl2pPr>
            <a:lvl3pPr>
              <a:defRPr lang="fr-FR" sz="2222"/>
            </a:lvl3pPr>
            <a:lvl4pPr>
              <a:defRPr lang="fr-FR" sz="2000"/>
            </a:lvl4pPr>
            <a:lvl5pPr>
              <a:defRPr lang="fr-FR" sz="2000"/>
            </a:lvl5pPr>
            <a:lvl6pPr>
              <a:defRPr lang="fr-FR" sz="2000"/>
            </a:lvl6pPr>
            <a:lvl7pPr>
              <a:defRPr lang="fr-FR" sz="2000"/>
            </a:lvl7pPr>
            <a:lvl8pPr>
              <a:defRPr lang="fr-FR" sz="2000"/>
            </a:lvl8pPr>
            <a:lvl9pPr>
              <a:defRPr lang="fr-FR" sz="2000"/>
            </a:lvl9pPr>
          </a:lstStyle>
          <a:p>
            <a:pPr lvl="0"/>
            <a:r>
              <a:rPr lang="fr-FR" noProof="0" smtClean="0"/>
              <a:t>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en-US" noProof="0" dirty="0"/>
          </a:p>
        </p:txBody>
      </p:sp>
      <p:sp>
        <p:nvSpPr>
          <p:cNvPr id="10" name="Slide Number Placeholder 5"/>
          <p:cNvSpPr>
            <a:spLocks noGrp="1"/>
          </p:cNvSpPr>
          <p:nvPr>
            <p:ph type="sldNum" sz="quarter" idx="4"/>
          </p:nvPr>
        </p:nvSpPr>
        <p:spPr>
          <a:xfrm>
            <a:off x="8951888" y="5494074"/>
            <a:ext cx="1010516" cy="264314"/>
          </a:xfrm>
          <a:prstGeom prst="rect">
            <a:avLst/>
          </a:prstGeom>
        </p:spPr>
        <p:txBody>
          <a:bodyPr vert="horz" rtlCol="0" anchor="ctr"/>
          <a:lstStyle>
            <a:lvl1pPr algn="r" latinLnBrk="0">
              <a:defRPr lang="fr-FR" sz="1111">
                <a:solidFill>
                  <a:schemeClr val="bg1"/>
                </a:solidFill>
                <a:latin typeface="Yu Gothic UI Light" panose="020B0300000000000000" pitchFamily="34" charset="-128"/>
                <a:ea typeface="Yu Gothic UI Light" panose="020B0300000000000000" pitchFamily="34" charset="-128"/>
                <a:cs typeface="Vrinda" pitchFamily="34" charset="0"/>
              </a:defRPr>
            </a:lvl1pPr>
          </a:lstStyle>
          <a:p>
            <a:fld id="{49BBC286-B2FE-44AC-8F25-02BBF4E9D127}" type="slidenum">
              <a:rPr lang="en-US" smtClean="0"/>
              <a:pPr/>
              <a:t>‹N°›</a:t>
            </a:fld>
            <a:endParaRPr lang="en-US" dirty="0"/>
          </a:p>
        </p:txBody>
      </p:sp>
      <p:sp>
        <p:nvSpPr>
          <p:cNvPr id="11" name="Espace réservé du pied de page 8"/>
          <p:cNvSpPr>
            <a:spLocks noGrp="1"/>
          </p:cNvSpPr>
          <p:nvPr>
            <p:ph type="ftr" sz="quarter" idx="3"/>
          </p:nvPr>
        </p:nvSpPr>
        <p:spPr>
          <a:xfrm>
            <a:off x="2559958" y="5515218"/>
            <a:ext cx="5040085" cy="226840"/>
          </a:xfrm>
          <a:prstGeom prst="rect">
            <a:avLst/>
          </a:prstGeom>
        </p:spPr>
        <p:txBody>
          <a:bodyPr vert="horz" lIns="91440" tIns="45720" rIns="91440" bIns="45720" rtlCol="0" anchor="ctr"/>
          <a:lstStyle>
            <a:lvl1pPr algn="ctr">
              <a:defRPr sz="1000">
                <a:solidFill>
                  <a:schemeClr val="bg1"/>
                </a:solidFill>
                <a:latin typeface="Yu Gothic UI Light" panose="020B0300000000000000" pitchFamily="34" charset="-128"/>
                <a:ea typeface="Yu Gothic UI Light" panose="020B0300000000000000" pitchFamily="34" charset="-128"/>
                <a:cs typeface="Vrinda" pitchFamily="34" charset="0"/>
              </a:defRPr>
            </a:lvl1pPr>
          </a:lstStyle>
          <a:p>
            <a:r>
              <a:rPr lang="en-US" dirty="0" smtClean="0"/>
              <a:t>A.K. Orduz – GANIL-SPIRAL2 – </a:t>
            </a:r>
            <a:r>
              <a:rPr lang="fr-FR" dirty="0" smtClean="0"/>
              <a:t>ANF Ecole Accélérateurs 2023 IN2P3</a:t>
            </a:r>
            <a:endParaRPr lang="en-US" dirty="0"/>
          </a:p>
        </p:txBody>
      </p:sp>
      <p:sp>
        <p:nvSpPr>
          <p:cNvPr id="12" name="Espace réservé de la date 7"/>
          <p:cNvSpPr>
            <a:spLocks noGrp="1"/>
          </p:cNvSpPr>
          <p:nvPr>
            <p:ph type="dt" sz="half" idx="10"/>
          </p:nvPr>
        </p:nvSpPr>
        <p:spPr>
          <a:xfrm>
            <a:off x="199459" y="5494074"/>
            <a:ext cx="2370667" cy="247984"/>
          </a:xfrm>
          <a:prstGeom prst="rect">
            <a:avLst/>
          </a:prstGeom>
        </p:spPr>
        <p:txBody>
          <a:bodyPr vert="horz" lIns="91440" tIns="45720" rIns="91440" bIns="45720" rtlCol="0" anchor="ctr"/>
          <a:lstStyle>
            <a:lvl1pPr algn="l">
              <a:defRPr sz="1000">
                <a:solidFill>
                  <a:schemeClr val="bg1"/>
                </a:solidFill>
                <a:latin typeface="Yu Gothic UI Light" panose="020B0300000000000000" pitchFamily="34" charset="-128"/>
                <a:ea typeface="Yu Gothic UI Light" panose="020B0300000000000000" pitchFamily="34" charset="-128"/>
                <a:cs typeface="Vrinda" pitchFamily="34" charset="0"/>
              </a:defRPr>
            </a:lvl1pPr>
          </a:lstStyle>
          <a:p>
            <a:r>
              <a:rPr lang="fr-FR" dirty="0" smtClean="0"/>
              <a:t>21 mars 2023	</a:t>
            </a: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latinLnBrk="0">
              <a:defRPr lang="fr-FR"/>
            </a:lvl1pPr>
          </a:lstStyle>
          <a:p>
            <a:r>
              <a:rPr lang="fr-FR" noProof="0" smtClean="0"/>
              <a:t>Modifiez le style du titre</a:t>
            </a:r>
            <a:endParaRPr lang="en-US" noProof="0"/>
          </a:p>
        </p:txBody>
      </p:sp>
      <p:sp>
        <p:nvSpPr>
          <p:cNvPr id="3" name="Text Placeholder 2"/>
          <p:cNvSpPr>
            <a:spLocks noGrp="1"/>
          </p:cNvSpPr>
          <p:nvPr>
            <p:ph type="body" idx="1"/>
          </p:nvPr>
        </p:nvSpPr>
        <p:spPr>
          <a:xfrm>
            <a:off x="508000" y="1279261"/>
            <a:ext cx="4489098" cy="533136"/>
          </a:xfrm>
        </p:spPr>
        <p:txBody>
          <a:bodyPr anchor="b"/>
          <a:lstStyle>
            <a:lvl1pPr marL="0" indent="0" latinLnBrk="0">
              <a:buNone/>
              <a:defRPr lang="fr-FR" sz="2667" b="1"/>
            </a:lvl1pPr>
            <a:lvl2pPr marL="507995" indent="0">
              <a:buNone/>
              <a:defRPr lang="fr-FR" sz="2222" b="1"/>
            </a:lvl2pPr>
            <a:lvl3pPr marL="1015990" indent="0">
              <a:buNone/>
              <a:defRPr lang="fr-FR" sz="2000" b="1"/>
            </a:lvl3pPr>
            <a:lvl4pPr marL="1523985" indent="0">
              <a:buNone/>
              <a:defRPr lang="fr-FR" sz="1778" b="1"/>
            </a:lvl4pPr>
            <a:lvl5pPr marL="2031980" indent="0">
              <a:buNone/>
              <a:defRPr lang="fr-FR" sz="1778" b="1"/>
            </a:lvl5pPr>
            <a:lvl6pPr marL="2539975" indent="0">
              <a:buNone/>
              <a:defRPr lang="fr-FR" sz="1778" b="1"/>
            </a:lvl6pPr>
            <a:lvl7pPr marL="3047970" indent="0">
              <a:buNone/>
              <a:defRPr lang="fr-FR" sz="1778" b="1"/>
            </a:lvl7pPr>
            <a:lvl8pPr marL="3555964" indent="0">
              <a:buNone/>
              <a:defRPr lang="fr-FR" sz="1778" b="1"/>
            </a:lvl8pPr>
            <a:lvl9pPr marL="4063959" indent="0">
              <a:buNone/>
              <a:defRPr lang="fr-FR" sz="1778" b="1"/>
            </a:lvl9pPr>
          </a:lstStyle>
          <a:p>
            <a:pPr lvl="0"/>
            <a:r>
              <a:rPr lang="fr-FR" noProof="0" smtClean="0"/>
              <a:t>Modifier les styles du texte du masque</a:t>
            </a:r>
          </a:p>
        </p:txBody>
      </p:sp>
      <p:sp>
        <p:nvSpPr>
          <p:cNvPr id="4" name="Content Placeholder 3"/>
          <p:cNvSpPr>
            <a:spLocks noGrp="1"/>
          </p:cNvSpPr>
          <p:nvPr>
            <p:ph sz="half" idx="2"/>
          </p:nvPr>
        </p:nvSpPr>
        <p:spPr>
          <a:xfrm>
            <a:off x="508000" y="1812396"/>
            <a:ext cx="4489098" cy="3292740"/>
          </a:xfrm>
        </p:spPr>
        <p:txBody>
          <a:bodyPr/>
          <a:lstStyle>
            <a:lvl1pPr latinLnBrk="0">
              <a:defRPr lang="fr-FR" sz="2667"/>
            </a:lvl1pPr>
            <a:lvl2pPr>
              <a:defRPr lang="fr-FR" sz="2222"/>
            </a:lvl2pPr>
            <a:lvl3pPr>
              <a:defRPr lang="fr-FR" sz="2000"/>
            </a:lvl3pPr>
            <a:lvl4pPr>
              <a:defRPr lang="fr-FR" sz="1778"/>
            </a:lvl4pPr>
            <a:lvl5pPr>
              <a:defRPr lang="fr-FR" sz="1778"/>
            </a:lvl5pPr>
            <a:lvl6pPr>
              <a:defRPr lang="fr-FR" sz="1778"/>
            </a:lvl6pPr>
            <a:lvl7pPr>
              <a:defRPr lang="fr-FR" sz="1778"/>
            </a:lvl7pPr>
            <a:lvl8pPr>
              <a:defRPr lang="fr-FR" sz="1778"/>
            </a:lvl8pPr>
            <a:lvl9pPr>
              <a:defRPr lang="fr-FR" sz="1778"/>
            </a:lvl9pPr>
          </a:lstStyle>
          <a:p>
            <a:pPr lvl="0"/>
            <a:r>
              <a:rPr lang="fr-FR" noProof="0" smtClean="0"/>
              <a:t>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en-US" noProof="0"/>
          </a:p>
        </p:txBody>
      </p:sp>
      <p:sp>
        <p:nvSpPr>
          <p:cNvPr id="5" name="Text Placeholder 4"/>
          <p:cNvSpPr>
            <a:spLocks noGrp="1"/>
          </p:cNvSpPr>
          <p:nvPr>
            <p:ph type="body" sz="quarter" idx="3"/>
          </p:nvPr>
        </p:nvSpPr>
        <p:spPr>
          <a:xfrm>
            <a:off x="5161143" y="1279261"/>
            <a:ext cx="4490861" cy="533136"/>
          </a:xfrm>
        </p:spPr>
        <p:txBody>
          <a:bodyPr anchor="b"/>
          <a:lstStyle>
            <a:lvl1pPr marL="0" indent="0" latinLnBrk="0">
              <a:buNone/>
              <a:defRPr lang="fr-FR" sz="2667" b="1"/>
            </a:lvl1pPr>
            <a:lvl2pPr marL="507995" indent="0">
              <a:buNone/>
              <a:defRPr lang="fr-FR" sz="2222" b="1"/>
            </a:lvl2pPr>
            <a:lvl3pPr marL="1015990" indent="0">
              <a:buNone/>
              <a:defRPr lang="fr-FR" sz="2000" b="1"/>
            </a:lvl3pPr>
            <a:lvl4pPr marL="1523985" indent="0">
              <a:buNone/>
              <a:defRPr lang="fr-FR" sz="1778" b="1"/>
            </a:lvl4pPr>
            <a:lvl5pPr marL="2031980" indent="0">
              <a:buNone/>
              <a:defRPr lang="fr-FR" sz="1778" b="1"/>
            </a:lvl5pPr>
            <a:lvl6pPr marL="2539975" indent="0">
              <a:buNone/>
              <a:defRPr lang="fr-FR" sz="1778" b="1"/>
            </a:lvl6pPr>
            <a:lvl7pPr marL="3047970" indent="0">
              <a:buNone/>
              <a:defRPr lang="fr-FR" sz="1778" b="1"/>
            </a:lvl7pPr>
            <a:lvl8pPr marL="3555964" indent="0">
              <a:buNone/>
              <a:defRPr lang="fr-FR" sz="1778" b="1"/>
            </a:lvl8pPr>
            <a:lvl9pPr marL="4063959" indent="0">
              <a:buNone/>
              <a:defRPr lang="fr-FR" sz="1778" b="1"/>
            </a:lvl9pPr>
          </a:lstStyle>
          <a:p>
            <a:pPr lvl="0"/>
            <a:r>
              <a:rPr lang="fr-FR" noProof="0" smtClean="0"/>
              <a:t>Modifier les styles du texte du masque</a:t>
            </a:r>
          </a:p>
        </p:txBody>
      </p:sp>
      <p:sp>
        <p:nvSpPr>
          <p:cNvPr id="6" name="Content Placeholder 5"/>
          <p:cNvSpPr>
            <a:spLocks noGrp="1"/>
          </p:cNvSpPr>
          <p:nvPr>
            <p:ph sz="quarter" idx="4"/>
          </p:nvPr>
        </p:nvSpPr>
        <p:spPr>
          <a:xfrm>
            <a:off x="5161143" y="1812396"/>
            <a:ext cx="4490861" cy="3292740"/>
          </a:xfrm>
        </p:spPr>
        <p:txBody>
          <a:bodyPr/>
          <a:lstStyle>
            <a:lvl1pPr latinLnBrk="0">
              <a:defRPr lang="fr-FR" sz="2667"/>
            </a:lvl1pPr>
            <a:lvl2pPr>
              <a:defRPr lang="fr-FR" sz="2222"/>
            </a:lvl2pPr>
            <a:lvl3pPr>
              <a:defRPr lang="fr-FR" sz="2000"/>
            </a:lvl3pPr>
            <a:lvl4pPr>
              <a:defRPr lang="fr-FR" sz="1778"/>
            </a:lvl4pPr>
            <a:lvl5pPr>
              <a:defRPr lang="fr-FR" sz="1778"/>
            </a:lvl5pPr>
            <a:lvl6pPr>
              <a:defRPr lang="fr-FR" sz="1778"/>
            </a:lvl6pPr>
            <a:lvl7pPr>
              <a:defRPr lang="fr-FR" sz="1778"/>
            </a:lvl7pPr>
            <a:lvl8pPr>
              <a:defRPr lang="fr-FR" sz="1778"/>
            </a:lvl8pPr>
            <a:lvl9pPr>
              <a:defRPr lang="fr-FR" sz="1778"/>
            </a:lvl9pPr>
          </a:lstStyle>
          <a:p>
            <a:pPr lvl="0"/>
            <a:r>
              <a:rPr lang="fr-FR" noProof="0" smtClean="0"/>
              <a:t>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en-US" noProof="0"/>
          </a:p>
        </p:txBody>
      </p:sp>
      <p:sp>
        <p:nvSpPr>
          <p:cNvPr id="10" name="Slide Number Placeholder 5"/>
          <p:cNvSpPr>
            <a:spLocks noGrp="1"/>
          </p:cNvSpPr>
          <p:nvPr>
            <p:ph type="sldNum" sz="quarter" idx="10"/>
          </p:nvPr>
        </p:nvSpPr>
        <p:spPr>
          <a:xfrm>
            <a:off x="8951888" y="5494074"/>
            <a:ext cx="1010516" cy="264314"/>
          </a:xfrm>
          <a:prstGeom prst="rect">
            <a:avLst/>
          </a:prstGeom>
        </p:spPr>
        <p:txBody>
          <a:bodyPr vert="horz" rtlCol="0" anchor="ctr"/>
          <a:lstStyle>
            <a:lvl1pPr algn="r" latinLnBrk="0">
              <a:defRPr lang="fr-FR" sz="1111">
                <a:solidFill>
                  <a:schemeClr val="bg1"/>
                </a:solidFill>
                <a:latin typeface="Yu Gothic UI Light" panose="020B0300000000000000" pitchFamily="34" charset="-128"/>
                <a:ea typeface="Yu Gothic UI Light" panose="020B0300000000000000" pitchFamily="34" charset="-128"/>
                <a:cs typeface="Vrinda" pitchFamily="34" charset="0"/>
              </a:defRPr>
            </a:lvl1pPr>
          </a:lstStyle>
          <a:p>
            <a:fld id="{49BBC286-B2FE-44AC-8F25-02BBF4E9D127}" type="slidenum">
              <a:rPr lang="en-US" smtClean="0"/>
              <a:pPr/>
              <a:t>‹N°›</a:t>
            </a:fld>
            <a:endParaRPr lang="en-US" dirty="0"/>
          </a:p>
        </p:txBody>
      </p:sp>
      <p:sp>
        <p:nvSpPr>
          <p:cNvPr id="12" name="Espace réservé du pied de page 8"/>
          <p:cNvSpPr>
            <a:spLocks noGrp="1"/>
          </p:cNvSpPr>
          <p:nvPr>
            <p:ph type="ftr" sz="quarter" idx="11"/>
          </p:nvPr>
        </p:nvSpPr>
        <p:spPr>
          <a:xfrm>
            <a:off x="2559958" y="5515218"/>
            <a:ext cx="5040085" cy="226840"/>
          </a:xfrm>
          <a:prstGeom prst="rect">
            <a:avLst/>
          </a:prstGeom>
        </p:spPr>
        <p:txBody>
          <a:bodyPr vert="horz" lIns="91440" tIns="45720" rIns="91440" bIns="45720" rtlCol="0" anchor="ctr"/>
          <a:lstStyle>
            <a:lvl1pPr algn="ctr">
              <a:defRPr sz="1000">
                <a:solidFill>
                  <a:schemeClr val="bg1"/>
                </a:solidFill>
                <a:latin typeface="Yu Gothic UI Light" panose="020B0300000000000000" pitchFamily="34" charset="-128"/>
                <a:ea typeface="Yu Gothic UI Light" panose="020B0300000000000000" pitchFamily="34" charset="-128"/>
                <a:cs typeface="Vrinda" pitchFamily="34" charset="0"/>
              </a:defRPr>
            </a:lvl1pPr>
          </a:lstStyle>
          <a:p>
            <a:r>
              <a:rPr lang="en-US" dirty="0" smtClean="0"/>
              <a:t>A.K. Orduz – GANIL-SPIRAL2 – </a:t>
            </a:r>
            <a:r>
              <a:rPr lang="fr-FR" dirty="0" smtClean="0"/>
              <a:t>ANF Ecole Accélérateurs 2023 IN2P3</a:t>
            </a:r>
            <a:endParaRPr lang="en-US" dirty="0"/>
          </a:p>
        </p:txBody>
      </p:sp>
      <p:sp>
        <p:nvSpPr>
          <p:cNvPr id="14" name="Espace réservé de la date 7"/>
          <p:cNvSpPr>
            <a:spLocks noGrp="1"/>
          </p:cNvSpPr>
          <p:nvPr>
            <p:ph type="dt" sz="half" idx="12"/>
          </p:nvPr>
        </p:nvSpPr>
        <p:spPr>
          <a:xfrm>
            <a:off x="199459" y="5494074"/>
            <a:ext cx="2370667" cy="247984"/>
          </a:xfrm>
          <a:prstGeom prst="rect">
            <a:avLst/>
          </a:prstGeom>
        </p:spPr>
        <p:txBody>
          <a:bodyPr vert="horz" lIns="91440" tIns="45720" rIns="91440" bIns="45720" rtlCol="0" anchor="ctr"/>
          <a:lstStyle>
            <a:lvl1pPr algn="l">
              <a:defRPr sz="1000">
                <a:solidFill>
                  <a:schemeClr val="bg1"/>
                </a:solidFill>
                <a:latin typeface="Yu Gothic UI Light" panose="020B0300000000000000" pitchFamily="34" charset="-128"/>
                <a:ea typeface="Yu Gothic UI Light" panose="020B0300000000000000" pitchFamily="34" charset="-128"/>
                <a:cs typeface="Vrinda" pitchFamily="34" charset="0"/>
              </a:defRPr>
            </a:lvl1pPr>
          </a:lstStyle>
          <a:p>
            <a:r>
              <a:rPr lang="fr-FR" dirty="0" smtClean="0"/>
              <a:t>21 mars 2023	</a:t>
            </a: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smtClean="0"/>
              <a:t>Modifiez le style du titre</a:t>
            </a:r>
            <a:endParaRPr lang="en-US" noProof="0" dirty="0"/>
          </a:p>
        </p:txBody>
      </p:sp>
      <p:sp>
        <p:nvSpPr>
          <p:cNvPr id="7" name="Slide Number Placeholder 5"/>
          <p:cNvSpPr>
            <a:spLocks noGrp="1"/>
          </p:cNvSpPr>
          <p:nvPr>
            <p:ph type="sldNum" sz="quarter" idx="4"/>
          </p:nvPr>
        </p:nvSpPr>
        <p:spPr>
          <a:xfrm>
            <a:off x="8951888" y="5494074"/>
            <a:ext cx="1010516" cy="264314"/>
          </a:xfrm>
          <a:prstGeom prst="rect">
            <a:avLst/>
          </a:prstGeom>
        </p:spPr>
        <p:txBody>
          <a:bodyPr vert="horz" rtlCol="0" anchor="ctr"/>
          <a:lstStyle>
            <a:lvl1pPr algn="r" latinLnBrk="0">
              <a:defRPr lang="fr-FR" sz="1111">
                <a:solidFill>
                  <a:schemeClr val="bg1"/>
                </a:solidFill>
                <a:latin typeface="Yu Gothic UI Light" panose="020B0300000000000000" pitchFamily="34" charset="-128"/>
                <a:ea typeface="Yu Gothic UI Light" panose="020B0300000000000000" pitchFamily="34" charset="-128"/>
                <a:cs typeface="Vrinda" pitchFamily="34" charset="0"/>
              </a:defRPr>
            </a:lvl1pPr>
          </a:lstStyle>
          <a:p>
            <a:fld id="{49BBC286-B2FE-44AC-8F25-02BBF4E9D127}" type="slidenum">
              <a:rPr lang="en-US" smtClean="0"/>
              <a:pPr/>
              <a:t>‹N°›</a:t>
            </a:fld>
            <a:endParaRPr lang="en-US" dirty="0"/>
          </a:p>
        </p:txBody>
      </p:sp>
      <p:sp>
        <p:nvSpPr>
          <p:cNvPr id="9" name="Espace réservé du pied de page 8"/>
          <p:cNvSpPr>
            <a:spLocks noGrp="1"/>
          </p:cNvSpPr>
          <p:nvPr>
            <p:ph type="ftr" sz="quarter" idx="3"/>
          </p:nvPr>
        </p:nvSpPr>
        <p:spPr>
          <a:xfrm>
            <a:off x="2559958" y="5515218"/>
            <a:ext cx="5040085" cy="226840"/>
          </a:xfrm>
          <a:prstGeom prst="rect">
            <a:avLst/>
          </a:prstGeom>
        </p:spPr>
        <p:txBody>
          <a:bodyPr vert="horz" lIns="91440" tIns="45720" rIns="91440" bIns="45720" rtlCol="0" anchor="ctr"/>
          <a:lstStyle>
            <a:lvl1pPr algn="ctr">
              <a:defRPr sz="1000">
                <a:solidFill>
                  <a:schemeClr val="bg1"/>
                </a:solidFill>
                <a:latin typeface="Yu Gothic UI Light" panose="020B0300000000000000" pitchFamily="34" charset="-128"/>
                <a:ea typeface="Yu Gothic UI Light" panose="020B0300000000000000" pitchFamily="34" charset="-128"/>
                <a:cs typeface="Vrinda" pitchFamily="34" charset="0"/>
              </a:defRPr>
            </a:lvl1pPr>
          </a:lstStyle>
          <a:p>
            <a:r>
              <a:rPr lang="en-US" dirty="0" smtClean="0"/>
              <a:t>A.K. Orduz – GANIL-SPIRAL2 – </a:t>
            </a:r>
            <a:r>
              <a:rPr lang="fr-FR" dirty="0" smtClean="0"/>
              <a:t>ANF Ecole Accélérateurs 2023 IN2P3</a:t>
            </a:r>
            <a:endParaRPr lang="en-US" dirty="0"/>
          </a:p>
        </p:txBody>
      </p:sp>
      <p:sp>
        <p:nvSpPr>
          <p:cNvPr id="10" name="Espace réservé de la date 7"/>
          <p:cNvSpPr>
            <a:spLocks noGrp="1"/>
          </p:cNvSpPr>
          <p:nvPr>
            <p:ph type="dt" sz="half" idx="2"/>
          </p:nvPr>
        </p:nvSpPr>
        <p:spPr>
          <a:xfrm>
            <a:off x="199459" y="5494074"/>
            <a:ext cx="2370667" cy="247984"/>
          </a:xfrm>
          <a:prstGeom prst="rect">
            <a:avLst/>
          </a:prstGeom>
        </p:spPr>
        <p:txBody>
          <a:bodyPr vert="horz" lIns="91440" tIns="45720" rIns="91440" bIns="45720" rtlCol="0" anchor="ctr"/>
          <a:lstStyle>
            <a:lvl1pPr algn="l">
              <a:defRPr sz="1000">
                <a:solidFill>
                  <a:schemeClr val="bg1"/>
                </a:solidFill>
                <a:latin typeface="Yu Gothic UI Light" panose="020B0300000000000000" pitchFamily="34" charset="-128"/>
                <a:ea typeface="Yu Gothic UI Light" panose="020B0300000000000000" pitchFamily="34" charset="-128"/>
                <a:cs typeface="Vrinda" pitchFamily="34" charset="0"/>
              </a:defRPr>
            </a:lvl1pPr>
          </a:lstStyle>
          <a:p>
            <a:r>
              <a:rPr lang="fr-FR" dirty="0" smtClean="0"/>
              <a:t>21 mars 2023	</a:t>
            </a: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8951888" y="5494074"/>
            <a:ext cx="1010516" cy="264314"/>
          </a:xfrm>
          <a:prstGeom prst="rect">
            <a:avLst/>
          </a:prstGeom>
        </p:spPr>
        <p:txBody>
          <a:bodyPr vert="horz" rtlCol="0" anchor="ctr"/>
          <a:lstStyle>
            <a:lvl1pPr algn="r" latinLnBrk="0">
              <a:defRPr lang="fr-FR" sz="1111">
                <a:solidFill>
                  <a:schemeClr val="bg1"/>
                </a:solidFill>
                <a:latin typeface="Yu Gothic UI Light" panose="020B0300000000000000" pitchFamily="34" charset="-128"/>
                <a:ea typeface="Yu Gothic UI Light" panose="020B0300000000000000" pitchFamily="34" charset="-128"/>
                <a:cs typeface="Vrinda" pitchFamily="34" charset="0"/>
              </a:defRPr>
            </a:lvl1pPr>
          </a:lstStyle>
          <a:p>
            <a:fld id="{49BBC286-B2FE-44AC-8F25-02BBF4E9D127}" type="slidenum">
              <a:rPr lang="en-US" smtClean="0"/>
              <a:pPr/>
              <a:t>‹N°›</a:t>
            </a:fld>
            <a:endParaRPr lang="en-US" dirty="0"/>
          </a:p>
        </p:txBody>
      </p:sp>
      <p:sp>
        <p:nvSpPr>
          <p:cNvPr id="8" name="Espace réservé du pied de page 8"/>
          <p:cNvSpPr>
            <a:spLocks noGrp="1"/>
          </p:cNvSpPr>
          <p:nvPr>
            <p:ph type="ftr" sz="quarter" idx="3"/>
          </p:nvPr>
        </p:nvSpPr>
        <p:spPr>
          <a:xfrm>
            <a:off x="2559958" y="5515218"/>
            <a:ext cx="5040085" cy="226840"/>
          </a:xfrm>
          <a:prstGeom prst="rect">
            <a:avLst/>
          </a:prstGeom>
        </p:spPr>
        <p:txBody>
          <a:bodyPr vert="horz" lIns="91440" tIns="45720" rIns="91440" bIns="45720" rtlCol="0" anchor="ctr"/>
          <a:lstStyle>
            <a:lvl1pPr algn="ctr">
              <a:defRPr sz="1000">
                <a:solidFill>
                  <a:schemeClr val="bg1"/>
                </a:solidFill>
                <a:latin typeface="Yu Gothic UI Light" panose="020B0300000000000000" pitchFamily="34" charset="-128"/>
                <a:ea typeface="Yu Gothic UI Light" panose="020B0300000000000000" pitchFamily="34" charset="-128"/>
                <a:cs typeface="Vrinda" pitchFamily="34" charset="0"/>
              </a:defRPr>
            </a:lvl1pPr>
          </a:lstStyle>
          <a:p>
            <a:r>
              <a:rPr lang="en-US" dirty="0" smtClean="0"/>
              <a:t>A.K. Orduz – GANIL-SPIRAL2 – </a:t>
            </a:r>
            <a:r>
              <a:rPr lang="fr-FR" dirty="0" smtClean="0"/>
              <a:t>ANF Ecole Accélérateurs 2023 IN2P3</a:t>
            </a:r>
            <a:endParaRPr lang="en-US" dirty="0"/>
          </a:p>
        </p:txBody>
      </p:sp>
      <p:sp>
        <p:nvSpPr>
          <p:cNvPr id="9" name="Espace réservé de la date 7"/>
          <p:cNvSpPr>
            <a:spLocks noGrp="1"/>
          </p:cNvSpPr>
          <p:nvPr>
            <p:ph type="dt" sz="half" idx="2"/>
          </p:nvPr>
        </p:nvSpPr>
        <p:spPr>
          <a:xfrm>
            <a:off x="199459" y="5494074"/>
            <a:ext cx="2370667" cy="247984"/>
          </a:xfrm>
          <a:prstGeom prst="rect">
            <a:avLst/>
          </a:prstGeom>
        </p:spPr>
        <p:txBody>
          <a:bodyPr vert="horz" lIns="91440" tIns="45720" rIns="91440" bIns="45720" rtlCol="0" anchor="ctr"/>
          <a:lstStyle>
            <a:lvl1pPr algn="l">
              <a:defRPr sz="1000">
                <a:solidFill>
                  <a:schemeClr val="bg1"/>
                </a:solidFill>
                <a:latin typeface="Yu Gothic UI Light" panose="020B0300000000000000" pitchFamily="34" charset="-128"/>
                <a:ea typeface="Yu Gothic UI Light" panose="020B0300000000000000" pitchFamily="34" charset="-128"/>
                <a:cs typeface="Vrinda" pitchFamily="34" charset="0"/>
              </a:defRPr>
            </a:lvl1pPr>
          </a:lstStyle>
          <a:p>
            <a:r>
              <a:rPr lang="fr-FR" dirty="0" smtClean="0"/>
              <a:t>21 mars 2023	</a:t>
            </a: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08001" y="227542"/>
            <a:ext cx="3342570" cy="968375"/>
          </a:xfrm>
          <a:prstGeom prst="rect">
            <a:avLst/>
          </a:prstGeom>
        </p:spPr>
        <p:txBody>
          <a:bodyPr anchor="b"/>
          <a:lstStyle>
            <a:lvl1pPr algn="l">
              <a:defRPr sz="1667" b="1"/>
            </a:lvl1pPr>
          </a:lstStyle>
          <a:p>
            <a:r>
              <a:rPr lang="fr-FR" smtClean="0"/>
              <a:t>Modifiez le style du titre</a:t>
            </a:r>
            <a:endParaRPr lang="fr-FR"/>
          </a:p>
        </p:txBody>
      </p:sp>
      <p:sp>
        <p:nvSpPr>
          <p:cNvPr id="3" name="Espace réservé du contenu 2"/>
          <p:cNvSpPr>
            <a:spLocks noGrp="1"/>
          </p:cNvSpPr>
          <p:nvPr>
            <p:ph idx="1"/>
          </p:nvPr>
        </p:nvSpPr>
        <p:spPr>
          <a:xfrm>
            <a:off x="3972278" y="227542"/>
            <a:ext cx="5679722" cy="4877594"/>
          </a:xfrm>
          <a:prstGeom prst="rect">
            <a:avLst/>
          </a:prstGeo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08001" y="1195917"/>
            <a:ext cx="3342570" cy="3909219"/>
          </a:xfrm>
          <a:prstGeom prst="rect">
            <a:avLst/>
          </a:prstGeo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fr-FR" smtClean="0"/>
              <a:t>Modifier les styles du texte du masque</a:t>
            </a:r>
          </a:p>
        </p:txBody>
      </p:sp>
      <p:sp>
        <p:nvSpPr>
          <p:cNvPr id="10" name="Slide Number Placeholder 5"/>
          <p:cNvSpPr>
            <a:spLocks noGrp="1"/>
          </p:cNvSpPr>
          <p:nvPr>
            <p:ph type="sldNum" sz="quarter" idx="4"/>
          </p:nvPr>
        </p:nvSpPr>
        <p:spPr>
          <a:xfrm>
            <a:off x="8951888" y="5494074"/>
            <a:ext cx="1010516" cy="264314"/>
          </a:xfrm>
          <a:prstGeom prst="rect">
            <a:avLst/>
          </a:prstGeom>
        </p:spPr>
        <p:txBody>
          <a:bodyPr vert="horz" rtlCol="0" anchor="ctr"/>
          <a:lstStyle>
            <a:lvl1pPr algn="r" latinLnBrk="0">
              <a:defRPr lang="fr-FR" sz="1111">
                <a:solidFill>
                  <a:schemeClr val="bg1"/>
                </a:solidFill>
                <a:latin typeface="Yu Gothic UI Light" panose="020B0300000000000000" pitchFamily="34" charset="-128"/>
                <a:ea typeface="Yu Gothic UI Light" panose="020B0300000000000000" pitchFamily="34" charset="-128"/>
                <a:cs typeface="Vrinda" pitchFamily="34" charset="0"/>
              </a:defRPr>
            </a:lvl1pPr>
          </a:lstStyle>
          <a:p>
            <a:fld id="{49BBC286-B2FE-44AC-8F25-02BBF4E9D127}" type="slidenum">
              <a:rPr lang="en-US" smtClean="0"/>
              <a:pPr/>
              <a:t>‹N°›</a:t>
            </a:fld>
            <a:endParaRPr lang="en-US" dirty="0"/>
          </a:p>
        </p:txBody>
      </p:sp>
      <p:sp>
        <p:nvSpPr>
          <p:cNvPr id="11" name="Espace réservé du pied de page 8"/>
          <p:cNvSpPr>
            <a:spLocks noGrp="1"/>
          </p:cNvSpPr>
          <p:nvPr>
            <p:ph type="ftr" sz="quarter" idx="3"/>
          </p:nvPr>
        </p:nvSpPr>
        <p:spPr>
          <a:xfrm>
            <a:off x="2559958" y="5515218"/>
            <a:ext cx="5040085" cy="226840"/>
          </a:xfrm>
          <a:prstGeom prst="rect">
            <a:avLst/>
          </a:prstGeom>
        </p:spPr>
        <p:txBody>
          <a:bodyPr vert="horz" lIns="91440" tIns="45720" rIns="91440" bIns="45720" rtlCol="0" anchor="ctr"/>
          <a:lstStyle>
            <a:lvl1pPr algn="ctr">
              <a:defRPr sz="1000">
                <a:solidFill>
                  <a:schemeClr val="bg1"/>
                </a:solidFill>
                <a:latin typeface="Yu Gothic UI Light" panose="020B0300000000000000" pitchFamily="34" charset="-128"/>
                <a:ea typeface="Yu Gothic UI Light" panose="020B0300000000000000" pitchFamily="34" charset="-128"/>
                <a:cs typeface="Vrinda" pitchFamily="34" charset="0"/>
              </a:defRPr>
            </a:lvl1pPr>
          </a:lstStyle>
          <a:p>
            <a:r>
              <a:rPr lang="en-US" dirty="0" smtClean="0"/>
              <a:t>A.K. Orduz – GANIL-SPIRAL2 – </a:t>
            </a:r>
            <a:r>
              <a:rPr lang="fr-FR" dirty="0" smtClean="0"/>
              <a:t>ANF Ecole Accélérateurs 2023 IN2P3</a:t>
            </a:r>
            <a:endParaRPr lang="en-US" dirty="0"/>
          </a:p>
        </p:txBody>
      </p:sp>
      <p:sp>
        <p:nvSpPr>
          <p:cNvPr id="12" name="Espace réservé de la date 7"/>
          <p:cNvSpPr>
            <a:spLocks noGrp="1"/>
          </p:cNvSpPr>
          <p:nvPr>
            <p:ph type="dt" sz="half" idx="10"/>
          </p:nvPr>
        </p:nvSpPr>
        <p:spPr>
          <a:xfrm>
            <a:off x="199459" y="5494074"/>
            <a:ext cx="2370667" cy="247984"/>
          </a:xfrm>
          <a:prstGeom prst="rect">
            <a:avLst/>
          </a:prstGeom>
        </p:spPr>
        <p:txBody>
          <a:bodyPr vert="horz" lIns="91440" tIns="45720" rIns="91440" bIns="45720" rtlCol="0" anchor="ctr"/>
          <a:lstStyle>
            <a:lvl1pPr algn="l">
              <a:defRPr sz="1000">
                <a:solidFill>
                  <a:schemeClr val="bg1"/>
                </a:solidFill>
                <a:latin typeface="Yu Gothic UI Light" panose="020B0300000000000000" pitchFamily="34" charset="-128"/>
                <a:ea typeface="Yu Gothic UI Light" panose="020B0300000000000000" pitchFamily="34" charset="-128"/>
                <a:cs typeface="Vrinda" pitchFamily="34" charset="0"/>
              </a:defRPr>
            </a:lvl1pPr>
          </a:lstStyle>
          <a:p>
            <a:r>
              <a:rPr lang="fr-FR" dirty="0" smtClean="0"/>
              <a:t>21 mars 2023	</a:t>
            </a:r>
            <a:endParaRPr lang="en-US" dirty="0"/>
          </a:p>
        </p:txBody>
      </p:sp>
    </p:spTree>
    <p:extLst>
      <p:ext uri="{BB962C8B-B14F-4D97-AF65-F5344CB8AC3E}">
        <p14:creationId xmlns:p14="http://schemas.microsoft.com/office/powerpoint/2010/main" val="3308194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gif"/><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3000">
              <a:schemeClr val="bg1">
                <a:lumMod val="75000"/>
              </a:schemeClr>
            </a:gs>
            <a:gs pos="0">
              <a:schemeClr val="bg1">
                <a:lumMod val="65000"/>
              </a:schemeClr>
            </a:gs>
            <a:gs pos="100000">
              <a:srgbClr val="7030A0"/>
            </a:gs>
            <a:gs pos="100000">
              <a:schemeClr val="accent4"/>
            </a:gs>
          </a:gsLst>
          <a:lin ang="18900000" scaled="1"/>
          <a:tileRect/>
        </a:gradFill>
        <a:effectLst/>
      </p:bgPr>
    </p:bg>
    <p:spTree>
      <p:nvGrpSpPr>
        <p:cNvPr id="1" name=""/>
        <p:cNvGrpSpPr/>
        <p:nvPr/>
      </p:nvGrpSpPr>
      <p:grpSpPr>
        <a:xfrm>
          <a:off x="0" y="0"/>
          <a:ext cx="0" cy="0"/>
          <a:chOff x="0" y="0"/>
          <a:chExt cx="0" cy="0"/>
        </a:xfrm>
      </p:grpSpPr>
      <p:sp>
        <p:nvSpPr>
          <p:cNvPr id="16" name="Rectangle 15"/>
          <p:cNvSpPr/>
          <p:nvPr userDrawn="1"/>
        </p:nvSpPr>
        <p:spPr>
          <a:xfrm>
            <a:off x="55418" y="641350"/>
            <a:ext cx="10063942" cy="48738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0" y="17201"/>
            <a:ext cx="8179409" cy="424060"/>
          </a:xfrm>
          <a:prstGeom prst="rect">
            <a:avLst/>
          </a:prstGeom>
        </p:spPr>
        <p:txBody>
          <a:bodyPr vert="horz" lIns="0" rIns="0" rtlCol="0" anchor="ctr">
            <a:normAutofit/>
            <a:scene3d>
              <a:camera prst="orthographicFront"/>
              <a:lightRig rig="soft" dir="t">
                <a:rot lat="0" lon="0" rev="10800000"/>
              </a:lightRig>
            </a:scene3d>
            <a:sp3d>
              <a:bevelT w="27940" h="12700"/>
              <a:contourClr>
                <a:srgbClr val="DDDDDD"/>
              </a:contourClr>
            </a:sp3d>
          </a:bodyPr>
          <a:lstStyle/>
          <a:p>
            <a:r>
              <a:rPr lang="en-US" noProof="0" dirty="0" err="1" smtClean="0"/>
              <a:t>Cliquez</a:t>
            </a:r>
            <a:r>
              <a:rPr lang="en-US" noProof="0" dirty="0" smtClean="0"/>
              <a:t> pour modifier le style du </a:t>
            </a:r>
            <a:r>
              <a:rPr lang="en-US" noProof="0" dirty="0" err="1" smtClean="0"/>
              <a:t>titre</a:t>
            </a:r>
            <a:endParaRPr lang="en-US" noProof="0" dirty="0"/>
          </a:p>
        </p:txBody>
      </p:sp>
      <p:sp>
        <p:nvSpPr>
          <p:cNvPr id="3" name="Text Placeholder 2"/>
          <p:cNvSpPr>
            <a:spLocks noGrp="1"/>
          </p:cNvSpPr>
          <p:nvPr>
            <p:ph type="body" idx="1"/>
          </p:nvPr>
        </p:nvSpPr>
        <p:spPr>
          <a:xfrm>
            <a:off x="199459" y="673890"/>
            <a:ext cx="9761084" cy="4763897"/>
          </a:xfrm>
          <a:prstGeom prst="rect">
            <a:avLst/>
          </a:prstGeom>
        </p:spPr>
        <p:txBody>
          <a:bodyPr vert="horz" rtlCol="0">
            <a:normAutofit/>
          </a:bodyPr>
          <a:lstStyle/>
          <a:p>
            <a:pPr lvl="0"/>
            <a:r>
              <a:rPr lang="en-US" noProof="0" dirty="0" err="1" smtClean="0"/>
              <a:t>Cliquez</a:t>
            </a:r>
            <a:r>
              <a:rPr lang="en-US" noProof="0" dirty="0" smtClean="0"/>
              <a:t> pour modifier les styles du </a:t>
            </a:r>
            <a:r>
              <a:rPr lang="en-US" noProof="0" dirty="0" err="1" smtClean="0"/>
              <a:t>texte</a:t>
            </a:r>
            <a:r>
              <a:rPr lang="en-US" noProof="0" dirty="0" smtClean="0"/>
              <a:t> du masque</a:t>
            </a:r>
          </a:p>
          <a:p>
            <a:pPr lvl="1"/>
            <a:r>
              <a:rPr lang="en-US" noProof="0" dirty="0" err="1" smtClean="0"/>
              <a:t>Deuxième</a:t>
            </a:r>
            <a:r>
              <a:rPr lang="en-US" noProof="0" dirty="0" smtClean="0"/>
              <a:t> </a:t>
            </a:r>
            <a:r>
              <a:rPr lang="en-US" noProof="0" dirty="0" err="1" smtClean="0"/>
              <a:t>niveau</a:t>
            </a:r>
            <a:endParaRPr lang="en-US" noProof="0" dirty="0" smtClean="0"/>
          </a:p>
          <a:p>
            <a:pPr lvl="2"/>
            <a:r>
              <a:rPr lang="en-US" noProof="0" dirty="0" err="1" smtClean="0"/>
              <a:t>Troisième</a:t>
            </a:r>
            <a:r>
              <a:rPr lang="en-US" noProof="0" dirty="0" smtClean="0"/>
              <a:t> </a:t>
            </a:r>
            <a:r>
              <a:rPr lang="en-US" noProof="0" dirty="0" err="1" smtClean="0"/>
              <a:t>niveau</a:t>
            </a:r>
            <a:endParaRPr lang="en-US" noProof="0" dirty="0" smtClean="0"/>
          </a:p>
          <a:p>
            <a:pPr lvl="3"/>
            <a:r>
              <a:rPr lang="en-US" noProof="0" dirty="0" err="1" smtClean="0"/>
              <a:t>Quatrième</a:t>
            </a:r>
            <a:r>
              <a:rPr lang="en-US" noProof="0" dirty="0" smtClean="0"/>
              <a:t> </a:t>
            </a:r>
            <a:r>
              <a:rPr lang="en-US" noProof="0" dirty="0" err="1" smtClean="0"/>
              <a:t>niveau</a:t>
            </a:r>
            <a:endParaRPr lang="en-US" noProof="0" dirty="0" smtClean="0"/>
          </a:p>
          <a:p>
            <a:pPr lvl="4"/>
            <a:r>
              <a:rPr lang="en-US" noProof="0" dirty="0" err="1" smtClean="0"/>
              <a:t>Cinquième</a:t>
            </a:r>
            <a:r>
              <a:rPr lang="en-US" noProof="0" dirty="0" smtClean="0"/>
              <a:t> </a:t>
            </a:r>
            <a:r>
              <a:rPr lang="en-US" noProof="0" dirty="0" err="1" smtClean="0"/>
              <a:t>niveau</a:t>
            </a:r>
            <a:endParaRPr lang="en-US" noProof="0" dirty="0"/>
          </a:p>
        </p:txBody>
      </p:sp>
      <p:sp>
        <p:nvSpPr>
          <p:cNvPr id="6" name="Slide Number Placeholder 5"/>
          <p:cNvSpPr>
            <a:spLocks noGrp="1"/>
          </p:cNvSpPr>
          <p:nvPr>
            <p:ph type="sldNum" sz="quarter" idx="4"/>
          </p:nvPr>
        </p:nvSpPr>
        <p:spPr>
          <a:xfrm>
            <a:off x="8951888" y="5494074"/>
            <a:ext cx="1010516" cy="264314"/>
          </a:xfrm>
          <a:prstGeom prst="rect">
            <a:avLst/>
          </a:prstGeom>
        </p:spPr>
        <p:txBody>
          <a:bodyPr vert="horz" rtlCol="0" anchor="ctr"/>
          <a:lstStyle>
            <a:lvl1pPr algn="r" latinLnBrk="0">
              <a:defRPr lang="fr-FR" sz="1111">
                <a:solidFill>
                  <a:schemeClr val="bg1"/>
                </a:solidFill>
                <a:latin typeface="Yu Gothic UI Light" panose="020B0300000000000000" pitchFamily="34" charset="-128"/>
                <a:ea typeface="Yu Gothic UI Light" panose="020B0300000000000000" pitchFamily="34" charset="-128"/>
                <a:cs typeface="Vrinda" pitchFamily="34" charset="0"/>
              </a:defRPr>
            </a:lvl1pPr>
          </a:lstStyle>
          <a:p>
            <a:fld id="{49BBC286-B2FE-44AC-8F25-02BBF4E9D127}" type="slidenum">
              <a:rPr lang="en-US" smtClean="0"/>
              <a:pPr/>
              <a:t>‹N°›</a:t>
            </a:fld>
            <a:endParaRPr lang="en-US" dirty="0"/>
          </a:p>
        </p:txBody>
      </p:sp>
      <p:sp>
        <p:nvSpPr>
          <p:cNvPr id="9" name="Espace réservé du pied de page 8"/>
          <p:cNvSpPr>
            <a:spLocks noGrp="1"/>
          </p:cNvSpPr>
          <p:nvPr>
            <p:ph type="ftr" sz="quarter" idx="3"/>
          </p:nvPr>
        </p:nvSpPr>
        <p:spPr>
          <a:xfrm>
            <a:off x="2559958" y="5515218"/>
            <a:ext cx="5040085" cy="226840"/>
          </a:xfrm>
          <a:prstGeom prst="rect">
            <a:avLst/>
          </a:prstGeom>
        </p:spPr>
        <p:txBody>
          <a:bodyPr vert="horz" lIns="91440" tIns="45720" rIns="91440" bIns="45720" rtlCol="0" anchor="ctr"/>
          <a:lstStyle>
            <a:lvl1pPr algn="ctr">
              <a:defRPr sz="1000">
                <a:solidFill>
                  <a:schemeClr val="bg1"/>
                </a:solidFill>
                <a:latin typeface="Yu Gothic UI Light" panose="020B0300000000000000" pitchFamily="34" charset="-128"/>
                <a:ea typeface="Yu Gothic UI Light" panose="020B0300000000000000" pitchFamily="34" charset="-128"/>
                <a:cs typeface="Vrinda" pitchFamily="34" charset="0"/>
              </a:defRPr>
            </a:lvl1pPr>
          </a:lstStyle>
          <a:p>
            <a:r>
              <a:rPr lang="en-US" dirty="0" smtClean="0"/>
              <a:t>A.K. Orduz – GANIL-SPIRAL2 – </a:t>
            </a:r>
            <a:r>
              <a:rPr lang="fr-FR" dirty="0" smtClean="0"/>
              <a:t>ANF Ecole Accélérateurs 2023 IN2P3</a:t>
            </a:r>
            <a:endParaRPr lang="en-US" dirty="0"/>
          </a:p>
        </p:txBody>
      </p:sp>
      <p:sp>
        <p:nvSpPr>
          <p:cNvPr id="8" name="Espace réservé de la date 7"/>
          <p:cNvSpPr>
            <a:spLocks noGrp="1"/>
          </p:cNvSpPr>
          <p:nvPr>
            <p:ph type="dt" sz="half" idx="2"/>
          </p:nvPr>
        </p:nvSpPr>
        <p:spPr>
          <a:xfrm>
            <a:off x="199459" y="5494074"/>
            <a:ext cx="2370667" cy="247984"/>
          </a:xfrm>
          <a:prstGeom prst="rect">
            <a:avLst/>
          </a:prstGeom>
        </p:spPr>
        <p:txBody>
          <a:bodyPr vert="horz" lIns="91440" tIns="45720" rIns="91440" bIns="45720" rtlCol="0" anchor="ctr"/>
          <a:lstStyle>
            <a:lvl1pPr algn="l">
              <a:defRPr sz="1000">
                <a:solidFill>
                  <a:schemeClr val="bg1"/>
                </a:solidFill>
                <a:latin typeface="Yu Gothic UI Light" panose="020B0300000000000000" pitchFamily="34" charset="-128"/>
                <a:ea typeface="Yu Gothic UI Light" panose="020B0300000000000000" pitchFamily="34" charset="-128"/>
                <a:cs typeface="Vrinda" pitchFamily="34" charset="0"/>
              </a:defRPr>
            </a:lvl1pPr>
          </a:lstStyle>
          <a:p>
            <a:r>
              <a:rPr lang="fr-FR" dirty="0" smtClean="0"/>
              <a:t>21 mars 2023	</a:t>
            </a:r>
            <a:endParaRPr lang="en-US" dirty="0"/>
          </a:p>
        </p:txBody>
      </p:sp>
      <p:sp>
        <p:nvSpPr>
          <p:cNvPr id="12" name="Rectangle 13"/>
          <p:cNvSpPr>
            <a:spLocks noChangeArrowheads="1"/>
          </p:cNvSpPr>
          <p:nvPr/>
        </p:nvSpPr>
        <p:spPr bwMode="auto">
          <a:xfrm>
            <a:off x="0" y="5469499"/>
            <a:ext cx="10160000" cy="45719"/>
          </a:xfrm>
          <a:prstGeom prst="rect">
            <a:avLst/>
          </a:prstGeom>
          <a:gradFill flip="none" rotWithShape="1">
            <a:gsLst>
              <a:gs pos="0">
                <a:schemeClr val="bg1">
                  <a:lumMod val="50000"/>
                </a:schemeClr>
              </a:gs>
              <a:gs pos="100000">
                <a:srgbClr val="FFFFFF"/>
              </a:gs>
            </a:gsLst>
            <a:lin ang="0" scaled="1"/>
            <a:tileRect/>
          </a:gradFill>
          <a:ln w="9525">
            <a:noFill/>
            <a:miter lim="800000"/>
            <a:headEnd/>
            <a:tailEnd/>
          </a:ln>
        </p:spPr>
        <p:txBody>
          <a:bodyPr wrap="none" anchor="ctr"/>
          <a:lstStyle/>
          <a:p>
            <a:pPr>
              <a:defRPr/>
            </a:pPr>
            <a:endParaRPr lang="en-US" sz="2000" noProof="0" dirty="0">
              <a:solidFill>
                <a:schemeClr val="tx1"/>
              </a:solidFill>
              <a:latin typeface="Yu Gothic UI Light" panose="020B0300000000000000" pitchFamily="34" charset="-128"/>
              <a:ea typeface="Yu Gothic UI Light" panose="020B0300000000000000" pitchFamily="34" charset="-128"/>
            </a:endParaRPr>
          </a:p>
        </p:txBody>
      </p:sp>
      <p:sp>
        <p:nvSpPr>
          <p:cNvPr id="13" name="Rectangle 14"/>
          <p:cNvSpPr>
            <a:spLocks noChangeArrowheads="1"/>
          </p:cNvSpPr>
          <p:nvPr/>
        </p:nvSpPr>
        <p:spPr bwMode="auto">
          <a:xfrm>
            <a:off x="0" y="5494074"/>
            <a:ext cx="10160000" cy="45719"/>
          </a:xfrm>
          <a:prstGeom prst="rect">
            <a:avLst/>
          </a:prstGeom>
          <a:gradFill flip="none" rotWithShape="1">
            <a:gsLst>
              <a:gs pos="0">
                <a:srgbClr val="502185"/>
              </a:gs>
              <a:gs pos="100000">
                <a:srgbClr val="FFFFFF"/>
              </a:gs>
            </a:gsLst>
            <a:lin ang="0" scaled="0"/>
            <a:tileRect/>
          </a:gradFill>
          <a:ln w="9525">
            <a:noFill/>
            <a:miter lim="800000"/>
            <a:headEnd/>
            <a:tailEnd/>
          </a:ln>
        </p:spPr>
        <p:txBody>
          <a:bodyPr wrap="none" anchor="ctr"/>
          <a:lstStyle/>
          <a:p>
            <a:pPr>
              <a:defRPr/>
            </a:pPr>
            <a:endParaRPr lang="en-US" sz="2000" noProof="0" dirty="0">
              <a:solidFill>
                <a:schemeClr val="tx1"/>
              </a:solidFill>
              <a:latin typeface="Yu Gothic UI Light" panose="020B0300000000000000" pitchFamily="34" charset="-128"/>
              <a:ea typeface="Yu Gothic UI Light" panose="020B0300000000000000" pitchFamily="34" charset="-128"/>
            </a:endParaRPr>
          </a:p>
        </p:txBody>
      </p:sp>
      <p:pic>
        <p:nvPicPr>
          <p:cNvPr id="15" name="Image 14"/>
          <p:cNvPicPr>
            <a:picLocks noChangeAspect="1"/>
          </p:cNvPicPr>
          <p:nvPr userDrawn="1"/>
        </p:nvPicPr>
        <p:blipFill>
          <a:blip r:embed="rId9"/>
          <a:stretch>
            <a:fillRect/>
          </a:stretch>
        </p:blipFill>
        <p:spPr>
          <a:xfrm>
            <a:off x="7773174" y="33386"/>
            <a:ext cx="2357428" cy="56307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p:txStyles>
    <p:titleStyle>
      <a:lvl1pPr algn="l" rtl="0" eaLnBrk="1" latinLnBrk="0" hangingPunct="1">
        <a:spcBef>
          <a:spcPct val="0"/>
        </a:spcBef>
        <a:buNone/>
        <a:defRPr lang="fr-FR" sz="3111" b="1" kern="1200" cap="none" spc="167">
          <a:ln w="11430"/>
          <a:solidFill>
            <a:srgbClr val="0070C0"/>
          </a:solidFill>
          <a:effectLst>
            <a:outerShdw blurRad="50800" dist="38100" dir="2700000" algn="tl" rotWithShape="0">
              <a:prstClr val="black">
                <a:alpha val="40000"/>
              </a:prstClr>
            </a:outerShdw>
          </a:effectLst>
          <a:latin typeface="Yu Gothic UI" panose="020B0500000000000000" pitchFamily="34" charset="-128"/>
          <a:ea typeface="Yu Gothic UI" panose="020B0500000000000000" pitchFamily="34" charset="-128"/>
          <a:cs typeface="Vrinda" pitchFamily="34" charset="0"/>
        </a:defRPr>
      </a:lvl1pPr>
    </p:titleStyle>
    <p:bodyStyle>
      <a:lvl1pPr marL="380996" indent="-380996" algn="l" rtl="0" eaLnBrk="1" latinLnBrk="0" hangingPunct="1">
        <a:spcBef>
          <a:spcPct val="20000"/>
        </a:spcBef>
        <a:buClr>
          <a:srgbClr val="7030A0"/>
        </a:buClr>
        <a:buSzPct val="100000"/>
        <a:buFont typeface="Wingdings" panose="05000000000000000000" pitchFamily="2" charset="2"/>
        <a:buChar char=""/>
        <a:defRPr lang="fr-FR" sz="3111" kern="1200">
          <a:solidFill>
            <a:srgbClr val="0070C0"/>
          </a:solidFill>
          <a:latin typeface="Yu Gothic UI Light" panose="020B0300000000000000" pitchFamily="34" charset="-128"/>
          <a:ea typeface="Yu Gothic UI Light" panose="020B0300000000000000" pitchFamily="34" charset="-128"/>
          <a:cs typeface="Vrinda" pitchFamily="34" charset="0"/>
        </a:defRPr>
      </a:lvl1pPr>
      <a:lvl2pPr marL="825492" indent="-317497" algn="l" rtl="0" eaLnBrk="1" latinLnBrk="0" hangingPunct="1">
        <a:spcBef>
          <a:spcPct val="20000"/>
        </a:spcBef>
        <a:buClr>
          <a:schemeClr val="tx1">
            <a:lumMod val="75000"/>
            <a:lumOff val="25000"/>
          </a:schemeClr>
        </a:buClr>
        <a:buSzPct val="75000"/>
        <a:buFont typeface="Wingdings" panose="05000000000000000000" pitchFamily="2" charset="2"/>
        <a:buChar char=""/>
        <a:defRPr lang="fr-FR" sz="2667" kern="1200">
          <a:solidFill>
            <a:srgbClr val="0070C0"/>
          </a:solidFill>
          <a:latin typeface="Yu Gothic UI Light" panose="020B0300000000000000" pitchFamily="34" charset="-128"/>
          <a:ea typeface="Yu Gothic UI Light" panose="020B0300000000000000" pitchFamily="34" charset="-128"/>
          <a:cs typeface="Vrinda" pitchFamily="34" charset="0"/>
        </a:defRPr>
      </a:lvl2pPr>
      <a:lvl3pPr marL="1269987" indent="-253997" algn="l" rtl="0" eaLnBrk="1" latinLnBrk="0" hangingPunct="1">
        <a:spcBef>
          <a:spcPct val="20000"/>
        </a:spcBef>
        <a:buFontTx/>
        <a:buBlip>
          <a:blip r:embed="rId10"/>
        </a:buBlip>
        <a:defRPr lang="fr-FR" sz="2222" kern="1200">
          <a:solidFill>
            <a:srgbClr val="0070C0"/>
          </a:solidFill>
          <a:latin typeface="Yu Gothic UI Light" panose="020B0300000000000000" pitchFamily="34" charset="-128"/>
          <a:ea typeface="Yu Gothic UI Light" panose="020B0300000000000000" pitchFamily="34" charset="-128"/>
          <a:cs typeface="Vrinda" pitchFamily="34" charset="0"/>
        </a:defRPr>
      </a:lvl3pPr>
      <a:lvl4pPr marL="1777982" indent="-253997" algn="l" rtl="0" eaLnBrk="1" latinLnBrk="0" hangingPunct="1">
        <a:spcBef>
          <a:spcPct val="20000"/>
        </a:spcBef>
        <a:buFontTx/>
        <a:buBlip>
          <a:blip r:embed="rId11"/>
        </a:buBlip>
        <a:defRPr lang="fr-FR" sz="2000" kern="1200">
          <a:solidFill>
            <a:srgbClr val="0070C0"/>
          </a:solidFill>
          <a:latin typeface="Yu Gothic UI Light" panose="020B0300000000000000" pitchFamily="34" charset="-128"/>
          <a:ea typeface="Yu Gothic UI Light" panose="020B0300000000000000" pitchFamily="34" charset="-128"/>
          <a:cs typeface="Vrinda" pitchFamily="34" charset="0"/>
        </a:defRPr>
      </a:lvl4pPr>
      <a:lvl5pPr marL="2285977" indent="-253997" algn="l" rtl="0" eaLnBrk="1" latinLnBrk="0" hangingPunct="1">
        <a:spcBef>
          <a:spcPct val="20000"/>
        </a:spcBef>
        <a:buFontTx/>
        <a:buBlip>
          <a:blip r:embed="rId12"/>
        </a:buBlip>
        <a:defRPr lang="fr-FR" sz="2000" kern="1200">
          <a:solidFill>
            <a:srgbClr val="0070C0"/>
          </a:solidFill>
          <a:latin typeface="Yu Gothic UI Light" panose="020B0300000000000000" pitchFamily="34" charset="-128"/>
          <a:ea typeface="Yu Gothic UI Light" panose="020B0300000000000000" pitchFamily="34" charset="-128"/>
          <a:cs typeface="Vrinda" pitchFamily="34" charset="0"/>
        </a:defRPr>
      </a:lvl5pPr>
      <a:lvl6pPr marL="2793972" indent="-253997" algn="l" rtl="0" eaLnBrk="1" latinLnBrk="0" hangingPunct="1">
        <a:spcBef>
          <a:spcPct val="20000"/>
        </a:spcBef>
        <a:buFont typeface="Arial"/>
        <a:buChar char="•"/>
        <a:defRPr lang="fr-FR" sz="2222" kern="1200">
          <a:solidFill>
            <a:schemeClr val="tx1"/>
          </a:solidFill>
          <a:latin typeface="+mn-lt"/>
          <a:ea typeface="+mn-ea"/>
          <a:cs typeface="+mn-cs"/>
        </a:defRPr>
      </a:lvl6pPr>
      <a:lvl7pPr marL="3301967" indent="-253997" algn="l" rtl="0" eaLnBrk="1" latinLnBrk="0" hangingPunct="1">
        <a:spcBef>
          <a:spcPct val="20000"/>
        </a:spcBef>
        <a:buFont typeface="Arial"/>
        <a:buChar char="•"/>
        <a:defRPr lang="fr-FR" sz="2222" kern="1200">
          <a:solidFill>
            <a:schemeClr val="tx1"/>
          </a:solidFill>
          <a:latin typeface="+mn-lt"/>
          <a:ea typeface="+mn-ea"/>
          <a:cs typeface="+mn-cs"/>
        </a:defRPr>
      </a:lvl7pPr>
      <a:lvl8pPr marL="3809962" indent="-253997" algn="l" rtl="0" eaLnBrk="1" latinLnBrk="0" hangingPunct="1">
        <a:spcBef>
          <a:spcPct val="20000"/>
        </a:spcBef>
        <a:buFont typeface="Arial"/>
        <a:buChar char="•"/>
        <a:defRPr lang="fr-FR" sz="2222" kern="1200">
          <a:solidFill>
            <a:schemeClr val="tx1"/>
          </a:solidFill>
          <a:latin typeface="+mn-lt"/>
          <a:ea typeface="+mn-ea"/>
          <a:cs typeface="+mn-cs"/>
        </a:defRPr>
      </a:lvl8pPr>
      <a:lvl9pPr marL="4317957" indent="-253997" algn="l" rtl="0" eaLnBrk="1" latinLnBrk="0" hangingPunct="1">
        <a:spcBef>
          <a:spcPct val="20000"/>
        </a:spcBef>
        <a:buFont typeface="Arial"/>
        <a:buChar char="•"/>
        <a:defRPr lang="fr-FR" sz="2222" kern="1200">
          <a:solidFill>
            <a:schemeClr val="tx1"/>
          </a:solidFill>
          <a:latin typeface="+mn-lt"/>
          <a:ea typeface="+mn-ea"/>
          <a:cs typeface="+mn-cs"/>
        </a:defRPr>
      </a:lvl9pPr>
    </p:bodyStyle>
    <p:otherStyle>
      <a:lvl1pPr marL="0" algn="l" rtl="0" eaLnBrk="1" latinLnBrk="0" hangingPunct="1">
        <a:defRPr lang="fr-FR" kern="1200">
          <a:solidFill>
            <a:schemeClr val="tx1"/>
          </a:solidFill>
          <a:latin typeface="+mn-lt"/>
          <a:ea typeface="+mn-ea"/>
          <a:cs typeface="+mn-cs"/>
        </a:defRPr>
      </a:lvl1pPr>
      <a:lvl2pPr marL="507995" algn="l" rtl="0" eaLnBrk="1" hangingPunct="1">
        <a:defRPr lang="fr-FR" kern="1200">
          <a:solidFill>
            <a:schemeClr val="tx1"/>
          </a:solidFill>
          <a:latin typeface="+mn-lt"/>
          <a:ea typeface="+mn-ea"/>
          <a:cs typeface="+mn-cs"/>
        </a:defRPr>
      </a:lvl2pPr>
      <a:lvl3pPr marL="1015990" algn="l" rtl="0" eaLnBrk="1" hangingPunct="1">
        <a:defRPr lang="fr-FR" kern="1200">
          <a:solidFill>
            <a:schemeClr val="tx1"/>
          </a:solidFill>
          <a:latin typeface="+mn-lt"/>
          <a:ea typeface="+mn-ea"/>
          <a:cs typeface="+mn-cs"/>
        </a:defRPr>
      </a:lvl3pPr>
      <a:lvl4pPr marL="1523985" algn="l" rtl="0" eaLnBrk="1" hangingPunct="1">
        <a:defRPr lang="fr-FR" kern="1200">
          <a:solidFill>
            <a:schemeClr val="tx1"/>
          </a:solidFill>
          <a:latin typeface="+mn-lt"/>
          <a:ea typeface="+mn-ea"/>
          <a:cs typeface="+mn-cs"/>
        </a:defRPr>
      </a:lvl4pPr>
      <a:lvl5pPr marL="2031980" algn="l" rtl="0" eaLnBrk="1" hangingPunct="1">
        <a:defRPr lang="fr-FR" kern="1200">
          <a:solidFill>
            <a:schemeClr val="tx1"/>
          </a:solidFill>
          <a:latin typeface="+mn-lt"/>
          <a:ea typeface="+mn-ea"/>
          <a:cs typeface="+mn-cs"/>
        </a:defRPr>
      </a:lvl5pPr>
      <a:lvl6pPr marL="2539975" algn="l" rtl="0" eaLnBrk="1" hangingPunct="1">
        <a:defRPr lang="fr-FR" kern="1200">
          <a:solidFill>
            <a:schemeClr val="tx1"/>
          </a:solidFill>
          <a:latin typeface="+mn-lt"/>
          <a:ea typeface="+mn-ea"/>
          <a:cs typeface="+mn-cs"/>
        </a:defRPr>
      </a:lvl6pPr>
      <a:lvl7pPr marL="3047970" algn="l" rtl="0" eaLnBrk="1" hangingPunct="1">
        <a:defRPr lang="fr-FR" kern="1200">
          <a:solidFill>
            <a:schemeClr val="tx1"/>
          </a:solidFill>
          <a:latin typeface="+mn-lt"/>
          <a:ea typeface="+mn-ea"/>
          <a:cs typeface="+mn-cs"/>
        </a:defRPr>
      </a:lvl7pPr>
      <a:lvl8pPr marL="3555964" algn="l" rtl="0" eaLnBrk="1" hangingPunct="1">
        <a:defRPr lang="fr-FR" kern="1200">
          <a:solidFill>
            <a:schemeClr val="tx1"/>
          </a:solidFill>
          <a:latin typeface="+mn-lt"/>
          <a:ea typeface="+mn-ea"/>
          <a:cs typeface="+mn-cs"/>
        </a:defRPr>
      </a:lvl8pPr>
      <a:lvl9pPr marL="4063959" algn="l" rtl="0" eaLnBrk="1" hangingPunct="1">
        <a:defRPr lang="fr-F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7.emf"/><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7.emf"/><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gif"/><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93112" y="1057218"/>
            <a:ext cx="8815030" cy="1225021"/>
          </a:xfrm>
        </p:spPr>
        <p:txBody>
          <a:bodyPr/>
          <a:lstStyle/>
          <a:p>
            <a:r>
              <a:rPr lang="fr-FR" sz="3600" dirty="0" smtClean="0"/>
              <a:t>R&amp;D: Recirculation de gaz et étude de son altération via le détecteur Mayaito </a:t>
            </a:r>
            <a:endParaRPr lang="fr-FR" sz="3600" dirty="0"/>
          </a:p>
        </p:txBody>
      </p:sp>
      <p:sp>
        <p:nvSpPr>
          <p:cNvPr id="3" name="Sous-titre 2"/>
          <p:cNvSpPr>
            <a:spLocks noGrp="1"/>
          </p:cNvSpPr>
          <p:nvPr>
            <p:ph type="subTitle" idx="1"/>
          </p:nvPr>
        </p:nvSpPr>
        <p:spPr>
          <a:xfrm>
            <a:off x="-37" y="2891247"/>
            <a:ext cx="10160000" cy="2245185"/>
          </a:xfrm>
        </p:spPr>
        <p:txBody>
          <a:bodyPr>
            <a:normAutofit/>
          </a:bodyPr>
          <a:lstStyle/>
          <a:p>
            <a:r>
              <a:rPr lang="en-US" sz="2800" u="sng" dirty="0" smtClean="0"/>
              <a:t>C. Nicolle</a:t>
            </a:r>
            <a:r>
              <a:rPr lang="en-US" sz="2800" dirty="0"/>
              <a:t>, K. Rojeeta </a:t>
            </a:r>
            <a:r>
              <a:rPr lang="en-US" sz="2800" dirty="0" smtClean="0"/>
              <a:t>Devi, J. Pancin, T. Roger</a:t>
            </a:r>
            <a:endParaRPr lang="en-US" sz="1400" dirty="0" smtClean="0"/>
          </a:p>
          <a:p>
            <a:endParaRPr lang="en-US" sz="1400" dirty="0" smtClean="0"/>
          </a:p>
          <a:p>
            <a:endParaRPr lang="en-US" sz="1400" dirty="0" smtClean="0"/>
          </a:p>
          <a:p>
            <a:r>
              <a:rPr lang="fr-FR" sz="2800" dirty="0" smtClean="0">
                <a:solidFill>
                  <a:srgbClr val="0070C0"/>
                </a:solidFill>
              </a:rPr>
              <a:t>GDR: Réseau des détecteurs gazeux</a:t>
            </a:r>
            <a:endParaRPr lang="fr-FR" sz="2800" dirty="0">
              <a:solidFill>
                <a:srgbClr val="0070C0"/>
              </a:solidFill>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47" y="0"/>
            <a:ext cx="625365" cy="625365"/>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607" y="2239"/>
            <a:ext cx="762037" cy="621697"/>
          </a:xfrm>
          <a:prstGeom prst="rect">
            <a:avLst/>
          </a:prstGeom>
        </p:spPr>
      </p:pic>
      <p:pic>
        <p:nvPicPr>
          <p:cNvPr id="4" name="Image 3"/>
          <p:cNvPicPr>
            <a:picLocks noChangeAspect="1"/>
          </p:cNvPicPr>
          <p:nvPr/>
        </p:nvPicPr>
        <p:blipFill>
          <a:blip r:embed="rId5"/>
          <a:stretch>
            <a:fillRect/>
          </a:stretch>
        </p:blipFill>
        <p:spPr>
          <a:xfrm>
            <a:off x="6741331" y="32368"/>
            <a:ext cx="1035116" cy="572037"/>
          </a:xfrm>
          <a:prstGeom prst="rect">
            <a:avLst/>
          </a:prstGeom>
        </p:spPr>
      </p:pic>
      <p:sp>
        <p:nvSpPr>
          <p:cNvPr id="7" name="ZoneTexte 6"/>
          <p:cNvSpPr txBox="1"/>
          <p:nvPr/>
        </p:nvSpPr>
        <p:spPr>
          <a:xfrm>
            <a:off x="8282611" y="5247969"/>
            <a:ext cx="2039193" cy="584775"/>
          </a:xfrm>
          <a:prstGeom prst="rect">
            <a:avLst/>
          </a:prstGeom>
          <a:noFill/>
        </p:spPr>
        <p:txBody>
          <a:bodyPr wrap="square" rtlCol="0">
            <a:spAutoFit/>
          </a:bodyPr>
          <a:lstStyle/>
          <a:p>
            <a:r>
              <a:rPr lang="en-US" sz="1400" dirty="0"/>
              <a:t>charly.nicolle@ganil.fr</a:t>
            </a:r>
          </a:p>
          <a:p>
            <a:endParaRPr lang="fr-FR" dirty="0"/>
          </a:p>
        </p:txBody>
      </p:sp>
      <p:pic>
        <p:nvPicPr>
          <p:cNvPr id="1026" name="Picture 2" descr="Normandie : la Région s'offre un nouveau logo, mais à quel prix ?"/>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893" t="-355" r="16737" b="-240"/>
          <a:stretch/>
        </p:blipFill>
        <p:spPr bwMode="auto">
          <a:xfrm>
            <a:off x="1531620" y="-7619"/>
            <a:ext cx="876300" cy="64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8974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14297" y="106249"/>
            <a:ext cx="8179409" cy="424060"/>
          </a:xfrm>
        </p:spPr>
        <p:txBody>
          <a:bodyPr>
            <a:noAutofit/>
          </a:bodyPr>
          <a:lstStyle/>
          <a:p>
            <a:r>
              <a:rPr lang="fr-FR" sz="2800" dirty="0" smtClean="0"/>
              <a:t>Résultats et performances observés</a:t>
            </a:r>
            <a:endParaRPr lang="fr-FR" sz="2800" dirty="0"/>
          </a:p>
        </p:txBody>
      </p:sp>
      <p:sp>
        <p:nvSpPr>
          <p:cNvPr id="4" name="Espace réservé du numéro de diapositive 3"/>
          <p:cNvSpPr>
            <a:spLocks noGrp="1"/>
          </p:cNvSpPr>
          <p:nvPr>
            <p:ph type="sldNum" sz="quarter" idx="4"/>
          </p:nvPr>
        </p:nvSpPr>
        <p:spPr/>
        <p:txBody>
          <a:bodyPr/>
          <a:lstStyle/>
          <a:p>
            <a:fld id="{49BBC286-B2FE-44AC-8F25-02BBF4E9D127}" type="slidenum">
              <a:rPr lang="en-US" smtClean="0"/>
              <a:pPr/>
              <a:t>10</a:t>
            </a:fld>
            <a:endParaRPr lang="en-US" dirty="0"/>
          </a:p>
        </p:txBody>
      </p:sp>
      <p:sp>
        <p:nvSpPr>
          <p:cNvPr id="5" name="Espace réservé du pied de page 4"/>
          <p:cNvSpPr>
            <a:spLocks noGrp="1"/>
          </p:cNvSpPr>
          <p:nvPr>
            <p:ph type="ftr" sz="quarter" idx="3"/>
          </p:nvPr>
        </p:nvSpPr>
        <p:spPr/>
        <p:txBody>
          <a:bodyPr/>
          <a:lstStyle/>
          <a:p>
            <a:r>
              <a:rPr lang="en-US" dirty="0" smtClean="0"/>
              <a:t>C. NICOLLE – GANIL-SPIRAL2 – </a:t>
            </a:r>
            <a:r>
              <a:rPr lang="fr-FR" dirty="0" smtClean="0"/>
              <a:t>GDR Réseau détecteurs gazeux</a:t>
            </a:r>
            <a:endParaRPr lang="en-US" dirty="0"/>
          </a:p>
        </p:txBody>
      </p:sp>
      <p:pic>
        <p:nvPicPr>
          <p:cNvPr id="7" name="Image 6"/>
          <p:cNvPicPr>
            <a:picLocks noChangeAspect="1"/>
          </p:cNvPicPr>
          <p:nvPr/>
        </p:nvPicPr>
        <p:blipFill>
          <a:blip r:embed="rId3"/>
          <a:stretch>
            <a:fillRect/>
          </a:stretch>
        </p:blipFill>
        <p:spPr>
          <a:xfrm>
            <a:off x="6741331" y="32368"/>
            <a:ext cx="1035116" cy="572037"/>
          </a:xfrm>
          <a:prstGeom prst="rect">
            <a:avLst/>
          </a:prstGeom>
        </p:spPr>
      </p:pic>
      <p:sp>
        <p:nvSpPr>
          <p:cNvPr id="8" name="Espace réservé du contenu 7"/>
          <p:cNvSpPr>
            <a:spLocks noGrp="1"/>
          </p:cNvSpPr>
          <p:nvPr>
            <p:ph idx="1"/>
          </p:nvPr>
        </p:nvSpPr>
        <p:spPr/>
        <p:txBody>
          <a:bodyPr>
            <a:normAutofit/>
          </a:bodyPr>
          <a:lstStyle/>
          <a:p>
            <a:r>
              <a:rPr lang="fr-FR" sz="2800" dirty="0" smtClean="0"/>
              <a:t>Fonctionnement BF avec filtre, fuite et « mauvaise pompe »:</a:t>
            </a:r>
            <a:endParaRPr lang="fr-FR" sz="2800" dirty="0"/>
          </a:p>
        </p:txBody>
      </p:sp>
      <p:pic>
        <p:nvPicPr>
          <p:cNvPr id="2" name="Image 1"/>
          <p:cNvPicPr>
            <a:picLocks noChangeAspect="1"/>
          </p:cNvPicPr>
          <p:nvPr/>
        </p:nvPicPr>
        <p:blipFill>
          <a:blip r:embed="rId4"/>
          <a:stretch>
            <a:fillRect/>
          </a:stretch>
        </p:blipFill>
        <p:spPr>
          <a:xfrm>
            <a:off x="786532" y="1692152"/>
            <a:ext cx="8394442" cy="3163525"/>
          </a:xfrm>
          <a:prstGeom prst="rect">
            <a:avLst/>
          </a:prstGeom>
        </p:spPr>
      </p:pic>
      <p:sp>
        <p:nvSpPr>
          <p:cNvPr id="9" name="ZoneTexte 8"/>
          <p:cNvSpPr txBox="1"/>
          <p:nvPr/>
        </p:nvSpPr>
        <p:spPr>
          <a:xfrm>
            <a:off x="1111336" y="1580242"/>
            <a:ext cx="1747339" cy="200055"/>
          </a:xfrm>
          <a:prstGeom prst="rect">
            <a:avLst/>
          </a:prstGeom>
          <a:noFill/>
        </p:spPr>
        <p:txBody>
          <a:bodyPr wrap="square" rtlCol="0">
            <a:spAutoFit/>
          </a:bodyPr>
          <a:lstStyle/>
          <a:p>
            <a:r>
              <a:rPr lang="fr-FR" sz="700" i="1" dirty="0" smtClean="0">
                <a:latin typeface="Calibri" panose="020F0502020204030204" pitchFamily="34" charset="0"/>
                <a:cs typeface="Calibri" panose="020F0502020204030204" pitchFamily="34" charset="0"/>
              </a:rPr>
              <a:t>Courtesy of </a:t>
            </a:r>
            <a:r>
              <a:rPr lang="en-US" sz="700" i="1" dirty="0">
                <a:latin typeface="Calibri" panose="020F0502020204030204" pitchFamily="34" charset="0"/>
                <a:cs typeface="Calibri" panose="020F0502020204030204" pitchFamily="34" charset="0"/>
              </a:rPr>
              <a:t>K. Rojeeta Devi</a:t>
            </a:r>
            <a:endParaRPr lang="fr-FR" sz="700" i="1" dirty="0">
              <a:latin typeface="Calibri" panose="020F0502020204030204" pitchFamily="34" charset="0"/>
              <a:cs typeface="Calibri" panose="020F0502020204030204" pitchFamily="34" charset="0"/>
            </a:endParaRPr>
          </a:p>
        </p:txBody>
      </p:sp>
      <p:sp>
        <p:nvSpPr>
          <p:cNvPr id="10" name="ZoneTexte 9"/>
          <p:cNvSpPr txBox="1"/>
          <p:nvPr/>
        </p:nvSpPr>
        <p:spPr>
          <a:xfrm>
            <a:off x="5511550" y="1572131"/>
            <a:ext cx="1747339" cy="200055"/>
          </a:xfrm>
          <a:prstGeom prst="rect">
            <a:avLst/>
          </a:prstGeom>
          <a:noFill/>
        </p:spPr>
        <p:txBody>
          <a:bodyPr wrap="square" rtlCol="0">
            <a:spAutoFit/>
          </a:bodyPr>
          <a:lstStyle/>
          <a:p>
            <a:r>
              <a:rPr lang="fr-FR" sz="700" i="1" dirty="0" smtClean="0">
                <a:latin typeface="Calibri" panose="020F0502020204030204" pitchFamily="34" charset="0"/>
                <a:cs typeface="Calibri" panose="020F0502020204030204" pitchFamily="34" charset="0"/>
              </a:rPr>
              <a:t>Courtesy of </a:t>
            </a:r>
            <a:r>
              <a:rPr lang="en-US" sz="700" i="1" dirty="0">
                <a:latin typeface="Calibri" panose="020F0502020204030204" pitchFamily="34" charset="0"/>
                <a:cs typeface="Calibri" panose="020F0502020204030204" pitchFamily="34" charset="0"/>
              </a:rPr>
              <a:t>K. Rojeeta Devi</a:t>
            </a:r>
            <a:endParaRPr lang="fr-FR" sz="700" i="1" dirty="0">
              <a:latin typeface="Calibri" panose="020F0502020204030204" pitchFamily="34" charset="0"/>
              <a:cs typeface="Calibri" panose="020F0502020204030204" pitchFamily="34" charset="0"/>
            </a:endParaRPr>
          </a:p>
        </p:txBody>
      </p:sp>
      <p:sp>
        <p:nvSpPr>
          <p:cNvPr id="11" name="Espace réservé de la date 5"/>
          <p:cNvSpPr>
            <a:spLocks noGrp="1"/>
          </p:cNvSpPr>
          <p:nvPr>
            <p:ph type="dt" sz="half" idx="2"/>
          </p:nvPr>
        </p:nvSpPr>
        <p:spPr>
          <a:xfrm>
            <a:off x="199459" y="5494074"/>
            <a:ext cx="2370667" cy="247984"/>
          </a:xfrm>
        </p:spPr>
        <p:txBody>
          <a:bodyPr/>
          <a:lstStyle/>
          <a:p>
            <a:r>
              <a:rPr lang="fr-FR" dirty="0" smtClean="0"/>
              <a:t>Lyon 8-9 juin 2023	</a:t>
            </a:r>
            <a:endParaRPr lang="en-US" dirty="0"/>
          </a:p>
        </p:txBody>
      </p:sp>
    </p:spTree>
    <p:extLst>
      <p:ext uri="{BB962C8B-B14F-4D97-AF65-F5344CB8AC3E}">
        <p14:creationId xmlns:p14="http://schemas.microsoft.com/office/powerpoint/2010/main" val="14104346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14297" y="106249"/>
            <a:ext cx="8179409" cy="424060"/>
          </a:xfrm>
        </p:spPr>
        <p:txBody>
          <a:bodyPr>
            <a:noAutofit/>
          </a:bodyPr>
          <a:lstStyle/>
          <a:p>
            <a:r>
              <a:rPr lang="fr-FR" sz="2800" dirty="0" smtClean="0"/>
              <a:t>Résultats et performances observés</a:t>
            </a:r>
            <a:endParaRPr lang="fr-FR" sz="2800" dirty="0"/>
          </a:p>
        </p:txBody>
      </p:sp>
      <p:sp>
        <p:nvSpPr>
          <p:cNvPr id="4" name="Espace réservé du numéro de diapositive 3"/>
          <p:cNvSpPr>
            <a:spLocks noGrp="1"/>
          </p:cNvSpPr>
          <p:nvPr>
            <p:ph type="sldNum" sz="quarter" idx="4"/>
          </p:nvPr>
        </p:nvSpPr>
        <p:spPr/>
        <p:txBody>
          <a:bodyPr/>
          <a:lstStyle/>
          <a:p>
            <a:fld id="{49BBC286-B2FE-44AC-8F25-02BBF4E9D127}" type="slidenum">
              <a:rPr lang="en-US" smtClean="0"/>
              <a:pPr/>
              <a:t>11</a:t>
            </a:fld>
            <a:endParaRPr lang="en-US" dirty="0"/>
          </a:p>
        </p:txBody>
      </p:sp>
      <p:sp>
        <p:nvSpPr>
          <p:cNvPr id="5" name="Espace réservé du pied de page 4"/>
          <p:cNvSpPr>
            <a:spLocks noGrp="1"/>
          </p:cNvSpPr>
          <p:nvPr>
            <p:ph type="ftr" sz="quarter" idx="3"/>
          </p:nvPr>
        </p:nvSpPr>
        <p:spPr/>
        <p:txBody>
          <a:bodyPr/>
          <a:lstStyle/>
          <a:p>
            <a:r>
              <a:rPr lang="en-US" dirty="0" smtClean="0"/>
              <a:t>C. NICOLLE – GANIL-SPIRAL2 – </a:t>
            </a:r>
            <a:r>
              <a:rPr lang="fr-FR" dirty="0" smtClean="0"/>
              <a:t>GDR Réseau détecteurs gazeux</a:t>
            </a:r>
            <a:endParaRPr lang="en-US" dirty="0"/>
          </a:p>
        </p:txBody>
      </p:sp>
      <p:pic>
        <p:nvPicPr>
          <p:cNvPr id="7" name="Image 6"/>
          <p:cNvPicPr>
            <a:picLocks noChangeAspect="1"/>
          </p:cNvPicPr>
          <p:nvPr/>
        </p:nvPicPr>
        <p:blipFill>
          <a:blip r:embed="rId3"/>
          <a:stretch>
            <a:fillRect/>
          </a:stretch>
        </p:blipFill>
        <p:spPr>
          <a:xfrm>
            <a:off x="6741331" y="32368"/>
            <a:ext cx="1035116" cy="572037"/>
          </a:xfrm>
          <a:prstGeom prst="rect">
            <a:avLst/>
          </a:prstGeom>
        </p:spPr>
      </p:pic>
      <p:sp>
        <p:nvSpPr>
          <p:cNvPr id="8" name="Espace réservé du contenu 7"/>
          <p:cNvSpPr>
            <a:spLocks noGrp="1"/>
          </p:cNvSpPr>
          <p:nvPr>
            <p:ph idx="1"/>
          </p:nvPr>
        </p:nvSpPr>
        <p:spPr/>
        <p:txBody>
          <a:bodyPr/>
          <a:lstStyle/>
          <a:p>
            <a:r>
              <a:rPr lang="fr-FR" dirty="0" smtClean="0"/>
              <a:t>Fonctionnement en statique:</a:t>
            </a:r>
            <a:endParaRPr lang="fr-FR" dirty="0"/>
          </a:p>
        </p:txBody>
      </p:sp>
      <p:pic>
        <p:nvPicPr>
          <p:cNvPr id="9" name="Image 8"/>
          <p:cNvPicPr>
            <a:picLocks noChangeAspect="1"/>
          </p:cNvPicPr>
          <p:nvPr/>
        </p:nvPicPr>
        <p:blipFill>
          <a:blip r:embed="rId4"/>
          <a:stretch>
            <a:fillRect/>
          </a:stretch>
        </p:blipFill>
        <p:spPr>
          <a:xfrm>
            <a:off x="765175" y="1480093"/>
            <a:ext cx="8416925" cy="3464334"/>
          </a:xfrm>
          <a:prstGeom prst="rect">
            <a:avLst/>
          </a:prstGeom>
        </p:spPr>
      </p:pic>
      <p:sp>
        <p:nvSpPr>
          <p:cNvPr id="10" name="ZoneTexte 9"/>
          <p:cNvSpPr txBox="1"/>
          <p:nvPr/>
        </p:nvSpPr>
        <p:spPr>
          <a:xfrm>
            <a:off x="1080856" y="1545584"/>
            <a:ext cx="1747339" cy="200055"/>
          </a:xfrm>
          <a:prstGeom prst="rect">
            <a:avLst/>
          </a:prstGeom>
          <a:noFill/>
        </p:spPr>
        <p:txBody>
          <a:bodyPr wrap="square" rtlCol="0">
            <a:spAutoFit/>
          </a:bodyPr>
          <a:lstStyle/>
          <a:p>
            <a:r>
              <a:rPr lang="fr-FR" sz="700" i="1" dirty="0" smtClean="0">
                <a:latin typeface="Calibri" panose="020F0502020204030204" pitchFamily="34" charset="0"/>
                <a:cs typeface="Calibri" panose="020F0502020204030204" pitchFamily="34" charset="0"/>
              </a:rPr>
              <a:t>Courtesy of </a:t>
            </a:r>
            <a:r>
              <a:rPr lang="en-US" sz="700" i="1" dirty="0">
                <a:latin typeface="Calibri" panose="020F0502020204030204" pitchFamily="34" charset="0"/>
                <a:cs typeface="Calibri" panose="020F0502020204030204" pitchFamily="34" charset="0"/>
              </a:rPr>
              <a:t>K. Rojeeta Devi</a:t>
            </a:r>
            <a:endParaRPr lang="fr-FR" sz="700" i="1" dirty="0">
              <a:latin typeface="Calibri" panose="020F0502020204030204" pitchFamily="34" charset="0"/>
              <a:cs typeface="Calibri" panose="020F0502020204030204" pitchFamily="34" charset="0"/>
            </a:endParaRPr>
          </a:p>
        </p:txBody>
      </p:sp>
      <p:sp>
        <p:nvSpPr>
          <p:cNvPr id="11" name="ZoneTexte 10"/>
          <p:cNvSpPr txBox="1"/>
          <p:nvPr/>
        </p:nvSpPr>
        <p:spPr>
          <a:xfrm>
            <a:off x="5622376" y="1583684"/>
            <a:ext cx="1747339" cy="200055"/>
          </a:xfrm>
          <a:prstGeom prst="rect">
            <a:avLst/>
          </a:prstGeom>
          <a:noFill/>
        </p:spPr>
        <p:txBody>
          <a:bodyPr wrap="square" rtlCol="0">
            <a:spAutoFit/>
          </a:bodyPr>
          <a:lstStyle/>
          <a:p>
            <a:r>
              <a:rPr lang="fr-FR" sz="700" i="1" dirty="0" smtClean="0">
                <a:latin typeface="Calibri" panose="020F0502020204030204" pitchFamily="34" charset="0"/>
                <a:cs typeface="Calibri" panose="020F0502020204030204" pitchFamily="34" charset="0"/>
              </a:rPr>
              <a:t>Courtesy of </a:t>
            </a:r>
            <a:r>
              <a:rPr lang="en-US" sz="700" i="1" dirty="0">
                <a:latin typeface="Calibri" panose="020F0502020204030204" pitchFamily="34" charset="0"/>
                <a:cs typeface="Calibri" panose="020F0502020204030204" pitchFamily="34" charset="0"/>
              </a:rPr>
              <a:t>K. Rojeeta Devi</a:t>
            </a:r>
            <a:endParaRPr lang="fr-FR" sz="700" i="1" dirty="0">
              <a:latin typeface="Calibri" panose="020F0502020204030204" pitchFamily="34" charset="0"/>
              <a:cs typeface="Calibri" panose="020F0502020204030204" pitchFamily="34" charset="0"/>
            </a:endParaRPr>
          </a:p>
        </p:txBody>
      </p:sp>
      <p:sp>
        <p:nvSpPr>
          <p:cNvPr id="2" name="Rectangle 1"/>
          <p:cNvSpPr/>
          <p:nvPr/>
        </p:nvSpPr>
        <p:spPr>
          <a:xfrm>
            <a:off x="1165860" y="2049780"/>
            <a:ext cx="120396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e la date 5"/>
          <p:cNvSpPr>
            <a:spLocks noGrp="1"/>
          </p:cNvSpPr>
          <p:nvPr>
            <p:ph type="dt" sz="half" idx="2"/>
          </p:nvPr>
        </p:nvSpPr>
        <p:spPr>
          <a:xfrm>
            <a:off x="199459" y="5494074"/>
            <a:ext cx="2370667" cy="247984"/>
          </a:xfrm>
        </p:spPr>
        <p:txBody>
          <a:bodyPr/>
          <a:lstStyle/>
          <a:p>
            <a:r>
              <a:rPr lang="fr-FR" dirty="0" smtClean="0"/>
              <a:t>Lyon 8-9 juin 2023	</a:t>
            </a:r>
            <a:endParaRPr lang="en-US" dirty="0"/>
          </a:p>
        </p:txBody>
      </p:sp>
    </p:spTree>
    <p:extLst>
      <p:ext uri="{BB962C8B-B14F-4D97-AF65-F5344CB8AC3E}">
        <p14:creationId xmlns:p14="http://schemas.microsoft.com/office/powerpoint/2010/main" val="3167565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15474" y="106249"/>
            <a:ext cx="8179409" cy="424060"/>
          </a:xfrm>
        </p:spPr>
        <p:txBody>
          <a:bodyPr>
            <a:noAutofit/>
          </a:bodyPr>
          <a:lstStyle/>
          <a:p>
            <a:r>
              <a:rPr lang="fr-FR" sz="2800" dirty="0" smtClean="0"/>
              <a:t>Résultats et performances observés</a:t>
            </a:r>
            <a:endParaRPr lang="fr-FR" sz="2800" dirty="0"/>
          </a:p>
        </p:txBody>
      </p:sp>
      <p:sp>
        <p:nvSpPr>
          <p:cNvPr id="4" name="Espace réservé du numéro de diapositive 3"/>
          <p:cNvSpPr>
            <a:spLocks noGrp="1"/>
          </p:cNvSpPr>
          <p:nvPr>
            <p:ph type="sldNum" sz="quarter" idx="4"/>
          </p:nvPr>
        </p:nvSpPr>
        <p:spPr/>
        <p:txBody>
          <a:bodyPr/>
          <a:lstStyle/>
          <a:p>
            <a:fld id="{49BBC286-B2FE-44AC-8F25-02BBF4E9D127}" type="slidenum">
              <a:rPr lang="en-US" smtClean="0"/>
              <a:pPr/>
              <a:t>12</a:t>
            </a:fld>
            <a:endParaRPr lang="en-US" dirty="0"/>
          </a:p>
        </p:txBody>
      </p:sp>
      <p:sp>
        <p:nvSpPr>
          <p:cNvPr id="5" name="Espace réservé du pied de page 4"/>
          <p:cNvSpPr>
            <a:spLocks noGrp="1"/>
          </p:cNvSpPr>
          <p:nvPr>
            <p:ph type="ftr" sz="quarter" idx="3"/>
          </p:nvPr>
        </p:nvSpPr>
        <p:spPr/>
        <p:txBody>
          <a:bodyPr/>
          <a:lstStyle/>
          <a:p>
            <a:r>
              <a:rPr lang="en-US" dirty="0" smtClean="0"/>
              <a:t>C. NICOLLE – GANIL-SPIRAL2 – </a:t>
            </a:r>
            <a:r>
              <a:rPr lang="fr-FR" dirty="0" smtClean="0"/>
              <a:t>GDR Réseau détecteurs gazeux</a:t>
            </a:r>
            <a:endParaRPr lang="en-US" dirty="0"/>
          </a:p>
        </p:txBody>
      </p:sp>
      <p:pic>
        <p:nvPicPr>
          <p:cNvPr id="7" name="Image 6"/>
          <p:cNvPicPr>
            <a:picLocks noChangeAspect="1"/>
          </p:cNvPicPr>
          <p:nvPr/>
        </p:nvPicPr>
        <p:blipFill>
          <a:blip r:embed="rId3"/>
          <a:stretch>
            <a:fillRect/>
          </a:stretch>
        </p:blipFill>
        <p:spPr>
          <a:xfrm>
            <a:off x="6741331" y="32368"/>
            <a:ext cx="1035116" cy="572037"/>
          </a:xfrm>
          <a:prstGeom prst="rect">
            <a:avLst/>
          </a:prstGeom>
        </p:spPr>
      </p:pic>
      <p:sp>
        <p:nvSpPr>
          <p:cNvPr id="8" name="Espace réservé du contenu 7"/>
          <p:cNvSpPr>
            <a:spLocks noGrp="1"/>
          </p:cNvSpPr>
          <p:nvPr>
            <p:ph idx="1"/>
          </p:nvPr>
        </p:nvSpPr>
        <p:spPr/>
        <p:txBody>
          <a:bodyPr/>
          <a:lstStyle/>
          <a:p>
            <a:r>
              <a:rPr lang="fr-FR" dirty="0" smtClean="0"/>
              <a:t>Fonctionnement en boucle fermée </a:t>
            </a:r>
            <a:r>
              <a:rPr lang="fr-FR" b="1" dirty="0" smtClean="0"/>
              <a:t>sans filtre:</a:t>
            </a:r>
            <a:endParaRPr lang="fr-FR" b="1" dirty="0"/>
          </a:p>
        </p:txBody>
      </p:sp>
      <p:pic>
        <p:nvPicPr>
          <p:cNvPr id="2" name="Image 1"/>
          <p:cNvPicPr>
            <a:picLocks noChangeAspect="1"/>
          </p:cNvPicPr>
          <p:nvPr/>
        </p:nvPicPr>
        <p:blipFill>
          <a:blip r:embed="rId4"/>
          <a:stretch>
            <a:fillRect/>
          </a:stretch>
        </p:blipFill>
        <p:spPr>
          <a:xfrm>
            <a:off x="714381" y="1485900"/>
            <a:ext cx="8430004" cy="3572827"/>
          </a:xfrm>
          <a:prstGeom prst="rect">
            <a:avLst/>
          </a:prstGeom>
        </p:spPr>
      </p:pic>
      <p:sp>
        <p:nvSpPr>
          <p:cNvPr id="9" name="ZoneTexte 8"/>
          <p:cNvSpPr txBox="1"/>
          <p:nvPr/>
        </p:nvSpPr>
        <p:spPr>
          <a:xfrm>
            <a:off x="1088476" y="1391227"/>
            <a:ext cx="1747339" cy="200055"/>
          </a:xfrm>
          <a:prstGeom prst="rect">
            <a:avLst/>
          </a:prstGeom>
          <a:noFill/>
        </p:spPr>
        <p:txBody>
          <a:bodyPr wrap="square" rtlCol="0">
            <a:spAutoFit/>
          </a:bodyPr>
          <a:lstStyle/>
          <a:p>
            <a:r>
              <a:rPr lang="fr-FR" sz="700" i="1" dirty="0" smtClean="0">
                <a:latin typeface="Calibri" panose="020F0502020204030204" pitchFamily="34" charset="0"/>
                <a:cs typeface="Calibri" panose="020F0502020204030204" pitchFamily="34" charset="0"/>
              </a:rPr>
              <a:t>Courtesy of </a:t>
            </a:r>
            <a:r>
              <a:rPr lang="en-US" sz="700" i="1" dirty="0">
                <a:latin typeface="Calibri" panose="020F0502020204030204" pitchFamily="34" charset="0"/>
                <a:cs typeface="Calibri" panose="020F0502020204030204" pitchFamily="34" charset="0"/>
              </a:rPr>
              <a:t>K. Rojeeta Devi</a:t>
            </a:r>
            <a:endParaRPr lang="fr-FR" sz="700" i="1" dirty="0">
              <a:latin typeface="Calibri" panose="020F0502020204030204" pitchFamily="34" charset="0"/>
              <a:cs typeface="Calibri" panose="020F0502020204030204" pitchFamily="34" charset="0"/>
            </a:endParaRPr>
          </a:p>
        </p:txBody>
      </p:sp>
      <p:sp>
        <p:nvSpPr>
          <p:cNvPr id="10" name="ZoneTexte 9"/>
          <p:cNvSpPr txBox="1"/>
          <p:nvPr/>
        </p:nvSpPr>
        <p:spPr>
          <a:xfrm>
            <a:off x="5317576" y="1392248"/>
            <a:ext cx="1747339" cy="200055"/>
          </a:xfrm>
          <a:prstGeom prst="rect">
            <a:avLst/>
          </a:prstGeom>
          <a:noFill/>
        </p:spPr>
        <p:txBody>
          <a:bodyPr wrap="square" rtlCol="0">
            <a:spAutoFit/>
          </a:bodyPr>
          <a:lstStyle/>
          <a:p>
            <a:r>
              <a:rPr lang="fr-FR" sz="700" i="1" dirty="0" smtClean="0">
                <a:latin typeface="Calibri" panose="020F0502020204030204" pitchFamily="34" charset="0"/>
                <a:cs typeface="Calibri" panose="020F0502020204030204" pitchFamily="34" charset="0"/>
              </a:rPr>
              <a:t>Courtesy of </a:t>
            </a:r>
            <a:r>
              <a:rPr lang="en-US" sz="700" i="1" dirty="0">
                <a:latin typeface="Calibri" panose="020F0502020204030204" pitchFamily="34" charset="0"/>
                <a:cs typeface="Calibri" panose="020F0502020204030204" pitchFamily="34" charset="0"/>
              </a:rPr>
              <a:t>K. Rojeeta Devi</a:t>
            </a:r>
            <a:endParaRPr lang="fr-FR" sz="700" i="1" dirty="0">
              <a:latin typeface="Calibri" panose="020F0502020204030204" pitchFamily="34" charset="0"/>
              <a:cs typeface="Calibri" panose="020F0502020204030204" pitchFamily="34" charset="0"/>
            </a:endParaRPr>
          </a:p>
        </p:txBody>
      </p:sp>
      <p:sp>
        <p:nvSpPr>
          <p:cNvPr id="11" name="Rectangle 10"/>
          <p:cNvSpPr/>
          <p:nvPr/>
        </p:nvSpPr>
        <p:spPr>
          <a:xfrm>
            <a:off x="1158240" y="1950720"/>
            <a:ext cx="1074420" cy="1828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e la date 5"/>
          <p:cNvSpPr>
            <a:spLocks noGrp="1"/>
          </p:cNvSpPr>
          <p:nvPr>
            <p:ph type="dt" sz="half" idx="2"/>
          </p:nvPr>
        </p:nvSpPr>
        <p:spPr>
          <a:xfrm>
            <a:off x="199459" y="5494074"/>
            <a:ext cx="2370667" cy="247984"/>
          </a:xfrm>
        </p:spPr>
        <p:txBody>
          <a:bodyPr/>
          <a:lstStyle/>
          <a:p>
            <a:r>
              <a:rPr lang="fr-FR" dirty="0" smtClean="0"/>
              <a:t>Lyon 8-9 juin 2023	</a:t>
            </a:r>
            <a:endParaRPr lang="en-US" dirty="0"/>
          </a:p>
        </p:txBody>
      </p:sp>
    </p:spTree>
    <p:extLst>
      <p:ext uri="{BB962C8B-B14F-4D97-AF65-F5344CB8AC3E}">
        <p14:creationId xmlns:p14="http://schemas.microsoft.com/office/powerpoint/2010/main" val="450746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14296" y="106249"/>
            <a:ext cx="8179409" cy="424060"/>
          </a:xfrm>
        </p:spPr>
        <p:txBody>
          <a:bodyPr>
            <a:noAutofit/>
          </a:bodyPr>
          <a:lstStyle/>
          <a:p>
            <a:r>
              <a:rPr lang="fr-FR" sz="2800" dirty="0" smtClean="0"/>
              <a:t>Résultats et performances observés</a:t>
            </a:r>
            <a:endParaRPr lang="fr-FR" sz="2800" dirty="0"/>
          </a:p>
        </p:txBody>
      </p:sp>
      <p:sp>
        <p:nvSpPr>
          <p:cNvPr id="4" name="Espace réservé du numéro de diapositive 3"/>
          <p:cNvSpPr>
            <a:spLocks noGrp="1"/>
          </p:cNvSpPr>
          <p:nvPr>
            <p:ph type="sldNum" sz="quarter" idx="4"/>
          </p:nvPr>
        </p:nvSpPr>
        <p:spPr/>
        <p:txBody>
          <a:bodyPr/>
          <a:lstStyle/>
          <a:p>
            <a:fld id="{49BBC286-B2FE-44AC-8F25-02BBF4E9D127}" type="slidenum">
              <a:rPr lang="en-US" smtClean="0"/>
              <a:pPr/>
              <a:t>13</a:t>
            </a:fld>
            <a:endParaRPr lang="en-US" dirty="0"/>
          </a:p>
        </p:txBody>
      </p:sp>
      <p:sp>
        <p:nvSpPr>
          <p:cNvPr id="5" name="Espace réservé du pied de page 4"/>
          <p:cNvSpPr>
            <a:spLocks noGrp="1"/>
          </p:cNvSpPr>
          <p:nvPr>
            <p:ph type="ftr" sz="quarter" idx="3"/>
          </p:nvPr>
        </p:nvSpPr>
        <p:spPr/>
        <p:txBody>
          <a:bodyPr/>
          <a:lstStyle/>
          <a:p>
            <a:r>
              <a:rPr lang="en-US" dirty="0" smtClean="0"/>
              <a:t>C. NICOLLE – GANIL-SPIRAL2 – </a:t>
            </a:r>
            <a:r>
              <a:rPr lang="fr-FR" dirty="0" smtClean="0"/>
              <a:t>GDR Réseau détecteurs gazeux</a:t>
            </a:r>
            <a:endParaRPr lang="en-US" dirty="0"/>
          </a:p>
        </p:txBody>
      </p:sp>
      <p:pic>
        <p:nvPicPr>
          <p:cNvPr id="7" name="Image 6"/>
          <p:cNvPicPr>
            <a:picLocks noChangeAspect="1"/>
          </p:cNvPicPr>
          <p:nvPr/>
        </p:nvPicPr>
        <p:blipFill>
          <a:blip r:embed="rId3"/>
          <a:stretch>
            <a:fillRect/>
          </a:stretch>
        </p:blipFill>
        <p:spPr>
          <a:xfrm>
            <a:off x="6741331" y="32368"/>
            <a:ext cx="1035116" cy="572037"/>
          </a:xfrm>
          <a:prstGeom prst="rect">
            <a:avLst/>
          </a:prstGeom>
        </p:spPr>
      </p:pic>
      <p:sp>
        <p:nvSpPr>
          <p:cNvPr id="8" name="Espace réservé du contenu 7"/>
          <p:cNvSpPr>
            <a:spLocks noGrp="1"/>
          </p:cNvSpPr>
          <p:nvPr>
            <p:ph idx="1"/>
          </p:nvPr>
        </p:nvSpPr>
        <p:spPr/>
        <p:txBody>
          <a:bodyPr/>
          <a:lstStyle/>
          <a:p>
            <a:r>
              <a:rPr lang="fr-FR" dirty="0" smtClean="0"/>
              <a:t>Fonctionnement en boucle fermée </a:t>
            </a:r>
            <a:r>
              <a:rPr lang="fr-FR" b="1" dirty="0" smtClean="0"/>
              <a:t>avec filtre:</a:t>
            </a:r>
          </a:p>
          <a:p>
            <a:pPr marL="0" indent="0">
              <a:buNone/>
            </a:pPr>
            <a:endParaRPr lang="fr-FR" sz="1600" b="1" dirty="0" smtClean="0"/>
          </a:p>
          <a:p>
            <a:pPr marL="0" indent="0">
              <a:buNone/>
            </a:pPr>
            <a:endParaRPr lang="fr-FR" sz="1800" b="1" dirty="0"/>
          </a:p>
        </p:txBody>
      </p:sp>
      <p:pic>
        <p:nvPicPr>
          <p:cNvPr id="2" name="Image 1"/>
          <p:cNvPicPr>
            <a:picLocks noChangeAspect="1"/>
          </p:cNvPicPr>
          <p:nvPr/>
        </p:nvPicPr>
        <p:blipFill>
          <a:blip r:embed="rId4"/>
          <a:stretch>
            <a:fillRect/>
          </a:stretch>
        </p:blipFill>
        <p:spPr>
          <a:xfrm>
            <a:off x="1076458" y="1574446"/>
            <a:ext cx="7814470" cy="3431894"/>
          </a:xfrm>
          <a:prstGeom prst="rect">
            <a:avLst/>
          </a:prstGeom>
        </p:spPr>
      </p:pic>
      <p:sp>
        <p:nvSpPr>
          <p:cNvPr id="9" name="ZoneTexte 8"/>
          <p:cNvSpPr txBox="1"/>
          <p:nvPr/>
        </p:nvSpPr>
        <p:spPr>
          <a:xfrm>
            <a:off x="1354312" y="1471467"/>
            <a:ext cx="1747339" cy="200055"/>
          </a:xfrm>
          <a:prstGeom prst="rect">
            <a:avLst/>
          </a:prstGeom>
          <a:noFill/>
        </p:spPr>
        <p:txBody>
          <a:bodyPr wrap="square" rtlCol="0">
            <a:spAutoFit/>
          </a:bodyPr>
          <a:lstStyle/>
          <a:p>
            <a:r>
              <a:rPr lang="fr-FR" sz="700" i="1" dirty="0" smtClean="0">
                <a:latin typeface="Calibri" panose="020F0502020204030204" pitchFamily="34" charset="0"/>
                <a:cs typeface="Calibri" panose="020F0502020204030204" pitchFamily="34" charset="0"/>
              </a:rPr>
              <a:t>Courtesy of </a:t>
            </a:r>
            <a:r>
              <a:rPr lang="en-US" sz="700" i="1" dirty="0">
                <a:latin typeface="Calibri" panose="020F0502020204030204" pitchFamily="34" charset="0"/>
                <a:cs typeface="Calibri" panose="020F0502020204030204" pitchFamily="34" charset="0"/>
              </a:rPr>
              <a:t>K. Rojeeta Devi</a:t>
            </a:r>
            <a:endParaRPr lang="fr-FR" sz="700" i="1" dirty="0">
              <a:latin typeface="Calibri" panose="020F0502020204030204" pitchFamily="34" charset="0"/>
              <a:cs typeface="Calibri" panose="020F0502020204030204" pitchFamily="34" charset="0"/>
            </a:endParaRPr>
          </a:p>
        </p:txBody>
      </p:sp>
      <p:sp>
        <p:nvSpPr>
          <p:cNvPr id="10" name="ZoneTexte 9"/>
          <p:cNvSpPr txBox="1"/>
          <p:nvPr/>
        </p:nvSpPr>
        <p:spPr>
          <a:xfrm>
            <a:off x="5534410" y="1474155"/>
            <a:ext cx="1747339" cy="200055"/>
          </a:xfrm>
          <a:prstGeom prst="rect">
            <a:avLst/>
          </a:prstGeom>
          <a:noFill/>
        </p:spPr>
        <p:txBody>
          <a:bodyPr wrap="square" rtlCol="0">
            <a:spAutoFit/>
          </a:bodyPr>
          <a:lstStyle/>
          <a:p>
            <a:r>
              <a:rPr lang="fr-FR" sz="700" i="1" dirty="0" smtClean="0">
                <a:latin typeface="Calibri" panose="020F0502020204030204" pitchFamily="34" charset="0"/>
                <a:cs typeface="Calibri" panose="020F0502020204030204" pitchFamily="34" charset="0"/>
              </a:rPr>
              <a:t>Courtesy of </a:t>
            </a:r>
            <a:r>
              <a:rPr lang="en-US" sz="700" i="1" dirty="0">
                <a:latin typeface="Calibri" panose="020F0502020204030204" pitchFamily="34" charset="0"/>
                <a:cs typeface="Calibri" panose="020F0502020204030204" pitchFamily="34" charset="0"/>
              </a:rPr>
              <a:t>K. Rojeeta Devi</a:t>
            </a:r>
            <a:endParaRPr lang="fr-FR" sz="700" i="1" dirty="0">
              <a:latin typeface="Calibri" panose="020F0502020204030204" pitchFamily="34" charset="0"/>
              <a:cs typeface="Calibri" panose="020F0502020204030204" pitchFamily="34" charset="0"/>
            </a:endParaRPr>
          </a:p>
        </p:txBody>
      </p:sp>
      <p:sp>
        <p:nvSpPr>
          <p:cNvPr id="11" name="Rectangle 10"/>
          <p:cNvSpPr/>
          <p:nvPr/>
        </p:nvSpPr>
        <p:spPr>
          <a:xfrm>
            <a:off x="1439818" y="1996440"/>
            <a:ext cx="1074420" cy="1631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e la date 5"/>
          <p:cNvSpPr>
            <a:spLocks noGrp="1"/>
          </p:cNvSpPr>
          <p:nvPr>
            <p:ph type="dt" sz="half" idx="2"/>
          </p:nvPr>
        </p:nvSpPr>
        <p:spPr>
          <a:xfrm>
            <a:off x="199459" y="5494074"/>
            <a:ext cx="2370667" cy="247984"/>
          </a:xfrm>
        </p:spPr>
        <p:txBody>
          <a:bodyPr/>
          <a:lstStyle/>
          <a:p>
            <a:r>
              <a:rPr lang="fr-FR" dirty="0" smtClean="0"/>
              <a:t>Lyon 8-9 juin 2023	</a:t>
            </a:r>
            <a:endParaRPr lang="en-US" dirty="0"/>
          </a:p>
        </p:txBody>
      </p:sp>
    </p:spTree>
    <p:extLst>
      <p:ext uri="{BB962C8B-B14F-4D97-AF65-F5344CB8AC3E}">
        <p14:creationId xmlns:p14="http://schemas.microsoft.com/office/powerpoint/2010/main" val="42205992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14296" y="106249"/>
            <a:ext cx="8179409" cy="424060"/>
          </a:xfrm>
        </p:spPr>
        <p:txBody>
          <a:bodyPr>
            <a:noAutofit/>
          </a:bodyPr>
          <a:lstStyle/>
          <a:p>
            <a:r>
              <a:rPr lang="fr-FR" sz="2800" dirty="0" smtClean="0"/>
              <a:t>Conclusions/Perspectives</a:t>
            </a:r>
            <a:endParaRPr lang="fr-FR" sz="2800" dirty="0"/>
          </a:p>
        </p:txBody>
      </p:sp>
      <p:sp>
        <p:nvSpPr>
          <p:cNvPr id="4" name="Espace réservé du numéro de diapositive 3"/>
          <p:cNvSpPr>
            <a:spLocks noGrp="1"/>
          </p:cNvSpPr>
          <p:nvPr>
            <p:ph type="sldNum" sz="quarter" idx="4"/>
          </p:nvPr>
        </p:nvSpPr>
        <p:spPr/>
        <p:txBody>
          <a:bodyPr/>
          <a:lstStyle/>
          <a:p>
            <a:fld id="{49BBC286-B2FE-44AC-8F25-02BBF4E9D127}" type="slidenum">
              <a:rPr lang="en-US" smtClean="0"/>
              <a:pPr/>
              <a:t>14</a:t>
            </a:fld>
            <a:endParaRPr lang="en-US" dirty="0"/>
          </a:p>
        </p:txBody>
      </p:sp>
      <p:sp>
        <p:nvSpPr>
          <p:cNvPr id="5" name="Espace réservé du pied de page 4"/>
          <p:cNvSpPr>
            <a:spLocks noGrp="1"/>
          </p:cNvSpPr>
          <p:nvPr>
            <p:ph type="ftr" sz="quarter" idx="3"/>
          </p:nvPr>
        </p:nvSpPr>
        <p:spPr/>
        <p:txBody>
          <a:bodyPr/>
          <a:lstStyle/>
          <a:p>
            <a:r>
              <a:rPr lang="en-US" dirty="0" smtClean="0"/>
              <a:t>C. NICOLLE – GANIL-SPIRAL2 – </a:t>
            </a:r>
            <a:r>
              <a:rPr lang="fr-FR" dirty="0" smtClean="0"/>
              <a:t>GDR Réseau détecteurs gazeux</a:t>
            </a:r>
            <a:endParaRPr lang="en-US" dirty="0"/>
          </a:p>
        </p:txBody>
      </p:sp>
      <p:pic>
        <p:nvPicPr>
          <p:cNvPr id="7" name="Image 6"/>
          <p:cNvPicPr>
            <a:picLocks noChangeAspect="1"/>
          </p:cNvPicPr>
          <p:nvPr/>
        </p:nvPicPr>
        <p:blipFill>
          <a:blip r:embed="rId2"/>
          <a:stretch>
            <a:fillRect/>
          </a:stretch>
        </p:blipFill>
        <p:spPr>
          <a:xfrm>
            <a:off x="6741331" y="32368"/>
            <a:ext cx="1035116" cy="572037"/>
          </a:xfrm>
          <a:prstGeom prst="rect">
            <a:avLst/>
          </a:prstGeom>
        </p:spPr>
      </p:pic>
      <p:sp>
        <p:nvSpPr>
          <p:cNvPr id="8" name="Espace réservé du contenu 7"/>
          <p:cNvSpPr>
            <a:spLocks noGrp="1"/>
          </p:cNvSpPr>
          <p:nvPr>
            <p:ph idx="1"/>
          </p:nvPr>
        </p:nvSpPr>
        <p:spPr/>
        <p:txBody>
          <a:bodyPr>
            <a:normAutofit fontScale="92500" lnSpcReduction="10000"/>
          </a:bodyPr>
          <a:lstStyle/>
          <a:p>
            <a:r>
              <a:rPr lang="fr-FR" b="1" dirty="0" smtClean="0"/>
              <a:t>Conclusions</a:t>
            </a:r>
          </a:p>
          <a:p>
            <a:endParaRPr lang="fr-FR" b="1" dirty="0" smtClean="0"/>
          </a:p>
          <a:p>
            <a:endParaRPr lang="fr-FR" b="1" dirty="0"/>
          </a:p>
          <a:p>
            <a:r>
              <a:rPr lang="fr-FR" b="1" dirty="0" smtClean="0"/>
              <a:t>Perspectives</a:t>
            </a:r>
          </a:p>
          <a:p>
            <a:endParaRPr lang="fr-FR" b="1" dirty="0" smtClean="0"/>
          </a:p>
          <a:p>
            <a:endParaRPr lang="fr-FR" b="1" dirty="0"/>
          </a:p>
          <a:p>
            <a:pPr marL="0" indent="0">
              <a:buNone/>
            </a:pPr>
            <a:endParaRPr lang="fr-FR" b="1" dirty="0"/>
          </a:p>
          <a:p>
            <a:r>
              <a:rPr lang="fr-FR" b="1" dirty="0" smtClean="0"/>
              <a:t>Acknowledgement</a:t>
            </a:r>
            <a:endParaRPr lang="fr-FR" b="1" dirty="0"/>
          </a:p>
          <a:p>
            <a:pPr marL="0" indent="0">
              <a:buNone/>
            </a:pPr>
            <a:r>
              <a:rPr lang="fr-FR" sz="1200" dirty="0" smtClean="0"/>
              <a:t>               </a:t>
            </a:r>
          </a:p>
          <a:p>
            <a:pPr marL="0" indent="0">
              <a:buNone/>
            </a:pPr>
            <a:r>
              <a:rPr lang="fr-FR" sz="1200" dirty="0"/>
              <a:t> </a:t>
            </a:r>
            <a:r>
              <a:rPr lang="fr-FR" sz="1200" dirty="0" smtClean="0"/>
              <a:t>              A. Giret</a:t>
            </a:r>
            <a:r>
              <a:rPr lang="fr-FR" sz="1200" dirty="0"/>
              <a:t>, G. Frémont, J. </a:t>
            </a:r>
            <a:r>
              <a:rPr lang="fr-FR" sz="1200" dirty="0" smtClean="0"/>
              <a:t>Goupil, </a:t>
            </a:r>
            <a:r>
              <a:rPr lang="fr-FR" sz="1200" dirty="0" err="1" smtClean="0"/>
              <a:t>R.Levallois</a:t>
            </a:r>
            <a:r>
              <a:rPr lang="fr-FR" sz="1200" dirty="0" smtClean="0"/>
              <a:t>, M</a:t>
            </a:r>
            <a:r>
              <a:rPr lang="fr-FR" sz="1200" dirty="0"/>
              <a:t>. </a:t>
            </a:r>
            <a:r>
              <a:rPr lang="fr-FR" sz="1200" dirty="0" smtClean="0"/>
              <a:t>Prieur  </a:t>
            </a:r>
            <a:r>
              <a:rPr lang="fr-FR" sz="1200" i="1" dirty="0" smtClean="0"/>
              <a:t>GANIL, CEA/DRF-CNRS/IN2P3</a:t>
            </a:r>
            <a:r>
              <a:rPr lang="fr-FR" sz="1200" i="1" dirty="0"/>
              <a:t>, </a:t>
            </a:r>
            <a:r>
              <a:rPr lang="fr-FR" sz="1200" i="1" dirty="0" smtClean="0"/>
              <a:t>Caen, </a:t>
            </a:r>
            <a:r>
              <a:rPr lang="fr-FR" sz="1200" i="1" dirty="0"/>
              <a:t>France</a:t>
            </a:r>
            <a:r>
              <a:rPr lang="fr-FR" sz="1200" i="1" dirty="0" smtClean="0"/>
              <a:t>.</a:t>
            </a:r>
          </a:p>
          <a:p>
            <a:pPr marL="0" indent="0">
              <a:buNone/>
            </a:pPr>
            <a:r>
              <a:rPr lang="fr-FR" sz="1200" dirty="0" smtClean="0"/>
              <a:t>               O. Guillaudin   </a:t>
            </a:r>
            <a:r>
              <a:rPr lang="fr-FR" sz="1200" i="1" dirty="0" smtClean="0"/>
              <a:t>LPSC, CNRS/IN2P3, Grenoble, France.</a:t>
            </a:r>
          </a:p>
          <a:p>
            <a:pPr marL="0" indent="0">
              <a:buNone/>
            </a:pPr>
            <a:r>
              <a:rPr lang="fr-FR" sz="1200" i="1" dirty="0"/>
              <a:t> </a:t>
            </a:r>
            <a:r>
              <a:rPr lang="fr-FR" sz="1200" i="1" dirty="0" smtClean="0"/>
              <a:t>              </a:t>
            </a:r>
            <a:r>
              <a:rPr lang="fr-FR" sz="1200" i="1" dirty="0"/>
              <a:t>RIN  Normandie Énergies et </a:t>
            </a:r>
            <a:r>
              <a:rPr lang="fr-FR" sz="1200" i="1" dirty="0" smtClean="0"/>
              <a:t>Matériaux  </a:t>
            </a:r>
            <a:r>
              <a:rPr lang="fr-FR" sz="1200" i="1" dirty="0"/>
              <a:t>– EP2M</a:t>
            </a:r>
            <a:endParaRPr lang="fr-FR" sz="1200" i="1" dirty="0" smtClean="0"/>
          </a:p>
          <a:p>
            <a:pPr marL="0" indent="0">
              <a:buNone/>
            </a:pPr>
            <a:endParaRPr lang="fr-FR" sz="1200" i="1" dirty="0" smtClean="0"/>
          </a:p>
          <a:p>
            <a:pPr marL="0" indent="0">
              <a:buNone/>
            </a:pPr>
            <a:endParaRPr lang="fr-FR" sz="1200" i="1" dirty="0" smtClean="0"/>
          </a:p>
          <a:p>
            <a:pPr marL="0" indent="0">
              <a:buNone/>
            </a:pPr>
            <a:endParaRPr lang="fr-FR" sz="600" b="1" dirty="0"/>
          </a:p>
        </p:txBody>
      </p:sp>
      <p:sp>
        <p:nvSpPr>
          <p:cNvPr id="2" name="ZoneTexte 1"/>
          <p:cNvSpPr txBox="1"/>
          <p:nvPr/>
        </p:nvSpPr>
        <p:spPr>
          <a:xfrm>
            <a:off x="516466" y="1244600"/>
            <a:ext cx="8424333" cy="923330"/>
          </a:xfrm>
          <a:prstGeom prst="rect">
            <a:avLst/>
          </a:prstGeom>
          <a:noFill/>
        </p:spPr>
        <p:txBody>
          <a:bodyPr wrap="square" rtlCol="0">
            <a:spAutoFit/>
          </a:bodyPr>
          <a:lstStyle/>
          <a:p>
            <a:pPr marL="285750" indent="-285750">
              <a:buFontTx/>
              <a:buChar char="-"/>
            </a:pPr>
            <a:r>
              <a:rPr lang="fr-FR" dirty="0" smtClean="0"/>
              <a:t>Détecteur: température et niveau de fuite (pollution) dépendant </a:t>
            </a:r>
          </a:p>
          <a:p>
            <a:pPr marL="285750" indent="-285750">
              <a:buFontTx/>
              <a:buChar char="-"/>
            </a:pPr>
            <a:r>
              <a:rPr lang="fr-FR" dirty="0" smtClean="0"/>
              <a:t>Nécessité d’utiliser un filtre purificateur (idéalement gros volume)</a:t>
            </a:r>
          </a:p>
          <a:p>
            <a:pPr marL="285750" indent="-285750">
              <a:buFontTx/>
              <a:buChar char="-"/>
            </a:pPr>
            <a:r>
              <a:rPr lang="fr-FR" dirty="0" smtClean="0"/>
              <a:t>Recirculation avec filtre, ça marche -&gt; Gain du détecteur maintenu dans le temps</a:t>
            </a:r>
            <a:endParaRPr lang="fr-FR" dirty="0"/>
          </a:p>
        </p:txBody>
      </p:sp>
      <p:sp>
        <p:nvSpPr>
          <p:cNvPr id="9" name="ZoneTexte 8"/>
          <p:cNvSpPr txBox="1"/>
          <p:nvPr/>
        </p:nvSpPr>
        <p:spPr>
          <a:xfrm>
            <a:off x="516465" y="2738640"/>
            <a:ext cx="8424333" cy="1477328"/>
          </a:xfrm>
          <a:prstGeom prst="rect">
            <a:avLst/>
          </a:prstGeom>
          <a:noFill/>
        </p:spPr>
        <p:txBody>
          <a:bodyPr wrap="square" rtlCol="0">
            <a:spAutoFit/>
          </a:bodyPr>
          <a:lstStyle/>
          <a:p>
            <a:pPr marL="285750" indent="-285750">
              <a:buFontTx/>
              <a:buChar char="-"/>
            </a:pPr>
            <a:r>
              <a:rPr lang="fr-FR" dirty="0" smtClean="0"/>
              <a:t>Réduire au maximum les fuites de la pompe -&gt; démontage, changement de pièces ?</a:t>
            </a:r>
          </a:p>
          <a:p>
            <a:pPr marL="285750" indent="-285750">
              <a:buFontTx/>
              <a:buChar char="-"/>
            </a:pPr>
            <a:r>
              <a:rPr lang="fr-FR" dirty="0" smtClean="0"/>
              <a:t>Passage éventuel du système en joints métalliques </a:t>
            </a:r>
          </a:p>
          <a:p>
            <a:pPr marL="285750" indent="-285750">
              <a:buFontTx/>
              <a:buChar char="-"/>
            </a:pPr>
            <a:r>
              <a:rPr lang="fr-FR" dirty="0" smtClean="0"/>
              <a:t>Utilisation du système en présence faisceau avec détecteurs gazeux</a:t>
            </a:r>
          </a:p>
          <a:p>
            <a:pPr marL="285750" indent="-285750">
              <a:buFontTx/>
              <a:buChar char="-"/>
            </a:pPr>
            <a:r>
              <a:rPr lang="fr-FR" dirty="0" smtClean="0"/>
              <a:t>Amélioration de la correction de température</a:t>
            </a:r>
          </a:p>
          <a:p>
            <a:endParaRPr lang="fr-FR" dirty="0"/>
          </a:p>
        </p:txBody>
      </p:sp>
      <p:sp>
        <p:nvSpPr>
          <p:cNvPr id="10" name="Espace réservé de la date 5"/>
          <p:cNvSpPr>
            <a:spLocks noGrp="1"/>
          </p:cNvSpPr>
          <p:nvPr>
            <p:ph type="dt" sz="half" idx="2"/>
          </p:nvPr>
        </p:nvSpPr>
        <p:spPr>
          <a:xfrm>
            <a:off x="199459" y="5494074"/>
            <a:ext cx="2370667" cy="247984"/>
          </a:xfrm>
        </p:spPr>
        <p:txBody>
          <a:bodyPr/>
          <a:lstStyle/>
          <a:p>
            <a:r>
              <a:rPr lang="fr-FR" dirty="0" smtClean="0"/>
              <a:t>Lyon 8-9 juin 2023	</a:t>
            </a:r>
            <a:endParaRPr lang="en-US" dirty="0"/>
          </a:p>
        </p:txBody>
      </p:sp>
    </p:spTree>
    <p:extLst>
      <p:ext uri="{BB962C8B-B14F-4D97-AF65-F5344CB8AC3E}">
        <p14:creationId xmlns:p14="http://schemas.microsoft.com/office/powerpoint/2010/main" val="3038422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32014" y="653948"/>
            <a:ext cx="9448800" cy="1225021"/>
          </a:xfrm>
        </p:spPr>
        <p:txBody>
          <a:bodyPr/>
          <a:lstStyle/>
          <a:p>
            <a:r>
              <a:rPr lang="fr-FR" dirty="0" smtClean="0"/>
              <a:t>Merci pour votre attention !</a:t>
            </a:r>
            <a:endParaRPr lang="fr-FR" dirty="0"/>
          </a:p>
        </p:txBody>
      </p:sp>
      <p:sp>
        <p:nvSpPr>
          <p:cNvPr id="5" name="Sous-titre 2"/>
          <p:cNvSpPr txBox="1">
            <a:spLocks/>
          </p:cNvSpPr>
          <p:nvPr/>
        </p:nvSpPr>
        <p:spPr>
          <a:xfrm>
            <a:off x="709866" y="2522253"/>
            <a:ext cx="8446909" cy="1346363"/>
          </a:xfrm>
          <a:prstGeom prst="rect">
            <a:avLst/>
          </a:prstGeom>
        </p:spPr>
        <p:txBody>
          <a:bodyPr vert="horz" rtlCol="0">
            <a:normAutofit/>
          </a:bodyPr>
          <a:lstStyle>
            <a:lvl1pPr marL="0" indent="0" algn="ctr" rtl="0" eaLnBrk="1" latinLnBrk="0" hangingPunct="1">
              <a:spcBef>
                <a:spcPct val="20000"/>
              </a:spcBef>
              <a:buClr>
                <a:srgbClr val="7030A0"/>
              </a:buClr>
              <a:buSzPct val="100000"/>
              <a:buFont typeface="Wingdings" panose="05000000000000000000" pitchFamily="2" charset="2"/>
              <a:buNone/>
              <a:defRPr lang="fr-FR" sz="3111" kern="1200">
                <a:solidFill>
                  <a:srgbClr val="404656"/>
                </a:solidFill>
                <a:latin typeface="Yu Gothic UI Light" panose="020B0300000000000000" pitchFamily="34" charset="-128"/>
                <a:ea typeface="Yu Gothic UI Light" panose="020B0300000000000000" pitchFamily="34" charset="-128"/>
                <a:cs typeface="Vrinda" pitchFamily="34" charset="0"/>
              </a:defRPr>
            </a:lvl1pPr>
            <a:lvl2pPr marL="507995" indent="0" algn="ctr" rtl="0" eaLnBrk="1" latinLnBrk="0" hangingPunct="1">
              <a:spcBef>
                <a:spcPct val="20000"/>
              </a:spcBef>
              <a:buClr>
                <a:schemeClr val="tx1">
                  <a:lumMod val="75000"/>
                  <a:lumOff val="25000"/>
                </a:schemeClr>
              </a:buClr>
              <a:buSzPct val="75000"/>
              <a:buFont typeface="Wingdings" panose="05000000000000000000" pitchFamily="2" charset="2"/>
              <a:buNone/>
              <a:defRPr lang="fr-FR" sz="2667" kern="1200">
                <a:solidFill>
                  <a:schemeClr val="tx1">
                    <a:tint val="75000"/>
                  </a:schemeClr>
                </a:solidFill>
                <a:latin typeface="Yu Gothic UI Light" panose="020B0300000000000000" pitchFamily="34" charset="-128"/>
                <a:ea typeface="Yu Gothic UI Light" panose="020B0300000000000000" pitchFamily="34" charset="-128"/>
                <a:cs typeface="Vrinda" pitchFamily="34" charset="0"/>
              </a:defRPr>
            </a:lvl2pPr>
            <a:lvl3pPr marL="1015990" indent="0" algn="ctr" rtl="0" eaLnBrk="1" latinLnBrk="0" hangingPunct="1">
              <a:spcBef>
                <a:spcPct val="20000"/>
              </a:spcBef>
              <a:buFontTx/>
              <a:buNone/>
              <a:defRPr lang="fr-FR" sz="2222" kern="1200">
                <a:solidFill>
                  <a:schemeClr val="tx1">
                    <a:tint val="75000"/>
                  </a:schemeClr>
                </a:solidFill>
                <a:latin typeface="Yu Gothic UI Light" panose="020B0300000000000000" pitchFamily="34" charset="-128"/>
                <a:ea typeface="Yu Gothic UI Light" panose="020B0300000000000000" pitchFamily="34" charset="-128"/>
                <a:cs typeface="Vrinda" pitchFamily="34" charset="0"/>
              </a:defRPr>
            </a:lvl3pPr>
            <a:lvl4pPr marL="1523985" indent="0" algn="ctr" rtl="0" eaLnBrk="1" latinLnBrk="0" hangingPunct="1">
              <a:spcBef>
                <a:spcPct val="20000"/>
              </a:spcBef>
              <a:buFontTx/>
              <a:buNone/>
              <a:defRPr lang="fr-FR" sz="2000" kern="1200">
                <a:solidFill>
                  <a:schemeClr val="tx1">
                    <a:tint val="75000"/>
                  </a:schemeClr>
                </a:solidFill>
                <a:latin typeface="Yu Gothic UI Light" panose="020B0300000000000000" pitchFamily="34" charset="-128"/>
                <a:ea typeface="Yu Gothic UI Light" panose="020B0300000000000000" pitchFamily="34" charset="-128"/>
                <a:cs typeface="Vrinda" pitchFamily="34" charset="0"/>
              </a:defRPr>
            </a:lvl4pPr>
            <a:lvl5pPr marL="2031980" indent="0" algn="ctr" rtl="0" eaLnBrk="1" latinLnBrk="0" hangingPunct="1">
              <a:spcBef>
                <a:spcPct val="20000"/>
              </a:spcBef>
              <a:buFontTx/>
              <a:buNone/>
              <a:defRPr lang="fr-FR" sz="2000" kern="1200">
                <a:solidFill>
                  <a:schemeClr val="tx1">
                    <a:tint val="75000"/>
                  </a:schemeClr>
                </a:solidFill>
                <a:latin typeface="Yu Gothic UI Light" panose="020B0300000000000000" pitchFamily="34" charset="-128"/>
                <a:ea typeface="Yu Gothic UI Light" panose="020B0300000000000000" pitchFamily="34" charset="-128"/>
                <a:cs typeface="Vrinda" pitchFamily="34" charset="0"/>
              </a:defRPr>
            </a:lvl5pPr>
            <a:lvl6pPr marL="2539975" indent="0" algn="ctr" rtl="0" eaLnBrk="1" latinLnBrk="0" hangingPunct="1">
              <a:spcBef>
                <a:spcPct val="20000"/>
              </a:spcBef>
              <a:buFont typeface="Arial"/>
              <a:buNone/>
              <a:defRPr lang="fr-FR" sz="2222" kern="1200">
                <a:solidFill>
                  <a:schemeClr val="tx1">
                    <a:tint val="75000"/>
                  </a:schemeClr>
                </a:solidFill>
                <a:latin typeface="+mn-lt"/>
                <a:ea typeface="+mn-ea"/>
                <a:cs typeface="+mn-cs"/>
              </a:defRPr>
            </a:lvl6pPr>
            <a:lvl7pPr marL="3047970" indent="0" algn="ctr" rtl="0" eaLnBrk="1" latinLnBrk="0" hangingPunct="1">
              <a:spcBef>
                <a:spcPct val="20000"/>
              </a:spcBef>
              <a:buFont typeface="Arial"/>
              <a:buNone/>
              <a:defRPr lang="fr-FR" sz="2222" kern="1200">
                <a:solidFill>
                  <a:schemeClr val="tx1">
                    <a:tint val="75000"/>
                  </a:schemeClr>
                </a:solidFill>
                <a:latin typeface="+mn-lt"/>
                <a:ea typeface="+mn-ea"/>
                <a:cs typeface="+mn-cs"/>
              </a:defRPr>
            </a:lvl7pPr>
            <a:lvl8pPr marL="3555964" indent="0" algn="ctr" rtl="0" eaLnBrk="1" latinLnBrk="0" hangingPunct="1">
              <a:spcBef>
                <a:spcPct val="20000"/>
              </a:spcBef>
              <a:buFont typeface="Arial"/>
              <a:buNone/>
              <a:defRPr lang="fr-FR" sz="2222" kern="1200">
                <a:solidFill>
                  <a:schemeClr val="tx1">
                    <a:tint val="75000"/>
                  </a:schemeClr>
                </a:solidFill>
                <a:latin typeface="+mn-lt"/>
                <a:ea typeface="+mn-ea"/>
                <a:cs typeface="+mn-cs"/>
              </a:defRPr>
            </a:lvl8pPr>
            <a:lvl9pPr marL="4063959" indent="0" algn="ctr" rtl="0" eaLnBrk="1" latinLnBrk="0" hangingPunct="1">
              <a:spcBef>
                <a:spcPct val="20000"/>
              </a:spcBef>
              <a:buFont typeface="Arial"/>
              <a:buNone/>
              <a:defRPr lang="fr-FR" sz="2222" kern="1200">
                <a:solidFill>
                  <a:schemeClr val="tx1">
                    <a:tint val="75000"/>
                  </a:schemeClr>
                </a:solidFill>
                <a:latin typeface="+mn-lt"/>
                <a:ea typeface="+mn-ea"/>
                <a:cs typeface="+mn-cs"/>
              </a:defRPr>
            </a:lvl9pPr>
          </a:lstStyle>
          <a:p>
            <a:pPr defTabSz="914400"/>
            <a:r>
              <a:rPr lang="fr-FR" sz="4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Questions ?</a:t>
            </a:r>
          </a:p>
          <a:p>
            <a:pPr defTabSz="914400"/>
            <a:endParaRPr lang="fr-FR" sz="2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a:p>
            <a:pPr defTabSz="914400"/>
            <a:endParaRPr lang="fr-FR" sz="2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3320" y="4191956"/>
            <a:ext cx="1080000" cy="1080000"/>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6795" y="4189730"/>
            <a:ext cx="1326524" cy="1082226"/>
          </a:xfrm>
          <a:prstGeom prst="rect">
            <a:avLst/>
          </a:prstGeom>
        </p:spPr>
      </p:pic>
      <p:pic>
        <p:nvPicPr>
          <p:cNvPr id="8" name="Image 7"/>
          <p:cNvPicPr>
            <a:picLocks noChangeAspect="1"/>
          </p:cNvPicPr>
          <p:nvPr/>
        </p:nvPicPr>
        <p:blipFill>
          <a:blip r:embed="rId4"/>
          <a:stretch>
            <a:fillRect/>
          </a:stretch>
        </p:blipFill>
        <p:spPr>
          <a:xfrm>
            <a:off x="6741331" y="32368"/>
            <a:ext cx="1035116" cy="572037"/>
          </a:xfrm>
          <a:prstGeom prst="rect">
            <a:avLst/>
          </a:prstGeom>
        </p:spPr>
      </p:pic>
      <p:pic>
        <p:nvPicPr>
          <p:cNvPr id="9" name="Picture 2" descr="Normandie : la Région s'offre un nouveau logo, mais à quel prix ?"/>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93" t="-355" r="16737" b="-240"/>
          <a:stretch/>
        </p:blipFill>
        <p:spPr bwMode="auto">
          <a:xfrm>
            <a:off x="6057462" y="4164019"/>
            <a:ext cx="1516818" cy="1107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0741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stretch>
            <a:fillRect/>
          </a:stretch>
        </p:blipFill>
        <p:spPr>
          <a:xfrm>
            <a:off x="6741331" y="32368"/>
            <a:ext cx="1035116" cy="572037"/>
          </a:xfrm>
          <a:prstGeom prst="rect">
            <a:avLst/>
          </a:prstGeom>
        </p:spPr>
      </p:pic>
      <p:pic>
        <p:nvPicPr>
          <p:cNvPr id="10" name="Image 9"/>
          <p:cNvPicPr/>
          <p:nvPr/>
        </p:nvPicPr>
        <p:blipFill>
          <a:blip r:embed="rId3"/>
          <a:stretch/>
        </p:blipFill>
        <p:spPr>
          <a:xfrm>
            <a:off x="2619632" y="1395728"/>
            <a:ext cx="5156815" cy="2813807"/>
          </a:xfrm>
          <a:prstGeom prst="rect">
            <a:avLst/>
          </a:prstGeom>
          <a:ln>
            <a:noFill/>
          </a:ln>
        </p:spPr>
      </p:pic>
      <p:sp>
        <p:nvSpPr>
          <p:cNvPr id="11" name="CustomShape 1"/>
          <p:cNvSpPr/>
          <p:nvPr/>
        </p:nvSpPr>
        <p:spPr>
          <a:xfrm>
            <a:off x="1911178" y="4209535"/>
            <a:ext cx="6507892" cy="1003724"/>
          </a:xfrm>
          <a:prstGeom prst="rect">
            <a:avLst/>
          </a:prstGeom>
          <a:solidFill>
            <a:srgbClr val="B4C7DC"/>
          </a:solidFill>
          <a:ln w="12600">
            <a:solidFill>
              <a:srgbClr val="0099FF"/>
            </a:solidFill>
            <a:round/>
          </a:ln>
          <a:effectLst/>
        </p:spPr>
        <p:txBody>
          <a:bodyPr wrap="none" lIns="95760" tIns="50760" rIns="95760" bIns="5076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1" normalizeH="0" baseline="0" noProof="0" dirty="0" smtClean="0">
                <a:ln>
                  <a:noFill/>
                </a:ln>
                <a:solidFill>
                  <a:prstClr val="black"/>
                </a:solidFill>
                <a:effectLst/>
                <a:uLnTx/>
                <a:uFillTx/>
                <a:latin typeface="Times New Roman"/>
                <a:ea typeface="Noto Sans CJK SC"/>
              </a:rPr>
              <a:t>Fig 11: Plots showing alpha mean energies (gain) </a:t>
            </a:r>
            <a:endParaRPr kumimoji="0" lang="en-US" sz="1600" b="0" i="0" u="none" strike="noStrike" kern="0" cap="none" spc="-1" normalizeH="0" baseline="0" noProof="0" dirty="0" smtClean="0">
              <a:ln>
                <a:noFill/>
              </a:ln>
              <a:solidFill>
                <a:prstClr val="black"/>
              </a:solidFill>
              <a:effectLst/>
              <a:uLnTx/>
              <a:uFillTx/>
              <a:latin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1" normalizeH="0" baseline="0" noProof="0" dirty="0" smtClean="0">
                <a:ln>
                  <a:noFill/>
                </a:ln>
                <a:solidFill>
                  <a:prstClr val="black"/>
                </a:solidFill>
                <a:effectLst/>
                <a:uLnTx/>
                <a:uFillTx/>
                <a:latin typeface="Times New Roman"/>
                <a:ea typeface="Noto Sans CJK SC"/>
              </a:rPr>
              <a:t>as a function of time when the system was run in ‘closed loop circulation mode</a:t>
            </a:r>
            <a:endParaRPr kumimoji="0" lang="en-US" sz="1600" b="0" i="0" u="none" strike="noStrike" kern="0" cap="none" spc="-1" normalizeH="0" baseline="0" noProof="0" dirty="0" smtClean="0">
              <a:ln>
                <a:noFill/>
              </a:ln>
              <a:solidFill>
                <a:prstClr val="black"/>
              </a:solidFill>
              <a:effectLst/>
              <a:uLnTx/>
              <a:uFillTx/>
              <a:latin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1" normalizeH="0" baseline="0" noProof="0" dirty="0" smtClean="0">
                <a:ln>
                  <a:noFill/>
                </a:ln>
                <a:solidFill>
                  <a:prstClr val="black"/>
                </a:solidFill>
                <a:effectLst/>
                <a:uLnTx/>
                <a:uFillTx/>
                <a:latin typeface="Times New Roman"/>
                <a:ea typeface="Noto Sans CJK SC"/>
              </a:rPr>
              <a:t> with filter. Apply phase shift correction in the temperature correction.</a:t>
            </a:r>
            <a:endParaRPr kumimoji="0" lang="en-US" sz="1600" b="0" i="0" u="none" strike="noStrike" kern="0" cap="none" spc="-1" normalizeH="0" baseline="0" noProof="0" dirty="0" smtClean="0">
              <a:ln>
                <a:noFill/>
              </a:ln>
              <a:solidFill>
                <a:prstClr val="black"/>
              </a:solidFill>
              <a:effectLst/>
              <a:uLnTx/>
              <a:uFillTx/>
              <a:latin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1" normalizeH="0" baseline="0" noProof="0" dirty="0" smtClean="0">
              <a:ln>
                <a:noFill/>
              </a:ln>
              <a:solidFill>
                <a:prstClr val="black"/>
              </a:solidFill>
              <a:effectLst/>
              <a:uLnTx/>
              <a:uFillTx/>
              <a:latin typeface="Arial"/>
            </a:endParaRPr>
          </a:p>
        </p:txBody>
      </p:sp>
      <p:sp>
        <p:nvSpPr>
          <p:cNvPr id="13" name="Espace réservé du contenu 7"/>
          <p:cNvSpPr txBox="1">
            <a:spLocks/>
          </p:cNvSpPr>
          <p:nvPr/>
        </p:nvSpPr>
        <p:spPr>
          <a:xfrm>
            <a:off x="215935" y="691979"/>
            <a:ext cx="9761084" cy="4676324"/>
          </a:xfrm>
          <a:prstGeom prst="rect">
            <a:avLst/>
          </a:prstGeom>
        </p:spPr>
        <p:txBody>
          <a:bodyPr vert="horz" rtlCol="0">
            <a:normAutofit/>
          </a:bodyPr>
          <a:lstStyle>
            <a:lvl1pPr marL="0" indent="0" algn="ctr" rtl="0" eaLnBrk="1" latinLnBrk="0" hangingPunct="1">
              <a:spcBef>
                <a:spcPct val="20000"/>
              </a:spcBef>
              <a:buClr>
                <a:srgbClr val="7030A0"/>
              </a:buClr>
              <a:buSzPct val="100000"/>
              <a:buFont typeface="Wingdings" panose="05000000000000000000" pitchFamily="2" charset="2"/>
              <a:buNone/>
              <a:defRPr lang="fr-FR" sz="3111" kern="1200">
                <a:solidFill>
                  <a:srgbClr val="404656"/>
                </a:solidFill>
                <a:latin typeface="Yu Gothic UI Light" panose="020B0300000000000000" pitchFamily="34" charset="-128"/>
                <a:ea typeface="Yu Gothic UI Light" panose="020B0300000000000000" pitchFamily="34" charset="-128"/>
                <a:cs typeface="Vrinda" pitchFamily="34" charset="0"/>
              </a:defRPr>
            </a:lvl1pPr>
            <a:lvl2pPr marL="507995" indent="0" algn="ctr" rtl="0" eaLnBrk="1" latinLnBrk="0" hangingPunct="1">
              <a:spcBef>
                <a:spcPct val="20000"/>
              </a:spcBef>
              <a:buClr>
                <a:schemeClr val="tx1">
                  <a:lumMod val="75000"/>
                  <a:lumOff val="25000"/>
                </a:schemeClr>
              </a:buClr>
              <a:buSzPct val="75000"/>
              <a:buFont typeface="Wingdings" panose="05000000000000000000" pitchFamily="2" charset="2"/>
              <a:buNone/>
              <a:defRPr lang="fr-FR" sz="2667" kern="1200">
                <a:solidFill>
                  <a:schemeClr val="tx1">
                    <a:tint val="75000"/>
                  </a:schemeClr>
                </a:solidFill>
                <a:latin typeface="Yu Gothic UI Light" panose="020B0300000000000000" pitchFamily="34" charset="-128"/>
                <a:ea typeface="Yu Gothic UI Light" panose="020B0300000000000000" pitchFamily="34" charset="-128"/>
                <a:cs typeface="Vrinda" pitchFamily="34" charset="0"/>
              </a:defRPr>
            </a:lvl2pPr>
            <a:lvl3pPr marL="1015990" indent="0" algn="ctr" rtl="0" eaLnBrk="1" latinLnBrk="0" hangingPunct="1">
              <a:spcBef>
                <a:spcPct val="20000"/>
              </a:spcBef>
              <a:buFontTx/>
              <a:buNone/>
              <a:defRPr lang="fr-FR" sz="2222" kern="1200">
                <a:solidFill>
                  <a:schemeClr val="tx1">
                    <a:tint val="75000"/>
                  </a:schemeClr>
                </a:solidFill>
                <a:latin typeface="Yu Gothic UI Light" panose="020B0300000000000000" pitchFamily="34" charset="-128"/>
                <a:ea typeface="Yu Gothic UI Light" panose="020B0300000000000000" pitchFamily="34" charset="-128"/>
                <a:cs typeface="Vrinda" pitchFamily="34" charset="0"/>
              </a:defRPr>
            </a:lvl3pPr>
            <a:lvl4pPr marL="1523985" indent="0" algn="ctr" rtl="0" eaLnBrk="1" latinLnBrk="0" hangingPunct="1">
              <a:spcBef>
                <a:spcPct val="20000"/>
              </a:spcBef>
              <a:buFontTx/>
              <a:buNone/>
              <a:defRPr lang="fr-FR" sz="2000" kern="1200">
                <a:solidFill>
                  <a:schemeClr val="tx1">
                    <a:tint val="75000"/>
                  </a:schemeClr>
                </a:solidFill>
                <a:latin typeface="Yu Gothic UI Light" panose="020B0300000000000000" pitchFamily="34" charset="-128"/>
                <a:ea typeface="Yu Gothic UI Light" panose="020B0300000000000000" pitchFamily="34" charset="-128"/>
                <a:cs typeface="Vrinda" pitchFamily="34" charset="0"/>
              </a:defRPr>
            </a:lvl4pPr>
            <a:lvl5pPr marL="2031980" indent="0" algn="ctr" rtl="0" eaLnBrk="1" latinLnBrk="0" hangingPunct="1">
              <a:spcBef>
                <a:spcPct val="20000"/>
              </a:spcBef>
              <a:buFontTx/>
              <a:buNone/>
              <a:defRPr lang="fr-FR" sz="2000" kern="1200">
                <a:solidFill>
                  <a:schemeClr val="tx1">
                    <a:tint val="75000"/>
                  </a:schemeClr>
                </a:solidFill>
                <a:latin typeface="Yu Gothic UI Light" panose="020B0300000000000000" pitchFamily="34" charset="-128"/>
                <a:ea typeface="Yu Gothic UI Light" panose="020B0300000000000000" pitchFamily="34" charset="-128"/>
                <a:cs typeface="Vrinda" pitchFamily="34" charset="0"/>
              </a:defRPr>
            </a:lvl5pPr>
            <a:lvl6pPr marL="2539975" indent="0" algn="ctr" rtl="0" eaLnBrk="1" latinLnBrk="0" hangingPunct="1">
              <a:spcBef>
                <a:spcPct val="20000"/>
              </a:spcBef>
              <a:buFont typeface="Arial"/>
              <a:buNone/>
              <a:defRPr lang="fr-FR" sz="2222" kern="1200">
                <a:solidFill>
                  <a:schemeClr val="tx1">
                    <a:tint val="75000"/>
                  </a:schemeClr>
                </a:solidFill>
                <a:latin typeface="+mn-lt"/>
                <a:ea typeface="+mn-ea"/>
                <a:cs typeface="+mn-cs"/>
              </a:defRPr>
            </a:lvl6pPr>
            <a:lvl7pPr marL="3047970" indent="0" algn="ctr" rtl="0" eaLnBrk="1" latinLnBrk="0" hangingPunct="1">
              <a:spcBef>
                <a:spcPct val="20000"/>
              </a:spcBef>
              <a:buFont typeface="Arial"/>
              <a:buNone/>
              <a:defRPr lang="fr-FR" sz="2222" kern="1200">
                <a:solidFill>
                  <a:schemeClr val="tx1">
                    <a:tint val="75000"/>
                  </a:schemeClr>
                </a:solidFill>
                <a:latin typeface="+mn-lt"/>
                <a:ea typeface="+mn-ea"/>
                <a:cs typeface="+mn-cs"/>
              </a:defRPr>
            </a:lvl7pPr>
            <a:lvl8pPr marL="3555964" indent="0" algn="ctr" rtl="0" eaLnBrk="1" latinLnBrk="0" hangingPunct="1">
              <a:spcBef>
                <a:spcPct val="20000"/>
              </a:spcBef>
              <a:buFont typeface="Arial"/>
              <a:buNone/>
              <a:defRPr lang="fr-FR" sz="2222" kern="1200">
                <a:solidFill>
                  <a:schemeClr val="tx1">
                    <a:tint val="75000"/>
                  </a:schemeClr>
                </a:solidFill>
                <a:latin typeface="+mn-lt"/>
                <a:ea typeface="+mn-ea"/>
                <a:cs typeface="+mn-cs"/>
              </a:defRPr>
            </a:lvl8pPr>
            <a:lvl9pPr marL="4063959" indent="0" algn="ctr" rtl="0" eaLnBrk="1" latinLnBrk="0" hangingPunct="1">
              <a:spcBef>
                <a:spcPct val="20000"/>
              </a:spcBef>
              <a:buFont typeface="Arial"/>
              <a:buNone/>
              <a:defRPr lang="fr-FR" sz="2222" kern="1200">
                <a:solidFill>
                  <a:schemeClr val="tx1">
                    <a:tint val="75000"/>
                  </a:schemeClr>
                </a:solidFill>
                <a:latin typeface="+mn-lt"/>
                <a:ea typeface="+mn-ea"/>
                <a:cs typeface="+mn-cs"/>
              </a:defRPr>
            </a:lvl9pPr>
          </a:lstStyle>
          <a:p>
            <a:pPr algn="l" defTabSz="914400"/>
            <a:r>
              <a:rPr lang="fr-FR" sz="2000" dirty="0" smtClean="0">
                <a:latin typeface="Calibri" panose="020F0502020204030204" pitchFamily="34" charset="0"/>
                <a:cs typeface="Calibri" panose="020F0502020204030204" pitchFamily="34" charset="0"/>
              </a:rPr>
              <a:t>Application de la correction de phase entre température et Alpha</a:t>
            </a:r>
          </a:p>
          <a:p>
            <a:pPr algn="l" defTabSz="914400"/>
            <a:r>
              <a:rPr lang="fr-FR" sz="1400" dirty="0" smtClean="0">
                <a:latin typeface="Calibri" panose="020F0502020204030204" pitchFamily="34" charset="0"/>
                <a:cs typeface="Calibri" panose="020F0502020204030204" pitchFamily="34" charset="0"/>
              </a:rPr>
              <a:t>Fit gain et alpha corrigés beaucoup plus rectiligne.</a:t>
            </a:r>
          </a:p>
          <a:p>
            <a:pPr defTabSz="914400"/>
            <a:endParaRPr lang="fr-FR" sz="1600" b="1" dirty="0" smtClean="0"/>
          </a:p>
          <a:p>
            <a:pPr defTabSz="914400"/>
            <a:endParaRPr lang="fr-FR" sz="1800" b="1" dirty="0"/>
          </a:p>
        </p:txBody>
      </p:sp>
      <p:pic>
        <p:nvPicPr>
          <p:cNvPr id="5" name="Image 4"/>
          <p:cNvPicPr>
            <a:picLocks noChangeAspect="1"/>
          </p:cNvPicPr>
          <p:nvPr/>
        </p:nvPicPr>
        <p:blipFill>
          <a:blip r:embed="rId4"/>
          <a:stretch>
            <a:fillRect/>
          </a:stretch>
        </p:blipFill>
        <p:spPr>
          <a:xfrm>
            <a:off x="215935" y="74525"/>
            <a:ext cx="8181541" cy="487722"/>
          </a:xfrm>
          <a:prstGeom prst="rect">
            <a:avLst/>
          </a:prstGeom>
        </p:spPr>
      </p:pic>
    </p:spTree>
    <p:extLst>
      <p:ext uri="{BB962C8B-B14F-4D97-AF65-F5344CB8AC3E}">
        <p14:creationId xmlns:p14="http://schemas.microsoft.com/office/powerpoint/2010/main" val="12815742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12693" y="1205372"/>
            <a:ext cx="6614640" cy="3868957"/>
          </a:xfrm>
        </p:spPr>
        <p:txBody>
          <a:bodyPr>
            <a:normAutofit fontScale="92500"/>
          </a:bodyPr>
          <a:lstStyle/>
          <a:p>
            <a:pPr defTabSz="914400">
              <a:buFont typeface="Wingdings" panose="05000000000000000000" pitchFamily="2" charset="2"/>
              <a:buChar char="q"/>
            </a:pPr>
            <a:r>
              <a:rPr lang="fr-FR" sz="2400" dirty="0" smtClean="0">
                <a:latin typeface="Yu Gothic UI" panose="020B0500000000000000" pitchFamily="34" charset="-128"/>
                <a:ea typeface="Yu Gothic UI" panose="020B0500000000000000" pitchFamily="34" charset="-128"/>
              </a:rPr>
              <a:t>Contexte de la R&amp;D</a:t>
            </a:r>
          </a:p>
          <a:p>
            <a:pPr defTabSz="914400">
              <a:buFont typeface="Wingdings" panose="05000000000000000000" pitchFamily="2" charset="2"/>
              <a:buChar char="q"/>
            </a:pPr>
            <a:endParaRPr lang="fr-FR" sz="2400" dirty="0">
              <a:latin typeface="Yu Gothic UI" panose="020B0500000000000000" pitchFamily="34" charset="-128"/>
              <a:ea typeface="Yu Gothic UI" panose="020B0500000000000000" pitchFamily="34" charset="-128"/>
            </a:endParaRPr>
          </a:p>
          <a:p>
            <a:pPr defTabSz="914400">
              <a:buFont typeface="Wingdings" panose="05000000000000000000" pitchFamily="2" charset="2"/>
              <a:buChar char="q"/>
            </a:pPr>
            <a:r>
              <a:rPr lang="fr-FR" sz="2400" dirty="0" smtClean="0">
                <a:latin typeface="Yu Gothic UI" panose="020B0500000000000000" pitchFamily="34" charset="-128"/>
                <a:ea typeface="Yu Gothic UI" panose="020B0500000000000000" pitchFamily="34" charset="-128"/>
              </a:rPr>
              <a:t>Présentation du dispositif expérimental</a:t>
            </a:r>
          </a:p>
          <a:p>
            <a:pPr defTabSz="914400">
              <a:buFont typeface="Wingdings" panose="05000000000000000000" pitchFamily="2" charset="2"/>
              <a:buChar char="q"/>
            </a:pPr>
            <a:endParaRPr lang="fr-FR" sz="2400" dirty="0">
              <a:latin typeface="Yu Gothic UI" panose="020B0500000000000000" pitchFamily="34" charset="-128"/>
              <a:ea typeface="Yu Gothic UI" panose="020B0500000000000000" pitchFamily="34" charset="-128"/>
            </a:endParaRPr>
          </a:p>
          <a:p>
            <a:pPr defTabSz="914400">
              <a:buFont typeface="Wingdings" panose="05000000000000000000" pitchFamily="2" charset="2"/>
              <a:buChar char="q"/>
            </a:pPr>
            <a:r>
              <a:rPr lang="fr-FR" sz="2400" dirty="0" smtClean="0">
                <a:latin typeface="Yu Gothic UI" panose="020B0500000000000000" pitchFamily="34" charset="-128"/>
                <a:ea typeface="Yu Gothic UI" panose="020B0500000000000000" pitchFamily="34" charset="-128"/>
              </a:rPr>
              <a:t>Méthode d’analyse et de correction des données</a:t>
            </a:r>
          </a:p>
          <a:p>
            <a:pPr defTabSz="914400">
              <a:buFont typeface="Wingdings" panose="05000000000000000000" pitchFamily="2" charset="2"/>
              <a:buChar char="q"/>
            </a:pPr>
            <a:endParaRPr lang="fr-FR" sz="2400" dirty="0" smtClean="0">
              <a:latin typeface="Yu Gothic UI" panose="020B0500000000000000" pitchFamily="34" charset="-128"/>
              <a:ea typeface="Yu Gothic UI" panose="020B0500000000000000" pitchFamily="34" charset="-128"/>
            </a:endParaRPr>
          </a:p>
          <a:p>
            <a:pPr defTabSz="914400">
              <a:buFont typeface="Wingdings" panose="05000000000000000000" pitchFamily="2" charset="2"/>
              <a:buChar char="q"/>
            </a:pPr>
            <a:r>
              <a:rPr lang="fr-FR" sz="2400" dirty="0" smtClean="0">
                <a:latin typeface="Yu Gothic UI" panose="020B0500000000000000" pitchFamily="34" charset="-128"/>
                <a:ea typeface="Yu Gothic UI" panose="020B0500000000000000" pitchFamily="34" charset="-128"/>
              </a:rPr>
              <a:t>Résultats et performances observés</a:t>
            </a:r>
          </a:p>
          <a:p>
            <a:pPr defTabSz="914400">
              <a:buFont typeface="Wingdings" panose="05000000000000000000" pitchFamily="2" charset="2"/>
              <a:buChar char="q"/>
            </a:pPr>
            <a:endParaRPr lang="fr-FR" sz="2400" dirty="0">
              <a:latin typeface="Yu Gothic UI" panose="020B0500000000000000" pitchFamily="34" charset="-128"/>
              <a:ea typeface="Yu Gothic UI" panose="020B0500000000000000" pitchFamily="34" charset="-128"/>
            </a:endParaRPr>
          </a:p>
          <a:p>
            <a:pPr defTabSz="914400">
              <a:buFont typeface="Wingdings" panose="05000000000000000000" pitchFamily="2" charset="2"/>
              <a:buChar char="q"/>
            </a:pPr>
            <a:r>
              <a:rPr lang="fr-FR" sz="2400" dirty="0" smtClean="0">
                <a:latin typeface="Yu Gothic UI" panose="020B0500000000000000" pitchFamily="34" charset="-128"/>
                <a:ea typeface="Yu Gothic UI" panose="020B0500000000000000" pitchFamily="34" charset="-128"/>
              </a:rPr>
              <a:t>Conclusions/Perspectives</a:t>
            </a:r>
            <a:endParaRPr lang="fr-FR" sz="2756" dirty="0" smtClean="0">
              <a:latin typeface="Yu Gothic UI" panose="020B0500000000000000" pitchFamily="34" charset="-128"/>
              <a:ea typeface="Yu Gothic UI" panose="020B0500000000000000" pitchFamily="34" charset="-128"/>
            </a:endParaRPr>
          </a:p>
          <a:p>
            <a:pPr>
              <a:buFont typeface="Wingdings" panose="05000000000000000000" pitchFamily="2" charset="2"/>
              <a:buChar char="q"/>
            </a:pPr>
            <a:endParaRPr lang="en-GB" dirty="0">
              <a:latin typeface="Yu Gothic UI" panose="020B0500000000000000" pitchFamily="34" charset="-128"/>
              <a:ea typeface="Yu Gothic UI" panose="020B0500000000000000" pitchFamily="34" charset="-128"/>
            </a:endParaRPr>
          </a:p>
        </p:txBody>
      </p:sp>
      <p:sp>
        <p:nvSpPr>
          <p:cNvPr id="3" name="Titre 2"/>
          <p:cNvSpPr>
            <a:spLocks noGrp="1"/>
          </p:cNvSpPr>
          <p:nvPr>
            <p:ph type="title"/>
          </p:nvPr>
        </p:nvSpPr>
        <p:spPr>
          <a:xfrm>
            <a:off x="96715" y="106249"/>
            <a:ext cx="8179409" cy="424060"/>
          </a:xfrm>
        </p:spPr>
        <p:txBody>
          <a:bodyPr>
            <a:noAutofit/>
          </a:bodyPr>
          <a:lstStyle/>
          <a:p>
            <a:r>
              <a:rPr lang="fr-FR" sz="3000" dirty="0" smtClean="0"/>
              <a:t>Sommaire</a:t>
            </a:r>
            <a:endParaRPr lang="fr-FR" sz="3000" dirty="0"/>
          </a:p>
        </p:txBody>
      </p:sp>
      <p:sp>
        <p:nvSpPr>
          <p:cNvPr id="4" name="Espace réservé du numéro de diapositive 3"/>
          <p:cNvSpPr>
            <a:spLocks noGrp="1"/>
          </p:cNvSpPr>
          <p:nvPr>
            <p:ph type="sldNum" sz="quarter" idx="4"/>
          </p:nvPr>
        </p:nvSpPr>
        <p:spPr/>
        <p:txBody>
          <a:bodyPr/>
          <a:lstStyle/>
          <a:p>
            <a:fld id="{49BBC286-B2FE-44AC-8F25-02BBF4E9D127}" type="slidenum">
              <a:rPr lang="en-US" smtClean="0"/>
              <a:pPr/>
              <a:t>2</a:t>
            </a:fld>
            <a:endParaRPr lang="en-US" dirty="0"/>
          </a:p>
        </p:txBody>
      </p:sp>
      <p:sp>
        <p:nvSpPr>
          <p:cNvPr id="5" name="Espace réservé du pied de page 4"/>
          <p:cNvSpPr>
            <a:spLocks noGrp="1"/>
          </p:cNvSpPr>
          <p:nvPr>
            <p:ph type="ftr" sz="quarter" idx="3"/>
          </p:nvPr>
        </p:nvSpPr>
        <p:spPr/>
        <p:txBody>
          <a:bodyPr/>
          <a:lstStyle/>
          <a:p>
            <a:r>
              <a:rPr lang="en-US" dirty="0" smtClean="0"/>
              <a:t>C. NICOLLE – GANIL-SPIRAL2 – </a:t>
            </a:r>
            <a:r>
              <a:rPr lang="fr-FR" dirty="0" smtClean="0"/>
              <a:t>GDR Réseau détecteurs gazeux</a:t>
            </a:r>
            <a:endParaRPr lang="en-US" dirty="0"/>
          </a:p>
        </p:txBody>
      </p:sp>
      <p:sp>
        <p:nvSpPr>
          <p:cNvPr id="6" name="Espace réservé de la date 5"/>
          <p:cNvSpPr>
            <a:spLocks noGrp="1"/>
          </p:cNvSpPr>
          <p:nvPr>
            <p:ph type="dt" sz="half" idx="2"/>
          </p:nvPr>
        </p:nvSpPr>
        <p:spPr/>
        <p:txBody>
          <a:bodyPr/>
          <a:lstStyle/>
          <a:p>
            <a:r>
              <a:rPr lang="fr-FR" dirty="0" smtClean="0"/>
              <a:t>Lyon 8-9 juin 2023	</a:t>
            </a:r>
            <a:endParaRPr lang="en-US" dirty="0"/>
          </a:p>
        </p:txBody>
      </p:sp>
      <p:pic>
        <p:nvPicPr>
          <p:cNvPr id="7" name="Image 6"/>
          <p:cNvPicPr>
            <a:picLocks noChangeAspect="1"/>
          </p:cNvPicPr>
          <p:nvPr/>
        </p:nvPicPr>
        <p:blipFill>
          <a:blip r:embed="rId3"/>
          <a:stretch>
            <a:fillRect/>
          </a:stretch>
        </p:blipFill>
        <p:spPr>
          <a:xfrm>
            <a:off x="6741331" y="32368"/>
            <a:ext cx="1035116" cy="572037"/>
          </a:xfrm>
          <a:prstGeom prst="rect">
            <a:avLst/>
          </a:prstGeom>
        </p:spPr>
      </p:pic>
    </p:spTree>
    <p:extLst>
      <p:ext uri="{BB962C8B-B14F-4D97-AF65-F5344CB8AC3E}">
        <p14:creationId xmlns:p14="http://schemas.microsoft.com/office/powerpoint/2010/main" val="8654394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79130" y="106249"/>
            <a:ext cx="8179409" cy="424060"/>
          </a:xfrm>
        </p:spPr>
        <p:txBody>
          <a:bodyPr>
            <a:noAutofit/>
          </a:bodyPr>
          <a:lstStyle/>
          <a:p>
            <a:r>
              <a:rPr lang="fr-FR" sz="3000" dirty="0" smtClean="0"/>
              <a:t>Contexte de la R&amp;D</a:t>
            </a:r>
            <a:endParaRPr lang="fr-FR" sz="3000" dirty="0"/>
          </a:p>
        </p:txBody>
      </p:sp>
      <p:sp>
        <p:nvSpPr>
          <p:cNvPr id="4" name="Espace réservé du numéro de diapositive 3"/>
          <p:cNvSpPr>
            <a:spLocks noGrp="1"/>
          </p:cNvSpPr>
          <p:nvPr>
            <p:ph type="sldNum" sz="quarter" idx="4"/>
          </p:nvPr>
        </p:nvSpPr>
        <p:spPr/>
        <p:txBody>
          <a:bodyPr/>
          <a:lstStyle/>
          <a:p>
            <a:fld id="{49BBC286-B2FE-44AC-8F25-02BBF4E9D127}" type="slidenum">
              <a:rPr lang="en-US" smtClean="0"/>
              <a:pPr/>
              <a:t>3</a:t>
            </a:fld>
            <a:endParaRPr lang="en-US" dirty="0"/>
          </a:p>
        </p:txBody>
      </p:sp>
      <p:sp>
        <p:nvSpPr>
          <p:cNvPr id="5" name="Espace réservé du pied de page 4"/>
          <p:cNvSpPr>
            <a:spLocks noGrp="1"/>
          </p:cNvSpPr>
          <p:nvPr>
            <p:ph type="ftr" sz="quarter" idx="3"/>
          </p:nvPr>
        </p:nvSpPr>
        <p:spPr/>
        <p:txBody>
          <a:bodyPr/>
          <a:lstStyle/>
          <a:p>
            <a:r>
              <a:rPr lang="en-US" dirty="0" smtClean="0"/>
              <a:t>C. NICOLLE – GANIL-SPIRAL2 – </a:t>
            </a:r>
            <a:r>
              <a:rPr lang="fr-FR" dirty="0" smtClean="0"/>
              <a:t>GDR Réseau détecteurs gazeux</a:t>
            </a:r>
            <a:endParaRPr lang="en-US" dirty="0"/>
          </a:p>
        </p:txBody>
      </p:sp>
      <p:pic>
        <p:nvPicPr>
          <p:cNvPr id="7" name="Image 6"/>
          <p:cNvPicPr>
            <a:picLocks noChangeAspect="1"/>
          </p:cNvPicPr>
          <p:nvPr/>
        </p:nvPicPr>
        <p:blipFill>
          <a:blip r:embed="rId3"/>
          <a:stretch>
            <a:fillRect/>
          </a:stretch>
        </p:blipFill>
        <p:spPr>
          <a:xfrm>
            <a:off x="6741331" y="32368"/>
            <a:ext cx="1035116" cy="572037"/>
          </a:xfrm>
          <a:prstGeom prst="rect">
            <a:avLst/>
          </a:prstGeom>
        </p:spPr>
      </p:pic>
      <p:sp>
        <p:nvSpPr>
          <p:cNvPr id="8" name="Espace réservé du contenu 7"/>
          <p:cNvSpPr>
            <a:spLocks noGrp="1"/>
          </p:cNvSpPr>
          <p:nvPr>
            <p:ph idx="1"/>
          </p:nvPr>
        </p:nvSpPr>
        <p:spPr/>
        <p:txBody>
          <a:bodyPr>
            <a:normAutofit/>
          </a:bodyPr>
          <a:lstStyle/>
          <a:p>
            <a:r>
              <a:rPr lang="fr-FR" sz="2800" dirty="0" smtClean="0"/>
              <a:t>Détecteurs gazeux au GANIL</a:t>
            </a:r>
            <a:endParaRPr lang="fr-FR" sz="2800" dirty="0"/>
          </a:p>
        </p:txBody>
      </p:sp>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6735" y="3461823"/>
            <a:ext cx="3585225" cy="1908210"/>
          </a:xfrm>
          <a:prstGeom prst="rect">
            <a:avLst/>
          </a:prstGeom>
        </p:spPr>
      </p:pic>
      <p:pic>
        <p:nvPicPr>
          <p:cNvPr id="10" name="Image 9"/>
          <p:cNvPicPr>
            <a:picLocks noChangeAspect="1"/>
          </p:cNvPicPr>
          <p:nvPr/>
        </p:nvPicPr>
        <p:blipFill rotWithShape="1">
          <a:blip r:embed="rId5"/>
          <a:srcRect l="54306" t="18828" r="15952" b="22411"/>
          <a:stretch/>
        </p:blipFill>
        <p:spPr>
          <a:xfrm>
            <a:off x="659423" y="1482819"/>
            <a:ext cx="3693121" cy="1777307"/>
          </a:xfrm>
          <a:prstGeom prst="rect">
            <a:avLst/>
          </a:prstGeom>
        </p:spPr>
      </p:pic>
      <p:pic>
        <p:nvPicPr>
          <p:cNvPr id="11" name="Imag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09610" y="1586058"/>
            <a:ext cx="3981893" cy="1476690"/>
          </a:xfrm>
          <a:prstGeom prst="rect">
            <a:avLst/>
          </a:prstGeom>
        </p:spPr>
      </p:pic>
      <p:sp>
        <p:nvSpPr>
          <p:cNvPr id="12" name="ZoneTexte 11"/>
          <p:cNvSpPr txBox="1"/>
          <p:nvPr/>
        </p:nvSpPr>
        <p:spPr>
          <a:xfrm>
            <a:off x="6683982" y="3151992"/>
            <a:ext cx="1433146" cy="369332"/>
          </a:xfrm>
          <a:prstGeom prst="rect">
            <a:avLst/>
          </a:prstGeom>
          <a:noFill/>
        </p:spPr>
        <p:txBody>
          <a:bodyPr wrap="square" rtlCol="0">
            <a:spAutoFit/>
          </a:bodyPr>
          <a:lstStyle/>
          <a:p>
            <a:r>
              <a:rPr lang="fr-FR" dirty="0" smtClean="0">
                <a:solidFill>
                  <a:srgbClr val="7C35B1"/>
                </a:solidFill>
              </a:rPr>
              <a:t>ACTAR TPC</a:t>
            </a:r>
            <a:endParaRPr lang="fr-FR" dirty="0">
              <a:solidFill>
                <a:srgbClr val="7C35B1"/>
              </a:solidFill>
            </a:endParaRPr>
          </a:p>
        </p:txBody>
      </p:sp>
      <p:sp>
        <p:nvSpPr>
          <p:cNvPr id="13" name="ZoneTexte 12"/>
          <p:cNvSpPr txBox="1"/>
          <p:nvPr/>
        </p:nvSpPr>
        <p:spPr>
          <a:xfrm>
            <a:off x="2260877" y="1298153"/>
            <a:ext cx="1087315" cy="369332"/>
          </a:xfrm>
          <a:prstGeom prst="rect">
            <a:avLst/>
          </a:prstGeom>
          <a:noFill/>
        </p:spPr>
        <p:txBody>
          <a:bodyPr wrap="square" rtlCol="0">
            <a:spAutoFit/>
          </a:bodyPr>
          <a:lstStyle/>
          <a:p>
            <a:r>
              <a:rPr lang="fr-FR" dirty="0" smtClean="0">
                <a:solidFill>
                  <a:srgbClr val="7C35B1"/>
                </a:solidFill>
              </a:rPr>
              <a:t>VAMOS</a:t>
            </a:r>
            <a:endParaRPr lang="fr-FR" dirty="0">
              <a:solidFill>
                <a:srgbClr val="7C35B1"/>
              </a:solidFill>
            </a:endParaRPr>
          </a:p>
        </p:txBody>
      </p:sp>
      <p:sp>
        <p:nvSpPr>
          <p:cNvPr id="14" name="ZoneTexte 13"/>
          <p:cNvSpPr txBox="1"/>
          <p:nvPr/>
        </p:nvSpPr>
        <p:spPr>
          <a:xfrm>
            <a:off x="7165523" y="1411915"/>
            <a:ext cx="690288" cy="369332"/>
          </a:xfrm>
          <a:prstGeom prst="rect">
            <a:avLst/>
          </a:prstGeom>
          <a:noFill/>
        </p:spPr>
        <p:txBody>
          <a:bodyPr wrap="square" rtlCol="0">
            <a:spAutoFit/>
          </a:bodyPr>
          <a:lstStyle/>
          <a:p>
            <a:r>
              <a:rPr lang="fr-FR" dirty="0" smtClean="0">
                <a:solidFill>
                  <a:srgbClr val="7C35B1"/>
                </a:solidFill>
              </a:rPr>
              <a:t>ZDD</a:t>
            </a:r>
            <a:endParaRPr lang="fr-FR" dirty="0">
              <a:solidFill>
                <a:srgbClr val="7C35B1"/>
              </a:solidFill>
            </a:endParaRPr>
          </a:p>
        </p:txBody>
      </p:sp>
      <mc:AlternateContent xmlns:mc="http://schemas.openxmlformats.org/markup-compatibility/2006" xmlns:a14="http://schemas.microsoft.com/office/drawing/2010/main">
        <mc:Choice Requires="a14">
          <p:sp>
            <p:nvSpPr>
              <p:cNvPr id="2" name="ZoneTexte 1"/>
              <p:cNvSpPr txBox="1"/>
              <p:nvPr/>
            </p:nvSpPr>
            <p:spPr>
              <a:xfrm>
                <a:off x="312593" y="3790790"/>
                <a:ext cx="5191009" cy="1821140"/>
              </a:xfrm>
              <a:prstGeom prst="rect">
                <a:avLst/>
              </a:prstGeom>
              <a:noFill/>
            </p:spPr>
            <p:txBody>
              <a:bodyPr wrap="square" rtlCol="0">
                <a:spAutoFit/>
              </a:bodyPr>
              <a:lstStyle/>
              <a:p>
                <a:pPr marL="285750" indent="-285750">
                  <a:buFontTx/>
                  <a:buChar char="-"/>
                </a:pPr>
                <a:r>
                  <a:rPr lang="fr-FR" dirty="0" smtClean="0">
                    <a:latin typeface="Calibri" panose="020F0502020204030204" pitchFamily="34" charset="0"/>
                    <a:cs typeface="Calibri" panose="020F0502020204030204" pitchFamily="34" charset="0"/>
                  </a:rPr>
                  <a:t>Utilisation </a:t>
                </a:r>
                <a:r>
                  <a:rPr lang="fr-FR" dirty="0">
                    <a:latin typeface="Calibri" panose="020F0502020204030204" pitchFamily="34" charset="0"/>
                    <a:cs typeface="Calibri" panose="020F0502020204030204" pitchFamily="34" charset="0"/>
                  </a:rPr>
                  <a:t>de gaz fluorés (CF4, C3F8</a:t>
                </a:r>
                <a:r>
                  <a:rPr lang="fr-FR" dirty="0" smtClean="0">
                    <a:latin typeface="Calibri" panose="020F0502020204030204" pitchFamily="34" charset="0"/>
                    <a:cs typeface="Calibri" panose="020F0502020204030204" pitchFamily="34" charset="0"/>
                  </a:rPr>
                  <a:t>…)                       -&gt; rejet interdit.</a:t>
                </a:r>
              </a:p>
              <a:p>
                <a:pPr marL="285750" indent="-285750">
                  <a:buFontTx/>
                  <a:buChar char="-"/>
                </a:pPr>
                <a:r>
                  <a:rPr lang="fr-FR" dirty="0">
                    <a:latin typeface="Calibri" panose="020F0502020204030204" pitchFamily="34" charset="0"/>
                    <a:cs typeface="Calibri" panose="020F0502020204030204" pitchFamily="34" charset="0"/>
                  </a:rPr>
                  <a:t>U</a:t>
                </a:r>
                <a:r>
                  <a:rPr lang="fr-FR" dirty="0" smtClean="0">
                    <a:latin typeface="Calibri" panose="020F0502020204030204" pitchFamily="34" charset="0"/>
                    <a:cs typeface="Calibri" panose="020F0502020204030204" pitchFamily="34" charset="0"/>
                  </a:rPr>
                  <a:t>tilisation </a:t>
                </a:r>
                <a:r>
                  <a:rPr lang="fr-FR" dirty="0">
                    <a:latin typeface="Calibri" panose="020F0502020204030204" pitchFamily="34" charset="0"/>
                    <a:cs typeface="Calibri" panose="020F0502020204030204" pitchFamily="34" charset="0"/>
                  </a:rPr>
                  <a:t>de gaz </a:t>
                </a:r>
                <a:r>
                  <a:rPr lang="fr-FR" dirty="0" smtClean="0">
                    <a:latin typeface="Calibri" panose="020F0502020204030204" pitchFamily="34" charset="0"/>
                    <a:cs typeface="Calibri" panose="020F0502020204030204" pitchFamily="34" charset="0"/>
                  </a:rPr>
                  <a:t>rares </a:t>
                </a:r>
                <a:r>
                  <a:rPr lang="fr-FR" dirty="0">
                    <a:latin typeface="Calibri" panose="020F0502020204030204" pitchFamily="34" charset="0"/>
                    <a:cs typeface="Calibri" panose="020F0502020204030204" pitchFamily="34" charset="0"/>
                  </a:rPr>
                  <a:t>(Kr, </a:t>
                </a:r>
                <a:r>
                  <a:rPr lang="fr-FR" dirty="0" smtClean="0">
                    <a:latin typeface="Calibri" panose="020F0502020204030204" pitchFamily="34" charset="0"/>
                    <a:cs typeface="Calibri" panose="020F0502020204030204" pitchFamily="34" charset="0"/>
                  </a:rPr>
                  <a:t>Ne, Xe, </a:t>
                </a:r>
                <a14:m>
                  <m:oMath xmlns:m="http://schemas.openxmlformats.org/officeDocument/2006/math">
                    <m:sSup>
                      <m:sSupPr>
                        <m:ctrlPr>
                          <a:rPr lang="fr-FR" i="1" smtClean="0">
                            <a:latin typeface="Cambria Math" panose="02040503050406030204" pitchFamily="18" charset="0"/>
                          </a:rPr>
                        </m:ctrlPr>
                      </m:sSupPr>
                      <m:e>
                        <m:r>
                          <a:rPr lang="fr-FR" b="0" i="1" smtClean="0">
                            <a:latin typeface="Cambria Math" panose="02040503050406030204" pitchFamily="18" charset="0"/>
                          </a:rPr>
                          <m:t>𝐻𝑒</m:t>
                        </m:r>
                      </m:e>
                      <m:sup>
                        <m:r>
                          <a:rPr lang="fr-FR" b="0" i="1" smtClean="0">
                            <a:latin typeface="Cambria Math" panose="02040503050406030204" pitchFamily="18" charset="0"/>
                          </a:rPr>
                          <m:t>3</m:t>
                        </m:r>
                      </m:sup>
                    </m:sSup>
                  </m:oMath>
                </a14:m>
                <a:r>
                  <a:rPr lang="fr-FR" dirty="0" smtClean="0">
                    <a:latin typeface="Calibri" panose="020F0502020204030204" pitchFamily="34" charset="0"/>
                    <a:cs typeface="Calibri" panose="020F0502020204030204" pitchFamily="34" charset="0"/>
                  </a:rPr>
                  <a:t>…)                -&gt; </a:t>
                </a:r>
                <a:r>
                  <a:rPr lang="fr-FR" dirty="0">
                    <a:latin typeface="Calibri" panose="020F0502020204030204" pitchFamily="34" charset="0"/>
                    <a:cs typeface="Calibri" panose="020F0502020204030204" pitchFamily="34" charset="0"/>
                  </a:rPr>
                  <a:t>cher </a:t>
                </a:r>
                <a:r>
                  <a:rPr lang="fr-FR" dirty="0" smtClean="0">
                    <a:latin typeface="Calibri" panose="020F0502020204030204" pitchFamily="34" charset="0"/>
                    <a:cs typeface="Calibri" panose="020F0502020204030204" pitchFamily="34" charset="0"/>
                  </a:rPr>
                  <a:t>€€€.</a:t>
                </a:r>
              </a:p>
              <a:p>
                <a:endParaRPr lang="fr-FR" dirty="0"/>
              </a:p>
              <a:p>
                <a:endParaRPr lang="fr-FR" dirty="0"/>
              </a:p>
            </p:txBody>
          </p:sp>
        </mc:Choice>
        <mc:Fallback xmlns="">
          <p:sp>
            <p:nvSpPr>
              <p:cNvPr id="2" name="ZoneTexte 1"/>
              <p:cNvSpPr txBox="1">
                <a:spLocks noRot="1" noChangeAspect="1" noMove="1" noResize="1" noEditPoints="1" noAdjustHandles="1" noChangeArrowheads="1" noChangeShapeType="1" noTextEdit="1"/>
              </p:cNvSpPr>
              <p:nvPr/>
            </p:nvSpPr>
            <p:spPr>
              <a:xfrm>
                <a:off x="312593" y="3790790"/>
                <a:ext cx="5191009" cy="1821140"/>
              </a:xfrm>
              <a:prstGeom prst="rect">
                <a:avLst/>
              </a:prstGeom>
              <a:blipFill>
                <a:blip r:embed="rId7"/>
                <a:stretch>
                  <a:fillRect l="-939" t="-2007" r="-1526"/>
                </a:stretch>
              </a:blipFill>
            </p:spPr>
            <p:txBody>
              <a:bodyPr/>
              <a:lstStyle/>
              <a:p>
                <a:r>
                  <a:rPr lang="fr-FR">
                    <a:noFill/>
                  </a:rPr>
                  <a:t> </a:t>
                </a:r>
              </a:p>
            </p:txBody>
          </p:sp>
        </mc:Fallback>
      </mc:AlternateContent>
      <p:sp>
        <p:nvSpPr>
          <p:cNvPr id="15" name="Espace réservé de la date 5"/>
          <p:cNvSpPr>
            <a:spLocks noGrp="1"/>
          </p:cNvSpPr>
          <p:nvPr>
            <p:ph type="dt" sz="half" idx="2"/>
          </p:nvPr>
        </p:nvSpPr>
        <p:spPr>
          <a:xfrm>
            <a:off x="199459" y="5494074"/>
            <a:ext cx="2370667" cy="247984"/>
          </a:xfrm>
        </p:spPr>
        <p:txBody>
          <a:bodyPr/>
          <a:lstStyle/>
          <a:p>
            <a:r>
              <a:rPr lang="fr-FR" dirty="0" smtClean="0"/>
              <a:t>Lyon 8-9 juin 2023	</a:t>
            </a:r>
            <a:endParaRPr lang="en-US" dirty="0"/>
          </a:p>
        </p:txBody>
      </p:sp>
    </p:spTree>
    <p:extLst>
      <p:ext uri="{BB962C8B-B14F-4D97-AF65-F5344CB8AC3E}">
        <p14:creationId xmlns:p14="http://schemas.microsoft.com/office/powerpoint/2010/main" val="165974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87921" y="106249"/>
            <a:ext cx="8179409" cy="424060"/>
          </a:xfrm>
        </p:spPr>
        <p:txBody>
          <a:bodyPr>
            <a:noAutofit/>
          </a:bodyPr>
          <a:lstStyle/>
          <a:p>
            <a:r>
              <a:rPr lang="fr-FR" sz="2400" dirty="0" smtClean="0"/>
              <a:t>Présentation du dispositif expérimental</a:t>
            </a:r>
            <a:endParaRPr lang="fr-FR" sz="2400" dirty="0"/>
          </a:p>
        </p:txBody>
      </p:sp>
      <p:sp>
        <p:nvSpPr>
          <p:cNvPr id="4" name="Espace réservé du numéro de diapositive 3"/>
          <p:cNvSpPr>
            <a:spLocks noGrp="1"/>
          </p:cNvSpPr>
          <p:nvPr>
            <p:ph type="sldNum" sz="quarter" idx="4"/>
          </p:nvPr>
        </p:nvSpPr>
        <p:spPr/>
        <p:txBody>
          <a:bodyPr/>
          <a:lstStyle/>
          <a:p>
            <a:fld id="{49BBC286-B2FE-44AC-8F25-02BBF4E9D127}" type="slidenum">
              <a:rPr lang="en-US" smtClean="0"/>
              <a:pPr/>
              <a:t>4</a:t>
            </a:fld>
            <a:endParaRPr lang="en-US" dirty="0"/>
          </a:p>
        </p:txBody>
      </p:sp>
      <p:sp>
        <p:nvSpPr>
          <p:cNvPr id="5" name="Espace réservé du pied de page 4"/>
          <p:cNvSpPr>
            <a:spLocks noGrp="1"/>
          </p:cNvSpPr>
          <p:nvPr>
            <p:ph type="ftr" sz="quarter" idx="3"/>
          </p:nvPr>
        </p:nvSpPr>
        <p:spPr/>
        <p:txBody>
          <a:bodyPr/>
          <a:lstStyle/>
          <a:p>
            <a:r>
              <a:rPr lang="en-US" dirty="0" smtClean="0"/>
              <a:t>C. NICOLLE – GANIL-SPIRAL2 – </a:t>
            </a:r>
            <a:r>
              <a:rPr lang="fr-FR" dirty="0" smtClean="0"/>
              <a:t>GDR Réseau détecteurs gazeux</a:t>
            </a:r>
            <a:endParaRPr lang="en-US" dirty="0"/>
          </a:p>
        </p:txBody>
      </p:sp>
      <p:pic>
        <p:nvPicPr>
          <p:cNvPr id="7" name="Image 6"/>
          <p:cNvPicPr>
            <a:picLocks noChangeAspect="1"/>
          </p:cNvPicPr>
          <p:nvPr/>
        </p:nvPicPr>
        <p:blipFill>
          <a:blip r:embed="rId3"/>
          <a:stretch>
            <a:fillRect/>
          </a:stretch>
        </p:blipFill>
        <p:spPr>
          <a:xfrm>
            <a:off x="6741331" y="32368"/>
            <a:ext cx="1035116" cy="572037"/>
          </a:xfrm>
          <a:prstGeom prst="rect">
            <a:avLst/>
          </a:prstGeom>
        </p:spPr>
      </p:pic>
      <p:sp>
        <p:nvSpPr>
          <p:cNvPr id="8" name="Espace réservé du contenu 7"/>
          <p:cNvSpPr>
            <a:spLocks noGrp="1"/>
          </p:cNvSpPr>
          <p:nvPr>
            <p:ph idx="1"/>
          </p:nvPr>
        </p:nvSpPr>
        <p:spPr>
          <a:xfrm>
            <a:off x="199459" y="673891"/>
            <a:ext cx="9761084" cy="2517718"/>
          </a:xfrm>
        </p:spPr>
        <p:txBody>
          <a:bodyPr>
            <a:normAutofit/>
          </a:bodyPr>
          <a:lstStyle/>
          <a:p>
            <a:r>
              <a:rPr lang="fr-FR" sz="2800" dirty="0" smtClean="0"/>
              <a:t>Détecteur Mayaito</a:t>
            </a:r>
            <a:endParaRPr lang="fr-FR" sz="2800" dirty="0"/>
          </a:p>
        </p:txBody>
      </p:sp>
      <p:pic>
        <p:nvPicPr>
          <p:cNvPr id="10" name="Image 9"/>
          <p:cNvPicPr>
            <a:picLocks noChangeAspect="1"/>
          </p:cNvPicPr>
          <p:nvPr/>
        </p:nvPicPr>
        <p:blipFill>
          <a:blip r:embed="rId4"/>
          <a:stretch>
            <a:fillRect/>
          </a:stretch>
        </p:blipFill>
        <p:spPr>
          <a:xfrm>
            <a:off x="5522328" y="1034159"/>
            <a:ext cx="3850272" cy="1442591"/>
          </a:xfrm>
          <a:prstGeom prst="rect">
            <a:avLst/>
          </a:prstGeom>
        </p:spPr>
      </p:pic>
      <mc:AlternateContent xmlns:mc="http://schemas.openxmlformats.org/markup-compatibility/2006" xmlns:a14="http://schemas.microsoft.com/office/drawing/2010/main">
        <mc:Choice Requires="a14">
          <p:sp>
            <p:nvSpPr>
              <p:cNvPr id="11" name="ZoneTexte 10"/>
              <p:cNvSpPr txBox="1"/>
              <p:nvPr/>
            </p:nvSpPr>
            <p:spPr>
              <a:xfrm>
                <a:off x="287866" y="1234108"/>
                <a:ext cx="4398434" cy="4508927"/>
              </a:xfrm>
              <a:prstGeom prst="rect">
                <a:avLst/>
              </a:prstGeom>
              <a:noFill/>
            </p:spPr>
            <p:txBody>
              <a:bodyPr wrap="square" rtlCol="0">
                <a:spAutoFit/>
              </a:bodyPr>
              <a:lstStyle/>
              <a:p>
                <a:r>
                  <a:rPr lang="fr-FR" sz="1600" b="1" dirty="0" smtClean="0">
                    <a:latin typeface="Calibri" panose="020F0502020204030204" pitchFamily="34" charset="0"/>
                    <a:cs typeface="Calibri" panose="020F0502020204030204" pitchFamily="34" charset="0"/>
                  </a:rPr>
                  <a:t>Fonctionnement</a:t>
                </a:r>
                <a:r>
                  <a:rPr lang="fr-FR" sz="1600" b="1" dirty="0">
                    <a:latin typeface="Calibri" panose="020F0502020204030204" pitchFamily="34" charset="0"/>
                    <a:cs typeface="Calibri" panose="020F0502020204030204" pitchFamily="34" charset="0"/>
                  </a:rPr>
                  <a:t>: </a:t>
                </a:r>
                <a:endParaRPr lang="fr-FR" sz="1600" b="1" dirty="0" smtClean="0">
                  <a:latin typeface="Calibri" panose="020F0502020204030204" pitchFamily="34" charset="0"/>
                  <a:cs typeface="Calibri" panose="020F0502020204030204" pitchFamily="34" charset="0"/>
                </a:endParaRPr>
              </a:p>
              <a:p>
                <a:r>
                  <a:rPr lang="fr-FR" sz="1600" dirty="0">
                    <a:latin typeface="Calibri" panose="020F0502020204030204" pitchFamily="34" charset="0"/>
                    <a:cs typeface="Calibri" panose="020F0502020204030204" pitchFamily="34" charset="0"/>
                  </a:rPr>
                  <a:t>Gaz: </a:t>
                </a:r>
                <a:r>
                  <a:rPr lang="fr-FR" sz="1600" dirty="0" smtClean="0">
                    <a:latin typeface="Calibri" panose="020F0502020204030204" pitchFamily="34" charset="0"/>
                    <a:cs typeface="Calibri" panose="020F0502020204030204" pitchFamily="34" charset="0"/>
                  </a:rPr>
                  <a:t>i</a:t>
                </a:r>
                <a14:m>
                  <m:oMath xmlns:m="http://schemas.openxmlformats.org/officeDocument/2006/math">
                    <m:sSub>
                      <m:sSubPr>
                        <m:ctrlPr>
                          <a:rPr lang="fr-FR" sz="1600" i="1">
                            <a:latin typeface="Cambria Math" panose="02040503050406030204" pitchFamily="18" charset="0"/>
                            <a:cs typeface="Calibri" panose="020F0502020204030204" pitchFamily="34" charset="0"/>
                          </a:rPr>
                        </m:ctrlPr>
                      </m:sSubPr>
                      <m:e>
                        <m:r>
                          <a:rPr lang="fr-FR" sz="1600" i="1">
                            <a:latin typeface="Cambria Math" panose="02040503050406030204" pitchFamily="18" charset="0"/>
                            <a:cs typeface="Calibri" panose="020F0502020204030204" pitchFamily="34" charset="0"/>
                          </a:rPr>
                          <m:t>𝐶</m:t>
                        </m:r>
                      </m:e>
                      <m:sub>
                        <m:r>
                          <a:rPr lang="fr-FR" sz="1600" i="1">
                            <a:latin typeface="Cambria Math" panose="02040503050406030204" pitchFamily="18" charset="0"/>
                            <a:cs typeface="Calibri" panose="020F0502020204030204" pitchFamily="34" charset="0"/>
                          </a:rPr>
                          <m:t>4</m:t>
                        </m:r>
                      </m:sub>
                    </m:sSub>
                    <m:sSub>
                      <m:sSubPr>
                        <m:ctrlPr>
                          <a:rPr lang="fr-FR" sz="1600" i="1">
                            <a:latin typeface="Cambria Math" panose="02040503050406030204" pitchFamily="18" charset="0"/>
                            <a:cs typeface="Calibri" panose="020F0502020204030204" pitchFamily="34" charset="0"/>
                          </a:rPr>
                        </m:ctrlPr>
                      </m:sSubPr>
                      <m:e>
                        <m:r>
                          <a:rPr lang="fr-FR" sz="1600" i="1">
                            <a:latin typeface="Cambria Math" panose="02040503050406030204" pitchFamily="18" charset="0"/>
                            <a:cs typeface="Calibri" panose="020F0502020204030204" pitchFamily="34" charset="0"/>
                          </a:rPr>
                          <m:t>𝐻</m:t>
                        </m:r>
                      </m:e>
                      <m:sub>
                        <m:r>
                          <a:rPr lang="fr-FR" sz="1600" i="1">
                            <a:latin typeface="Cambria Math" panose="02040503050406030204" pitchFamily="18" charset="0"/>
                            <a:cs typeface="Calibri" panose="020F0502020204030204" pitchFamily="34" charset="0"/>
                          </a:rPr>
                          <m:t>10</m:t>
                        </m:r>
                      </m:sub>
                    </m:sSub>
                  </m:oMath>
                </a14:m>
                <a:r>
                  <a:rPr lang="fr-FR" sz="1600" dirty="0">
                    <a:latin typeface="Calibri" panose="020F0502020204030204" pitchFamily="34" charset="0"/>
                    <a:cs typeface="Calibri" panose="020F0502020204030204" pitchFamily="34" charset="0"/>
                  </a:rPr>
                  <a:t>    Pression: </a:t>
                </a:r>
                <a:r>
                  <a:rPr lang="fr-FR" sz="1600" dirty="0" smtClean="0">
                    <a:latin typeface="Calibri" panose="020F0502020204030204" pitchFamily="34" charset="0"/>
                    <a:cs typeface="Calibri" panose="020F0502020204030204" pitchFamily="34" charset="0"/>
                  </a:rPr>
                  <a:t>85mbar</a:t>
                </a:r>
              </a:p>
              <a:p>
                <a:r>
                  <a:rPr lang="fr-FR" sz="1600" dirty="0" smtClean="0">
                    <a:latin typeface="Calibri" panose="020F0502020204030204" pitchFamily="34" charset="0"/>
                    <a:cs typeface="Calibri" panose="020F0502020204030204" pitchFamily="34" charset="0"/>
                  </a:rPr>
                  <a:t>Tension </a:t>
                </a:r>
                <a:r>
                  <a:rPr lang="fr-FR" sz="1600" dirty="0" smtClean="0">
                    <a:solidFill>
                      <a:srgbClr val="0000FF"/>
                    </a:solidFill>
                    <a:latin typeface="Calibri" panose="020F0502020204030204" pitchFamily="34" charset="0"/>
                    <a:cs typeface="Calibri" panose="020F0502020204030204" pitchFamily="34" charset="0"/>
                  </a:rPr>
                  <a:t>–</a:t>
                </a:r>
                <a:r>
                  <a:rPr lang="fr-FR" sz="1600" dirty="0" smtClean="0">
                    <a:latin typeface="Calibri" panose="020F0502020204030204" pitchFamily="34" charset="0"/>
                    <a:cs typeface="Calibri" panose="020F0502020204030204" pitchFamily="34" charset="0"/>
                  </a:rPr>
                  <a:t> sur la cathode (-800V)</a:t>
                </a:r>
              </a:p>
              <a:p>
                <a:r>
                  <a:rPr lang="fr-FR" sz="1600" dirty="0" smtClean="0">
                    <a:latin typeface="Calibri" panose="020F0502020204030204" pitchFamily="34" charset="0"/>
                    <a:cs typeface="Calibri" panose="020F0502020204030204" pitchFamily="34" charset="0"/>
                  </a:rPr>
                  <a:t>Tension </a:t>
                </a:r>
                <a:r>
                  <a:rPr lang="fr-FR" sz="1600" dirty="0" smtClean="0">
                    <a:solidFill>
                      <a:srgbClr val="FF0000"/>
                    </a:solidFill>
                    <a:latin typeface="Calibri" panose="020F0502020204030204" pitchFamily="34" charset="0"/>
                    <a:cs typeface="Calibri" panose="020F0502020204030204" pitchFamily="34" charset="0"/>
                  </a:rPr>
                  <a:t>+</a:t>
                </a:r>
                <a:r>
                  <a:rPr lang="fr-FR" sz="1600" dirty="0" smtClean="0">
                    <a:latin typeface="Calibri" panose="020F0502020204030204" pitchFamily="34" charset="0"/>
                    <a:cs typeface="Calibri" panose="020F0502020204030204" pitchFamily="34" charset="0"/>
                  </a:rPr>
                  <a:t> sur l'anode (+600V)</a:t>
                </a:r>
              </a:p>
              <a:p>
                <a:r>
                  <a:rPr lang="fr-FR" sz="1600" dirty="0">
                    <a:latin typeface="Calibri" panose="020F0502020204030204" pitchFamily="34" charset="0"/>
                    <a:cs typeface="Calibri" panose="020F0502020204030204" pitchFamily="34" charset="0"/>
                  </a:rPr>
                  <a:t>G</a:t>
                </a:r>
                <a:r>
                  <a:rPr lang="fr-FR" sz="1600" dirty="0" smtClean="0">
                    <a:latin typeface="Calibri" panose="020F0502020204030204" pitchFamily="34" charset="0"/>
                    <a:cs typeface="Calibri" panose="020F0502020204030204" pitchFamily="34" charset="0"/>
                  </a:rPr>
                  <a:t>rille </a:t>
                </a:r>
                <a:r>
                  <a:rPr lang="fr-FR" sz="1600" dirty="0">
                    <a:latin typeface="Calibri" panose="020F0502020204030204" pitchFamily="34" charset="0"/>
                    <a:cs typeface="Calibri" panose="020F0502020204030204" pitchFamily="34" charset="0"/>
                  </a:rPr>
                  <a:t>de Frisch </a:t>
                </a:r>
                <a:r>
                  <a:rPr lang="fr-FR" sz="1600" dirty="0" smtClean="0">
                    <a:latin typeface="Calibri" panose="020F0502020204030204" pitchFamily="34" charset="0"/>
                    <a:cs typeface="Calibri" panose="020F0502020204030204" pitchFamily="34" charset="0"/>
                  </a:rPr>
                  <a:t>à </a:t>
                </a:r>
                <a:r>
                  <a:rPr lang="fr-FR" sz="1600" dirty="0">
                    <a:latin typeface="Calibri" panose="020F0502020204030204" pitchFamily="34" charset="0"/>
                    <a:cs typeface="Calibri" panose="020F0502020204030204" pitchFamily="34" charset="0"/>
                  </a:rPr>
                  <a:t>la </a:t>
                </a:r>
                <a:r>
                  <a:rPr lang="fr-FR" sz="1600" b="1" dirty="0" smtClean="0">
                    <a:latin typeface="Calibri" panose="020F0502020204030204" pitchFamily="34" charset="0"/>
                    <a:cs typeface="Calibri" panose="020F0502020204030204" pitchFamily="34" charset="0"/>
                  </a:rPr>
                  <a:t>masse</a:t>
                </a:r>
              </a:p>
              <a:p>
                <a:endParaRPr lang="fr-FR" sz="1400" dirty="0" smtClean="0">
                  <a:latin typeface="Calibri" panose="020F0502020204030204" pitchFamily="34" charset="0"/>
                  <a:cs typeface="Calibri" panose="020F0502020204030204" pitchFamily="34" charset="0"/>
                </a:endParaRPr>
              </a:p>
              <a:p>
                <a:pPr marL="285750" indent="-285750">
                  <a:buFontTx/>
                  <a:buChar char="-"/>
                </a:pPr>
                <a:r>
                  <a:rPr lang="fr-FR" sz="1600" dirty="0" smtClean="0">
                    <a:latin typeface="Calibri" panose="020F0502020204030204" pitchFamily="34" charset="0"/>
                    <a:cs typeface="Calibri" panose="020F0502020204030204" pitchFamily="34" charset="0"/>
                  </a:rPr>
                  <a:t>Champ </a:t>
                </a:r>
                <a:r>
                  <a:rPr lang="fr-FR" sz="1600" dirty="0">
                    <a:latin typeface="Calibri" panose="020F0502020204030204" pitchFamily="34" charset="0"/>
                    <a:cs typeface="Calibri" panose="020F0502020204030204" pitchFamily="34" charset="0"/>
                  </a:rPr>
                  <a:t>électrique </a:t>
                </a:r>
                <a:r>
                  <a:rPr lang="fr-FR" sz="1600" dirty="0" smtClean="0">
                    <a:latin typeface="Calibri" panose="020F0502020204030204" pitchFamily="34" charset="0"/>
                    <a:cs typeface="Calibri" panose="020F0502020204030204" pitchFamily="34" charset="0"/>
                  </a:rPr>
                  <a:t>vertical (cathode-cage de champs) dirige les </a:t>
                </a:r>
                <a:r>
                  <a:rPr lang="fr-FR" sz="1600" dirty="0">
                    <a:latin typeface="Calibri" panose="020F0502020204030204" pitchFamily="34" charset="0"/>
                    <a:cs typeface="Calibri" panose="020F0502020204030204" pitchFamily="34" charset="0"/>
                  </a:rPr>
                  <a:t>électrons ionisés vers les fils d'anode (</a:t>
                </a:r>
                <a:r>
                  <a:rPr lang="fr-FR" sz="1600" dirty="0" smtClean="0">
                    <a:latin typeface="Calibri" panose="020F0502020204030204" pitchFamily="34" charset="0"/>
                    <a:cs typeface="Calibri" panose="020F0502020204030204" pitchFamily="34" charset="0"/>
                  </a:rPr>
                  <a:t>amplification via phénomène d’avalanche).</a:t>
                </a:r>
              </a:p>
              <a:p>
                <a:endParaRPr lang="fr-FR" sz="500" dirty="0">
                  <a:latin typeface="Calibri" panose="020F0502020204030204" pitchFamily="34" charset="0"/>
                  <a:cs typeface="Calibri" panose="020F0502020204030204" pitchFamily="34" charset="0"/>
                </a:endParaRPr>
              </a:p>
              <a:p>
                <a:pPr marL="285750" indent="-285750">
                  <a:buFontTx/>
                  <a:buChar char="-"/>
                </a:pPr>
                <a:r>
                  <a:rPr lang="fr-FR" sz="1600" dirty="0" smtClean="0">
                    <a:latin typeface="Calibri" panose="020F0502020204030204" pitchFamily="34" charset="0"/>
                    <a:cs typeface="Calibri" panose="020F0502020204030204" pitchFamily="34" charset="0"/>
                  </a:rPr>
                  <a:t>Signaux  -&gt; charge induite </a:t>
                </a:r>
                <a:r>
                  <a:rPr lang="fr-FR" sz="1600" dirty="0">
                    <a:latin typeface="Calibri" panose="020F0502020204030204" pitchFamily="34" charset="0"/>
                    <a:cs typeface="Calibri" panose="020F0502020204030204" pitchFamily="34" charset="0"/>
                  </a:rPr>
                  <a:t>sur les pads de lecture (128). </a:t>
                </a:r>
                <a:endParaRPr lang="fr-FR" sz="1600" dirty="0" smtClean="0">
                  <a:latin typeface="Calibri" panose="020F0502020204030204" pitchFamily="34" charset="0"/>
                  <a:cs typeface="Calibri" panose="020F0502020204030204" pitchFamily="34" charset="0"/>
                </a:endParaRPr>
              </a:p>
              <a:p>
                <a:pPr marL="285750" indent="-285750">
                  <a:buFontTx/>
                  <a:buChar char="-"/>
                </a:pPr>
                <a:endParaRPr lang="fr-FR" sz="500" dirty="0" smtClean="0">
                  <a:latin typeface="Calibri" panose="020F0502020204030204" pitchFamily="34" charset="0"/>
                  <a:cs typeface="Calibri" panose="020F0502020204030204" pitchFamily="34" charset="0"/>
                </a:endParaRPr>
              </a:p>
              <a:p>
                <a:pPr marL="285750" indent="-285750">
                  <a:buFontTx/>
                  <a:buChar char="-"/>
                </a:pPr>
                <a:r>
                  <a:rPr lang="fr-FR" sz="1600" dirty="0" smtClean="0">
                    <a:latin typeface="Calibri" panose="020F0502020204030204" pitchFamily="34" charset="0"/>
                    <a:cs typeface="Calibri" panose="020F0502020204030204" pitchFamily="34" charset="0"/>
                  </a:rPr>
                  <a:t>Lecture via </a:t>
                </a:r>
                <a:r>
                  <a:rPr lang="fr-FR" sz="1600" dirty="0">
                    <a:latin typeface="Calibri" panose="020F0502020204030204" pitchFamily="34" charset="0"/>
                    <a:cs typeface="Calibri" panose="020F0502020204030204" pitchFamily="34" charset="0"/>
                  </a:rPr>
                  <a:t>puces Gassiplex qui génèrent des signaux multiplexés enregistrés par </a:t>
                </a:r>
                <a:r>
                  <a:rPr lang="fr-FR" sz="1600" dirty="0" smtClean="0">
                    <a:latin typeface="Calibri" panose="020F0502020204030204" pitchFamily="34" charset="0"/>
                    <a:cs typeface="Calibri" panose="020F0502020204030204" pitchFamily="34" charset="0"/>
                  </a:rPr>
                  <a:t>Numexo2.</a:t>
                </a:r>
              </a:p>
              <a:p>
                <a:pPr marL="285750" indent="-285750">
                  <a:buFontTx/>
                  <a:buChar char="-"/>
                </a:pPr>
                <a:endParaRPr lang="fr-FR" sz="500" dirty="0" smtClean="0">
                  <a:latin typeface="Calibri" panose="020F0502020204030204" pitchFamily="34" charset="0"/>
                  <a:cs typeface="Calibri" panose="020F0502020204030204" pitchFamily="34" charset="0"/>
                </a:endParaRPr>
              </a:p>
              <a:p>
                <a:pPr marL="285750" indent="-285750">
                  <a:buFontTx/>
                  <a:buChar char="-"/>
                </a:pPr>
                <a:r>
                  <a:rPr lang="fr-FR" sz="1600" dirty="0" smtClean="0">
                    <a:latin typeface="Calibri" panose="020F0502020204030204" pitchFamily="34" charset="0"/>
                    <a:cs typeface="Calibri" panose="020F0502020204030204" pitchFamily="34" charset="0"/>
                  </a:rPr>
                  <a:t>Injection d’un pulse sur la grille de Frisch/Numexo2 pour calibrer l’électronique</a:t>
                </a:r>
              </a:p>
              <a:p>
                <a:pPr marL="285750" indent="-285750">
                  <a:buFontTx/>
                  <a:buChar char="-"/>
                </a:pPr>
                <a:endParaRPr lang="fr-FR" dirty="0">
                  <a:latin typeface="Calibri" panose="020F0502020204030204" pitchFamily="34" charset="0"/>
                  <a:cs typeface="Calibri" panose="020F0502020204030204" pitchFamily="34" charset="0"/>
                </a:endParaRPr>
              </a:p>
            </p:txBody>
          </p:sp>
        </mc:Choice>
        <mc:Fallback xmlns="">
          <p:sp>
            <p:nvSpPr>
              <p:cNvPr id="11" name="ZoneTexte 10"/>
              <p:cNvSpPr txBox="1">
                <a:spLocks noRot="1" noChangeAspect="1" noMove="1" noResize="1" noEditPoints="1" noAdjustHandles="1" noChangeArrowheads="1" noChangeShapeType="1" noTextEdit="1"/>
              </p:cNvSpPr>
              <p:nvPr/>
            </p:nvSpPr>
            <p:spPr>
              <a:xfrm>
                <a:off x="287866" y="1234108"/>
                <a:ext cx="4398434" cy="4508927"/>
              </a:xfrm>
              <a:prstGeom prst="rect">
                <a:avLst/>
              </a:prstGeom>
              <a:blipFill>
                <a:blip r:embed="rId5"/>
                <a:stretch>
                  <a:fillRect l="-693" t="-405"/>
                </a:stretch>
              </a:blipFill>
            </p:spPr>
            <p:txBody>
              <a:bodyPr/>
              <a:lstStyle/>
              <a:p>
                <a:r>
                  <a:rPr lang="fr-FR">
                    <a:noFill/>
                  </a:rPr>
                  <a:t> </a:t>
                </a:r>
              </a:p>
            </p:txBody>
          </p:sp>
        </mc:Fallback>
      </mc:AlternateContent>
      <p:sp>
        <p:nvSpPr>
          <p:cNvPr id="14" name="CustomShape 1"/>
          <p:cNvSpPr/>
          <p:nvPr/>
        </p:nvSpPr>
        <p:spPr>
          <a:xfrm>
            <a:off x="5642973" y="5286819"/>
            <a:ext cx="3600087" cy="174188"/>
          </a:xfrm>
          <a:prstGeom prst="rect">
            <a:avLst/>
          </a:prstGeom>
          <a:solidFill>
            <a:srgbClr val="B4C7DC"/>
          </a:solidFill>
          <a:ln w="12600">
            <a:solidFill>
              <a:srgbClr val="0099FF"/>
            </a:solidFill>
            <a:round/>
          </a:ln>
        </p:spPr>
        <p:style>
          <a:lnRef idx="0">
            <a:scrgbClr r="0" g="0" b="0"/>
          </a:lnRef>
          <a:fillRef idx="0">
            <a:scrgbClr r="0" g="0" b="0"/>
          </a:fillRef>
          <a:effectRef idx="0">
            <a:scrgbClr r="0" g="0" b="0"/>
          </a:effectRef>
          <a:fontRef idx="minor"/>
        </p:style>
        <p:txBody>
          <a:bodyPr wrap="none" lIns="95760" tIns="50760" rIns="95760" bIns="50760" anchor="ctr">
            <a:noAutofit/>
          </a:bodyPr>
          <a:lstStyle/>
          <a:p>
            <a:pPr algn="ctr">
              <a:spcAft>
                <a:spcPts val="0"/>
              </a:spcAft>
            </a:pPr>
            <a:r>
              <a:rPr lang="en-US" sz="1100" kern="1200" dirty="0">
                <a:solidFill>
                  <a:srgbClr val="000000"/>
                </a:solidFill>
                <a:effectLst/>
                <a:latin typeface="Times New Roman" panose="02020603050405020304" pitchFamily="18" charset="0"/>
                <a:ea typeface="Noto Sans CJK SC"/>
                <a:cs typeface="Times New Roman" panose="02020603050405020304" pitchFamily="18" charset="0"/>
              </a:rPr>
              <a:t>Fig </a:t>
            </a:r>
            <a:r>
              <a:rPr lang="en-US" sz="1100" kern="1200" dirty="0" smtClean="0">
                <a:solidFill>
                  <a:srgbClr val="000000"/>
                </a:solidFill>
                <a:effectLst/>
                <a:latin typeface="Times New Roman" panose="02020603050405020304" pitchFamily="18" charset="0"/>
                <a:ea typeface="Noto Sans CJK SC"/>
                <a:cs typeface="Times New Roman" panose="02020603050405020304" pitchFamily="18" charset="0"/>
              </a:rPr>
              <a:t>0: </a:t>
            </a:r>
            <a:r>
              <a:rPr lang="en-US" sz="1100" kern="1200" dirty="0">
                <a:solidFill>
                  <a:srgbClr val="000000"/>
                </a:solidFill>
                <a:effectLst/>
                <a:latin typeface="Times New Roman" panose="02020603050405020304" pitchFamily="18" charset="0"/>
                <a:ea typeface="Noto Sans CJK SC"/>
                <a:cs typeface="Times New Roman" panose="02020603050405020304" pitchFamily="18" charset="0"/>
              </a:rPr>
              <a:t>(a) Total Bragg’s curve and (b) Last pad vs Total energy  </a:t>
            </a:r>
            <a:endParaRPr lang="fr-FR" sz="1050" dirty="0">
              <a:effectLst/>
              <a:latin typeface="Times New Roman" panose="02020603050405020304" pitchFamily="18" charset="0"/>
              <a:ea typeface="Times New Roman" panose="02020603050405020304" pitchFamily="18" charset="0"/>
            </a:endParaRPr>
          </a:p>
        </p:txBody>
      </p:sp>
      <p:sp>
        <p:nvSpPr>
          <p:cNvPr id="15" name="ZoneTexte 14"/>
          <p:cNvSpPr txBox="1"/>
          <p:nvPr/>
        </p:nvSpPr>
        <p:spPr>
          <a:xfrm>
            <a:off x="6864677" y="922266"/>
            <a:ext cx="1747339" cy="200055"/>
          </a:xfrm>
          <a:prstGeom prst="rect">
            <a:avLst/>
          </a:prstGeom>
          <a:noFill/>
        </p:spPr>
        <p:txBody>
          <a:bodyPr wrap="square" rtlCol="0">
            <a:spAutoFit/>
          </a:bodyPr>
          <a:lstStyle/>
          <a:p>
            <a:r>
              <a:rPr lang="fr-FR" sz="700" i="1" dirty="0" smtClean="0">
                <a:latin typeface="Calibri" panose="020F0502020204030204" pitchFamily="34" charset="0"/>
                <a:cs typeface="Calibri" panose="020F0502020204030204" pitchFamily="34" charset="0"/>
              </a:rPr>
              <a:t>Courtesy of </a:t>
            </a:r>
            <a:r>
              <a:rPr lang="en-US" sz="700" i="1" dirty="0">
                <a:latin typeface="Calibri" panose="020F0502020204030204" pitchFamily="34" charset="0"/>
                <a:cs typeface="Calibri" panose="020F0502020204030204" pitchFamily="34" charset="0"/>
              </a:rPr>
              <a:t>K. Rojeeta Devi</a:t>
            </a:r>
            <a:endParaRPr lang="fr-FR" sz="700" i="1" dirty="0">
              <a:latin typeface="Calibri" panose="020F0502020204030204" pitchFamily="34" charset="0"/>
              <a:cs typeface="Calibri" panose="020F0502020204030204" pitchFamily="34" charset="0"/>
            </a:endParaRPr>
          </a:p>
        </p:txBody>
      </p:sp>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6797" y="2509817"/>
            <a:ext cx="4095712" cy="1401165"/>
          </a:xfrm>
          <a:prstGeom prst="rect">
            <a:avLst/>
          </a:prstGeom>
        </p:spPr>
      </p:pic>
      <p:pic>
        <p:nvPicPr>
          <p:cNvPr id="16" name="Imag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04813" y="3890086"/>
            <a:ext cx="4152605" cy="1342522"/>
          </a:xfrm>
          <a:prstGeom prst="rect">
            <a:avLst/>
          </a:prstGeom>
        </p:spPr>
      </p:pic>
      <p:sp>
        <p:nvSpPr>
          <p:cNvPr id="17" name="Espace réservé de la date 5"/>
          <p:cNvSpPr>
            <a:spLocks noGrp="1"/>
          </p:cNvSpPr>
          <p:nvPr>
            <p:ph type="dt" sz="half" idx="2"/>
          </p:nvPr>
        </p:nvSpPr>
        <p:spPr>
          <a:xfrm>
            <a:off x="199459" y="5494074"/>
            <a:ext cx="2370667" cy="247984"/>
          </a:xfrm>
        </p:spPr>
        <p:txBody>
          <a:bodyPr/>
          <a:lstStyle/>
          <a:p>
            <a:r>
              <a:rPr lang="fr-FR" dirty="0" smtClean="0"/>
              <a:t>Lyon 8-9 juin 2023	</a:t>
            </a:r>
            <a:endParaRPr lang="en-US" dirty="0"/>
          </a:p>
        </p:txBody>
      </p:sp>
    </p:spTree>
    <p:extLst>
      <p:ext uri="{BB962C8B-B14F-4D97-AF65-F5344CB8AC3E}">
        <p14:creationId xmlns:p14="http://schemas.microsoft.com/office/powerpoint/2010/main" val="22229915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81475" y="106249"/>
            <a:ext cx="8179409" cy="424060"/>
          </a:xfrm>
        </p:spPr>
        <p:txBody>
          <a:bodyPr>
            <a:noAutofit/>
          </a:bodyPr>
          <a:lstStyle/>
          <a:p>
            <a:r>
              <a:rPr lang="fr-FR" sz="2400" dirty="0" smtClean="0"/>
              <a:t>Présentation du dispositif expérimental</a:t>
            </a:r>
            <a:endParaRPr lang="fr-FR" sz="2400" dirty="0"/>
          </a:p>
        </p:txBody>
      </p:sp>
      <p:sp>
        <p:nvSpPr>
          <p:cNvPr id="4" name="Espace réservé du numéro de diapositive 3"/>
          <p:cNvSpPr>
            <a:spLocks noGrp="1"/>
          </p:cNvSpPr>
          <p:nvPr>
            <p:ph type="sldNum" sz="quarter" idx="4"/>
          </p:nvPr>
        </p:nvSpPr>
        <p:spPr/>
        <p:txBody>
          <a:bodyPr/>
          <a:lstStyle/>
          <a:p>
            <a:fld id="{49BBC286-B2FE-44AC-8F25-02BBF4E9D127}" type="slidenum">
              <a:rPr lang="en-US" smtClean="0"/>
              <a:pPr/>
              <a:t>5</a:t>
            </a:fld>
            <a:endParaRPr lang="en-US" dirty="0"/>
          </a:p>
        </p:txBody>
      </p:sp>
      <p:sp>
        <p:nvSpPr>
          <p:cNvPr id="5" name="Espace réservé du pied de page 4"/>
          <p:cNvSpPr>
            <a:spLocks noGrp="1"/>
          </p:cNvSpPr>
          <p:nvPr>
            <p:ph type="ftr" sz="quarter" idx="3"/>
          </p:nvPr>
        </p:nvSpPr>
        <p:spPr/>
        <p:txBody>
          <a:bodyPr/>
          <a:lstStyle/>
          <a:p>
            <a:r>
              <a:rPr lang="en-US" dirty="0" smtClean="0"/>
              <a:t>C. NICOLLE – GANIL-SPIRAL2 – </a:t>
            </a:r>
            <a:r>
              <a:rPr lang="fr-FR" dirty="0" smtClean="0"/>
              <a:t>GDR Réseau détecteurs gazeux</a:t>
            </a:r>
            <a:endParaRPr lang="en-US" dirty="0"/>
          </a:p>
        </p:txBody>
      </p:sp>
      <p:pic>
        <p:nvPicPr>
          <p:cNvPr id="7" name="Image 6"/>
          <p:cNvPicPr>
            <a:picLocks noChangeAspect="1"/>
          </p:cNvPicPr>
          <p:nvPr/>
        </p:nvPicPr>
        <p:blipFill>
          <a:blip r:embed="rId3"/>
          <a:stretch>
            <a:fillRect/>
          </a:stretch>
        </p:blipFill>
        <p:spPr>
          <a:xfrm>
            <a:off x="6741331" y="32368"/>
            <a:ext cx="1035116" cy="572037"/>
          </a:xfrm>
          <a:prstGeom prst="rect">
            <a:avLst/>
          </a:prstGeom>
        </p:spPr>
      </p:pic>
      <p:sp>
        <p:nvSpPr>
          <p:cNvPr id="11" name="Espace réservé du contenu 7"/>
          <p:cNvSpPr txBox="1">
            <a:spLocks/>
          </p:cNvSpPr>
          <p:nvPr/>
        </p:nvSpPr>
        <p:spPr>
          <a:xfrm>
            <a:off x="103719" y="705927"/>
            <a:ext cx="3816347" cy="1080534"/>
          </a:xfrm>
          <a:prstGeom prst="rect">
            <a:avLst/>
          </a:prstGeom>
        </p:spPr>
        <p:txBody>
          <a:bodyPr vert="horz" rtlCol="0">
            <a:normAutofit fontScale="92500"/>
          </a:bodyPr>
          <a:lstStyle>
            <a:lvl1pPr marL="380996" indent="-380996" algn="l" rtl="0" eaLnBrk="1" latinLnBrk="0" hangingPunct="1">
              <a:spcBef>
                <a:spcPct val="20000"/>
              </a:spcBef>
              <a:buClr>
                <a:srgbClr val="7030A0"/>
              </a:buClr>
              <a:buSzPct val="100000"/>
              <a:buFont typeface="Wingdings" panose="05000000000000000000" pitchFamily="2" charset="2"/>
              <a:buChar char=""/>
              <a:defRPr lang="fr-FR" sz="3111" kern="1200">
                <a:solidFill>
                  <a:srgbClr val="0070C0"/>
                </a:solidFill>
                <a:latin typeface="Yu Gothic UI Light" panose="020B0300000000000000" pitchFamily="34" charset="-128"/>
                <a:ea typeface="Yu Gothic UI Light" panose="020B0300000000000000" pitchFamily="34" charset="-128"/>
                <a:cs typeface="Calibri" panose="020F0502020204030204" pitchFamily="34" charset="0"/>
              </a:defRPr>
            </a:lvl1pPr>
            <a:lvl2pPr marL="825492" indent="-317497" algn="l" rtl="0" eaLnBrk="1" latinLnBrk="0" hangingPunct="1">
              <a:spcBef>
                <a:spcPct val="20000"/>
              </a:spcBef>
              <a:buClr>
                <a:schemeClr val="tx1">
                  <a:lumMod val="75000"/>
                  <a:lumOff val="25000"/>
                </a:schemeClr>
              </a:buClr>
              <a:buSzPct val="75000"/>
              <a:buFont typeface="Wingdings" panose="05000000000000000000" pitchFamily="2" charset="2"/>
              <a:buChar char=""/>
              <a:defRPr lang="fr-FR" sz="2667" kern="1200">
                <a:solidFill>
                  <a:srgbClr val="0070C0"/>
                </a:solidFill>
                <a:latin typeface="Yu Gothic UI Light" panose="020B0300000000000000" pitchFamily="34" charset="-128"/>
                <a:ea typeface="Yu Gothic UI Light" panose="020B0300000000000000" pitchFamily="34" charset="-128"/>
                <a:cs typeface="Calibri" panose="020F0502020204030204" pitchFamily="34" charset="0"/>
              </a:defRPr>
            </a:lvl2pPr>
            <a:lvl3pPr marL="1269987" indent="-253997" algn="l" rtl="0" eaLnBrk="1" latinLnBrk="0" hangingPunct="1">
              <a:spcBef>
                <a:spcPct val="20000"/>
              </a:spcBef>
              <a:buFontTx/>
              <a:buBlip>
                <a:blip r:embed="rId4"/>
              </a:buBlip>
              <a:defRPr lang="fr-FR" sz="2222" kern="1200">
                <a:solidFill>
                  <a:srgbClr val="0070C0"/>
                </a:solidFill>
                <a:latin typeface="Yu Gothic UI Light" panose="020B0300000000000000" pitchFamily="34" charset="-128"/>
                <a:ea typeface="Yu Gothic UI Light" panose="020B0300000000000000" pitchFamily="34" charset="-128"/>
                <a:cs typeface="Calibri" panose="020F0502020204030204" pitchFamily="34" charset="0"/>
              </a:defRPr>
            </a:lvl3pPr>
            <a:lvl4pPr marL="1777982" indent="-253997" algn="l" rtl="0" eaLnBrk="1" latinLnBrk="0" hangingPunct="1">
              <a:spcBef>
                <a:spcPct val="20000"/>
              </a:spcBef>
              <a:buFontTx/>
              <a:buBlip>
                <a:blip r:embed="rId5"/>
              </a:buBlip>
              <a:defRPr lang="fr-FR" sz="2000" kern="1200">
                <a:solidFill>
                  <a:srgbClr val="0070C0"/>
                </a:solidFill>
                <a:latin typeface="Yu Gothic UI Light" panose="020B0300000000000000" pitchFamily="34" charset="-128"/>
                <a:ea typeface="Yu Gothic UI Light" panose="020B0300000000000000" pitchFamily="34" charset="-128"/>
                <a:cs typeface="Calibri" panose="020F0502020204030204" pitchFamily="34" charset="0"/>
              </a:defRPr>
            </a:lvl4pPr>
            <a:lvl5pPr marL="2285977" indent="-253997" algn="l" rtl="0" eaLnBrk="1" latinLnBrk="0" hangingPunct="1">
              <a:spcBef>
                <a:spcPct val="20000"/>
              </a:spcBef>
              <a:buFontTx/>
              <a:buBlip>
                <a:blip r:embed="rId6"/>
              </a:buBlip>
              <a:defRPr lang="fr-FR" sz="2000" kern="1200">
                <a:solidFill>
                  <a:srgbClr val="0070C0"/>
                </a:solidFill>
                <a:latin typeface="Yu Gothic UI Light" panose="020B0300000000000000" pitchFamily="34" charset="-128"/>
                <a:ea typeface="Yu Gothic UI Light" panose="020B0300000000000000" pitchFamily="34" charset="-128"/>
                <a:cs typeface="Calibri" panose="020F0502020204030204" pitchFamily="34" charset="0"/>
              </a:defRPr>
            </a:lvl5pPr>
            <a:lvl6pPr marL="2793972" indent="-253997" algn="l" rtl="0" eaLnBrk="1" latinLnBrk="0" hangingPunct="1">
              <a:spcBef>
                <a:spcPct val="20000"/>
              </a:spcBef>
              <a:buFont typeface="Arial"/>
              <a:buChar char="•"/>
              <a:defRPr lang="fr-FR" sz="2222" kern="1200">
                <a:solidFill>
                  <a:schemeClr val="tx1"/>
                </a:solidFill>
                <a:latin typeface="+mn-lt"/>
                <a:ea typeface="+mn-ea"/>
                <a:cs typeface="+mn-cs"/>
              </a:defRPr>
            </a:lvl6pPr>
            <a:lvl7pPr marL="3301967" indent="-253997" algn="l" rtl="0" eaLnBrk="1" latinLnBrk="0" hangingPunct="1">
              <a:spcBef>
                <a:spcPct val="20000"/>
              </a:spcBef>
              <a:buFont typeface="Arial"/>
              <a:buChar char="•"/>
              <a:defRPr lang="fr-FR" sz="2222" kern="1200">
                <a:solidFill>
                  <a:schemeClr val="tx1"/>
                </a:solidFill>
                <a:latin typeface="+mn-lt"/>
                <a:ea typeface="+mn-ea"/>
                <a:cs typeface="+mn-cs"/>
              </a:defRPr>
            </a:lvl7pPr>
            <a:lvl8pPr marL="3809962" indent="-253997" algn="l" rtl="0" eaLnBrk="1" latinLnBrk="0" hangingPunct="1">
              <a:spcBef>
                <a:spcPct val="20000"/>
              </a:spcBef>
              <a:buFont typeface="Arial"/>
              <a:buChar char="•"/>
              <a:defRPr lang="fr-FR" sz="2222" kern="1200">
                <a:solidFill>
                  <a:schemeClr val="tx1"/>
                </a:solidFill>
                <a:latin typeface="+mn-lt"/>
                <a:ea typeface="+mn-ea"/>
                <a:cs typeface="+mn-cs"/>
              </a:defRPr>
            </a:lvl8pPr>
            <a:lvl9pPr marL="4317957" indent="-253997" algn="l" rtl="0" eaLnBrk="1" latinLnBrk="0" hangingPunct="1">
              <a:spcBef>
                <a:spcPct val="20000"/>
              </a:spcBef>
              <a:buFont typeface="Arial"/>
              <a:buChar char="•"/>
              <a:defRPr lang="fr-FR" sz="2222" kern="1200">
                <a:solidFill>
                  <a:schemeClr val="tx1"/>
                </a:solidFill>
                <a:latin typeface="+mn-lt"/>
                <a:ea typeface="+mn-ea"/>
                <a:cs typeface="+mn-cs"/>
              </a:defRPr>
            </a:lvl9pPr>
          </a:lstStyle>
          <a:p>
            <a:pPr defTabSz="914400"/>
            <a:r>
              <a:rPr lang="fr-FR" sz="2800" dirty="0" smtClean="0"/>
              <a:t>Set-up expérimental de recirculation de gaz</a:t>
            </a:r>
            <a:r>
              <a:rPr lang="fr-FR" dirty="0" smtClean="0"/>
              <a:t>.</a:t>
            </a:r>
            <a:endParaRPr lang="fr-FR" dirty="0"/>
          </a:p>
        </p:txBody>
      </p:sp>
      <p:sp>
        <p:nvSpPr>
          <p:cNvPr id="32" name="ZoneTexte 31"/>
          <p:cNvSpPr txBox="1"/>
          <p:nvPr/>
        </p:nvSpPr>
        <p:spPr>
          <a:xfrm>
            <a:off x="103719" y="1925087"/>
            <a:ext cx="4298947" cy="3154710"/>
          </a:xfrm>
          <a:prstGeom prst="rect">
            <a:avLst/>
          </a:prstGeom>
          <a:noFill/>
        </p:spPr>
        <p:txBody>
          <a:bodyPr wrap="square" rtlCol="0">
            <a:spAutoFit/>
          </a:bodyPr>
          <a:lstStyle/>
          <a:p>
            <a:pPr lvl="0"/>
            <a:r>
              <a:rPr lang="fr-FR" sz="1400" dirty="0" smtClean="0">
                <a:solidFill>
                  <a:srgbClr val="FF0000"/>
                </a:solidFill>
              </a:rPr>
              <a:t>- Banc </a:t>
            </a:r>
            <a:r>
              <a:rPr lang="fr-FR" sz="1400" dirty="0">
                <a:solidFill>
                  <a:srgbClr val="FF0000"/>
                </a:solidFill>
              </a:rPr>
              <a:t>de pompage pour vide secondaire de l’ensemble</a:t>
            </a:r>
          </a:p>
          <a:p>
            <a:pPr lvl="0"/>
            <a:r>
              <a:rPr lang="fr-FR" sz="1400" dirty="0" smtClean="0">
                <a:solidFill>
                  <a:srgbClr val="00B050"/>
                </a:solidFill>
              </a:rPr>
              <a:t>- Détecteur </a:t>
            </a:r>
            <a:r>
              <a:rPr lang="fr-FR" sz="1400" dirty="0">
                <a:solidFill>
                  <a:srgbClr val="00B050"/>
                </a:solidFill>
              </a:rPr>
              <a:t>et sa chambre à vide</a:t>
            </a:r>
          </a:p>
          <a:p>
            <a:pPr lvl="0"/>
            <a:r>
              <a:rPr lang="fr-FR" sz="1400" dirty="0" smtClean="0">
                <a:solidFill>
                  <a:srgbClr val="F442F0"/>
                </a:solidFill>
              </a:rPr>
              <a:t>- Système </a:t>
            </a:r>
            <a:r>
              <a:rPr lang="fr-FR" sz="1400" dirty="0">
                <a:solidFill>
                  <a:srgbClr val="F442F0"/>
                </a:solidFill>
              </a:rPr>
              <a:t>de régulation en pression/débit du gaz.</a:t>
            </a:r>
          </a:p>
          <a:p>
            <a:pPr lvl="0"/>
            <a:r>
              <a:rPr lang="fr-FR" sz="1400" dirty="0" smtClean="0">
                <a:solidFill>
                  <a:schemeClr val="accent6"/>
                </a:solidFill>
              </a:rPr>
              <a:t>- Pompe </a:t>
            </a:r>
            <a:r>
              <a:rPr lang="fr-FR" sz="1400" dirty="0">
                <a:solidFill>
                  <a:schemeClr val="accent6"/>
                </a:solidFill>
              </a:rPr>
              <a:t>de recirculation du gaz</a:t>
            </a:r>
          </a:p>
          <a:p>
            <a:pPr lvl="0"/>
            <a:r>
              <a:rPr lang="fr-FR" sz="1400" dirty="0" smtClean="0">
                <a:solidFill>
                  <a:srgbClr val="7030A0"/>
                </a:solidFill>
              </a:rPr>
              <a:t>- Filtre </a:t>
            </a:r>
            <a:r>
              <a:rPr lang="fr-FR" sz="1400" dirty="0">
                <a:solidFill>
                  <a:srgbClr val="7030A0"/>
                </a:solidFill>
              </a:rPr>
              <a:t>pour purifier gaz</a:t>
            </a:r>
          </a:p>
          <a:p>
            <a:pPr lvl="0"/>
            <a:endParaRPr lang="fr-FR" sz="1400" dirty="0">
              <a:latin typeface="Calibri" panose="020F0502020204030204" pitchFamily="34" charset="0"/>
              <a:cs typeface="Calibri" panose="020F0502020204030204" pitchFamily="34" charset="0"/>
            </a:endParaRPr>
          </a:p>
          <a:p>
            <a:pPr lvl="0"/>
            <a:r>
              <a:rPr lang="fr-FR" sz="1400" dirty="0" smtClean="0">
                <a:latin typeface="Calibri" panose="020F0502020204030204" pitchFamily="34" charset="0"/>
                <a:cs typeface="Calibri" panose="020F0502020204030204" pitchFamily="34" charset="0"/>
              </a:rPr>
              <a:t>Monitoring </a:t>
            </a:r>
            <a:r>
              <a:rPr lang="fr-FR" sz="1400" dirty="0">
                <a:latin typeface="Calibri" panose="020F0502020204030204" pitchFamily="34" charset="0"/>
                <a:cs typeface="Calibri" panose="020F0502020204030204" pitchFamily="34" charset="0"/>
              </a:rPr>
              <a:t>en pression/température </a:t>
            </a:r>
            <a:endParaRPr lang="fr-FR" sz="1400" dirty="0" smtClean="0">
              <a:latin typeface="Calibri" panose="020F0502020204030204" pitchFamily="34" charset="0"/>
              <a:cs typeface="Calibri" panose="020F0502020204030204" pitchFamily="34" charset="0"/>
            </a:endParaRPr>
          </a:p>
          <a:p>
            <a:pPr lvl="0"/>
            <a:r>
              <a:rPr lang="fr-FR" sz="1400" dirty="0" smtClean="0">
                <a:latin typeface="Calibri" panose="020F0502020204030204" pitchFamily="34" charset="0"/>
                <a:cs typeface="Calibri" panose="020F0502020204030204" pitchFamily="34" charset="0"/>
              </a:rPr>
              <a:t>-&gt; </a:t>
            </a:r>
            <a:r>
              <a:rPr lang="fr-FR" sz="1400" dirty="0">
                <a:latin typeface="Calibri" panose="020F0502020204030204" pitchFamily="34" charset="0"/>
                <a:cs typeface="Calibri" panose="020F0502020204030204" pitchFamily="34" charset="0"/>
              </a:rPr>
              <a:t>0-10V  </a:t>
            </a:r>
            <a:r>
              <a:rPr lang="fr-FR" sz="1400" dirty="0" smtClean="0">
                <a:latin typeface="Calibri" panose="020F0502020204030204" pitchFamily="34" charset="0"/>
                <a:cs typeface="Calibri" panose="020F0502020204030204" pitchFamily="34" charset="0"/>
              </a:rPr>
              <a:t>-&gt; Numexo2.</a:t>
            </a:r>
          </a:p>
          <a:p>
            <a:pPr lvl="0"/>
            <a:endParaRPr lang="fr-FR" sz="1200" dirty="0">
              <a:latin typeface="Calibri" panose="020F0502020204030204" pitchFamily="34" charset="0"/>
              <a:cs typeface="Calibri" panose="020F0502020204030204" pitchFamily="34" charset="0"/>
            </a:endParaRPr>
          </a:p>
          <a:p>
            <a:pPr lvl="0"/>
            <a:r>
              <a:rPr lang="fr-FR" sz="1400" dirty="0">
                <a:latin typeface="Calibri" panose="020F0502020204030204" pitchFamily="34" charset="0"/>
                <a:cs typeface="Calibri" panose="020F0502020204030204" pitchFamily="34" charset="0"/>
              </a:rPr>
              <a:t>3</a:t>
            </a:r>
            <a:r>
              <a:rPr lang="fr-FR" sz="1400" dirty="0" smtClean="0">
                <a:latin typeface="Calibri" panose="020F0502020204030204" pitchFamily="34" charset="0"/>
                <a:cs typeface="Calibri" panose="020F0502020204030204" pitchFamily="34" charset="0"/>
              </a:rPr>
              <a:t> conditions </a:t>
            </a:r>
            <a:r>
              <a:rPr lang="fr-FR" sz="1400" dirty="0">
                <a:latin typeface="Calibri" panose="020F0502020204030204" pitchFamily="34" charset="0"/>
                <a:cs typeface="Calibri" panose="020F0502020204030204" pitchFamily="34" charset="0"/>
              </a:rPr>
              <a:t>de fonctionnement: </a:t>
            </a:r>
          </a:p>
          <a:p>
            <a:endParaRPr lang="fr-FR" sz="600" dirty="0" smtClean="0">
              <a:latin typeface="Calibri" panose="020F0502020204030204" pitchFamily="34" charset="0"/>
              <a:cs typeface="Calibri" panose="020F0502020204030204" pitchFamily="34" charset="0"/>
            </a:endParaRPr>
          </a:p>
          <a:p>
            <a:r>
              <a:rPr lang="fr-FR" sz="1400" dirty="0" smtClean="0">
                <a:latin typeface="Calibri" panose="020F0502020204030204" pitchFamily="34" charset="0"/>
                <a:cs typeface="Calibri" panose="020F0502020204030204" pitchFamily="34" charset="0"/>
              </a:rPr>
              <a:t>- Statique</a:t>
            </a:r>
            <a:r>
              <a:rPr lang="fr-FR" sz="1400" dirty="0">
                <a:latin typeface="Calibri" panose="020F0502020204030204" pitchFamily="34" charset="0"/>
                <a:cs typeface="Calibri" panose="020F0502020204030204" pitchFamily="34" charset="0"/>
              </a:rPr>
              <a:t>	</a:t>
            </a:r>
            <a:endParaRPr lang="fr-FR" sz="1400" dirty="0" smtClean="0">
              <a:latin typeface="Calibri" panose="020F0502020204030204" pitchFamily="34" charset="0"/>
              <a:cs typeface="Calibri" panose="020F0502020204030204" pitchFamily="34" charset="0"/>
            </a:endParaRPr>
          </a:p>
          <a:p>
            <a:r>
              <a:rPr lang="fr-FR" sz="1400" dirty="0" smtClean="0">
                <a:latin typeface="Calibri" panose="020F0502020204030204" pitchFamily="34" charset="0"/>
                <a:cs typeface="Calibri" panose="020F0502020204030204" pitchFamily="34" charset="0"/>
              </a:rPr>
              <a:t>- Boucle </a:t>
            </a:r>
            <a:r>
              <a:rPr lang="fr-FR" sz="1400" dirty="0">
                <a:latin typeface="Calibri" panose="020F0502020204030204" pitchFamily="34" charset="0"/>
                <a:cs typeface="Calibri" panose="020F0502020204030204" pitchFamily="34" charset="0"/>
              </a:rPr>
              <a:t>fermé sans filtre (by-pass)</a:t>
            </a:r>
          </a:p>
          <a:p>
            <a:r>
              <a:rPr lang="fr-FR" sz="1400" dirty="0" smtClean="0">
                <a:latin typeface="Calibri" panose="020F0502020204030204" pitchFamily="34" charset="0"/>
                <a:cs typeface="Calibri" panose="020F0502020204030204" pitchFamily="34" charset="0"/>
              </a:rPr>
              <a:t>- Boucle </a:t>
            </a:r>
            <a:r>
              <a:rPr lang="fr-FR" sz="1400" dirty="0">
                <a:latin typeface="Calibri" panose="020F0502020204030204" pitchFamily="34" charset="0"/>
                <a:cs typeface="Calibri" panose="020F0502020204030204" pitchFamily="34" charset="0"/>
              </a:rPr>
              <a:t>fermé avec filtre</a:t>
            </a:r>
          </a:p>
          <a:p>
            <a:endParaRPr lang="fr-FR" sz="1200" dirty="0"/>
          </a:p>
        </p:txBody>
      </p:sp>
      <p:pic>
        <p:nvPicPr>
          <p:cNvPr id="33" name="Image 32"/>
          <p:cNvPicPr>
            <a:picLocks noChangeAspect="1"/>
          </p:cNvPicPr>
          <p:nvPr/>
        </p:nvPicPr>
        <p:blipFill>
          <a:blip r:embed="rId7"/>
          <a:stretch>
            <a:fillRect/>
          </a:stretch>
        </p:blipFill>
        <p:spPr>
          <a:xfrm>
            <a:off x="4293796" y="714393"/>
            <a:ext cx="5739203" cy="4662199"/>
          </a:xfrm>
          <a:prstGeom prst="rect">
            <a:avLst/>
          </a:prstGeom>
        </p:spPr>
      </p:pic>
      <p:sp>
        <p:nvSpPr>
          <p:cNvPr id="12" name="ZoneTexte 11"/>
          <p:cNvSpPr txBox="1"/>
          <p:nvPr/>
        </p:nvSpPr>
        <p:spPr>
          <a:xfrm>
            <a:off x="6528785" y="625549"/>
            <a:ext cx="1747339" cy="200055"/>
          </a:xfrm>
          <a:prstGeom prst="rect">
            <a:avLst/>
          </a:prstGeom>
          <a:noFill/>
        </p:spPr>
        <p:txBody>
          <a:bodyPr wrap="square" rtlCol="0">
            <a:spAutoFit/>
          </a:bodyPr>
          <a:lstStyle/>
          <a:p>
            <a:r>
              <a:rPr lang="fr-FR" sz="700" i="1" dirty="0" smtClean="0">
                <a:latin typeface="Calibri" panose="020F0502020204030204" pitchFamily="34" charset="0"/>
                <a:cs typeface="Calibri" panose="020F0502020204030204" pitchFamily="34" charset="0"/>
              </a:rPr>
              <a:t>Courtesy of </a:t>
            </a:r>
            <a:r>
              <a:rPr lang="en-US" sz="700" i="1" dirty="0">
                <a:latin typeface="Calibri" panose="020F0502020204030204" pitchFamily="34" charset="0"/>
                <a:cs typeface="Calibri" panose="020F0502020204030204" pitchFamily="34" charset="0"/>
              </a:rPr>
              <a:t>K. Rojeeta Devi</a:t>
            </a:r>
            <a:endParaRPr lang="fr-FR" sz="700" i="1" dirty="0">
              <a:latin typeface="Calibri" panose="020F0502020204030204" pitchFamily="34" charset="0"/>
              <a:cs typeface="Calibri" panose="020F0502020204030204" pitchFamily="34" charset="0"/>
            </a:endParaRPr>
          </a:p>
        </p:txBody>
      </p:sp>
      <p:sp>
        <p:nvSpPr>
          <p:cNvPr id="13" name="Espace réservé de la date 5"/>
          <p:cNvSpPr>
            <a:spLocks noGrp="1"/>
          </p:cNvSpPr>
          <p:nvPr>
            <p:ph type="dt" sz="half" idx="2"/>
          </p:nvPr>
        </p:nvSpPr>
        <p:spPr>
          <a:xfrm>
            <a:off x="199459" y="5494074"/>
            <a:ext cx="2370667" cy="247984"/>
          </a:xfrm>
        </p:spPr>
        <p:txBody>
          <a:bodyPr/>
          <a:lstStyle/>
          <a:p>
            <a:r>
              <a:rPr lang="fr-FR" dirty="0" smtClean="0"/>
              <a:t>Lyon 8-9 juin 2023	</a:t>
            </a:r>
            <a:endParaRPr lang="en-US" dirty="0"/>
          </a:p>
        </p:txBody>
      </p:sp>
    </p:spTree>
    <p:extLst>
      <p:ext uri="{BB962C8B-B14F-4D97-AF65-F5344CB8AC3E}">
        <p14:creationId xmlns:p14="http://schemas.microsoft.com/office/powerpoint/2010/main" val="2652139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81475" y="106249"/>
            <a:ext cx="8179409" cy="424060"/>
          </a:xfrm>
        </p:spPr>
        <p:txBody>
          <a:bodyPr>
            <a:noAutofit/>
          </a:bodyPr>
          <a:lstStyle/>
          <a:p>
            <a:r>
              <a:rPr lang="fr-FR" sz="2400" dirty="0" smtClean="0"/>
              <a:t>Présentation du dispositif expérimental</a:t>
            </a:r>
            <a:endParaRPr lang="fr-FR" sz="2400" dirty="0"/>
          </a:p>
        </p:txBody>
      </p:sp>
      <p:sp>
        <p:nvSpPr>
          <p:cNvPr id="4" name="Espace réservé du numéro de diapositive 3"/>
          <p:cNvSpPr>
            <a:spLocks noGrp="1"/>
          </p:cNvSpPr>
          <p:nvPr>
            <p:ph type="sldNum" sz="quarter" idx="4"/>
          </p:nvPr>
        </p:nvSpPr>
        <p:spPr/>
        <p:txBody>
          <a:bodyPr/>
          <a:lstStyle/>
          <a:p>
            <a:fld id="{49BBC286-B2FE-44AC-8F25-02BBF4E9D127}" type="slidenum">
              <a:rPr lang="en-US" smtClean="0"/>
              <a:pPr/>
              <a:t>6</a:t>
            </a:fld>
            <a:endParaRPr lang="en-US" dirty="0"/>
          </a:p>
        </p:txBody>
      </p:sp>
      <p:sp>
        <p:nvSpPr>
          <p:cNvPr id="5" name="Espace réservé du pied de page 4"/>
          <p:cNvSpPr>
            <a:spLocks noGrp="1"/>
          </p:cNvSpPr>
          <p:nvPr>
            <p:ph type="ftr" sz="quarter" idx="3"/>
          </p:nvPr>
        </p:nvSpPr>
        <p:spPr/>
        <p:txBody>
          <a:bodyPr/>
          <a:lstStyle/>
          <a:p>
            <a:r>
              <a:rPr lang="en-US" dirty="0" smtClean="0"/>
              <a:t>C. NICOLLE – GANIL-SPIRAL2 – </a:t>
            </a:r>
            <a:r>
              <a:rPr lang="fr-FR" dirty="0" smtClean="0"/>
              <a:t>GDR Réseau détecteurs gazeux</a:t>
            </a:r>
            <a:endParaRPr lang="en-US" dirty="0"/>
          </a:p>
        </p:txBody>
      </p:sp>
      <p:pic>
        <p:nvPicPr>
          <p:cNvPr id="7" name="Image 6"/>
          <p:cNvPicPr>
            <a:picLocks noChangeAspect="1"/>
          </p:cNvPicPr>
          <p:nvPr/>
        </p:nvPicPr>
        <p:blipFill>
          <a:blip r:embed="rId3"/>
          <a:stretch>
            <a:fillRect/>
          </a:stretch>
        </p:blipFill>
        <p:spPr>
          <a:xfrm>
            <a:off x="6741331" y="32368"/>
            <a:ext cx="1035116" cy="572037"/>
          </a:xfrm>
          <a:prstGeom prst="rect">
            <a:avLst/>
          </a:prstGeom>
        </p:spPr>
      </p:pic>
      <p:sp>
        <p:nvSpPr>
          <p:cNvPr id="11" name="Espace réservé du contenu 7"/>
          <p:cNvSpPr txBox="1">
            <a:spLocks/>
          </p:cNvSpPr>
          <p:nvPr/>
        </p:nvSpPr>
        <p:spPr>
          <a:xfrm>
            <a:off x="103719" y="690687"/>
            <a:ext cx="7318161" cy="1080534"/>
          </a:xfrm>
          <a:prstGeom prst="rect">
            <a:avLst/>
          </a:prstGeom>
        </p:spPr>
        <p:txBody>
          <a:bodyPr vert="horz" rtlCol="0">
            <a:normAutofit/>
          </a:bodyPr>
          <a:lstStyle>
            <a:lvl1pPr marL="380996" indent="-380996" algn="l" rtl="0" eaLnBrk="1" latinLnBrk="0" hangingPunct="1">
              <a:spcBef>
                <a:spcPct val="20000"/>
              </a:spcBef>
              <a:buClr>
                <a:srgbClr val="7030A0"/>
              </a:buClr>
              <a:buSzPct val="100000"/>
              <a:buFont typeface="Wingdings" panose="05000000000000000000" pitchFamily="2" charset="2"/>
              <a:buChar char=""/>
              <a:defRPr lang="fr-FR" sz="3111" kern="1200">
                <a:solidFill>
                  <a:srgbClr val="0070C0"/>
                </a:solidFill>
                <a:latin typeface="Yu Gothic UI Light" panose="020B0300000000000000" pitchFamily="34" charset="-128"/>
                <a:ea typeface="Yu Gothic UI Light" panose="020B0300000000000000" pitchFamily="34" charset="-128"/>
                <a:cs typeface="Calibri" panose="020F0502020204030204" pitchFamily="34" charset="0"/>
              </a:defRPr>
            </a:lvl1pPr>
            <a:lvl2pPr marL="825492" indent="-317497" algn="l" rtl="0" eaLnBrk="1" latinLnBrk="0" hangingPunct="1">
              <a:spcBef>
                <a:spcPct val="20000"/>
              </a:spcBef>
              <a:buClr>
                <a:schemeClr val="tx1">
                  <a:lumMod val="75000"/>
                  <a:lumOff val="25000"/>
                </a:schemeClr>
              </a:buClr>
              <a:buSzPct val="75000"/>
              <a:buFont typeface="Wingdings" panose="05000000000000000000" pitchFamily="2" charset="2"/>
              <a:buChar char=""/>
              <a:defRPr lang="fr-FR" sz="2667" kern="1200">
                <a:solidFill>
                  <a:srgbClr val="0070C0"/>
                </a:solidFill>
                <a:latin typeface="Yu Gothic UI Light" panose="020B0300000000000000" pitchFamily="34" charset="-128"/>
                <a:ea typeface="Yu Gothic UI Light" panose="020B0300000000000000" pitchFamily="34" charset="-128"/>
                <a:cs typeface="Calibri" panose="020F0502020204030204" pitchFamily="34" charset="0"/>
              </a:defRPr>
            </a:lvl2pPr>
            <a:lvl3pPr marL="1269987" indent="-253997" algn="l" rtl="0" eaLnBrk="1" latinLnBrk="0" hangingPunct="1">
              <a:spcBef>
                <a:spcPct val="20000"/>
              </a:spcBef>
              <a:buFontTx/>
              <a:buBlip>
                <a:blip r:embed="rId4"/>
              </a:buBlip>
              <a:defRPr lang="fr-FR" sz="2222" kern="1200">
                <a:solidFill>
                  <a:srgbClr val="0070C0"/>
                </a:solidFill>
                <a:latin typeface="Yu Gothic UI Light" panose="020B0300000000000000" pitchFamily="34" charset="-128"/>
                <a:ea typeface="Yu Gothic UI Light" panose="020B0300000000000000" pitchFamily="34" charset="-128"/>
                <a:cs typeface="Calibri" panose="020F0502020204030204" pitchFamily="34" charset="0"/>
              </a:defRPr>
            </a:lvl3pPr>
            <a:lvl4pPr marL="1777982" indent="-253997" algn="l" rtl="0" eaLnBrk="1" latinLnBrk="0" hangingPunct="1">
              <a:spcBef>
                <a:spcPct val="20000"/>
              </a:spcBef>
              <a:buFontTx/>
              <a:buBlip>
                <a:blip r:embed="rId5"/>
              </a:buBlip>
              <a:defRPr lang="fr-FR" sz="2000" kern="1200">
                <a:solidFill>
                  <a:srgbClr val="0070C0"/>
                </a:solidFill>
                <a:latin typeface="Yu Gothic UI Light" panose="020B0300000000000000" pitchFamily="34" charset="-128"/>
                <a:ea typeface="Yu Gothic UI Light" panose="020B0300000000000000" pitchFamily="34" charset="-128"/>
                <a:cs typeface="Calibri" panose="020F0502020204030204" pitchFamily="34" charset="0"/>
              </a:defRPr>
            </a:lvl4pPr>
            <a:lvl5pPr marL="2285977" indent="-253997" algn="l" rtl="0" eaLnBrk="1" latinLnBrk="0" hangingPunct="1">
              <a:spcBef>
                <a:spcPct val="20000"/>
              </a:spcBef>
              <a:buFontTx/>
              <a:buBlip>
                <a:blip r:embed="rId6"/>
              </a:buBlip>
              <a:defRPr lang="fr-FR" sz="2000" kern="1200">
                <a:solidFill>
                  <a:srgbClr val="0070C0"/>
                </a:solidFill>
                <a:latin typeface="Yu Gothic UI Light" panose="020B0300000000000000" pitchFamily="34" charset="-128"/>
                <a:ea typeface="Yu Gothic UI Light" panose="020B0300000000000000" pitchFamily="34" charset="-128"/>
                <a:cs typeface="Calibri" panose="020F0502020204030204" pitchFamily="34" charset="0"/>
              </a:defRPr>
            </a:lvl5pPr>
            <a:lvl6pPr marL="2793972" indent="-253997" algn="l" rtl="0" eaLnBrk="1" latinLnBrk="0" hangingPunct="1">
              <a:spcBef>
                <a:spcPct val="20000"/>
              </a:spcBef>
              <a:buFont typeface="Arial"/>
              <a:buChar char="•"/>
              <a:defRPr lang="fr-FR" sz="2222" kern="1200">
                <a:solidFill>
                  <a:schemeClr val="tx1"/>
                </a:solidFill>
                <a:latin typeface="+mn-lt"/>
                <a:ea typeface="+mn-ea"/>
                <a:cs typeface="+mn-cs"/>
              </a:defRPr>
            </a:lvl6pPr>
            <a:lvl7pPr marL="3301967" indent="-253997" algn="l" rtl="0" eaLnBrk="1" latinLnBrk="0" hangingPunct="1">
              <a:spcBef>
                <a:spcPct val="20000"/>
              </a:spcBef>
              <a:buFont typeface="Arial"/>
              <a:buChar char="•"/>
              <a:defRPr lang="fr-FR" sz="2222" kern="1200">
                <a:solidFill>
                  <a:schemeClr val="tx1"/>
                </a:solidFill>
                <a:latin typeface="+mn-lt"/>
                <a:ea typeface="+mn-ea"/>
                <a:cs typeface="+mn-cs"/>
              </a:defRPr>
            </a:lvl7pPr>
            <a:lvl8pPr marL="3809962" indent="-253997" algn="l" rtl="0" eaLnBrk="1" latinLnBrk="0" hangingPunct="1">
              <a:spcBef>
                <a:spcPct val="20000"/>
              </a:spcBef>
              <a:buFont typeface="Arial"/>
              <a:buChar char="•"/>
              <a:defRPr lang="fr-FR" sz="2222" kern="1200">
                <a:solidFill>
                  <a:schemeClr val="tx1"/>
                </a:solidFill>
                <a:latin typeface="+mn-lt"/>
                <a:ea typeface="+mn-ea"/>
                <a:cs typeface="+mn-cs"/>
              </a:defRPr>
            </a:lvl8pPr>
            <a:lvl9pPr marL="4317957" indent="-253997" algn="l" rtl="0" eaLnBrk="1" latinLnBrk="0" hangingPunct="1">
              <a:spcBef>
                <a:spcPct val="20000"/>
              </a:spcBef>
              <a:buFont typeface="Arial"/>
              <a:buChar char="•"/>
              <a:defRPr lang="fr-FR" sz="2222" kern="1200">
                <a:solidFill>
                  <a:schemeClr val="tx1"/>
                </a:solidFill>
                <a:latin typeface="+mn-lt"/>
                <a:ea typeface="+mn-ea"/>
                <a:cs typeface="+mn-cs"/>
              </a:defRPr>
            </a:lvl9pPr>
          </a:lstStyle>
          <a:p>
            <a:pPr defTabSz="914400"/>
            <a:r>
              <a:rPr lang="fr-FR" sz="2800" dirty="0" smtClean="0"/>
              <a:t>Set-up expérimental de recirculation de gaz</a:t>
            </a:r>
            <a:r>
              <a:rPr lang="fr-FR" dirty="0" smtClean="0"/>
              <a:t>.</a:t>
            </a:r>
            <a:endParaRPr lang="fr-FR" dirty="0"/>
          </a:p>
        </p:txBody>
      </p:sp>
      <p:pic>
        <p:nvPicPr>
          <p:cNvPr id="2" name="Image 1"/>
          <p:cNvPicPr>
            <a:picLocks noChangeAspect="1"/>
          </p:cNvPicPr>
          <p:nvPr/>
        </p:nvPicPr>
        <p:blipFill rotWithShape="1">
          <a:blip r:embed="rId7" cstate="print">
            <a:extLst>
              <a:ext uri="{28A0092B-C50C-407E-A947-70E740481C1C}">
                <a14:useLocalDpi xmlns:a14="http://schemas.microsoft.com/office/drawing/2010/main" val="0"/>
              </a:ext>
            </a:extLst>
          </a:blip>
          <a:srcRect l="-1" r="53597"/>
          <a:stretch/>
        </p:blipFill>
        <p:spPr>
          <a:xfrm>
            <a:off x="375536" y="1670115"/>
            <a:ext cx="2046624" cy="3320857"/>
          </a:xfrm>
          <a:prstGeom prst="rect">
            <a:avLst/>
          </a:prstGeom>
        </p:spPr>
      </p:pic>
      <p:pic>
        <p:nvPicPr>
          <p:cNvPr id="8" name="Imag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90618" y="1670115"/>
            <a:ext cx="2500411" cy="3320857"/>
          </a:xfrm>
          <a:prstGeom prst="rect">
            <a:avLst/>
          </a:prstGeom>
        </p:spPr>
      </p:pic>
      <p:pic>
        <p:nvPicPr>
          <p:cNvPr id="9" name="Imag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61959" y="1670115"/>
            <a:ext cx="4410513" cy="3320857"/>
          </a:xfrm>
          <a:prstGeom prst="rect">
            <a:avLst/>
          </a:prstGeom>
        </p:spPr>
      </p:pic>
      <p:sp>
        <p:nvSpPr>
          <p:cNvPr id="14" name="Espace réservé de la date 5"/>
          <p:cNvSpPr>
            <a:spLocks noGrp="1"/>
          </p:cNvSpPr>
          <p:nvPr>
            <p:ph type="dt" sz="half" idx="2"/>
          </p:nvPr>
        </p:nvSpPr>
        <p:spPr>
          <a:xfrm>
            <a:off x="199459" y="5494074"/>
            <a:ext cx="2370667" cy="247984"/>
          </a:xfrm>
        </p:spPr>
        <p:txBody>
          <a:bodyPr/>
          <a:lstStyle/>
          <a:p>
            <a:r>
              <a:rPr lang="fr-FR" dirty="0" smtClean="0"/>
              <a:t>Lyon 8-9 juin 2023	</a:t>
            </a:r>
            <a:endParaRPr lang="en-US" dirty="0"/>
          </a:p>
        </p:txBody>
      </p:sp>
    </p:spTree>
    <p:extLst>
      <p:ext uri="{BB962C8B-B14F-4D97-AF65-F5344CB8AC3E}">
        <p14:creationId xmlns:p14="http://schemas.microsoft.com/office/powerpoint/2010/main" val="3561869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96715" y="106249"/>
            <a:ext cx="8179409" cy="424060"/>
          </a:xfrm>
        </p:spPr>
        <p:txBody>
          <a:bodyPr>
            <a:noAutofit/>
          </a:bodyPr>
          <a:lstStyle/>
          <a:p>
            <a:r>
              <a:rPr lang="fr-FR" sz="2000" dirty="0"/>
              <a:t>Méthode d’analyse et de correction des données</a:t>
            </a:r>
          </a:p>
        </p:txBody>
      </p:sp>
      <p:sp>
        <p:nvSpPr>
          <p:cNvPr id="4" name="Espace réservé du numéro de diapositive 3"/>
          <p:cNvSpPr>
            <a:spLocks noGrp="1"/>
          </p:cNvSpPr>
          <p:nvPr>
            <p:ph type="sldNum" sz="quarter" idx="4"/>
          </p:nvPr>
        </p:nvSpPr>
        <p:spPr/>
        <p:txBody>
          <a:bodyPr/>
          <a:lstStyle/>
          <a:p>
            <a:fld id="{49BBC286-B2FE-44AC-8F25-02BBF4E9D127}" type="slidenum">
              <a:rPr lang="en-US" smtClean="0"/>
              <a:pPr/>
              <a:t>7</a:t>
            </a:fld>
            <a:endParaRPr lang="en-US" dirty="0"/>
          </a:p>
        </p:txBody>
      </p:sp>
      <p:sp>
        <p:nvSpPr>
          <p:cNvPr id="5" name="Espace réservé du pied de page 4"/>
          <p:cNvSpPr>
            <a:spLocks noGrp="1"/>
          </p:cNvSpPr>
          <p:nvPr>
            <p:ph type="ftr" sz="quarter" idx="3"/>
          </p:nvPr>
        </p:nvSpPr>
        <p:spPr/>
        <p:txBody>
          <a:bodyPr/>
          <a:lstStyle/>
          <a:p>
            <a:r>
              <a:rPr lang="en-US" dirty="0" smtClean="0"/>
              <a:t>C. NICOLLE – GANIL-SPIRAL2 – </a:t>
            </a:r>
            <a:r>
              <a:rPr lang="fr-FR" dirty="0" smtClean="0"/>
              <a:t>GDR Réseau détecteurs gazeux</a:t>
            </a:r>
            <a:endParaRPr lang="en-US" dirty="0"/>
          </a:p>
        </p:txBody>
      </p:sp>
      <p:pic>
        <p:nvPicPr>
          <p:cNvPr id="7" name="Image 6"/>
          <p:cNvPicPr>
            <a:picLocks noChangeAspect="1"/>
          </p:cNvPicPr>
          <p:nvPr/>
        </p:nvPicPr>
        <p:blipFill>
          <a:blip r:embed="rId3"/>
          <a:stretch>
            <a:fillRect/>
          </a:stretch>
        </p:blipFill>
        <p:spPr>
          <a:xfrm>
            <a:off x="6741331" y="32368"/>
            <a:ext cx="1035116" cy="572037"/>
          </a:xfrm>
          <a:prstGeom prst="rect">
            <a:avLst/>
          </a:prstGeom>
        </p:spPr>
      </p:pic>
      <p:sp>
        <p:nvSpPr>
          <p:cNvPr id="2" name="Espace réservé du contenu 1"/>
          <p:cNvSpPr>
            <a:spLocks noGrp="1"/>
          </p:cNvSpPr>
          <p:nvPr>
            <p:ph idx="1"/>
          </p:nvPr>
        </p:nvSpPr>
        <p:spPr>
          <a:xfrm>
            <a:off x="199459" y="678286"/>
            <a:ext cx="9762945" cy="6385101"/>
          </a:xfrm>
        </p:spPr>
        <p:txBody>
          <a:bodyPr>
            <a:normAutofit/>
          </a:bodyPr>
          <a:lstStyle/>
          <a:p>
            <a:r>
              <a:rPr lang="fr-FR" sz="2800" dirty="0" smtClean="0"/>
              <a:t>Résultats bruts avant corrections</a:t>
            </a:r>
            <a:endParaRPr lang="fr-FR" sz="2800" dirty="0"/>
          </a:p>
        </p:txBody>
      </p:sp>
      <p:pic>
        <p:nvPicPr>
          <p:cNvPr id="8" name="Image 7"/>
          <p:cNvPicPr>
            <a:picLocks noChangeAspect="1"/>
          </p:cNvPicPr>
          <p:nvPr/>
        </p:nvPicPr>
        <p:blipFill>
          <a:blip r:embed="rId4"/>
          <a:stretch>
            <a:fillRect/>
          </a:stretch>
        </p:blipFill>
        <p:spPr>
          <a:xfrm>
            <a:off x="151770" y="1814314"/>
            <a:ext cx="4786781" cy="2673866"/>
          </a:xfrm>
          <a:prstGeom prst="rect">
            <a:avLst/>
          </a:prstGeom>
        </p:spPr>
      </p:pic>
      <p:pic>
        <p:nvPicPr>
          <p:cNvPr id="9" name="Image 8"/>
          <p:cNvPicPr>
            <a:picLocks noChangeAspect="1"/>
          </p:cNvPicPr>
          <p:nvPr/>
        </p:nvPicPr>
        <p:blipFill>
          <a:blip r:embed="rId5"/>
          <a:stretch>
            <a:fillRect/>
          </a:stretch>
        </p:blipFill>
        <p:spPr>
          <a:xfrm>
            <a:off x="5166377" y="1467651"/>
            <a:ext cx="4892083" cy="3108916"/>
          </a:xfrm>
          <a:prstGeom prst="rect">
            <a:avLst/>
          </a:prstGeom>
        </p:spPr>
      </p:pic>
      <p:sp>
        <p:nvSpPr>
          <p:cNvPr id="11" name="ZoneTexte 10"/>
          <p:cNvSpPr txBox="1"/>
          <p:nvPr/>
        </p:nvSpPr>
        <p:spPr>
          <a:xfrm>
            <a:off x="364576" y="1659979"/>
            <a:ext cx="1747339" cy="200055"/>
          </a:xfrm>
          <a:prstGeom prst="rect">
            <a:avLst/>
          </a:prstGeom>
          <a:noFill/>
        </p:spPr>
        <p:txBody>
          <a:bodyPr wrap="square" rtlCol="0">
            <a:spAutoFit/>
          </a:bodyPr>
          <a:lstStyle/>
          <a:p>
            <a:r>
              <a:rPr lang="fr-FR" sz="700" i="1" dirty="0" smtClean="0">
                <a:latin typeface="Calibri" panose="020F0502020204030204" pitchFamily="34" charset="0"/>
                <a:cs typeface="Calibri" panose="020F0502020204030204" pitchFamily="34" charset="0"/>
              </a:rPr>
              <a:t>Courtesy of </a:t>
            </a:r>
            <a:r>
              <a:rPr lang="en-US" sz="700" i="1" dirty="0">
                <a:latin typeface="Calibri" panose="020F0502020204030204" pitchFamily="34" charset="0"/>
                <a:cs typeface="Calibri" panose="020F0502020204030204" pitchFamily="34" charset="0"/>
              </a:rPr>
              <a:t>K. Rojeeta Devi</a:t>
            </a:r>
            <a:endParaRPr lang="fr-FR" sz="700" i="1" dirty="0">
              <a:latin typeface="Calibri" panose="020F0502020204030204" pitchFamily="34" charset="0"/>
              <a:cs typeface="Calibri" panose="020F0502020204030204" pitchFamily="34" charset="0"/>
            </a:endParaRPr>
          </a:p>
        </p:txBody>
      </p:sp>
      <p:sp>
        <p:nvSpPr>
          <p:cNvPr id="12" name="ZoneTexte 11"/>
          <p:cNvSpPr txBox="1"/>
          <p:nvPr/>
        </p:nvSpPr>
        <p:spPr>
          <a:xfrm>
            <a:off x="5622376" y="1558296"/>
            <a:ext cx="1747339" cy="200055"/>
          </a:xfrm>
          <a:prstGeom prst="rect">
            <a:avLst/>
          </a:prstGeom>
          <a:noFill/>
        </p:spPr>
        <p:txBody>
          <a:bodyPr wrap="square" rtlCol="0">
            <a:spAutoFit/>
          </a:bodyPr>
          <a:lstStyle/>
          <a:p>
            <a:r>
              <a:rPr lang="fr-FR" sz="700" i="1" dirty="0" smtClean="0">
                <a:latin typeface="Calibri" panose="020F0502020204030204" pitchFamily="34" charset="0"/>
                <a:cs typeface="Calibri" panose="020F0502020204030204" pitchFamily="34" charset="0"/>
              </a:rPr>
              <a:t>Courtesy of </a:t>
            </a:r>
            <a:r>
              <a:rPr lang="en-US" sz="700" i="1" dirty="0">
                <a:latin typeface="Calibri" panose="020F0502020204030204" pitchFamily="34" charset="0"/>
                <a:cs typeface="Calibri" panose="020F0502020204030204" pitchFamily="34" charset="0"/>
              </a:rPr>
              <a:t>K. Rojeeta Devi</a:t>
            </a:r>
            <a:endParaRPr lang="fr-FR" sz="700" i="1" dirty="0">
              <a:latin typeface="Calibri" panose="020F0502020204030204" pitchFamily="34" charset="0"/>
              <a:cs typeface="Calibri" panose="020F0502020204030204" pitchFamily="34" charset="0"/>
            </a:endParaRPr>
          </a:p>
        </p:txBody>
      </p:sp>
      <p:sp>
        <p:nvSpPr>
          <p:cNvPr id="14" name="ZoneTexte 13"/>
          <p:cNvSpPr txBox="1"/>
          <p:nvPr/>
        </p:nvSpPr>
        <p:spPr>
          <a:xfrm>
            <a:off x="5932407" y="1809594"/>
            <a:ext cx="1844040" cy="292388"/>
          </a:xfrm>
          <a:prstGeom prst="rect">
            <a:avLst/>
          </a:prstGeom>
          <a:noFill/>
        </p:spPr>
        <p:txBody>
          <a:bodyPr wrap="square" rtlCol="0">
            <a:spAutoFit/>
          </a:bodyPr>
          <a:lstStyle/>
          <a:p>
            <a:r>
              <a:rPr lang="fr-FR" sz="1300" dirty="0" smtClean="0">
                <a:latin typeface="Calibri" panose="020F0502020204030204" pitchFamily="34" charset="0"/>
                <a:cs typeface="Calibri" panose="020F0502020204030204" pitchFamily="34" charset="0"/>
              </a:rPr>
              <a:t>Circulation mode</a:t>
            </a:r>
            <a:endParaRPr lang="fr-FR" sz="1300" dirty="0">
              <a:latin typeface="Calibri" panose="020F0502020204030204" pitchFamily="34" charset="0"/>
              <a:cs typeface="Calibri" panose="020F0502020204030204" pitchFamily="34" charset="0"/>
            </a:endParaRPr>
          </a:p>
        </p:txBody>
      </p:sp>
      <p:sp>
        <p:nvSpPr>
          <p:cNvPr id="15" name="Espace réservé de la date 5"/>
          <p:cNvSpPr>
            <a:spLocks noGrp="1"/>
          </p:cNvSpPr>
          <p:nvPr>
            <p:ph type="dt" sz="half" idx="2"/>
          </p:nvPr>
        </p:nvSpPr>
        <p:spPr>
          <a:xfrm>
            <a:off x="199459" y="5494074"/>
            <a:ext cx="2370667" cy="247984"/>
          </a:xfrm>
        </p:spPr>
        <p:txBody>
          <a:bodyPr/>
          <a:lstStyle/>
          <a:p>
            <a:r>
              <a:rPr lang="fr-FR" dirty="0" smtClean="0"/>
              <a:t>Lyon 8-9 juin 2023	</a:t>
            </a:r>
            <a:endParaRPr lang="en-US" dirty="0"/>
          </a:p>
        </p:txBody>
      </p:sp>
    </p:spTree>
    <p:extLst>
      <p:ext uri="{BB962C8B-B14F-4D97-AF65-F5344CB8AC3E}">
        <p14:creationId xmlns:p14="http://schemas.microsoft.com/office/powerpoint/2010/main" val="31233038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96715" y="106249"/>
            <a:ext cx="8179409" cy="424060"/>
          </a:xfrm>
        </p:spPr>
        <p:txBody>
          <a:bodyPr>
            <a:noAutofit/>
          </a:bodyPr>
          <a:lstStyle/>
          <a:p>
            <a:r>
              <a:rPr lang="fr-FR" sz="2000" dirty="0"/>
              <a:t>Méthode d’analyse et de correction des données</a:t>
            </a:r>
          </a:p>
        </p:txBody>
      </p:sp>
      <p:sp>
        <p:nvSpPr>
          <p:cNvPr id="4" name="Espace réservé du numéro de diapositive 3"/>
          <p:cNvSpPr>
            <a:spLocks noGrp="1"/>
          </p:cNvSpPr>
          <p:nvPr>
            <p:ph type="sldNum" sz="quarter" idx="4"/>
          </p:nvPr>
        </p:nvSpPr>
        <p:spPr/>
        <p:txBody>
          <a:bodyPr/>
          <a:lstStyle/>
          <a:p>
            <a:fld id="{49BBC286-B2FE-44AC-8F25-02BBF4E9D127}" type="slidenum">
              <a:rPr lang="en-US" smtClean="0"/>
              <a:pPr/>
              <a:t>8</a:t>
            </a:fld>
            <a:endParaRPr lang="en-US" dirty="0"/>
          </a:p>
        </p:txBody>
      </p:sp>
      <p:sp>
        <p:nvSpPr>
          <p:cNvPr id="5" name="Espace réservé du pied de page 4"/>
          <p:cNvSpPr>
            <a:spLocks noGrp="1"/>
          </p:cNvSpPr>
          <p:nvPr>
            <p:ph type="ftr" sz="quarter" idx="3"/>
          </p:nvPr>
        </p:nvSpPr>
        <p:spPr/>
        <p:txBody>
          <a:bodyPr/>
          <a:lstStyle/>
          <a:p>
            <a:r>
              <a:rPr lang="en-US" dirty="0" smtClean="0"/>
              <a:t>C. NICOLLE – GANIL-SPIRAL2 – </a:t>
            </a:r>
            <a:r>
              <a:rPr lang="fr-FR" dirty="0" smtClean="0"/>
              <a:t>GDR Réseau détecteurs gazeux</a:t>
            </a:r>
            <a:endParaRPr lang="en-US" dirty="0"/>
          </a:p>
        </p:txBody>
      </p:sp>
      <p:pic>
        <p:nvPicPr>
          <p:cNvPr id="7" name="Image 6"/>
          <p:cNvPicPr>
            <a:picLocks noChangeAspect="1"/>
          </p:cNvPicPr>
          <p:nvPr/>
        </p:nvPicPr>
        <p:blipFill>
          <a:blip r:embed="rId3"/>
          <a:stretch>
            <a:fillRect/>
          </a:stretch>
        </p:blipFill>
        <p:spPr>
          <a:xfrm>
            <a:off x="6741331" y="32368"/>
            <a:ext cx="1035116" cy="572037"/>
          </a:xfrm>
          <a:prstGeom prst="rect">
            <a:avLst/>
          </a:prstGeom>
        </p:spPr>
      </p:pic>
      <p:sp>
        <p:nvSpPr>
          <p:cNvPr id="2" name="Espace réservé du contenu 1"/>
          <p:cNvSpPr>
            <a:spLocks noGrp="1"/>
          </p:cNvSpPr>
          <p:nvPr>
            <p:ph idx="1"/>
          </p:nvPr>
        </p:nvSpPr>
        <p:spPr>
          <a:xfrm>
            <a:off x="201320" y="678286"/>
            <a:ext cx="9761084" cy="6385101"/>
          </a:xfrm>
        </p:spPr>
        <p:txBody>
          <a:bodyPr>
            <a:normAutofit/>
          </a:bodyPr>
          <a:lstStyle/>
          <a:p>
            <a:r>
              <a:rPr lang="fr-FR" sz="2800" dirty="0" smtClean="0"/>
              <a:t>Correction électronique</a:t>
            </a:r>
            <a:endParaRPr lang="fr-FR" sz="2800" dirty="0"/>
          </a:p>
        </p:txBody>
      </p:sp>
      <p:pic>
        <p:nvPicPr>
          <p:cNvPr id="8" name="Image 7"/>
          <p:cNvPicPr>
            <a:picLocks noChangeAspect="1"/>
          </p:cNvPicPr>
          <p:nvPr/>
        </p:nvPicPr>
        <p:blipFill>
          <a:blip r:embed="rId4"/>
          <a:stretch>
            <a:fillRect/>
          </a:stretch>
        </p:blipFill>
        <p:spPr>
          <a:xfrm>
            <a:off x="127582" y="1486138"/>
            <a:ext cx="4508499" cy="3032074"/>
          </a:xfrm>
          <a:prstGeom prst="rect">
            <a:avLst/>
          </a:prstGeom>
        </p:spPr>
      </p:pic>
      <p:pic>
        <p:nvPicPr>
          <p:cNvPr id="12" name="Image 11"/>
          <p:cNvPicPr>
            <a:picLocks noChangeAspect="1"/>
          </p:cNvPicPr>
          <p:nvPr/>
        </p:nvPicPr>
        <p:blipFill>
          <a:blip r:embed="rId5"/>
          <a:stretch>
            <a:fillRect/>
          </a:stretch>
        </p:blipFill>
        <p:spPr>
          <a:xfrm>
            <a:off x="4791961" y="1695461"/>
            <a:ext cx="5306567" cy="2771847"/>
          </a:xfrm>
          <a:prstGeom prst="rect">
            <a:avLst/>
          </a:prstGeom>
        </p:spPr>
      </p:pic>
      <p:sp>
        <p:nvSpPr>
          <p:cNvPr id="9" name="ZoneTexte 8"/>
          <p:cNvSpPr txBox="1"/>
          <p:nvPr/>
        </p:nvSpPr>
        <p:spPr>
          <a:xfrm>
            <a:off x="2856764" y="1430168"/>
            <a:ext cx="1677728" cy="754053"/>
          </a:xfrm>
          <a:prstGeom prst="rect">
            <a:avLst/>
          </a:prstGeom>
          <a:solidFill>
            <a:schemeClr val="bg1"/>
          </a:solidFill>
          <a:ln>
            <a:solidFill>
              <a:schemeClr val="tx1"/>
            </a:solidFill>
          </a:ln>
        </p:spPr>
        <p:txBody>
          <a:bodyPr wrap="square" rtlCol="0">
            <a:spAutoFit/>
          </a:bodyPr>
          <a:lstStyle/>
          <a:p>
            <a:r>
              <a:rPr lang="fr-FR" sz="700" dirty="0" smtClean="0">
                <a:solidFill>
                  <a:srgbClr val="FF0000"/>
                </a:solidFill>
                <a:latin typeface="Calibri" panose="020F0502020204030204" pitchFamily="34" charset="0"/>
                <a:cs typeface="Calibri" panose="020F0502020204030204" pitchFamily="34" charset="0"/>
              </a:rPr>
              <a:t>• Alpha</a:t>
            </a:r>
          </a:p>
          <a:p>
            <a:r>
              <a:rPr lang="fr-FR" sz="700" dirty="0" smtClean="0">
                <a:solidFill>
                  <a:srgbClr val="00B050"/>
                </a:solidFill>
                <a:latin typeface="Calibri" panose="020F0502020204030204" pitchFamily="34" charset="0"/>
                <a:cs typeface="Calibri" panose="020F0502020204030204" pitchFamily="34" charset="0"/>
              </a:rPr>
              <a:t>• Gassiplex-pulse</a:t>
            </a:r>
          </a:p>
          <a:p>
            <a:r>
              <a:rPr lang="fr-FR" sz="700" dirty="0">
                <a:solidFill>
                  <a:srgbClr val="F442F0"/>
                </a:solidFill>
                <a:latin typeface="Calibri" panose="020F0502020204030204" pitchFamily="34" charset="0"/>
                <a:cs typeface="Calibri" panose="020F0502020204030204" pitchFamily="34" charset="0"/>
              </a:rPr>
              <a:t>• </a:t>
            </a:r>
            <a:r>
              <a:rPr lang="fr-FR" sz="700" dirty="0" smtClean="0">
                <a:solidFill>
                  <a:srgbClr val="F442F0"/>
                </a:solidFill>
                <a:latin typeface="Calibri" panose="020F0502020204030204" pitchFamily="34" charset="0"/>
                <a:cs typeface="Calibri" panose="020F0502020204030204" pitchFamily="34" charset="0"/>
              </a:rPr>
              <a:t>Numexo-pulse</a:t>
            </a:r>
          </a:p>
          <a:p>
            <a:r>
              <a:rPr lang="fr-FR" sz="700" dirty="0">
                <a:solidFill>
                  <a:srgbClr val="0000FF"/>
                </a:solidFill>
                <a:latin typeface="Calibri" panose="020F0502020204030204" pitchFamily="34" charset="0"/>
                <a:cs typeface="Calibri" panose="020F0502020204030204" pitchFamily="34" charset="0"/>
              </a:rPr>
              <a:t>• </a:t>
            </a:r>
            <a:r>
              <a:rPr lang="fr-FR" sz="700" dirty="0" smtClean="0">
                <a:solidFill>
                  <a:srgbClr val="0000FF"/>
                </a:solidFill>
                <a:latin typeface="Calibri" panose="020F0502020204030204" pitchFamily="34" charset="0"/>
                <a:cs typeface="Calibri" panose="020F0502020204030204" pitchFamily="34" charset="0"/>
              </a:rPr>
              <a:t>Temperature</a:t>
            </a:r>
          </a:p>
          <a:p>
            <a:r>
              <a:rPr lang="fr-FR" sz="700" dirty="0" smtClean="0">
                <a:solidFill>
                  <a:srgbClr val="FF0000"/>
                </a:solidFill>
                <a:latin typeface="Calibri" panose="020F0502020204030204" pitchFamily="34" charset="0"/>
                <a:cs typeface="Calibri" panose="020F0502020204030204" pitchFamily="34" charset="0"/>
              </a:rPr>
              <a:t>o Alpha (Baseline corrected)</a:t>
            </a:r>
          </a:p>
          <a:p>
            <a:r>
              <a:rPr lang="fr-FR" sz="700" dirty="0">
                <a:solidFill>
                  <a:srgbClr val="00B050"/>
                </a:solidFill>
                <a:latin typeface="Calibri" panose="020F0502020204030204" pitchFamily="34" charset="0"/>
                <a:cs typeface="Calibri" panose="020F0502020204030204" pitchFamily="34" charset="0"/>
              </a:rPr>
              <a:t>o </a:t>
            </a:r>
            <a:r>
              <a:rPr lang="fr-FR" sz="700" dirty="0" smtClean="0">
                <a:solidFill>
                  <a:srgbClr val="00B050"/>
                </a:solidFill>
                <a:latin typeface="Calibri" panose="020F0502020204030204" pitchFamily="34" charset="0"/>
                <a:cs typeface="Calibri" panose="020F0502020204030204" pitchFamily="34" charset="0"/>
              </a:rPr>
              <a:t>Gassiplex-pulse (Baseline corrected</a:t>
            </a:r>
            <a:r>
              <a:rPr lang="fr-FR" sz="800" dirty="0" smtClean="0">
                <a:solidFill>
                  <a:srgbClr val="00B050"/>
                </a:solidFill>
                <a:latin typeface="Calibri" panose="020F0502020204030204" pitchFamily="34" charset="0"/>
                <a:cs typeface="Calibri" panose="020F0502020204030204" pitchFamily="34" charset="0"/>
              </a:rPr>
              <a:t>)</a:t>
            </a:r>
            <a:endParaRPr lang="fr-FR" sz="800" dirty="0">
              <a:solidFill>
                <a:srgbClr val="00B050"/>
              </a:solidFill>
              <a:latin typeface="Calibri" panose="020F0502020204030204" pitchFamily="34" charset="0"/>
              <a:cs typeface="Calibri" panose="020F0502020204030204" pitchFamily="34" charset="0"/>
            </a:endParaRPr>
          </a:p>
        </p:txBody>
      </p:sp>
      <p:sp>
        <p:nvSpPr>
          <p:cNvPr id="11" name="ZoneTexte 10"/>
          <p:cNvSpPr txBox="1"/>
          <p:nvPr/>
        </p:nvSpPr>
        <p:spPr>
          <a:xfrm>
            <a:off x="8054195" y="1307058"/>
            <a:ext cx="1650740" cy="877163"/>
          </a:xfrm>
          <a:prstGeom prst="rect">
            <a:avLst/>
          </a:prstGeom>
          <a:solidFill>
            <a:schemeClr val="bg1"/>
          </a:solidFill>
          <a:ln>
            <a:solidFill>
              <a:schemeClr val="tx1"/>
            </a:solidFill>
          </a:ln>
        </p:spPr>
        <p:txBody>
          <a:bodyPr wrap="square" rtlCol="0">
            <a:spAutoFit/>
          </a:bodyPr>
          <a:lstStyle/>
          <a:p>
            <a:r>
              <a:rPr lang="fr-FR" sz="700" dirty="0">
                <a:solidFill>
                  <a:srgbClr val="FF0000"/>
                </a:solidFill>
                <a:latin typeface="Calibri" panose="020F0502020204030204" pitchFamily="34" charset="0"/>
                <a:cs typeface="Calibri" panose="020F0502020204030204" pitchFamily="34" charset="0"/>
              </a:rPr>
              <a:t>• Alpha</a:t>
            </a:r>
          </a:p>
          <a:p>
            <a:r>
              <a:rPr lang="fr-FR" sz="700" dirty="0">
                <a:solidFill>
                  <a:srgbClr val="00B050"/>
                </a:solidFill>
                <a:latin typeface="Calibri" panose="020F0502020204030204" pitchFamily="34" charset="0"/>
                <a:cs typeface="Calibri" panose="020F0502020204030204" pitchFamily="34" charset="0"/>
              </a:rPr>
              <a:t>• Gassiplex-pulse</a:t>
            </a:r>
          </a:p>
          <a:p>
            <a:r>
              <a:rPr lang="fr-FR" sz="700" dirty="0">
                <a:solidFill>
                  <a:srgbClr val="F442F0"/>
                </a:solidFill>
                <a:latin typeface="Calibri" panose="020F0502020204030204" pitchFamily="34" charset="0"/>
                <a:cs typeface="Calibri" panose="020F0502020204030204" pitchFamily="34" charset="0"/>
              </a:rPr>
              <a:t>• Numexo-pulse</a:t>
            </a:r>
          </a:p>
          <a:p>
            <a:r>
              <a:rPr lang="fr-FR" sz="700" dirty="0">
                <a:solidFill>
                  <a:srgbClr val="0000FF"/>
                </a:solidFill>
                <a:latin typeface="Calibri" panose="020F0502020204030204" pitchFamily="34" charset="0"/>
                <a:cs typeface="Calibri" panose="020F0502020204030204" pitchFamily="34" charset="0"/>
              </a:rPr>
              <a:t>• Temperature</a:t>
            </a:r>
          </a:p>
          <a:p>
            <a:r>
              <a:rPr lang="fr-FR" sz="700" dirty="0">
                <a:solidFill>
                  <a:srgbClr val="FF0000"/>
                </a:solidFill>
                <a:latin typeface="Calibri" panose="020F0502020204030204" pitchFamily="34" charset="0"/>
                <a:cs typeface="Calibri" panose="020F0502020204030204" pitchFamily="34" charset="0"/>
              </a:rPr>
              <a:t>o Alpha (Baseline corrected)</a:t>
            </a:r>
          </a:p>
          <a:p>
            <a:r>
              <a:rPr lang="fr-FR" sz="700" dirty="0">
                <a:solidFill>
                  <a:srgbClr val="00B050"/>
                </a:solidFill>
                <a:latin typeface="Calibri" panose="020F0502020204030204" pitchFamily="34" charset="0"/>
                <a:cs typeface="Calibri" panose="020F0502020204030204" pitchFamily="34" charset="0"/>
              </a:rPr>
              <a:t>o Gassiplex-pulse (Baseline </a:t>
            </a:r>
            <a:r>
              <a:rPr lang="fr-FR" sz="700" dirty="0" smtClean="0">
                <a:solidFill>
                  <a:srgbClr val="00B050"/>
                </a:solidFill>
                <a:latin typeface="Calibri" panose="020F0502020204030204" pitchFamily="34" charset="0"/>
                <a:cs typeface="Calibri" panose="020F0502020204030204" pitchFamily="34" charset="0"/>
              </a:rPr>
              <a:t>corrected) </a:t>
            </a:r>
          </a:p>
          <a:p>
            <a:r>
              <a:rPr lang="fr-FR" sz="700" dirty="0" smtClean="0">
                <a:solidFill>
                  <a:srgbClr val="00FFFF"/>
                </a:solidFill>
                <a:latin typeface="Calibri" panose="020F0502020204030204" pitchFamily="34" charset="0"/>
                <a:cs typeface="Calibri" panose="020F0502020204030204" pitchFamily="34" charset="0"/>
              </a:rPr>
              <a:t>o </a:t>
            </a:r>
            <a:r>
              <a:rPr lang="fr-FR" sz="800" dirty="0" smtClean="0">
                <a:solidFill>
                  <a:srgbClr val="00FFFF"/>
                </a:solidFill>
                <a:latin typeface="Calibri" panose="020F0502020204030204" pitchFamily="34" charset="0"/>
                <a:cs typeface="Calibri" panose="020F0502020204030204" pitchFamily="34" charset="0"/>
              </a:rPr>
              <a:t>Alpha (Gassiplex-pulse corrected)</a:t>
            </a:r>
            <a:endParaRPr lang="fr-FR" sz="800" dirty="0">
              <a:solidFill>
                <a:srgbClr val="00FFFF"/>
              </a:solidFill>
              <a:latin typeface="Calibri" panose="020F0502020204030204" pitchFamily="34" charset="0"/>
              <a:cs typeface="Calibri" panose="020F0502020204030204" pitchFamily="34" charset="0"/>
            </a:endParaRPr>
          </a:p>
        </p:txBody>
      </p:sp>
      <p:sp>
        <p:nvSpPr>
          <p:cNvPr id="13" name="ZoneTexte 12"/>
          <p:cNvSpPr txBox="1"/>
          <p:nvPr/>
        </p:nvSpPr>
        <p:spPr>
          <a:xfrm>
            <a:off x="532216" y="1545584"/>
            <a:ext cx="1747339" cy="200055"/>
          </a:xfrm>
          <a:prstGeom prst="rect">
            <a:avLst/>
          </a:prstGeom>
          <a:noFill/>
        </p:spPr>
        <p:txBody>
          <a:bodyPr wrap="square" rtlCol="0">
            <a:spAutoFit/>
          </a:bodyPr>
          <a:lstStyle/>
          <a:p>
            <a:r>
              <a:rPr lang="fr-FR" sz="700" i="1" dirty="0" smtClean="0">
                <a:latin typeface="Calibri" panose="020F0502020204030204" pitchFamily="34" charset="0"/>
                <a:cs typeface="Calibri" panose="020F0502020204030204" pitchFamily="34" charset="0"/>
              </a:rPr>
              <a:t>Courtesy of </a:t>
            </a:r>
            <a:r>
              <a:rPr lang="en-US" sz="700" i="1" dirty="0">
                <a:latin typeface="Calibri" panose="020F0502020204030204" pitchFamily="34" charset="0"/>
                <a:cs typeface="Calibri" panose="020F0502020204030204" pitchFamily="34" charset="0"/>
              </a:rPr>
              <a:t>K. Rojeeta Devi</a:t>
            </a:r>
            <a:endParaRPr lang="fr-FR" sz="700" i="1" dirty="0">
              <a:latin typeface="Calibri" panose="020F0502020204030204" pitchFamily="34" charset="0"/>
              <a:cs typeface="Calibri" panose="020F0502020204030204" pitchFamily="34" charset="0"/>
            </a:endParaRPr>
          </a:p>
        </p:txBody>
      </p:sp>
      <p:sp>
        <p:nvSpPr>
          <p:cNvPr id="15" name="ZoneTexte 14"/>
          <p:cNvSpPr txBox="1"/>
          <p:nvPr/>
        </p:nvSpPr>
        <p:spPr>
          <a:xfrm>
            <a:off x="5640717" y="1566113"/>
            <a:ext cx="1747339" cy="200055"/>
          </a:xfrm>
          <a:prstGeom prst="rect">
            <a:avLst/>
          </a:prstGeom>
          <a:noFill/>
        </p:spPr>
        <p:txBody>
          <a:bodyPr wrap="square" rtlCol="0">
            <a:spAutoFit/>
          </a:bodyPr>
          <a:lstStyle/>
          <a:p>
            <a:r>
              <a:rPr lang="fr-FR" sz="700" i="1" dirty="0" smtClean="0">
                <a:latin typeface="Calibri" panose="020F0502020204030204" pitchFamily="34" charset="0"/>
                <a:cs typeface="Calibri" panose="020F0502020204030204" pitchFamily="34" charset="0"/>
              </a:rPr>
              <a:t>Courtesy of </a:t>
            </a:r>
            <a:r>
              <a:rPr lang="en-US" sz="700" i="1" dirty="0">
                <a:latin typeface="Calibri" panose="020F0502020204030204" pitchFamily="34" charset="0"/>
                <a:cs typeface="Calibri" panose="020F0502020204030204" pitchFamily="34" charset="0"/>
              </a:rPr>
              <a:t>K. Rojeeta Devi</a:t>
            </a:r>
            <a:endParaRPr lang="fr-FR" sz="700" i="1" dirty="0">
              <a:latin typeface="Calibri" panose="020F0502020204030204" pitchFamily="34" charset="0"/>
              <a:cs typeface="Calibri" panose="020F0502020204030204" pitchFamily="34" charset="0"/>
            </a:endParaRPr>
          </a:p>
        </p:txBody>
      </p:sp>
      <p:sp>
        <p:nvSpPr>
          <p:cNvPr id="16" name="ZoneTexte 15"/>
          <p:cNvSpPr txBox="1"/>
          <p:nvPr/>
        </p:nvSpPr>
        <p:spPr>
          <a:xfrm>
            <a:off x="755255" y="1771924"/>
            <a:ext cx="1606945" cy="292388"/>
          </a:xfrm>
          <a:prstGeom prst="rect">
            <a:avLst/>
          </a:prstGeom>
          <a:noFill/>
        </p:spPr>
        <p:txBody>
          <a:bodyPr wrap="square" rtlCol="0">
            <a:spAutoFit/>
          </a:bodyPr>
          <a:lstStyle/>
          <a:p>
            <a:r>
              <a:rPr lang="fr-FR" sz="1300" dirty="0" smtClean="0">
                <a:latin typeface="Calibri" panose="020F0502020204030204" pitchFamily="34" charset="0"/>
                <a:cs typeface="Calibri" panose="020F0502020204030204" pitchFamily="34" charset="0"/>
              </a:rPr>
              <a:t>Circulation mode</a:t>
            </a:r>
            <a:endParaRPr lang="fr-FR" sz="1300" dirty="0">
              <a:latin typeface="Calibri" panose="020F0502020204030204" pitchFamily="34" charset="0"/>
              <a:cs typeface="Calibri" panose="020F0502020204030204" pitchFamily="34" charset="0"/>
            </a:endParaRPr>
          </a:p>
        </p:txBody>
      </p:sp>
      <p:sp>
        <p:nvSpPr>
          <p:cNvPr id="17" name="Espace réservé de la date 5"/>
          <p:cNvSpPr>
            <a:spLocks noGrp="1"/>
          </p:cNvSpPr>
          <p:nvPr>
            <p:ph type="dt" sz="half" idx="2"/>
          </p:nvPr>
        </p:nvSpPr>
        <p:spPr>
          <a:xfrm>
            <a:off x="199459" y="5494074"/>
            <a:ext cx="2370667" cy="247984"/>
          </a:xfrm>
        </p:spPr>
        <p:txBody>
          <a:bodyPr/>
          <a:lstStyle/>
          <a:p>
            <a:r>
              <a:rPr lang="fr-FR" dirty="0" smtClean="0"/>
              <a:t>Lyon 8-9 juin 2023	</a:t>
            </a:r>
            <a:endParaRPr lang="en-US" dirty="0"/>
          </a:p>
        </p:txBody>
      </p:sp>
    </p:spTree>
    <p:extLst>
      <p:ext uri="{BB962C8B-B14F-4D97-AF65-F5344CB8AC3E}">
        <p14:creationId xmlns:p14="http://schemas.microsoft.com/office/powerpoint/2010/main" val="185206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96715" y="106249"/>
            <a:ext cx="8179409" cy="424060"/>
          </a:xfrm>
        </p:spPr>
        <p:txBody>
          <a:bodyPr>
            <a:noAutofit/>
          </a:bodyPr>
          <a:lstStyle/>
          <a:p>
            <a:r>
              <a:rPr lang="fr-FR" sz="2000" dirty="0"/>
              <a:t>Méthode d’analyse et de correction des données</a:t>
            </a:r>
          </a:p>
        </p:txBody>
      </p:sp>
      <p:sp>
        <p:nvSpPr>
          <p:cNvPr id="4" name="Espace réservé du numéro de diapositive 3"/>
          <p:cNvSpPr>
            <a:spLocks noGrp="1"/>
          </p:cNvSpPr>
          <p:nvPr>
            <p:ph type="sldNum" sz="quarter" idx="4"/>
          </p:nvPr>
        </p:nvSpPr>
        <p:spPr/>
        <p:txBody>
          <a:bodyPr/>
          <a:lstStyle/>
          <a:p>
            <a:fld id="{49BBC286-B2FE-44AC-8F25-02BBF4E9D127}" type="slidenum">
              <a:rPr lang="en-US" smtClean="0"/>
              <a:pPr/>
              <a:t>9</a:t>
            </a:fld>
            <a:endParaRPr lang="en-US" dirty="0"/>
          </a:p>
        </p:txBody>
      </p:sp>
      <p:sp>
        <p:nvSpPr>
          <p:cNvPr id="5" name="Espace réservé du pied de page 4"/>
          <p:cNvSpPr>
            <a:spLocks noGrp="1"/>
          </p:cNvSpPr>
          <p:nvPr>
            <p:ph type="ftr" sz="quarter" idx="3"/>
          </p:nvPr>
        </p:nvSpPr>
        <p:spPr/>
        <p:txBody>
          <a:bodyPr/>
          <a:lstStyle/>
          <a:p>
            <a:r>
              <a:rPr lang="en-US" dirty="0" smtClean="0"/>
              <a:t>C. NICOLLE – GANIL-SPIRAL2 – </a:t>
            </a:r>
            <a:r>
              <a:rPr lang="fr-FR" dirty="0" smtClean="0"/>
              <a:t>GDR Réseau détecteurs gazeux</a:t>
            </a:r>
            <a:endParaRPr lang="en-US" dirty="0"/>
          </a:p>
        </p:txBody>
      </p:sp>
      <p:pic>
        <p:nvPicPr>
          <p:cNvPr id="7" name="Image 6"/>
          <p:cNvPicPr>
            <a:picLocks noChangeAspect="1"/>
          </p:cNvPicPr>
          <p:nvPr/>
        </p:nvPicPr>
        <p:blipFill>
          <a:blip r:embed="rId3"/>
          <a:stretch>
            <a:fillRect/>
          </a:stretch>
        </p:blipFill>
        <p:spPr>
          <a:xfrm>
            <a:off x="6741331" y="32368"/>
            <a:ext cx="1035116" cy="572037"/>
          </a:xfrm>
          <a:prstGeom prst="rect">
            <a:avLst/>
          </a:prstGeom>
        </p:spPr>
      </p:pic>
      <p:sp>
        <p:nvSpPr>
          <p:cNvPr id="2" name="Espace réservé du contenu 1"/>
          <p:cNvSpPr>
            <a:spLocks noGrp="1"/>
          </p:cNvSpPr>
          <p:nvPr>
            <p:ph idx="1"/>
          </p:nvPr>
        </p:nvSpPr>
        <p:spPr>
          <a:xfrm>
            <a:off x="201320" y="678286"/>
            <a:ext cx="9761084" cy="6385101"/>
          </a:xfrm>
        </p:spPr>
        <p:txBody>
          <a:bodyPr>
            <a:normAutofit/>
          </a:bodyPr>
          <a:lstStyle/>
          <a:p>
            <a:r>
              <a:rPr lang="fr-FR" sz="2800" dirty="0" smtClean="0"/>
              <a:t>Correction en température</a:t>
            </a:r>
            <a:endParaRPr lang="fr-FR" sz="2800" dirty="0"/>
          </a:p>
        </p:txBody>
      </p:sp>
      <p:pic>
        <p:nvPicPr>
          <p:cNvPr id="10" name="Image 9"/>
          <p:cNvPicPr>
            <a:picLocks noChangeAspect="1"/>
          </p:cNvPicPr>
          <p:nvPr/>
        </p:nvPicPr>
        <p:blipFill>
          <a:blip r:embed="rId4"/>
          <a:stretch>
            <a:fillRect/>
          </a:stretch>
        </p:blipFill>
        <p:spPr>
          <a:xfrm>
            <a:off x="280962" y="2069499"/>
            <a:ext cx="4855432" cy="2699962"/>
          </a:xfrm>
          <a:prstGeom prst="rect">
            <a:avLst/>
          </a:prstGeom>
        </p:spPr>
      </p:pic>
      <p:pic>
        <p:nvPicPr>
          <p:cNvPr id="11" name="Image 10"/>
          <p:cNvPicPr>
            <a:picLocks noChangeAspect="1"/>
          </p:cNvPicPr>
          <p:nvPr/>
        </p:nvPicPr>
        <p:blipFill>
          <a:blip r:embed="rId5"/>
          <a:stretch>
            <a:fillRect/>
          </a:stretch>
        </p:blipFill>
        <p:spPr>
          <a:xfrm>
            <a:off x="5216035" y="2061815"/>
            <a:ext cx="4768016" cy="2699962"/>
          </a:xfrm>
          <a:prstGeom prst="rect">
            <a:avLst/>
          </a:prstGeom>
        </p:spPr>
      </p:pic>
      <p:sp>
        <p:nvSpPr>
          <p:cNvPr id="12" name="ZoneTexte 11"/>
          <p:cNvSpPr txBox="1"/>
          <p:nvPr/>
        </p:nvSpPr>
        <p:spPr>
          <a:xfrm>
            <a:off x="3429260" y="1485465"/>
            <a:ext cx="1650740" cy="1092607"/>
          </a:xfrm>
          <a:prstGeom prst="rect">
            <a:avLst/>
          </a:prstGeom>
          <a:solidFill>
            <a:schemeClr val="bg1"/>
          </a:solidFill>
          <a:ln>
            <a:solidFill>
              <a:schemeClr val="tx1"/>
            </a:solidFill>
          </a:ln>
        </p:spPr>
        <p:txBody>
          <a:bodyPr wrap="square" rtlCol="0">
            <a:spAutoFit/>
          </a:bodyPr>
          <a:lstStyle/>
          <a:p>
            <a:r>
              <a:rPr lang="fr-FR" sz="700" dirty="0">
                <a:solidFill>
                  <a:srgbClr val="FF0000"/>
                </a:solidFill>
                <a:latin typeface="Calibri" panose="020F0502020204030204" pitchFamily="34" charset="0"/>
                <a:cs typeface="Calibri" panose="020F0502020204030204" pitchFamily="34" charset="0"/>
              </a:rPr>
              <a:t>• Alpha</a:t>
            </a:r>
          </a:p>
          <a:p>
            <a:r>
              <a:rPr lang="fr-FR" sz="700" dirty="0">
                <a:solidFill>
                  <a:srgbClr val="00B050"/>
                </a:solidFill>
                <a:latin typeface="Calibri" panose="020F0502020204030204" pitchFamily="34" charset="0"/>
                <a:cs typeface="Calibri" panose="020F0502020204030204" pitchFamily="34" charset="0"/>
              </a:rPr>
              <a:t>• Gassiplex-pulse</a:t>
            </a:r>
          </a:p>
          <a:p>
            <a:r>
              <a:rPr lang="fr-FR" sz="700" dirty="0">
                <a:solidFill>
                  <a:srgbClr val="F442F0"/>
                </a:solidFill>
                <a:latin typeface="Calibri" panose="020F0502020204030204" pitchFamily="34" charset="0"/>
                <a:cs typeface="Calibri" panose="020F0502020204030204" pitchFamily="34" charset="0"/>
              </a:rPr>
              <a:t>• Numexo-pulse</a:t>
            </a:r>
          </a:p>
          <a:p>
            <a:r>
              <a:rPr lang="fr-FR" sz="700" dirty="0">
                <a:solidFill>
                  <a:srgbClr val="0000FF"/>
                </a:solidFill>
                <a:latin typeface="Calibri" panose="020F0502020204030204" pitchFamily="34" charset="0"/>
                <a:cs typeface="Calibri" panose="020F0502020204030204" pitchFamily="34" charset="0"/>
              </a:rPr>
              <a:t>• </a:t>
            </a:r>
            <a:r>
              <a:rPr lang="fr-FR" sz="700" dirty="0" smtClean="0">
                <a:solidFill>
                  <a:srgbClr val="0000FF"/>
                </a:solidFill>
                <a:latin typeface="Calibri" panose="020F0502020204030204" pitchFamily="34" charset="0"/>
                <a:cs typeface="Calibri" panose="020F0502020204030204" pitchFamily="34" charset="0"/>
              </a:rPr>
              <a:t>Temperature</a:t>
            </a:r>
          </a:p>
          <a:p>
            <a:r>
              <a:rPr lang="fr-FR" sz="700" dirty="0" smtClean="0">
                <a:solidFill>
                  <a:srgbClr val="0000FF"/>
                </a:solidFill>
                <a:latin typeface="Calibri" panose="020F0502020204030204" pitchFamily="34" charset="0"/>
                <a:cs typeface="Calibri" panose="020F0502020204030204" pitchFamily="34" charset="0"/>
              </a:rPr>
              <a:t>o Temperature (corrected)</a:t>
            </a:r>
            <a:endParaRPr lang="fr-FR" sz="700" dirty="0">
              <a:solidFill>
                <a:srgbClr val="0000FF"/>
              </a:solidFill>
              <a:latin typeface="Calibri" panose="020F0502020204030204" pitchFamily="34" charset="0"/>
              <a:cs typeface="Calibri" panose="020F0502020204030204" pitchFamily="34" charset="0"/>
            </a:endParaRPr>
          </a:p>
          <a:p>
            <a:r>
              <a:rPr lang="fr-FR" sz="700" dirty="0">
                <a:solidFill>
                  <a:srgbClr val="FF0000"/>
                </a:solidFill>
                <a:latin typeface="Calibri" panose="020F0502020204030204" pitchFamily="34" charset="0"/>
                <a:cs typeface="Calibri" panose="020F0502020204030204" pitchFamily="34" charset="0"/>
              </a:rPr>
              <a:t>o Alpha (Baseline corrected)</a:t>
            </a:r>
          </a:p>
          <a:p>
            <a:r>
              <a:rPr lang="fr-FR" sz="700" dirty="0">
                <a:solidFill>
                  <a:srgbClr val="00B050"/>
                </a:solidFill>
                <a:latin typeface="Calibri" panose="020F0502020204030204" pitchFamily="34" charset="0"/>
                <a:cs typeface="Calibri" panose="020F0502020204030204" pitchFamily="34" charset="0"/>
              </a:rPr>
              <a:t>o Gassiplex-pulse (Baseline </a:t>
            </a:r>
            <a:r>
              <a:rPr lang="fr-FR" sz="700" dirty="0" smtClean="0">
                <a:solidFill>
                  <a:srgbClr val="00B050"/>
                </a:solidFill>
                <a:latin typeface="Calibri" panose="020F0502020204030204" pitchFamily="34" charset="0"/>
                <a:cs typeface="Calibri" panose="020F0502020204030204" pitchFamily="34" charset="0"/>
              </a:rPr>
              <a:t>corrected) </a:t>
            </a:r>
          </a:p>
          <a:p>
            <a:r>
              <a:rPr lang="fr-FR" sz="700" dirty="0" smtClean="0">
                <a:solidFill>
                  <a:srgbClr val="00FFFF"/>
                </a:solidFill>
                <a:latin typeface="Calibri" panose="020F0502020204030204" pitchFamily="34" charset="0"/>
                <a:cs typeface="Calibri" panose="020F0502020204030204" pitchFamily="34" charset="0"/>
              </a:rPr>
              <a:t>o </a:t>
            </a:r>
            <a:r>
              <a:rPr lang="fr-FR" sz="800" dirty="0" smtClean="0">
                <a:solidFill>
                  <a:srgbClr val="00FFFF"/>
                </a:solidFill>
                <a:latin typeface="Calibri" panose="020F0502020204030204" pitchFamily="34" charset="0"/>
                <a:cs typeface="Calibri" panose="020F0502020204030204" pitchFamily="34" charset="0"/>
              </a:rPr>
              <a:t>Alpha (Gassiplex-pulse corrected)</a:t>
            </a:r>
          </a:p>
          <a:p>
            <a:r>
              <a:rPr lang="fr-FR" sz="800" dirty="0" smtClean="0">
                <a:latin typeface="Calibri" panose="020F0502020204030204" pitchFamily="34" charset="0"/>
                <a:cs typeface="Calibri" panose="020F0502020204030204" pitchFamily="34" charset="0"/>
              </a:rPr>
              <a:t>• Alpha (Temperature corrected)</a:t>
            </a:r>
            <a:endParaRPr lang="fr-FR" sz="800" dirty="0">
              <a:latin typeface="Calibri" panose="020F0502020204030204" pitchFamily="34" charset="0"/>
              <a:cs typeface="Calibri" panose="020F0502020204030204" pitchFamily="34" charset="0"/>
            </a:endParaRPr>
          </a:p>
        </p:txBody>
      </p:sp>
      <p:sp>
        <p:nvSpPr>
          <p:cNvPr id="13" name="ZoneTexte 12"/>
          <p:cNvSpPr txBox="1"/>
          <p:nvPr/>
        </p:nvSpPr>
        <p:spPr>
          <a:xfrm>
            <a:off x="996682" y="1932531"/>
            <a:ext cx="1747339" cy="200055"/>
          </a:xfrm>
          <a:prstGeom prst="rect">
            <a:avLst/>
          </a:prstGeom>
          <a:noFill/>
        </p:spPr>
        <p:txBody>
          <a:bodyPr wrap="square" rtlCol="0">
            <a:spAutoFit/>
          </a:bodyPr>
          <a:lstStyle/>
          <a:p>
            <a:r>
              <a:rPr lang="fr-FR" sz="700" i="1" dirty="0" smtClean="0">
                <a:latin typeface="Calibri" panose="020F0502020204030204" pitchFamily="34" charset="0"/>
                <a:cs typeface="Calibri" panose="020F0502020204030204" pitchFamily="34" charset="0"/>
              </a:rPr>
              <a:t>Courtesy of </a:t>
            </a:r>
            <a:r>
              <a:rPr lang="en-US" sz="700" i="1" dirty="0">
                <a:latin typeface="Calibri" panose="020F0502020204030204" pitchFamily="34" charset="0"/>
                <a:cs typeface="Calibri" panose="020F0502020204030204" pitchFamily="34" charset="0"/>
              </a:rPr>
              <a:t>K. Rojeeta Devi</a:t>
            </a:r>
            <a:endParaRPr lang="fr-FR" sz="700" i="1" dirty="0">
              <a:latin typeface="Calibri" panose="020F0502020204030204" pitchFamily="34" charset="0"/>
              <a:cs typeface="Calibri" panose="020F0502020204030204" pitchFamily="34" charset="0"/>
            </a:endParaRPr>
          </a:p>
        </p:txBody>
      </p:sp>
      <p:sp>
        <p:nvSpPr>
          <p:cNvPr id="14" name="ZoneTexte 13"/>
          <p:cNvSpPr txBox="1"/>
          <p:nvPr/>
        </p:nvSpPr>
        <p:spPr>
          <a:xfrm>
            <a:off x="5836873" y="1929078"/>
            <a:ext cx="1747339" cy="200055"/>
          </a:xfrm>
          <a:prstGeom prst="rect">
            <a:avLst/>
          </a:prstGeom>
          <a:noFill/>
        </p:spPr>
        <p:txBody>
          <a:bodyPr wrap="square" rtlCol="0">
            <a:spAutoFit/>
          </a:bodyPr>
          <a:lstStyle/>
          <a:p>
            <a:r>
              <a:rPr lang="fr-FR" sz="700" i="1" dirty="0" smtClean="0">
                <a:latin typeface="Calibri" panose="020F0502020204030204" pitchFamily="34" charset="0"/>
                <a:cs typeface="Calibri" panose="020F0502020204030204" pitchFamily="34" charset="0"/>
              </a:rPr>
              <a:t>Courtesy of </a:t>
            </a:r>
            <a:r>
              <a:rPr lang="en-US" sz="700" i="1" dirty="0">
                <a:latin typeface="Calibri" panose="020F0502020204030204" pitchFamily="34" charset="0"/>
                <a:cs typeface="Calibri" panose="020F0502020204030204" pitchFamily="34" charset="0"/>
              </a:rPr>
              <a:t>K. Rojeeta Devi</a:t>
            </a:r>
            <a:endParaRPr lang="fr-FR" sz="700" i="1" dirty="0">
              <a:latin typeface="Calibri" panose="020F0502020204030204" pitchFamily="34" charset="0"/>
              <a:cs typeface="Calibri" panose="020F0502020204030204" pitchFamily="34" charset="0"/>
            </a:endParaRPr>
          </a:p>
        </p:txBody>
      </p:sp>
      <p:sp>
        <p:nvSpPr>
          <p:cNvPr id="15" name="Espace réservé de la date 5"/>
          <p:cNvSpPr>
            <a:spLocks noGrp="1"/>
          </p:cNvSpPr>
          <p:nvPr>
            <p:ph type="dt" sz="half" idx="2"/>
          </p:nvPr>
        </p:nvSpPr>
        <p:spPr>
          <a:xfrm>
            <a:off x="199459" y="5494074"/>
            <a:ext cx="2370667" cy="247984"/>
          </a:xfrm>
        </p:spPr>
        <p:txBody>
          <a:bodyPr/>
          <a:lstStyle/>
          <a:p>
            <a:r>
              <a:rPr lang="fr-FR" dirty="0" smtClean="0"/>
              <a:t>Lyon 8-9 juin 2023	</a:t>
            </a:r>
            <a:endParaRPr lang="en-US" dirty="0"/>
          </a:p>
        </p:txBody>
      </p:sp>
    </p:spTree>
    <p:extLst>
      <p:ext uri="{BB962C8B-B14F-4D97-AF65-F5344CB8AC3E}">
        <p14:creationId xmlns:p14="http://schemas.microsoft.com/office/powerpoint/2010/main" val="12779231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revue SP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lux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revue SP2" id="{4F70A4AB-7E30-4A74-B7F5-200798B06911}" vid="{4F2E9B66-0BFA-4D48-A817-8470FBC24D1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revue SP2</Template>
  <TotalTime>0</TotalTime>
  <Words>2115</Words>
  <Application>Microsoft Office PowerPoint</Application>
  <PresentationFormat>Personnalisé</PresentationFormat>
  <Paragraphs>261</Paragraphs>
  <Slides>16</Slides>
  <Notes>13</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16</vt:i4>
      </vt:variant>
    </vt:vector>
  </HeadingPairs>
  <TitlesOfParts>
    <vt:vector size="27" baseType="lpstr">
      <vt:lpstr>Yu Gothic UI Light</vt:lpstr>
      <vt:lpstr>Yu Gothic UI</vt:lpstr>
      <vt:lpstr>Calibri</vt:lpstr>
      <vt:lpstr>Vrinda</vt:lpstr>
      <vt:lpstr>Wingdings</vt:lpstr>
      <vt:lpstr>Arial</vt:lpstr>
      <vt:lpstr>Noto Sans CJK SC</vt:lpstr>
      <vt:lpstr>Corbel</vt:lpstr>
      <vt:lpstr>Cambria Math</vt:lpstr>
      <vt:lpstr>Times New Roman</vt:lpstr>
      <vt:lpstr>revue SP2</vt:lpstr>
      <vt:lpstr>R&amp;D: Recirculation de gaz et étude de son altération via le détecteur Mayaito </vt:lpstr>
      <vt:lpstr>Sommaire</vt:lpstr>
      <vt:lpstr>Contexte de la R&amp;D</vt:lpstr>
      <vt:lpstr>Présentation du dispositif expérimental</vt:lpstr>
      <vt:lpstr>Présentation du dispositif expérimental</vt:lpstr>
      <vt:lpstr>Présentation du dispositif expérimental</vt:lpstr>
      <vt:lpstr>Méthode d’analyse et de correction des données</vt:lpstr>
      <vt:lpstr>Méthode d’analyse et de correction des données</vt:lpstr>
      <vt:lpstr>Méthode d’analyse et de correction des données</vt:lpstr>
      <vt:lpstr>Résultats et performances observés</vt:lpstr>
      <vt:lpstr>Résultats et performances observés</vt:lpstr>
      <vt:lpstr>Résultats et performances observés</vt:lpstr>
      <vt:lpstr>Résultats et performances observés</vt:lpstr>
      <vt:lpstr>Conclusions/Perspectives</vt:lpstr>
      <vt:lpstr>Merci pour votre attention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2021-02-16T08:59:16Z</dcterms:created>
  <dcterms:modified xsi:type="dcterms:W3CDTF">2023-06-14T11:02:52Z</dcterms:modified>
</cp:coreProperties>
</file>