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94" r:id="rId3"/>
    <p:sldId id="301" r:id="rId4"/>
    <p:sldId id="310" r:id="rId5"/>
    <p:sldId id="304" r:id="rId6"/>
    <p:sldId id="306" r:id="rId7"/>
    <p:sldId id="305" r:id="rId8"/>
    <p:sldId id="292" r:id="rId9"/>
    <p:sldId id="298" r:id="rId10"/>
    <p:sldId id="307" r:id="rId11"/>
    <p:sldId id="296" r:id="rId12"/>
    <p:sldId id="308" r:id="rId13"/>
    <p:sldId id="300" r:id="rId14"/>
    <p:sldId id="309" r:id="rId15"/>
    <p:sldId id="293" r:id="rId16"/>
    <p:sldId id="311" r:id="rId17"/>
    <p:sldId id="299" r:id="rId18"/>
    <p:sldId id="295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lu7qSY7CJL+Nhcf2AoQ22sHEN0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éctor Góme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E91F"/>
    <a:srgbClr val="0000F3"/>
    <a:srgbClr val="F90005"/>
    <a:srgbClr val="68FBF7"/>
    <a:srgbClr val="F101F3"/>
    <a:srgbClr val="006699"/>
    <a:srgbClr val="595959"/>
    <a:srgbClr val="C0C0C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BF0591-A429-4FF6-B43F-3B3298B2DDAA}">
  <a:tblStyle styleId="{D7BF0591-A429-4FF6-B43F-3B3298B2DD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9" autoAdjust="0"/>
    <p:restoredTop sz="93563" autoAdjust="0"/>
  </p:normalViewPr>
  <p:slideViewPr>
    <p:cSldViewPr snapToGrid="0">
      <p:cViewPr varScale="1">
        <p:scale>
          <a:sx n="104" d="100"/>
          <a:sy n="104" d="100"/>
        </p:scale>
        <p:origin x="1068" y="10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0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604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06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51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94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9" descr="bandeau_titr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3101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7854" y="5456454"/>
            <a:ext cx="985013" cy="98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9"/>
          <p:cNvSpPr txBox="1">
            <a:spLocks noGrp="1"/>
          </p:cNvSpPr>
          <p:nvPr>
            <p:ph type="ctrTitle"/>
          </p:nvPr>
        </p:nvSpPr>
        <p:spPr>
          <a:xfrm>
            <a:off x="4371974" y="1122363"/>
            <a:ext cx="629602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ubTitle" idx="1"/>
          </p:nvPr>
        </p:nvSpPr>
        <p:spPr>
          <a:xfrm>
            <a:off x="4371974" y="3602038"/>
            <a:ext cx="629602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>
                <a:solidFill>
                  <a:srgbClr val="7F7F7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7"/>
          <p:cNvSpPr txBox="1"/>
          <p:nvPr/>
        </p:nvSpPr>
        <p:spPr>
          <a:xfrm>
            <a:off x="4482068" y="6604491"/>
            <a:ext cx="496385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7"/>
          <p:cNvSpPr txBox="1"/>
          <p:nvPr/>
        </p:nvSpPr>
        <p:spPr>
          <a:xfrm>
            <a:off x="10268124" y="6605987"/>
            <a:ext cx="1007999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60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/>
          <p:nvPr/>
        </p:nvSpPr>
        <p:spPr>
          <a:xfrm>
            <a:off x="4482068" y="6604491"/>
            <a:ext cx="496385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8"/>
          <p:cNvSpPr txBox="1"/>
          <p:nvPr/>
        </p:nvSpPr>
        <p:spPr>
          <a:xfrm>
            <a:off x="10268124" y="6605987"/>
            <a:ext cx="1007999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/>
          <p:nvPr/>
        </p:nvSpPr>
        <p:spPr>
          <a:xfrm>
            <a:off x="4482068" y="6604491"/>
            <a:ext cx="4963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9"/>
          <p:cNvSpPr txBox="1"/>
          <p:nvPr/>
        </p:nvSpPr>
        <p:spPr>
          <a:xfrm>
            <a:off x="10268124" y="6605987"/>
            <a:ext cx="1008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1">
  <p:cSld name="TITLE_1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3438a9e7b9_0_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g13438a9e7b9_0_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10125" y="0"/>
            <a:ext cx="8881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g13438a9e7b9_0_91"/>
          <p:cNvSpPr txBox="1">
            <a:spLocks noGrp="1"/>
          </p:cNvSpPr>
          <p:nvPr>
            <p:ph type="ctrTitle"/>
          </p:nvPr>
        </p:nvSpPr>
        <p:spPr>
          <a:xfrm>
            <a:off x="4603011" y="2235138"/>
            <a:ext cx="62961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939566" y="-1"/>
            <a:ext cx="10414233" cy="62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  <a:defRPr sz="3200" b="1" i="0" u="none" strike="noStrike" cap="small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342226" y="913562"/>
            <a:ext cx="11058600" cy="49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000"/>
              <a:buChar char="•"/>
              <a:defRPr sz="2000"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–"/>
              <a:defRPr sz="1800">
                <a:solidFill>
                  <a:srgbClr val="1E4E79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600"/>
              <a:buFont typeface="Noto Sans Symbols"/>
              <a:buChar char="▪"/>
              <a:defRPr sz="1600"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 sz="1400">
                <a:solidFill>
                  <a:srgbClr val="1E4E79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Calibri"/>
              <a:buChar char="–"/>
              <a:defRPr sz="1200">
                <a:solidFill>
                  <a:srgbClr val="1E4E7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2" hasCustomPrompt="1"/>
          </p:nvPr>
        </p:nvSpPr>
        <p:spPr>
          <a:xfrm>
            <a:off x="4652298" y="6605987"/>
            <a:ext cx="4260965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 b="1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fr-FR" dirty="0" smtClean="0"/>
              <a:t>Recirculation/purification for muon </a:t>
            </a:r>
            <a:r>
              <a:rPr lang="fr-FR" dirty="0" err="1" smtClean="0"/>
              <a:t>tomography</a:t>
            </a:r>
            <a:endParaRPr dirty="0"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3" hasCustomPrompt="1"/>
          </p:nvPr>
        </p:nvSpPr>
        <p:spPr>
          <a:xfrm>
            <a:off x="9420226" y="6605987"/>
            <a:ext cx="200623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fr-FR" dirty="0" smtClean="0"/>
              <a:t>08/06/2023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1"/>
          <p:cNvSpPr txBox="1"/>
          <p:nvPr/>
        </p:nvSpPr>
        <p:spPr>
          <a:xfrm>
            <a:off x="4482068" y="6604491"/>
            <a:ext cx="496385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1"/>
          <p:cNvSpPr txBox="1"/>
          <p:nvPr/>
        </p:nvSpPr>
        <p:spPr>
          <a:xfrm>
            <a:off x="10268124" y="6605987"/>
            <a:ext cx="1007999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60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/>
          <p:nvPr/>
        </p:nvSpPr>
        <p:spPr>
          <a:xfrm>
            <a:off x="4482068" y="6604491"/>
            <a:ext cx="496385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2"/>
          <p:cNvSpPr txBox="1"/>
          <p:nvPr/>
        </p:nvSpPr>
        <p:spPr>
          <a:xfrm>
            <a:off x="10268124" y="6605987"/>
            <a:ext cx="1007999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/>
          <p:nvPr/>
        </p:nvSpPr>
        <p:spPr>
          <a:xfrm>
            <a:off x="4482068" y="6604491"/>
            <a:ext cx="496385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10268124" y="6605987"/>
            <a:ext cx="1007999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60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 txBox="1"/>
          <p:nvPr/>
        </p:nvSpPr>
        <p:spPr>
          <a:xfrm>
            <a:off x="4482068" y="6604491"/>
            <a:ext cx="496385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 txBox="1"/>
          <p:nvPr/>
        </p:nvSpPr>
        <p:spPr>
          <a:xfrm>
            <a:off x="10268124" y="6605987"/>
            <a:ext cx="1007999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/>
        </p:nvSpPr>
        <p:spPr>
          <a:xfrm>
            <a:off x="4482068" y="6604491"/>
            <a:ext cx="496385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5"/>
          <p:cNvSpPr txBox="1"/>
          <p:nvPr/>
        </p:nvSpPr>
        <p:spPr>
          <a:xfrm>
            <a:off x="10268124" y="6605987"/>
            <a:ext cx="1007999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6"/>
          <p:cNvSpPr txBox="1"/>
          <p:nvPr/>
        </p:nvSpPr>
        <p:spPr>
          <a:xfrm>
            <a:off x="4482068" y="6604491"/>
            <a:ext cx="4963858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1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 sz="1000" b="1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6"/>
          <p:cNvSpPr txBox="1"/>
          <p:nvPr/>
        </p:nvSpPr>
        <p:spPr>
          <a:xfrm>
            <a:off x="10268124" y="6605987"/>
            <a:ext cx="1007999" cy="25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r>
              <a:rPr lang="fr-FR" sz="10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Date</a:t>
            </a:r>
            <a:endParaRPr sz="1000" b="0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/>
          <p:nvPr/>
        </p:nvSpPr>
        <p:spPr>
          <a:xfrm>
            <a:off x="0" y="-2"/>
            <a:ext cx="12192000" cy="63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8"/>
          <p:cNvSpPr/>
          <p:nvPr/>
        </p:nvSpPr>
        <p:spPr>
          <a:xfrm>
            <a:off x="0" y="-1"/>
            <a:ext cx="780073" cy="630000"/>
          </a:xfrm>
          <a:prstGeom prst="rect">
            <a:avLst/>
          </a:prstGeom>
          <a:solidFill>
            <a:srgbClr val="C117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8" descr="cea_logo_typo2_small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9031" y="173259"/>
            <a:ext cx="502944" cy="28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8"/>
          <p:cNvSpPr/>
          <p:nvPr/>
        </p:nvSpPr>
        <p:spPr>
          <a:xfrm>
            <a:off x="0" y="6588373"/>
            <a:ext cx="12192000" cy="27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8"/>
          <p:cNvSpPr/>
          <p:nvPr/>
        </p:nvSpPr>
        <p:spPr>
          <a:xfrm>
            <a:off x="11434764" y="6588373"/>
            <a:ext cx="757236" cy="270000"/>
          </a:xfrm>
          <a:prstGeom prst="rect">
            <a:avLst/>
          </a:prstGeom>
          <a:solidFill>
            <a:srgbClr val="B115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8"/>
          <p:cNvSpPr txBox="1"/>
          <p:nvPr/>
        </p:nvSpPr>
        <p:spPr>
          <a:xfrm>
            <a:off x="11603606" y="6588372"/>
            <a:ext cx="489968" cy="27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8"/>
          <p:cNvSpPr/>
          <p:nvPr/>
        </p:nvSpPr>
        <p:spPr>
          <a:xfrm>
            <a:off x="2" y="6554573"/>
            <a:ext cx="4029074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COMMISSARIAT À L’ÉNERGIE ATOMIQUE ET AUX ÉNERGIES ALTERNATIVES</a:t>
            </a:r>
            <a:endParaRPr/>
          </a:p>
        </p:txBody>
      </p:sp>
      <p:pic>
        <p:nvPicPr>
          <p:cNvPr id="18" name="Google Shape;1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560085" y="-8887"/>
            <a:ext cx="630771" cy="630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4034029" y="841879"/>
            <a:ext cx="7698728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fr-FR" sz="4800" dirty="0"/>
              <a:t>Recirculation/purification </a:t>
            </a:r>
            <a:r>
              <a:rPr lang="fr-FR" sz="4800" dirty="0" smtClean="0"/>
              <a:t>for muon </a:t>
            </a:r>
            <a:r>
              <a:rPr lang="fr-FR" sz="4800" dirty="0" err="1" smtClean="0"/>
              <a:t>tomography</a:t>
            </a:r>
            <a:endParaRPr sz="4800" dirty="0"/>
          </a:p>
        </p:txBody>
      </p:sp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3549811" y="3897896"/>
            <a:ext cx="8182946" cy="231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</a:pPr>
            <a:r>
              <a:rPr lang="fr-FR" sz="2800" dirty="0" smtClean="0">
                <a:solidFill>
                  <a:schemeClr val="accent6"/>
                </a:solidFill>
              </a:rPr>
              <a:t>Journées 2023 de l’atelier détecteurs gazeux</a:t>
            </a:r>
            <a:endParaRPr dirty="0" smtClean="0"/>
          </a:p>
          <a:p>
            <a:pPr marL="0" lvl="0" indent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fr-FR" dirty="0" smtClean="0"/>
              <a:t>8 juin 2023</a:t>
            </a:r>
            <a:endParaRPr sz="3200" dirty="0" smtClean="0"/>
          </a:p>
          <a:p>
            <a:pPr marL="0" lvl="0" indent="0">
              <a:spcBef>
                <a:spcPts val="1800"/>
              </a:spcBef>
              <a:buClr>
                <a:schemeClr val="accent1"/>
              </a:buClr>
              <a:buSzPts val="2000"/>
            </a:pPr>
            <a:r>
              <a:rPr lang="fr-FR" sz="2000" b="1" dirty="0" smtClean="0">
                <a:solidFill>
                  <a:schemeClr val="accent1"/>
                </a:solidFill>
              </a:rPr>
              <a:t>D. </a:t>
            </a:r>
            <a:r>
              <a:rPr lang="fr-FR" sz="2000" b="1" dirty="0" err="1" smtClean="0">
                <a:solidFill>
                  <a:schemeClr val="accent1"/>
                </a:solidFill>
              </a:rPr>
              <a:t>Attié</a:t>
            </a:r>
            <a:r>
              <a:rPr lang="fr-FR" sz="2000" dirty="0" smtClean="0">
                <a:solidFill>
                  <a:schemeClr val="accent1"/>
                </a:solidFill>
              </a:rPr>
              <a:t>, H. </a:t>
            </a:r>
            <a:r>
              <a:rPr lang="fr-FR" sz="2000" dirty="0" err="1" smtClean="0">
                <a:solidFill>
                  <a:schemeClr val="accent1"/>
                </a:solidFill>
              </a:rPr>
              <a:t>Gomez-Maluenda</a:t>
            </a:r>
            <a:r>
              <a:rPr lang="fr-FR" sz="2000" dirty="0" smtClean="0">
                <a:solidFill>
                  <a:schemeClr val="accent1"/>
                </a:solidFill>
              </a:rPr>
              <a:t>, P. Mas, S. Procureur</a:t>
            </a:r>
            <a:endParaRPr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Studies </a:t>
            </a:r>
            <a:r>
              <a:rPr lang="en-US" dirty="0"/>
              <a:t>for autonomy </a:t>
            </a:r>
            <a:r>
              <a:rPr lang="en-US" dirty="0" smtClean="0"/>
              <a:t>optimization</a:t>
            </a:r>
            <a:r>
              <a:rPr lang="fr-FR" dirty="0" smtClean="0"/>
              <a:t>: Pipes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2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7793" y="768894"/>
            <a:ext cx="6754610" cy="2279617"/>
          </a:xfrm>
          <a:prstGeom prst="rect">
            <a:avLst/>
          </a:prstGeom>
        </p:spPr>
      </p:pic>
      <p:pic>
        <p:nvPicPr>
          <p:cNvPr id="11" name="image2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457" y="3799636"/>
            <a:ext cx="6752946" cy="2296363"/>
          </a:xfrm>
          <a:prstGeom prst="rect">
            <a:avLst/>
          </a:prstGeom>
        </p:spPr>
      </p:pic>
      <p:sp>
        <p:nvSpPr>
          <p:cNvPr id="12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7"/>
            <a:ext cx="11525924" cy="6011113"/>
          </a:xfrm>
        </p:spPr>
        <p:txBody>
          <a:bodyPr>
            <a:noAutofit/>
          </a:bodyPr>
          <a:lstStyle/>
          <a:p>
            <a:pPr marL="182563" indent="-182563"/>
            <a:r>
              <a:rPr lang="en-GB" dirty="0" smtClean="0"/>
              <a:t>List of flexible pipes studied (Ø6 mm, 1 m) 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Polyurethane-based (</a:t>
            </a:r>
            <a:r>
              <a:rPr lang="en-GB" dirty="0" smtClean="0">
                <a:solidFill>
                  <a:srgbClr val="F101F3"/>
                </a:solidFill>
                <a:ea typeface="Cambria Math" pitchFamily="18" charset="0"/>
                <a:cs typeface="Vijaya" pitchFamily="34" charset="0"/>
              </a:rPr>
              <a:t>PU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, </a:t>
            </a:r>
            <a:r>
              <a:rPr lang="en-GB" dirty="0" smtClean="0">
                <a:solidFill>
                  <a:srgbClr val="68FBF7"/>
                </a:solidFill>
                <a:ea typeface="Cambria Math" pitchFamily="18" charset="0"/>
                <a:cs typeface="Vijaya" pitchFamily="34" charset="0"/>
              </a:rPr>
              <a:t>PUN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) 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Polyamide (</a:t>
            </a:r>
            <a:r>
              <a:rPr lang="en-GB" dirty="0" smtClean="0">
                <a:solidFill>
                  <a:schemeClr val="tx1"/>
                </a:solidFill>
                <a:ea typeface="Cambria Math" pitchFamily="18" charset="0"/>
                <a:cs typeface="Vijaya" pitchFamily="34" charset="0"/>
              </a:rPr>
              <a:t>PA12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Polytetrafluoroethylene (</a:t>
            </a:r>
            <a:r>
              <a:rPr lang="en-GB" dirty="0" smtClean="0">
                <a:solidFill>
                  <a:srgbClr val="F90005"/>
                </a:solidFill>
                <a:ea typeface="Cambria Math" pitchFamily="18" charset="0"/>
                <a:cs typeface="Vijaya" pitchFamily="34" charset="0"/>
              </a:rPr>
              <a:t>PTFE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)</a:t>
            </a:r>
          </a:p>
          <a:p>
            <a:pPr marL="639763" lvl="1" indent="-182563"/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Perfluoro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-ethylene propylene, Teflon (</a:t>
            </a:r>
            <a:r>
              <a:rPr lang="en-GB" dirty="0" smtClean="0">
                <a:solidFill>
                  <a:srgbClr val="0000F3"/>
                </a:solidFill>
                <a:ea typeface="Cambria Math" pitchFamily="18" charset="0"/>
                <a:cs typeface="Vijaya" pitchFamily="34" charset="0"/>
              </a:rPr>
              <a:t>FEP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Aluminium (</a:t>
            </a:r>
            <a:r>
              <a:rPr lang="en-GB" dirty="0" smtClean="0">
                <a:solidFill>
                  <a:srgbClr val="16E91F"/>
                </a:solidFill>
                <a:ea typeface="Cambria Math" pitchFamily="18" charset="0"/>
                <a:cs typeface="Vijaya" pitchFamily="34" charset="0"/>
              </a:rPr>
              <a:t>ALU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)</a:t>
            </a:r>
          </a:p>
          <a:p>
            <a:pPr marL="182563" indent="-182563"/>
            <a:r>
              <a:rPr lang="en-GB" dirty="0" smtClean="0"/>
              <a:t>Initially, one by one, flushed with: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Pure Argon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At 4 L/h during 15 minutes 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Wingdings" panose="05000000000000000000" pitchFamily="2" charset="2"/>
              </a:rPr>
              <a:t> (80×volume)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182563" indent="-182563"/>
            <a:r>
              <a:rPr lang="en-GB" dirty="0" smtClean="0"/>
              <a:t>Then isolated:</a:t>
            </a:r>
            <a:endParaRPr lang="en-GB" sz="1400" dirty="0" smtClean="0">
              <a:solidFill>
                <a:srgbClr val="00B050"/>
              </a:solidFill>
              <a:latin typeface="+mj-lt"/>
            </a:endParaRPr>
          </a:p>
          <a:p>
            <a:pPr marL="639763" lvl="1" indent="-182563"/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Legris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gate 7910 06 00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During 50 or 30 days</a:t>
            </a:r>
          </a:p>
          <a:p>
            <a:pPr marL="182563" indent="-182563"/>
            <a:r>
              <a:rPr lang="en-GB" dirty="0" smtClean="0"/>
              <a:t>After outgassing: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Vacuum and heated (1 week)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Periodically flush with Argon</a:t>
            </a:r>
          </a:p>
          <a:p>
            <a:pPr marL="182563" indent="-182563"/>
            <a:r>
              <a:rPr lang="en-GB" dirty="0" smtClean="0"/>
              <a:t>Then tested with low flow with </a:t>
            </a:r>
            <a:r>
              <a:rPr lang="en-GB" dirty="0" err="1" smtClean="0"/>
              <a:t>Yocto</a:t>
            </a:r>
            <a:r>
              <a:rPr lang="en-GB" dirty="0" smtClean="0"/>
              <a:t> sensors: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Pure Argon at 0.5 L/h during 10 minutes</a:t>
            </a:r>
          </a:p>
          <a:p>
            <a:pPr marL="639763" lvl="1" indent="-182563"/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008" y="4038601"/>
            <a:ext cx="900000" cy="798011"/>
          </a:xfrm>
          <a:prstGeom prst="rect">
            <a:avLst/>
          </a:prstGeom>
        </p:spPr>
      </p:pic>
      <p:cxnSp>
        <p:nvCxnSpPr>
          <p:cNvPr id="8" name="Connecteur droit 7"/>
          <p:cNvCxnSpPr>
            <a:endCxn id="11" idx="2"/>
          </p:cNvCxnSpPr>
          <p:nvPr/>
        </p:nvCxnSpPr>
        <p:spPr>
          <a:xfrm flipH="1">
            <a:off x="8755930" y="768894"/>
            <a:ext cx="7070" cy="5327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5386527" y="3077521"/>
            <a:ext cx="3021314" cy="55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After 50 days in isolation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Before outgassing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9094634" y="3075776"/>
            <a:ext cx="3021314" cy="55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After 30 days of isolation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After outgassing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9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Studies </a:t>
            </a:r>
            <a:r>
              <a:rPr lang="en-US" dirty="0"/>
              <a:t>for autonomy </a:t>
            </a:r>
            <a:r>
              <a:rPr lang="en-US" dirty="0" smtClean="0"/>
              <a:t>optimization</a:t>
            </a:r>
            <a:r>
              <a:rPr lang="fr-FR" dirty="0" smtClean="0"/>
              <a:t>: Pipes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" name="image2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3144" y="816610"/>
            <a:ext cx="5755005" cy="3583940"/>
          </a:xfrm>
          <a:prstGeom prst="rect">
            <a:avLst/>
          </a:prstGeom>
        </p:spPr>
      </p:pic>
      <p:sp>
        <p:nvSpPr>
          <p:cNvPr id="20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8"/>
            <a:ext cx="11525924" cy="5566494"/>
          </a:xfrm>
        </p:spPr>
        <p:txBody>
          <a:bodyPr>
            <a:noAutofit/>
          </a:bodyPr>
          <a:lstStyle/>
          <a:p>
            <a:pPr marL="182563" indent="-182563"/>
            <a:r>
              <a:rPr lang="en-GB" dirty="0" smtClean="0"/>
              <a:t>Pipe of PU (Ø6 mm, 1 m) 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15 mbar of overpressure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10 L/h of Argon</a:t>
            </a:r>
          </a:p>
          <a:p>
            <a:pPr marL="182563" indent="-182563"/>
            <a:r>
              <a:rPr lang="en-GB" dirty="0" smtClean="0"/>
              <a:t>Inside a chamber: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Filled with air during 3 days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Filled with Argon during 2 days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Under vacuum during 1 day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Filled again with air</a:t>
            </a:r>
          </a:p>
          <a:p>
            <a:pPr marL="182563" indent="-182563"/>
            <a:r>
              <a:rPr lang="en-GB" dirty="0" smtClean="0"/>
              <a:t>Humidity difference measurements:</a:t>
            </a:r>
            <a:endParaRPr lang="en-GB" sz="1400" dirty="0" smtClean="0">
              <a:solidFill>
                <a:srgbClr val="00B050"/>
              </a:solidFill>
              <a:latin typeface="+mj-lt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Laboratory (28°C, humidity ~10 mg/L)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Pipe volume</a:t>
            </a:r>
          </a:p>
          <a:p>
            <a:pPr marL="182563" indent="-182563"/>
            <a:r>
              <a:rPr lang="en-GB" dirty="0" smtClean="0"/>
              <a:t>Permeation measurement of H</a:t>
            </a:r>
            <a:r>
              <a:rPr lang="en-GB" baseline="-25000" dirty="0" smtClean="0"/>
              <a:t>2</a:t>
            </a:r>
            <a:r>
              <a:rPr lang="en-GB" dirty="0" smtClean="0"/>
              <a:t>0 and 0</a:t>
            </a:r>
            <a:r>
              <a:rPr lang="en-GB" baseline="-25000" dirty="0" smtClean="0"/>
              <a:t>2</a:t>
            </a:r>
            <a:endParaRPr lang="en-GB" dirty="0" smtClean="0"/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Material dependence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Time scale t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H20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= 30 × t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02 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graphicFrame>
        <p:nvGraphicFramePr>
          <p:cNvPr id="21" name="Google Shape;178;g134062b2546_0_0">
            <a:extLst>
              <a:ext uri="{FF2B5EF4-FFF2-40B4-BE49-F238E27FC236}">
                <a16:creationId xmlns:a16="http://schemas.microsoft.com/office/drawing/2014/main" id="{FCCDA676-63EB-6BDB-6916-6BBF1ED94E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26151"/>
              </p:ext>
            </p:extLst>
          </p:nvPr>
        </p:nvGraphicFramePr>
        <p:xfrm>
          <a:off x="5843751" y="4550453"/>
          <a:ext cx="3671725" cy="178672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400" b="1" noProof="0" dirty="0" smtClean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Permeation rate (µg/h/m)</a:t>
                      </a: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400" b="1" baseline="-250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885798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Pipe</a:t>
                      </a: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GB" sz="1400" b="1" baseline="-250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GB" sz="1400" b="1" baseline="-250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400" b="1" baseline="-250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1150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PTFE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err="1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Alu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0,62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2551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2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6682" y="837363"/>
            <a:ext cx="3663259" cy="2592000"/>
          </a:xfrm>
          <a:prstGeom prst="rect">
            <a:avLst/>
          </a:prstGeom>
        </p:spPr>
      </p:pic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8"/>
            <a:ext cx="11525924" cy="5566494"/>
          </a:xfrm>
        </p:spPr>
        <p:txBody>
          <a:bodyPr>
            <a:noAutofit/>
          </a:bodyPr>
          <a:lstStyle/>
          <a:p>
            <a:pPr marL="182563" indent="-182563"/>
            <a:r>
              <a:rPr lang="en-GB" dirty="0" smtClean="0"/>
              <a:t>Detectors flushed in serial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Gain: delta ~10% = f(flux)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1.2 L/h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B5 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Wingdings" panose="05000000000000000000" pitchFamily="2" charset="2"/>
              </a:rPr>
              <a:t> 3 weeks of autonomy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182563" indent="-182563"/>
            <a:r>
              <a:rPr lang="en-GB" dirty="0" smtClean="0"/>
              <a:t> Recirculation system: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Input gas flow: 0.4 L/h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Turbine or micro-pump (~5L/h)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Homogenize the gas</a:t>
            </a:r>
            <a:b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</a:b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Balance the efficiencies</a:t>
            </a:r>
          </a:p>
          <a:p>
            <a:pPr marL="639763" lvl="1" indent="-182563"/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457200" lvl="1" indent="0">
              <a:buNone/>
            </a:pP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Studies for autonomy optimization: Recirculation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" name="image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8150" y="846888"/>
            <a:ext cx="3600000" cy="2647668"/>
          </a:xfrm>
          <a:prstGeom prst="rect">
            <a:avLst/>
          </a:prstGeom>
        </p:spPr>
      </p:pic>
      <p:pic>
        <p:nvPicPr>
          <p:cNvPr id="17" name="image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014" y="3982551"/>
            <a:ext cx="7076812" cy="2592000"/>
          </a:xfrm>
          <a:prstGeom prst="rect">
            <a:avLst/>
          </a:prstGeom>
        </p:spPr>
      </p:pic>
      <p:pic>
        <p:nvPicPr>
          <p:cNvPr id="18" name="image1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8150" y="3868136"/>
            <a:ext cx="3600000" cy="2620035"/>
          </a:xfrm>
          <a:prstGeom prst="rect">
            <a:avLst/>
          </a:prstGeom>
        </p:spPr>
      </p:pic>
      <p:sp>
        <p:nvSpPr>
          <p:cNvPr id="11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5434161" y="3294456"/>
            <a:ext cx="1871514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Gas flow: 1.2 L/h 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8913263" y="3294456"/>
            <a:ext cx="2295391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Before recirculation 0.4L/h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8913263" y="6254898"/>
            <a:ext cx="2295391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After recirculation 0.4 L/h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86325" y="937988"/>
            <a:ext cx="6431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Egypt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8829238" y="944014"/>
            <a:ext cx="4828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Lab</a:t>
            </a:r>
            <a:endParaRPr lang="en-GB" dirty="0"/>
          </a:p>
        </p:txBody>
      </p:sp>
      <p:sp>
        <p:nvSpPr>
          <p:cNvPr id="20" name="ZoneTexte 19"/>
          <p:cNvSpPr txBox="1"/>
          <p:nvPr/>
        </p:nvSpPr>
        <p:spPr>
          <a:xfrm>
            <a:off x="8829237" y="5760331"/>
            <a:ext cx="5822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Labo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8"/>
            <a:ext cx="11525924" cy="5566494"/>
          </a:xfrm>
        </p:spPr>
        <p:txBody>
          <a:bodyPr>
            <a:noAutofit/>
          </a:bodyPr>
          <a:lstStyle/>
          <a:p>
            <a:pPr marL="182563" indent="-182563"/>
            <a:r>
              <a:rPr lang="en-GB" b="1" dirty="0" smtClean="0"/>
              <a:t>Goal</a:t>
            </a:r>
            <a:r>
              <a:rPr lang="en-GB" dirty="0" smtClean="0"/>
              <a:t>: insert filter(s) inside the recirculation loop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H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2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0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0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2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182563" indent="-182563"/>
            <a:r>
              <a:rPr lang="en-GB" dirty="0" smtClean="0"/>
              <a:t>Flow of the circulator: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Adjustable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Superior than the gas input flow (~5 L/h)</a:t>
            </a: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Studies for autonomy optimization: Filtration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33" y="1660359"/>
            <a:ext cx="5875506" cy="40661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7031" y="5717326"/>
            <a:ext cx="14349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</a:rPr>
              <a:t>Time (days)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5280956" y="2183139"/>
            <a:ext cx="1504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Arial" panose="020B0604020202020204" pitchFamily="34" charset="0"/>
              </a:rPr>
              <a:t>Humidité</a:t>
            </a:r>
            <a:r>
              <a:rPr lang="en-GB" dirty="0" smtClean="0">
                <a:latin typeface="Arial" panose="020B0604020202020204" pitchFamily="34" charset="0"/>
              </a:rPr>
              <a:t> (g/m</a:t>
            </a:r>
            <a:r>
              <a:rPr lang="en-GB" baseline="30000" dirty="0" smtClean="0">
                <a:latin typeface="Arial" panose="020B0604020202020204" pitchFamily="34" charset="0"/>
              </a:rPr>
              <a:t>3</a:t>
            </a:r>
            <a:r>
              <a:rPr lang="en-GB" dirty="0" smtClean="0">
                <a:latin typeface="Arial" panose="020B0604020202020204" pitchFamily="34" charset="0"/>
              </a:rPr>
              <a:t>)</a:t>
            </a:r>
            <a:endParaRPr lang="en-GB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65" y="3327374"/>
            <a:ext cx="4006610" cy="2399147"/>
          </a:xfrm>
          <a:prstGeom prst="rect">
            <a:avLst/>
          </a:prstGeom>
        </p:spPr>
      </p:pic>
      <p:sp>
        <p:nvSpPr>
          <p:cNvPr id="16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6187233" y="1184438"/>
            <a:ext cx="1871514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Absorber OFF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10216264" y="1185207"/>
            <a:ext cx="1871514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Absorber OFF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8204884" y="3553935"/>
            <a:ext cx="1871514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Absorber ON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6429375" y="1660359"/>
            <a:ext cx="1504950" cy="0"/>
          </a:xfrm>
          <a:prstGeom prst="straightConnector1">
            <a:avLst/>
          </a:prstGeom>
          <a:ln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0423345" y="1660359"/>
            <a:ext cx="1444805" cy="0"/>
          </a:xfrm>
          <a:prstGeom prst="straightConnector1">
            <a:avLst/>
          </a:prstGeom>
          <a:ln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7960763" y="3771900"/>
            <a:ext cx="540000" cy="0"/>
          </a:xfrm>
          <a:prstGeom prst="straightConnector1">
            <a:avLst/>
          </a:prstGeom>
          <a:ln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9779921" y="3766262"/>
            <a:ext cx="540598" cy="0"/>
          </a:xfrm>
          <a:prstGeom prst="straightConnector1">
            <a:avLst/>
          </a:prstGeom>
          <a:ln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1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Studies </a:t>
            </a:r>
            <a:r>
              <a:rPr lang="en-GB" dirty="0"/>
              <a:t>for autonomy optimization: Filtration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" name="image1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657" y="1513504"/>
            <a:ext cx="9000000" cy="5027992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5326742" y="1513504"/>
            <a:ext cx="0" cy="482924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6059714" y="1491736"/>
            <a:ext cx="0" cy="482924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1600200" y="1727207"/>
            <a:ext cx="720000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1600200" y="1426429"/>
            <a:ext cx="720000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10051142" y="1522456"/>
            <a:ext cx="0" cy="482924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0726057" y="1522456"/>
            <a:ext cx="0" cy="482924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8"/>
            <a:ext cx="11525924" cy="5566494"/>
          </a:xfrm>
        </p:spPr>
        <p:txBody>
          <a:bodyPr>
            <a:noAutofit/>
          </a:bodyPr>
          <a:lstStyle/>
          <a:p>
            <a:pPr marL="182563" indent="-182563"/>
            <a:r>
              <a:rPr lang="en-GB" b="1" dirty="0" smtClean="0"/>
              <a:t>Goal</a:t>
            </a:r>
            <a:r>
              <a:rPr lang="en-GB" dirty="0" smtClean="0"/>
              <a:t>: insert filter(s) inside the recirculation loop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H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2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0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0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2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8"/>
            <a:ext cx="11525924" cy="5566494"/>
          </a:xfrm>
        </p:spPr>
        <p:txBody>
          <a:bodyPr>
            <a:noAutofit/>
          </a:bodyPr>
          <a:lstStyle/>
          <a:p>
            <a:pPr marL="182563" indent="-182563"/>
            <a:r>
              <a:rPr lang="en-GB" b="1" dirty="0" smtClean="0"/>
              <a:t>Previous recirculation system</a:t>
            </a:r>
            <a:r>
              <a:rPr lang="en-GB" dirty="0" smtClean="0"/>
              <a:t>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MicroTurbine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from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Micronel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in 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specific </a:t>
            </a:r>
            <a:r>
              <a:rPr lang="en-GB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conic 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mechanical stainless steal 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Specific tube for sieves 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Recirculation </a:t>
            </a:r>
            <a:r>
              <a:rPr lang="en-GB" dirty="0" smtClean="0"/>
              <a:t>System with Home Made Components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6" b="21195"/>
          <a:stretch/>
        </p:blipFill>
        <p:spPr>
          <a:xfrm>
            <a:off x="1032163" y="2022762"/>
            <a:ext cx="10217727" cy="42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2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8"/>
            <a:ext cx="11525924" cy="5566494"/>
          </a:xfrm>
        </p:spPr>
        <p:txBody>
          <a:bodyPr>
            <a:noAutofit/>
          </a:bodyPr>
          <a:lstStyle/>
          <a:p>
            <a:pPr marL="182563" indent="-182563"/>
            <a:r>
              <a:rPr lang="en-GB" b="1" dirty="0" smtClean="0"/>
              <a:t>New recirculation system</a:t>
            </a:r>
            <a:r>
              <a:rPr lang="en-GB" dirty="0" smtClean="0"/>
              <a:t>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Micro-pump from 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RS (2 have been tested during 14 months in continuous operation)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Components from Pfeiffer’s catalogue </a:t>
            </a: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Recirculation System with Industrial Components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8" y="1927652"/>
            <a:ext cx="5400000" cy="46413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99" y="1775252"/>
            <a:ext cx="6188427" cy="46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Specific card for Gas Sensors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" name="Espace réservé du contenu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913847"/>
            <a:ext cx="4625337" cy="346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11" y="913846"/>
            <a:ext cx="4625340" cy="3469005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979170" y="4507447"/>
            <a:ext cx="349166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Dedicated gas sensors</a:t>
            </a:r>
            <a:r>
              <a:rPr lang="en-GB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/>
                <a:ea typeface="Cambria Math" pitchFamily="18" charset="0"/>
                <a:cs typeface="Vijaya" pitchFamily="34" charset="0"/>
                <a:sym typeface="Calibri"/>
              </a:rPr>
              <a:t>T°C and RH% in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/>
                <a:ea typeface="Cambria Math" pitchFamily="18" charset="0"/>
                <a:cs typeface="Vijaya" pitchFamily="34" charset="0"/>
                <a:sym typeface="Calibri"/>
              </a:rPr>
              <a:t>Absolute Pressure 0-7bar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/>
                <a:ea typeface="Cambria Math" pitchFamily="18" charset="0"/>
                <a:cs typeface="Vijaya" pitchFamily="34" charset="0"/>
                <a:sym typeface="Calibri"/>
              </a:rPr>
              <a:t>Differential pressure 0-100mbar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/>
                <a:ea typeface="Cambria Math" pitchFamily="18" charset="0"/>
                <a:cs typeface="Vijaya" pitchFamily="34" charset="0"/>
                <a:sym typeface="Calibri"/>
              </a:rPr>
              <a:t>2 x flowmeter 0-60L/h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/>
                <a:ea typeface="Cambria Math" pitchFamily="18" charset="0"/>
                <a:cs typeface="Vijaya" pitchFamily="34" charset="0"/>
                <a:sym typeface="Calibri"/>
              </a:rPr>
              <a:t>Lab sensor: Pressure, T°C, RH%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7" name="ZoneTexte 26"/>
          <p:cNvSpPr txBox="1"/>
          <p:nvPr/>
        </p:nvSpPr>
        <p:spPr>
          <a:xfrm>
            <a:off x="6082876" y="4645946"/>
            <a:ext cx="4344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/>
                <a:ea typeface="Cambria Math" pitchFamily="18" charset="0"/>
                <a:cs typeface="Vijaya" pitchFamily="34" charset="0"/>
              </a:rPr>
              <a:t>4 x Ports I2C 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/>
                <a:ea typeface="Cambria Math" pitchFamily="18" charset="0"/>
                <a:cs typeface="Vijaya" pitchFamily="34" charset="0"/>
              </a:rPr>
              <a:t>ADC 16 bits 4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/>
                <a:ea typeface="Cambria Math" pitchFamily="18" charset="0"/>
                <a:cs typeface="Vijaya" pitchFamily="34" charset="0"/>
              </a:rPr>
              <a:t>Double power supply: Arduino or external power 5V, card for sensor</a:t>
            </a:r>
            <a:endParaRPr lang="en-GB" sz="1800" dirty="0">
              <a:solidFill>
                <a:srgbClr val="0070C0"/>
              </a:solidFill>
              <a:latin typeface="Calibri"/>
              <a:ea typeface="Cambria Math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8"/>
            <a:ext cx="11525924" cy="5566494"/>
          </a:xfrm>
        </p:spPr>
        <p:txBody>
          <a:bodyPr>
            <a:noAutofit/>
          </a:bodyPr>
          <a:lstStyle/>
          <a:p>
            <a:pPr marL="182563" indent="-182563"/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leak</a:t>
            </a:r>
            <a:r>
              <a:rPr lang="fr-FR" dirty="0"/>
              <a:t> ~10 </a:t>
            </a:r>
            <a:r>
              <a:rPr lang="fr-FR" dirty="0" err="1"/>
              <a:t>mL</a:t>
            </a:r>
            <a:r>
              <a:rPr lang="fr-FR" dirty="0"/>
              <a:t>/</a:t>
            </a:r>
            <a:r>
              <a:rPr lang="fr-FR" dirty="0" err="1"/>
              <a:t>day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gluing</a:t>
            </a:r>
            <a:endParaRPr lang="fr-FR" dirty="0"/>
          </a:p>
          <a:p>
            <a:pPr marL="182563" indent="-182563"/>
            <a:r>
              <a:rPr lang="fr-FR" dirty="0"/>
              <a:t>Large </a:t>
            </a:r>
            <a:r>
              <a:rPr lang="fr-FR" dirty="0" err="1"/>
              <a:t>outgassing</a:t>
            </a:r>
            <a:r>
              <a:rPr lang="fr-FR" dirty="0"/>
              <a:t> of water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cured</a:t>
            </a:r>
            <a:r>
              <a:rPr lang="fr-FR" dirty="0"/>
              <a:t> by </a:t>
            </a:r>
            <a:r>
              <a:rPr lang="fr-FR" dirty="0" err="1"/>
              <a:t>heating</a:t>
            </a:r>
            <a:r>
              <a:rPr lang="fr-FR" dirty="0"/>
              <a:t>/</a:t>
            </a:r>
            <a:r>
              <a:rPr lang="fr-FR" dirty="0" err="1"/>
              <a:t>pumping</a:t>
            </a:r>
            <a:endParaRPr lang="fr-FR" dirty="0"/>
          </a:p>
          <a:p>
            <a:pPr marL="182563" indent="-182563"/>
            <a:r>
              <a:rPr lang="fr-FR" dirty="0"/>
              <a:t>Large </a:t>
            </a:r>
            <a:r>
              <a:rPr lang="fr-FR" dirty="0" err="1"/>
              <a:t>effect</a:t>
            </a:r>
            <a:r>
              <a:rPr lang="fr-FR" dirty="0"/>
              <a:t> of CF4 on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degradation</a:t>
            </a:r>
            <a:r>
              <a:rPr lang="fr-FR" dirty="0"/>
              <a:t> (~1 V/h) </a:t>
            </a:r>
            <a:r>
              <a:rPr lang="fr-FR" dirty="0">
                <a:sym typeface="Wingdings" panose="05000000000000000000" pitchFamily="2" charset="2"/>
              </a:rPr>
              <a:t> New ATLAS-NSW </a:t>
            </a:r>
            <a:r>
              <a:rPr lang="fr-FR" dirty="0" err="1">
                <a:sym typeface="Wingdings" panose="05000000000000000000" pitchFamily="2" charset="2"/>
              </a:rPr>
              <a:t>gas</a:t>
            </a:r>
            <a:r>
              <a:rPr lang="fr-FR" dirty="0">
                <a:sym typeface="Wingdings" panose="05000000000000000000" pitchFamily="2" charset="2"/>
              </a:rPr>
              <a:t> (Ar-CO2-i-C4H10/93-5-2)</a:t>
            </a:r>
            <a:endParaRPr lang="fr-FR" sz="1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fr-FR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More stable</a:t>
            </a:r>
          </a:p>
          <a:p>
            <a:pPr marL="639763" lvl="1" indent="-182563"/>
            <a:r>
              <a:rPr lang="fr-FR" dirty="0" err="1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Need</a:t>
            </a:r>
            <a:r>
              <a:rPr lang="fr-FR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higher</a:t>
            </a:r>
            <a:r>
              <a:rPr lang="fr-FR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operation</a:t>
            </a:r>
            <a:r>
              <a:rPr lang="fr-FR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</a:t>
            </a:r>
            <a:r>
              <a:rPr lang="fr-FR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voltage</a:t>
            </a:r>
          </a:p>
          <a:p>
            <a:pPr marL="639763" lvl="1" indent="-182563"/>
            <a:endParaRPr lang="en-US" dirty="0" smtClean="0"/>
          </a:p>
          <a:p>
            <a:pPr marL="182563" indent="-182563"/>
            <a:r>
              <a:rPr lang="en-US" dirty="0" smtClean="0"/>
              <a:t>Reduced </a:t>
            </a:r>
            <a:r>
              <a:rPr lang="en-US" dirty="0"/>
              <a:t>gas flushing with current </a:t>
            </a:r>
            <a:r>
              <a:rPr lang="en-US" dirty="0" smtClean="0"/>
              <a:t>telescopes from 4L/h to 0.4 L/h without filtration</a:t>
            </a:r>
          </a:p>
          <a:p>
            <a:pPr marL="182563" indent="-182563"/>
            <a:r>
              <a:rPr lang="en-US" dirty="0" smtClean="0"/>
              <a:t>In very humid environment (inside Pyramid) up to 20 detectors (50 liters) and with filtration : 0.4 to 0.2 L/h</a:t>
            </a:r>
          </a:p>
          <a:p>
            <a:pPr marL="182563" indent="-182563"/>
            <a:r>
              <a:rPr lang="en-US" dirty="0" smtClean="0"/>
              <a:t>With standard detector (PCB, plastic pipe) very important :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Choice of </a:t>
            </a:r>
            <a:r>
              <a:rPr lang="en-GB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g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as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Choice of the pipe material</a:t>
            </a:r>
          </a:p>
          <a:p>
            <a:pPr marL="639763" lvl="1" indent="-182563"/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182563" indent="-182563"/>
            <a:r>
              <a:rPr lang="en-GB" dirty="0" smtClean="0"/>
              <a:t>Add a filtration is a bonus but first the recirculation system is needed</a:t>
            </a:r>
          </a:p>
          <a:p>
            <a:pPr marL="182563" indent="-182563"/>
            <a:r>
              <a:rPr lang="en-GB" dirty="0" smtClean="0"/>
              <a:t>Detector dark current has temperature dependence</a:t>
            </a:r>
          </a:p>
          <a:p>
            <a:pPr marL="182563" indent="-182563"/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457200" lvl="1" indent="0">
              <a:buNone/>
            </a:pP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523" y="4248678"/>
            <a:ext cx="2554304" cy="147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798771" y="5718268"/>
            <a:ext cx="6276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kern="1200" dirty="0" smtClean="0"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  <a:sym typeface="Symbol" pitchFamily="18" charset="2"/>
              </a:rPr>
              <a:t>T [°C]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 rot="16200000">
            <a:off x="8337895" y="4359856"/>
            <a:ext cx="6276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kern="1200" dirty="0"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  <a:sym typeface="Symbol" pitchFamily="18" charset="2"/>
              </a:rPr>
              <a:t>I</a:t>
            </a:r>
            <a:r>
              <a:rPr lang="fr-FR" sz="1100" kern="1200" dirty="0" smtClean="0"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  <a:sym typeface="Symbol" pitchFamily="18" charset="2"/>
              </a:rPr>
              <a:t> [</a:t>
            </a:r>
            <a:r>
              <a:rPr lang="fr-FR" sz="1100" kern="1200" dirty="0" err="1" smtClean="0"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  <a:sym typeface="Symbol" pitchFamily="18" charset="2"/>
              </a:rPr>
              <a:t>nA</a:t>
            </a:r>
            <a:r>
              <a:rPr lang="fr-FR" sz="1100" kern="1200" dirty="0" smtClean="0"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  <a:sym typeface="Symbol" pitchFamily="18" charset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271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7"/>
            <a:ext cx="11058600" cy="4979400"/>
          </a:xfrm>
        </p:spPr>
        <p:txBody>
          <a:bodyPr/>
          <a:lstStyle/>
          <a:p>
            <a:pPr marL="180975" indent="-180975"/>
            <a:r>
              <a:rPr lang="en-US" dirty="0" smtClean="0"/>
              <a:t>Muon tomography</a:t>
            </a:r>
          </a:p>
          <a:p>
            <a:pPr marL="180975" indent="-180975"/>
            <a:r>
              <a:rPr lang="en-US" dirty="0" smtClean="0"/>
              <a:t>Gaseous detectors developed for muon tomography at </a:t>
            </a:r>
            <a:r>
              <a:rPr lang="en-US" dirty="0" err="1" smtClean="0"/>
              <a:t>Irfu</a:t>
            </a:r>
            <a:endParaRPr lang="en-US" dirty="0" smtClean="0"/>
          </a:p>
          <a:p>
            <a:pPr marL="180975" indent="-180975"/>
            <a:r>
              <a:rPr lang="en-US" dirty="0" smtClean="0"/>
              <a:t>CEA/</a:t>
            </a:r>
            <a:r>
              <a:rPr lang="en-US" dirty="0" err="1" smtClean="0"/>
              <a:t>Irfu</a:t>
            </a:r>
            <a:r>
              <a:rPr lang="en-US" dirty="0" smtClean="0"/>
              <a:t> muon tomography telescopes</a:t>
            </a:r>
          </a:p>
          <a:p>
            <a:pPr marL="180975" indent="-180975"/>
            <a:r>
              <a:rPr lang="en-US" dirty="0" err="1" smtClean="0"/>
              <a:t>WaTto</a:t>
            </a:r>
            <a:r>
              <a:rPr lang="en-US" dirty="0" smtClean="0"/>
              <a:t>: first </a:t>
            </a:r>
            <a:r>
              <a:rPr lang="en-US" dirty="0" err="1" smtClean="0"/>
              <a:t>Micromegas</a:t>
            </a:r>
            <a:r>
              <a:rPr lang="en-US" dirty="0" smtClean="0"/>
              <a:t> telescope outside</a:t>
            </a:r>
          </a:p>
          <a:p>
            <a:pPr marL="180975" indent="-180975"/>
            <a:r>
              <a:rPr lang="en-US" dirty="0" err="1" smtClean="0"/>
              <a:t>ScanPyramids</a:t>
            </a:r>
            <a:r>
              <a:rPr lang="en-US" dirty="0" smtClean="0"/>
              <a:t>: gas requirements</a:t>
            </a:r>
          </a:p>
          <a:p>
            <a:pPr marL="180975" indent="-180975"/>
            <a:r>
              <a:rPr lang="en-US" dirty="0" smtClean="0"/>
              <a:t>Studies for autonomy optimization</a:t>
            </a:r>
          </a:p>
          <a:p>
            <a:pPr marL="638175" lvl="1" indent="-180975"/>
            <a:r>
              <a:rPr lang="en-US" dirty="0" smtClean="0"/>
              <a:t>Pipes</a:t>
            </a:r>
          </a:p>
          <a:p>
            <a:pPr marL="638175" lvl="1" indent="-180975"/>
            <a:r>
              <a:rPr lang="en-US" dirty="0" smtClean="0"/>
              <a:t>Outgassing</a:t>
            </a:r>
          </a:p>
          <a:p>
            <a:pPr marL="638175" lvl="1" indent="-180975"/>
            <a:r>
              <a:rPr lang="en-US" dirty="0" smtClean="0"/>
              <a:t>Recirculation</a:t>
            </a:r>
          </a:p>
          <a:p>
            <a:pPr marL="638175" lvl="1" indent="-180975"/>
            <a:r>
              <a:rPr lang="en-US" dirty="0" smtClean="0"/>
              <a:t>Filtration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33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Muon </a:t>
            </a:r>
            <a:r>
              <a:rPr lang="fr-FR" dirty="0" err="1" smtClean="0"/>
              <a:t>Tomography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7"/>
            <a:ext cx="11525924" cy="5391988"/>
          </a:xfrm>
        </p:spPr>
        <p:txBody>
          <a:bodyPr/>
          <a:lstStyle/>
          <a:p>
            <a:pPr marL="182563" indent="-182563"/>
            <a:r>
              <a:rPr lang="en-GB" dirty="0" smtClean="0"/>
              <a:t>Muons produce in electromagnetic showers from cosmic-rays high atmosphere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Flux: ~150/m²/s ~ cos² (maximal in zenith direction)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Straight line propagation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Natural, free and harmless radiation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Mean energy ~4GeV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Half-life : 2µs</a:t>
            </a:r>
            <a:endParaRPr lang="en-GB" dirty="0" smtClean="0"/>
          </a:p>
          <a:p>
            <a:pPr marL="180975" indent="-180975"/>
            <a:r>
              <a:rPr lang="en-GB" dirty="0" smtClean="0"/>
              <a:t>Electromagnetic interaction with matter and can:</a:t>
            </a:r>
          </a:p>
          <a:p>
            <a:pPr marL="638175" lvl="1" indent="-180975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Change trajectory</a:t>
            </a:r>
          </a:p>
          <a:p>
            <a:pPr marL="638175" lvl="1" indent="-180975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Be stopped (decay)</a:t>
            </a:r>
          </a:p>
          <a:p>
            <a:pPr marL="180975" indent="-180975"/>
            <a:r>
              <a:rPr lang="en-GB" dirty="0" smtClean="0"/>
              <a:t>Enable non-invasive and penetrating imaging (opacity map)</a:t>
            </a:r>
          </a:p>
          <a:p>
            <a:pPr marL="180975" indent="-180975"/>
            <a:r>
              <a:rPr lang="en-GB" dirty="0" smtClean="0"/>
              <a:t>Different mode of muon tomography</a:t>
            </a:r>
          </a:p>
          <a:p>
            <a:pPr marL="638175" lvl="1" indent="-180975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Deviation</a:t>
            </a:r>
          </a:p>
          <a:p>
            <a:pPr marL="638175" lvl="1" indent="-180975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Transmission</a:t>
            </a:r>
          </a:p>
          <a:p>
            <a:pPr marL="638175" lvl="1" indent="-180975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Absorption</a:t>
            </a:r>
          </a:p>
          <a:p>
            <a:pPr marL="638175" lvl="1" indent="-180975"/>
            <a:endParaRPr lang="en-GB" dirty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" name="Picture 2" descr="C:\Users\procurs\AppData\Local\Microsoft\Windows\Temporary Internet Files\Content.IE5\VLQ8U57S\cosmicrays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74" y="1329334"/>
            <a:ext cx="2880000" cy="161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28" y="4306501"/>
            <a:ext cx="1800000" cy="227711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14" y="4192203"/>
            <a:ext cx="1800000" cy="2272775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914" y="4197561"/>
            <a:ext cx="1800086" cy="226741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14" y="4192202"/>
            <a:ext cx="1800000" cy="2272775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5387384" y="6242350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Deviation (3D)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0665033" y="6280311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Absorption (2D)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160484" y="6274111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Transmission (2D)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36" name="Tableau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53591"/>
              </p:ext>
            </p:extLst>
          </p:nvPr>
        </p:nvGraphicFramePr>
        <p:xfrm>
          <a:off x="8959958" y="3038949"/>
          <a:ext cx="2923858" cy="1122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8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90"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tx1"/>
                          </a:solidFill>
                        </a:rPr>
                        <a:t>Materiel</a:t>
                      </a:r>
                      <a:endParaRPr lang="en-GB" sz="10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en-GB" sz="10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 </a:t>
                      </a:r>
                      <a:r>
                        <a:rPr lang="en-GB" sz="1000" noProof="0" dirty="0" smtClean="0">
                          <a:solidFill>
                            <a:schemeClr val="tx1"/>
                          </a:solidFill>
                        </a:rPr>
                        <a:t>(°)</a:t>
                      </a:r>
                      <a:endParaRPr lang="en-GB" sz="10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err="1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GB" sz="1000" baseline="-25000" noProof="0" dirty="0" err="1" smtClean="0">
                          <a:solidFill>
                            <a:schemeClr val="tx1"/>
                          </a:solidFill>
                        </a:rPr>
                        <a:t>absorption</a:t>
                      </a:r>
                      <a:endParaRPr lang="en-GB" sz="1000" baseline="-250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90"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Air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100 m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0.094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0.78%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90"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Lead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10</a:t>
                      </a:r>
                      <a:r>
                        <a:rPr lang="en-GB" sz="1000" baseline="0" noProof="0" dirty="0" smtClean="0"/>
                        <a:t> cm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1.01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2.9%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90"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Water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1 m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0.35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4.2%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90"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Ground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100 m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/>
                        <a:t>99%</a:t>
                      </a:r>
                      <a:endParaRPr lang="en-GB" sz="1000" noProof="0" dirty="0"/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09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967" r="545" b="1984"/>
          <a:stretch/>
        </p:blipFill>
        <p:spPr>
          <a:xfrm>
            <a:off x="5731964" y="660400"/>
            <a:ext cx="6460036" cy="370294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Micromegas</a:t>
            </a:r>
            <a:r>
              <a:rPr lang="fr-FR" dirty="0" smtClean="0"/>
              <a:t> </a:t>
            </a:r>
            <a:r>
              <a:rPr lang="fr-FR" dirty="0" err="1" smtClean="0"/>
              <a:t>Technology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7"/>
            <a:ext cx="11525924" cy="5391988"/>
          </a:xfrm>
        </p:spPr>
        <p:txBody>
          <a:bodyPr>
            <a:noAutofit/>
          </a:bodyPr>
          <a:lstStyle/>
          <a:p>
            <a:pPr marL="182563" indent="-182563"/>
            <a:r>
              <a:rPr lang="en-CA" dirty="0"/>
              <a:t>Gaseous detector </a:t>
            </a:r>
            <a:r>
              <a:rPr lang="en-CA" b="1" dirty="0"/>
              <a:t>invented at CEA</a:t>
            </a:r>
            <a:r>
              <a:rPr lang="en-CA" dirty="0"/>
              <a:t> (1996)</a:t>
            </a:r>
          </a:p>
          <a:p>
            <a:pPr marL="628650" lvl="1" indent="-180975">
              <a:spcBef>
                <a:spcPts val="0"/>
              </a:spcBef>
            </a:pPr>
            <a:r>
              <a:rPr lang="en-CA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Defined by two regions</a:t>
            </a:r>
          </a:p>
          <a:p>
            <a:pPr marL="895350" lvl="2" indent="-180975"/>
            <a:r>
              <a:rPr lang="en-CA" b="1" dirty="0"/>
              <a:t>Conversion</a:t>
            </a:r>
            <a:r>
              <a:rPr lang="en-CA" dirty="0"/>
              <a:t> region (few mm to few m): </a:t>
            </a:r>
            <a:r>
              <a:rPr lang="en-CA" dirty="0" err="1"/>
              <a:t>E</a:t>
            </a:r>
            <a:r>
              <a:rPr lang="en-CA" baseline="-25000" dirty="0" err="1"/>
              <a:t>drift</a:t>
            </a:r>
            <a:r>
              <a:rPr lang="en-CA" dirty="0"/>
              <a:t> ~100 V/cm</a:t>
            </a:r>
          </a:p>
          <a:p>
            <a:pPr marL="895350" lvl="2" indent="-180975"/>
            <a:r>
              <a:rPr lang="en-CA" b="1" dirty="0"/>
              <a:t>Amplification</a:t>
            </a:r>
            <a:r>
              <a:rPr lang="en-CA" dirty="0"/>
              <a:t> region (~100 </a:t>
            </a:r>
            <a:r>
              <a:rPr lang="en-CA" dirty="0" err="1"/>
              <a:t>μm</a:t>
            </a:r>
            <a:r>
              <a:rPr lang="en-CA" dirty="0"/>
              <a:t>): </a:t>
            </a:r>
            <a:r>
              <a:rPr lang="en-CA" dirty="0" err="1"/>
              <a:t>E</a:t>
            </a:r>
            <a:r>
              <a:rPr lang="en-CA" baseline="-25000" dirty="0" err="1"/>
              <a:t>amplication</a:t>
            </a:r>
            <a:r>
              <a:rPr lang="en-CA" dirty="0"/>
              <a:t> ~ 50 kV/cm</a:t>
            </a:r>
          </a:p>
          <a:p>
            <a:pPr marL="628650" lvl="1" indent="-180975"/>
            <a:r>
              <a:rPr lang="en-CA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Bulk </a:t>
            </a:r>
            <a:r>
              <a:rPr lang="en-CA" dirty="0" err="1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Micromegas</a:t>
            </a:r>
            <a:r>
              <a:rPr lang="en-CA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(2005)</a:t>
            </a:r>
          </a:p>
          <a:p>
            <a:pPr marL="895350" lvl="2" indent="-180975"/>
            <a:r>
              <a:rPr lang="en-CA" dirty="0"/>
              <a:t>Robust, large area</a:t>
            </a:r>
          </a:p>
          <a:p>
            <a:pPr marL="895350" lvl="2" indent="-180975">
              <a:spcAft>
                <a:spcPts val="600"/>
              </a:spcAft>
            </a:pPr>
            <a:r>
              <a:rPr lang="en-CA" dirty="0"/>
              <a:t>Industrialized manufacturing (printed circuit processes)</a:t>
            </a:r>
          </a:p>
          <a:p>
            <a:pPr marL="180975" indent="-180975"/>
            <a:r>
              <a:rPr lang="en-CA" b="1" dirty="0"/>
              <a:t>Excellent performances</a:t>
            </a:r>
            <a:r>
              <a:rPr lang="en-CA" dirty="0"/>
              <a:t> for nuclear and particle </a:t>
            </a:r>
            <a:r>
              <a:rPr lang="en-CA" dirty="0" smtClean="0"/>
              <a:t>physics</a:t>
            </a:r>
            <a:endParaRPr lang="en-GB" dirty="0" smtClean="0"/>
          </a:p>
          <a:p>
            <a:pPr marL="638175" lvl="1" indent="-180975"/>
            <a:r>
              <a:rPr lang="en-US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Spatial resolution &lt; 100 µm</a:t>
            </a:r>
          </a:p>
          <a:p>
            <a:pPr marL="638175" lvl="1" indent="-180975"/>
            <a:r>
              <a:rPr lang="en-US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Time resolution &lt; 10 ns</a:t>
            </a:r>
          </a:p>
          <a:p>
            <a:pPr marL="638175" lvl="1" indent="-180975"/>
            <a:r>
              <a:rPr lang="en-US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High flux operation </a:t>
            </a:r>
          </a:p>
          <a:p>
            <a:pPr marL="180975" indent="-180975"/>
            <a:r>
              <a:rPr lang="en-CA" b="1" dirty="0"/>
              <a:t>Successful industrial transfer</a:t>
            </a:r>
            <a:endParaRPr lang="en-GB" dirty="0" smtClean="0"/>
          </a:p>
          <a:p>
            <a:pPr marL="638175" lvl="1" indent="-180975"/>
            <a:r>
              <a:rPr lang="en-US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Started </a:t>
            </a:r>
            <a:r>
              <a:rPr lang="en-US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in 2012 with Elvia-PCB</a:t>
            </a:r>
          </a:p>
          <a:p>
            <a:pPr marL="638175" lvl="1" indent="-180975"/>
            <a:r>
              <a:rPr lang="en-US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Production of 1250 m² for ATLAS/NSW</a:t>
            </a:r>
          </a:p>
          <a:p>
            <a:pPr marL="638175" lvl="1" indent="-180975"/>
            <a:r>
              <a:rPr lang="en-US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~ 100 resistive bulk </a:t>
            </a:r>
            <a:r>
              <a:rPr lang="en-US" dirty="0" err="1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Micromegas</a:t>
            </a:r>
            <a:r>
              <a:rPr lang="en-US" dirty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of 50x50 cm² for muon tomography</a:t>
            </a:r>
          </a:p>
          <a:p>
            <a:pPr marL="638175" lvl="1" indent="-180975"/>
            <a:endParaRPr lang="en-GB" dirty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49" y="4455341"/>
            <a:ext cx="2988610" cy="16891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319147" y="6162558"/>
            <a:ext cx="2232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Pillar from bulk Micromegas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9566" y="-1"/>
            <a:ext cx="10840953" cy="620785"/>
          </a:xfrm>
        </p:spPr>
        <p:txBody>
          <a:bodyPr/>
          <a:lstStyle/>
          <a:p>
            <a:r>
              <a:rPr lang="en-GB" dirty="0" smtClean="0"/>
              <a:t>Gaseous detectors developed for muon tomography at </a:t>
            </a:r>
            <a:r>
              <a:rPr lang="en-GB" dirty="0" err="1" smtClean="0"/>
              <a:t>Irfu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7"/>
            <a:ext cx="11525924" cy="2991688"/>
          </a:xfrm>
        </p:spPr>
        <p:txBody>
          <a:bodyPr/>
          <a:lstStyle/>
          <a:p>
            <a:pPr marL="182563" indent="-182563"/>
            <a:r>
              <a:rPr lang="en-GB" dirty="0" err="1" smtClean="0"/>
              <a:t>MultiGen</a:t>
            </a:r>
            <a:r>
              <a:rPr lang="en-GB" dirty="0" smtClean="0"/>
              <a:t> detector principle: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Bulk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Micromegas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 with resistive strips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2D readout (X &amp; Y) with genetic multiplexing</a:t>
            </a:r>
            <a:b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</a:b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Each coordinate read out by 61 electronic channel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PCB : 546×546 mm²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Active area : 500×500 mm²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Can be used in mosaic  </a:t>
            </a:r>
            <a:endParaRPr lang="en-GB" dirty="0" smtClean="0"/>
          </a:p>
          <a:p>
            <a:pPr marL="180975" indent="-180975"/>
            <a:r>
              <a:rPr lang="en-GB" dirty="0" smtClean="0"/>
              <a:t>Development since 2014: from prototype to serial </a:t>
            </a:r>
            <a:br>
              <a:rPr lang="en-GB" dirty="0" smtClean="0"/>
            </a:br>
            <a:r>
              <a:rPr lang="en-GB" dirty="0" smtClean="0"/>
              <a:t>(ELVIA-PCB)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" name="Google Shape;174;g134062b2546_0_0">
            <a:extLst>
              <a:ext uri="{FF2B5EF4-FFF2-40B4-BE49-F238E27FC236}">
                <a16:creationId xmlns:a16="http://schemas.microsoft.com/office/drawing/2014/main" id="{81EFD487-D5EE-1630-1EAF-086CA74693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891" y="1148475"/>
            <a:ext cx="3173184" cy="19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9;g134062b2546_0_0">
            <a:extLst>
              <a:ext uri="{FF2B5EF4-FFF2-40B4-BE49-F238E27FC236}">
                <a16:creationId xmlns:a16="http://schemas.microsoft.com/office/drawing/2014/main" id="{39322A12-D621-12F8-C029-FB3D2D3623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7129" y="1202538"/>
            <a:ext cx="3114871" cy="189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0;g134062b2546_0_0">
            <a:extLst>
              <a:ext uri="{FF2B5EF4-FFF2-40B4-BE49-F238E27FC236}">
                <a16:creationId xmlns:a16="http://schemas.microsoft.com/office/drawing/2014/main" id="{CD9701B0-E054-E4AC-4E0A-11963A9CE83F}"/>
              </a:ext>
            </a:extLst>
          </p:cNvPr>
          <p:cNvSpPr txBox="1"/>
          <p:nvPr/>
        </p:nvSpPr>
        <p:spPr>
          <a:xfrm>
            <a:off x="9966612" y="3119800"/>
            <a:ext cx="1813907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MultiGen</a:t>
            </a: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v3-v4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6922538" y="3161225"/>
            <a:ext cx="133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MultiGen</a:t>
            </a:r>
            <a:r>
              <a:rPr lang="en-GB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v2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Google Shape;178;g134062b2546_0_0">
            <a:extLst>
              <a:ext uri="{FF2B5EF4-FFF2-40B4-BE49-F238E27FC236}">
                <a16:creationId xmlns:a16="http://schemas.microsoft.com/office/drawing/2014/main" id="{FCCDA676-63EB-6BDB-6916-6BBF1ED94E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424696"/>
              </p:ext>
            </p:extLst>
          </p:nvPr>
        </p:nvGraphicFramePr>
        <p:xfrm>
          <a:off x="332702" y="4156018"/>
          <a:ext cx="11525921" cy="19614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19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399">
                  <a:extLst>
                    <a:ext uri="{9D8B030D-6E8A-4147-A177-3AD203B41FA5}">
                      <a16:colId xmlns:a16="http://schemas.microsoft.com/office/drawing/2014/main" val="3257856538"/>
                    </a:ext>
                  </a:extLst>
                </a:gridCol>
                <a:gridCol w="1188851">
                  <a:extLst>
                    <a:ext uri="{9D8B030D-6E8A-4147-A177-3AD203B41FA5}">
                      <a16:colId xmlns:a16="http://schemas.microsoft.com/office/drawing/2014/main" val="29340542"/>
                    </a:ext>
                  </a:extLst>
                </a:gridCol>
                <a:gridCol w="44157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err="1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MultiGen</a:t>
                      </a: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Multiplexing family </a:t>
                      </a: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en-GB" sz="1400" b="1" baseline="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strips</a:t>
                      </a: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(X/Y)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</a:t>
                      </a:r>
                      <a:r>
                        <a:rPr lang="en-GB" sz="1400" b="1" baseline="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pitch</a:t>
                      </a:r>
                      <a:endParaRPr lang="en-GB" sz="1400" b="1" noProof="0" dirty="0" smtClean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GB" sz="1400" b="1" noProof="0" dirty="0" err="1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μm</a:t>
                      </a: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Drift</a:t>
                      </a:r>
                      <a:r>
                        <a:rPr lang="en-GB" sz="1400" b="1" baseline="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gap</a:t>
                      </a:r>
                      <a:endParaRPr lang="en-GB" sz="1400" b="1" noProof="0" dirty="0" smtClean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(mm)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Gap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Produced</a:t>
                      </a:r>
                      <a:r>
                        <a:rPr lang="en-GB" sz="1400" b="1" baseline="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detector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Improvements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17*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1024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488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(*) Incomplete</a:t>
                      </a:r>
                      <a:r>
                        <a:rPr lang="en-GB" sz="1400" baseline="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family</a:t>
                      </a: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13 missing strips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1037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482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Families</a:t>
                      </a:r>
                      <a:r>
                        <a:rPr lang="en-GB" sz="1400" baseline="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completed</a:t>
                      </a: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grounding</a:t>
                      </a:r>
                      <a:r>
                        <a:rPr lang="en-GB" sz="1400" baseline="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plane added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1037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482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8-10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Connectors moved to sides; HV filter on PCB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</a:t>
                      </a:r>
                      <a:endParaRPr lang="en-GB" sz="1400" b="1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732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683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en-GB" sz="1400" baseline="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family reduced to 12</a:t>
                      </a:r>
                      <a:r>
                        <a:rPr lang="en-GB" sz="1400" noProof="0" dirty="0" smtClean="0">
                          <a:solidFill>
                            <a:srgbClr val="0066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higher resistivity</a:t>
                      </a:r>
                      <a:endParaRPr lang="en-GB" sz="1400" noProof="0" dirty="0">
                        <a:solidFill>
                          <a:srgbClr val="0066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54000" marB="5400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9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48;g134062b2546_4_53">
            <a:extLst>
              <a:ext uri="{FF2B5EF4-FFF2-40B4-BE49-F238E27FC236}">
                <a16:creationId xmlns:a16="http://schemas.microsoft.com/office/drawing/2014/main" id="{F76E483C-3D6C-C331-3471-F7ED1A6AE92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76" y="3467100"/>
            <a:ext cx="3075976" cy="309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51;g134062b2546_4_53">
            <a:extLst>
              <a:ext uri="{FF2B5EF4-FFF2-40B4-BE49-F238E27FC236}">
                <a16:creationId xmlns:a16="http://schemas.microsoft.com/office/drawing/2014/main" id="{94051DA1-9B78-DEE4-1BD5-3A54E972A1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395" t="13798" r="13582" b="2118"/>
          <a:stretch/>
        </p:blipFill>
        <p:spPr>
          <a:xfrm>
            <a:off x="3814602" y="3766981"/>
            <a:ext cx="2773984" cy="280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52;g134062b2546_4_53">
            <a:extLst>
              <a:ext uri="{FF2B5EF4-FFF2-40B4-BE49-F238E27FC236}">
                <a16:creationId xmlns:a16="http://schemas.microsoft.com/office/drawing/2014/main" id="{D98E0FAA-4B8B-5BAD-584E-DE5112B8FE6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77022" y="4741028"/>
            <a:ext cx="1687007" cy="1690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3;g134062b2546_4_53">
            <a:extLst>
              <a:ext uri="{FF2B5EF4-FFF2-40B4-BE49-F238E27FC236}">
                <a16:creationId xmlns:a16="http://schemas.microsoft.com/office/drawing/2014/main" id="{5A9D58FD-D787-00F1-7F18-57AED92601F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558" r="26112"/>
          <a:stretch/>
        </p:blipFill>
        <p:spPr>
          <a:xfrm>
            <a:off x="7181381" y="4565256"/>
            <a:ext cx="2080630" cy="178969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54;g134062b2546_4_53">
            <a:extLst>
              <a:ext uri="{FF2B5EF4-FFF2-40B4-BE49-F238E27FC236}">
                <a16:creationId xmlns:a16="http://schemas.microsoft.com/office/drawing/2014/main" id="{3B93C6A0-6DF8-00A0-45F2-5A28F45DCE10}"/>
              </a:ext>
            </a:extLst>
          </p:cNvPr>
          <p:cNvSpPr txBox="1"/>
          <p:nvPr/>
        </p:nvSpPr>
        <p:spPr>
          <a:xfrm>
            <a:off x="882538" y="6176225"/>
            <a:ext cx="133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lang="en-GB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55;g134062b2546_4_53">
            <a:extLst>
              <a:ext uri="{FF2B5EF4-FFF2-40B4-BE49-F238E27FC236}">
                <a16:creationId xmlns:a16="http://schemas.microsoft.com/office/drawing/2014/main" id="{248BCF82-D4E8-3469-6112-9D61D26CBFE7}"/>
              </a:ext>
            </a:extLst>
          </p:cNvPr>
          <p:cNvSpPr txBox="1"/>
          <p:nvPr/>
        </p:nvSpPr>
        <p:spPr>
          <a:xfrm>
            <a:off x="4844038" y="6176225"/>
            <a:ext cx="133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endParaRPr lang="en-GB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56;g134062b2546_4_53">
            <a:extLst>
              <a:ext uri="{FF2B5EF4-FFF2-40B4-BE49-F238E27FC236}">
                <a16:creationId xmlns:a16="http://schemas.microsoft.com/office/drawing/2014/main" id="{498DB4CD-8CBC-66D5-019C-F25D8B6430F8}"/>
              </a:ext>
            </a:extLst>
          </p:cNvPr>
          <p:cNvSpPr txBox="1"/>
          <p:nvPr/>
        </p:nvSpPr>
        <p:spPr>
          <a:xfrm>
            <a:off x="7494163" y="6176225"/>
            <a:ext cx="133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lang="en-GB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57;g134062b2546_4_53">
            <a:extLst>
              <a:ext uri="{FF2B5EF4-FFF2-40B4-BE49-F238E27FC236}">
                <a16:creationId xmlns:a16="http://schemas.microsoft.com/office/drawing/2014/main" id="{AAB66DAC-215F-9705-E1C6-25249964E145}"/>
              </a:ext>
            </a:extLst>
          </p:cNvPr>
          <p:cNvSpPr txBox="1"/>
          <p:nvPr/>
        </p:nvSpPr>
        <p:spPr>
          <a:xfrm>
            <a:off x="10250557" y="6176225"/>
            <a:ext cx="1987826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2019-today</a:t>
            </a:r>
            <a:endParaRPr lang="en-GB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62;g134062b2546_4_53">
            <a:extLst>
              <a:ext uri="{FF2B5EF4-FFF2-40B4-BE49-F238E27FC236}">
                <a16:creationId xmlns:a16="http://schemas.microsoft.com/office/drawing/2014/main" id="{60F3A3C8-E22E-FBC0-A22E-48A9B2A66ED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8175" y="1319700"/>
            <a:ext cx="3717850" cy="27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Muon </a:t>
            </a:r>
            <a:r>
              <a:rPr lang="fr-FR" dirty="0" err="1" smtClean="0"/>
              <a:t>Tomography</a:t>
            </a:r>
            <a:r>
              <a:rPr lang="fr-FR" dirty="0" smtClean="0"/>
              <a:t> </a:t>
            </a:r>
            <a:r>
              <a:rPr lang="fr-FR" dirty="0" err="1" smtClean="0"/>
              <a:t>Telescopes</a:t>
            </a:r>
            <a:r>
              <a:rPr lang="fr-FR" dirty="0" smtClean="0"/>
              <a:t> at </a:t>
            </a:r>
            <a:r>
              <a:rPr lang="fr-FR" dirty="0" err="1" smtClean="0"/>
              <a:t>Irfu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7"/>
            <a:ext cx="11525924" cy="5759100"/>
          </a:xfrm>
        </p:spPr>
        <p:txBody>
          <a:bodyPr>
            <a:normAutofit/>
          </a:bodyPr>
          <a:lstStyle/>
          <a:p>
            <a:pPr marL="182563" indent="-182563"/>
            <a:r>
              <a:rPr lang="en-GB" dirty="0" smtClean="0"/>
              <a:t>Evolution of the </a:t>
            </a:r>
            <a:r>
              <a:rPr lang="en-GB" dirty="0" err="1" smtClean="0"/>
              <a:t>Irfu’s</a:t>
            </a:r>
            <a:r>
              <a:rPr lang="en-GB" dirty="0" smtClean="0"/>
              <a:t> telescopes : ↗ compactness, transportability and </a:t>
            </a:r>
            <a:r>
              <a:rPr lang="en-GB" b="1" dirty="0" err="1" smtClean="0">
                <a:solidFill>
                  <a:srgbClr val="FF0000"/>
                </a:solidFill>
              </a:rPr>
              <a:t>automony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2015: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WatTo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, ~200 kg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2016: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ScanPyramids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 (outdoor), ~130 kg 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2018: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ScanPyramids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 (indoor) cube, ~45 kg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2019: G2G3, EDF, …, cube optimized, ~45 kg</a:t>
            </a:r>
          </a:p>
          <a:p>
            <a:pPr marL="180975" indent="-180975"/>
            <a:r>
              <a:rPr lang="en-GB" dirty="0" smtClean="0"/>
              <a:t>Electronic and control cards from </a:t>
            </a:r>
            <a:r>
              <a:rPr lang="en-GB" dirty="0" err="1" smtClean="0"/>
              <a:t>Irfu</a:t>
            </a:r>
            <a:r>
              <a:rPr lang="en-GB" dirty="0" smtClean="0"/>
              <a:t> :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Front-End Unit (FEU) developed for Clas12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Specific High-Voltage Power Supply (HVPS) card (v1: 2015, v2:2016, v3: 2022)</a:t>
            </a:r>
            <a:b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</a:b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  <a:sym typeface="Symbol" pitchFamily="18" charset="2"/>
              </a:rPr>
              <a:t>allow to monitor and control flowmeter (v2) and sensor of gas properties (v3)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12" name="Google Shape;158;g134062b2546_4_53">
            <a:extLst>
              <a:ext uri="{FF2B5EF4-FFF2-40B4-BE49-F238E27FC236}">
                <a16:creationId xmlns:a16="http://schemas.microsoft.com/office/drawing/2014/main" id="{D04F6595-B54B-F351-ED9B-3967CA6F0B16}"/>
              </a:ext>
            </a:extLst>
          </p:cNvPr>
          <p:cNvCxnSpPr>
            <a:stCxn id="20" idx="0"/>
          </p:cNvCxnSpPr>
          <p:nvPr/>
        </p:nvCxnSpPr>
        <p:spPr>
          <a:xfrm flipH="1" flipV="1">
            <a:off x="11153650" y="3228600"/>
            <a:ext cx="164400" cy="426000"/>
          </a:xfrm>
          <a:prstGeom prst="straightConnector1">
            <a:avLst/>
          </a:prstGeom>
          <a:noFill/>
          <a:ln w="19050" cap="flat" cmpd="sng">
            <a:solidFill>
              <a:srgbClr val="C1172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163;g134062b2546_4_53">
            <a:extLst>
              <a:ext uri="{FF2B5EF4-FFF2-40B4-BE49-F238E27FC236}">
                <a16:creationId xmlns:a16="http://schemas.microsoft.com/office/drawing/2014/main" id="{12CFDD6F-7A1A-5D60-9ACF-4D889B3B3A92}"/>
              </a:ext>
            </a:extLst>
          </p:cNvPr>
          <p:cNvSpPr txBox="1"/>
          <p:nvPr/>
        </p:nvSpPr>
        <p:spPr>
          <a:xfrm>
            <a:off x="10746325" y="1285075"/>
            <a:ext cx="10821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6U Rack</a:t>
            </a:r>
            <a:endParaRPr lang="en-GB" sz="1600" dirty="0">
              <a:solidFill>
                <a:srgbClr val="00B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64;g134062b2546_4_53">
            <a:extLst>
              <a:ext uri="{FF2B5EF4-FFF2-40B4-BE49-F238E27FC236}">
                <a16:creationId xmlns:a16="http://schemas.microsoft.com/office/drawing/2014/main" id="{BDC67093-4FD9-A056-0E77-17CAF34CCBAD}"/>
              </a:ext>
            </a:extLst>
          </p:cNvPr>
          <p:cNvSpPr txBox="1"/>
          <p:nvPr/>
        </p:nvSpPr>
        <p:spPr>
          <a:xfrm>
            <a:off x="8028025" y="2396600"/>
            <a:ext cx="7131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HVPS</a:t>
            </a:r>
            <a:endParaRPr lang="en-GB" sz="1600" dirty="0">
              <a:solidFill>
                <a:srgbClr val="00B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" name="Google Shape;159;g134062b2546_4_53">
            <a:extLst>
              <a:ext uri="{FF2B5EF4-FFF2-40B4-BE49-F238E27FC236}">
                <a16:creationId xmlns:a16="http://schemas.microsoft.com/office/drawing/2014/main" id="{C4AA3690-FA48-0B0E-33BC-89C97A4EB277}"/>
              </a:ext>
            </a:extLst>
          </p:cNvPr>
          <p:cNvSpPr txBox="1"/>
          <p:nvPr/>
        </p:nvSpPr>
        <p:spPr>
          <a:xfrm>
            <a:off x="10535800" y="3654600"/>
            <a:ext cx="1564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FEU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8 ASICs Dream</a:t>
            </a:r>
            <a:endParaRPr lang="en-GB" sz="1600" dirty="0">
              <a:solidFill>
                <a:srgbClr val="00B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21" name="Google Shape;166;g134062b2546_4_53">
            <a:extLst>
              <a:ext uri="{FF2B5EF4-FFF2-40B4-BE49-F238E27FC236}">
                <a16:creationId xmlns:a16="http://schemas.microsoft.com/office/drawing/2014/main" id="{201F48DF-8D1E-9045-BCE6-B2B5C31B33E5}"/>
              </a:ext>
            </a:extLst>
          </p:cNvPr>
          <p:cNvCxnSpPr>
            <a:stCxn id="14" idx="3"/>
          </p:cNvCxnSpPr>
          <p:nvPr/>
        </p:nvCxnSpPr>
        <p:spPr>
          <a:xfrm flipV="1">
            <a:off x="8741125" y="2241200"/>
            <a:ext cx="584400" cy="370829"/>
          </a:xfrm>
          <a:prstGeom prst="straightConnector1">
            <a:avLst/>
          </a:prstGeom>
          <a:noFill/>
          <a:ln w="19050" cap="flat" cmpd="sng">
            <a:solidFill>
              <a:srgbClr val="C1172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167;g134062b2546_4_53">
            <a:extLst>
              <a:ext uri="{FF2B5EF4-FFF2-40B4-BE49-F238E27FC236}">
                <a16:creationId xmlns:a16="http://schemas.microsoft.com/office/drawing/2014/main" id="{7B740B81-88DE-2881-FB61-DC2F9A755C6F}"/>
              </a:ext>
            </a:extLst>
          </p:cNvPr>
          <p:cNvSpPr/>
          <p:nvPr/>
        </p:nvSpPr>
        <p:spPr>
          <a:xfrm>
            <a:off x="8280887" y="3664581"/>
            <a:ext cx="5058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5817B30-448E-EAAF-4633-2B9DECF832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06" y="1343170"/>
            <a:ext cx="2447794" cy="177716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5612" y="3578083"/>
            <a:ext cx="1145511" cy="7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Project </a:t>
            </a:r>
            <a:r>
              <a:rPr lang="fr-FR" dirty="0" err="1" smtClean="0"/>
              <a:t>Highlights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7"/>
            <a:ext cx="11525924" cy="6011113"/>
          </a:xfrm>
        </p:spPr>
        <p:txBody>
          <a:bodyPr>
            <a:noAutofit/>
          </a:bodyPr>
          <a:lstStyle/>
          <a:p>
            <a:pPr marL="182563" indent="-182563"/>
            <a:r>
              <a:rPr lang="en-GB" dirty="0" smtClean="0"/>
              <a:t>M-Cube – Muon tomography with Multiplexed </a:t>
            </a:r>
            <a:r>
              <a:rPr lang="en-GB" dirty="0" err="1" smtClean="0"/>
              <a:t>Micromegas</a:t>
            </a:r>
            <a:r>
              <a:rPr lang="en-GB" dirty="0" smtClean="0"/>
              <a:t>  (2014–2017)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[</a:t>
            </a:r>
            <a:r>
              <a:rPr lang="en-GB" sz="14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Thèse</a:t>
            </a:r>
            <a:r>
              <a:rPr lang="en-GB" sz="14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S. </a:t>
            </a:r>
            <a:r>
              <a:rPr lang="en-GB" sz="14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Bouteille</a:t>
            </a:r>
            <a:r>
              <a:rPr lang="en-GB" sz="14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Demonstrator of a scanner homeland security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Detection of Nuclear Matter in smuggling in less than 4 minutes</a:t>
            </a:r>
          </a:p>
          <a:p>
            <a:pPr marL="182563" indent="-182563"/>
            <a:r>
              <a:rPr lang="en-GB" dirty="0" err="1" smtClean="0"/>
              <a:t>WaTo</a:t>
            </a:r>
            <a:r>
              <a:rPr lang="en-GB" dirty="0" smtClean="0"/>
              <a:t> – Water Tower (2015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4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[NIM A 834 (2016) 223 - 228]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HD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muography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of the CEA/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Saclay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water tower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1</a:t>
            </a:r>
            <a:r>
              <a:rPr lang="en-GB" baseline="30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st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Micromegas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telescope outdoor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1</a:t>
            </a:r>
            <a:r>
              <a:rPr lang="en-GB" baseline="30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st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transmission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muography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of a recognizable object</a:t>
            </a:r>
          </a:p>
          <a:p>
            <a:pPr marL="182563" indent="-182563"/>
            <a:r>
              <a:rPr lang="en-GB" dirty="0" err="1" smtClean="0"/>
              <a:t>ScanPyramids</a:t>
            </a:r>
            <a:r>
              <a:rPr lang="en-GB" dirty="0" smtClean="0"/>
              <a:t> (2016–2021)</a:t>
            </a:r>
            <a:endParaRPr lang="en-GB" sz="1400" dirty="0" smtClean="0">
              <a:solidFill>
                <a:srgbClr val="00B050"/>
              </a:solidFill>
              <a:latin typeface="+mj-lt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Three compact telescopes for Cheops Pyramid’s scan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Discovery of a big void above the Grand Gallery </a:t>
            </a:r>
            <a:r>
              <a:rPr lang="en-GB" sz="1400" dirty="0" smtClean="0">
                <a:solidFill>
                  <a:srgbClr val="00B050"/>
                </a:solidFill>
              </a:rPr>
              <a:t>[Nature 552 (2017) 386 -390]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Discovery of a North Face Corridor </a:t>
            </a:r>
            <a:r>
              <a:rPr lang="en-GB" sz="1400" dirty="0" smtClean="0">
                <a:solidFill>
                  <a:srgbClr val="00B050"/>
                </a:solidFill>
              </a:rPr>
              <a:t>[Nature Communication, 14, p. 1144. 2023]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  <a:p>
            <a:pPr marL="182563" indent="-182563"/>
            <a:r>
              <a:rPr lang="en-GB" dirty="0" smtClean="0"/>
              <a:t>Mimosa  – </a:t>
            </a:r>
            <a:r>
              <a:rPr lang="en-GB" i="1" dirty="0" err="1" smtClean="0"/>
              <a:t>Maison</a:t>
            </a:r>
            <a:r>
              <a:rPr lang="en-GB" i="1" dirty="0" smtClean="0"/>
              <a:t> de </a:t>
            </a:r>
            <a:r>
              <a:rPr lang="en-GB" i="1" dirty="0" err="1" smtClean="0"/>
              <a:t>l’Imagerie</a:t>
            </a:r>
            <a:r>
              <a:rPr lang="en-GB" i="1" dirty="0" smtClean="0"/>
              <a:t> </a:t>
            </a:r>
            <a:r>
              <a:rPr lang="en-GB" i="1" dirty="0" err="1" smtClean="0"/>
              <a:t>Muonique</a:t>
            </a:r>
            <a:r>
              <a:rPr lang="en-GB" i="1" dirty="0" smtClean="0"/>
              <a:t> </a:t>
            </a:r>
            <a:br>
              <a:rPr lang="en-GB" i="1" dirty="0" smtClean="0"/>
            </a:br>
            <a:r>
              <a:rPr lang="en-GB" i="1" dirty="0" err="1" smtClean="0"/>
              <a:t>Ouverte</a:t>
            </a:r>
            <a:r>
              <a:rPr lang="en-GB" i="1" dirty="0" smtClean="0"/>
              <a:t> aux applications </a:t>
            </a:r>
            <a:r>
              <a:rPr lang="en-GB" i="1" dirty="0" err="1" smtClean="0"/>
              <a:t>Sociétales</a:t>
            </a:r>
            <a:r>
              <a:rPr lang="en-GB" i="1" dirty="0" smtClean="0"/>
              <a:t> </a:t>
            </a:r>
            <a:br>
              <a:rPr lang="en-GB" i="1" dirty="0" smtClean="0"/>
            </a:br>
            <a:r>
              <a:rPr lang="en-GB" i="1" dirty="0" smtClean="0"/>
              <a:t>et </a:t>
            </a:r>
            <a:r>
              <a:rPr lang="en-GB" i="1" dirty="0" err="1" smtClean="0"/>
              <a:t>Académiques</a:t>
            </a:r>
            <a:r>
              <a:rPr lang="en-GB" dirty="0" smtClean="0"/>
              <a:t> (2016–…)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Transportable telescopes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Cosmic test bench of 1 m²</a:t>
            </a:r>
          </a:p>
          <a:p>
            <a:pPr marL="182563" indent="-182563"/>
            <a:r>
              <a:rPr lang="en-GB" dirty="0" smtClean="0">
                <a:ea typeface="Cambria Math" pitchFamily="18" charset="0"/>
              </a:rPr>
              <a:t>Common-lab with Iris-Instruments</a:t>
            </a:r>
            <a:endParaRPr lang="en-GB" dirty="0" smtClean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Google Shape;19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4925" y="4679575"/>
            <a:ext cx="962825" cy="5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9450" y="691550"/>
            <a:ext cx="206316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5872" y="2623371"/>
            <a:ext cx="408672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62718" y="4588250"/>
            <a:ext cx="317988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96;p7"/>
          <p:cNvPicPr preferRelativeResize="0"/>
          <p:nvPr/>
        </p:nvPicPr>
        <p:blipFill rotWithShape="1">
          <a:blip r:embed="rId7">
            <a:alphaModFix/>
          </a:blip>
          <a:srcRect l="8916" t="11244" r="14811" b="6015"/>
          <a:stretch/>
        </p:blipFill>
        <p:spPr>
          <a:xfrm>
            <a:off x="6730225" y="4738613"/>
            <a:ext cx="2204426" cy="179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97;p7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01763" y="5417762"/>
            <a:ext cx="2267443" cy="112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0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WatTo</a:t>
            </a:r>
            <a:r>
              <a:rPr lang="fr-FR" dirty="0" smtClean="0"/>
              <a:t>: First </a:t>
            </a:r>
            <a:r>
              <a:rPr lang="fr-FR" dirty="0" err="1" smtClean="0"/>
              <a:t>Micromegas</a:t>
            </a:r>
            <a:r>
              <a:rPr lang="fr-FR" dirty="0" smtClean="0"/>
              <a:t> </a:t>
            </a:r>
            <a:r>
              <a:rPr lang="fr-FR" dirty="0" err="1" smtClean="0"/>
              <a:t>Telescope</a:t>
            </a:r>
            <a:r>
              <a:rPr lang="fr-FR" dirty="0" smtClean="0"/>
              <a:t> </a:t>
            </a:r>
            <a:r>
              <a:rPr lang="fr-FR" dirty="0" err="1" smtClean="0"/>
              <a:t>Outside</a:t>
            </a:r>
            <a:r>
              <a:rPr lang="fr-FR" dirty="0" smtClean="0"/>
              <a:t> the </a:t>
            </a:r>
            <a:r>
              <a:rPr lang="fr-FR" dirty="0" err="1" smtClean="0"/>
              <a:t>Lab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9414" t="5889" r="7184" b="2870"/>
          <a:stretch/>
        </p:blipFill>
        <p:spPr>
          <a:xfrm>
            <a:off x="833021" y="713613"/>
            <a:ext cx="4296071" cy="3377294"/>
          </a:xfrm>
          <a:prstGeom prst="rect">
            <a:avLst/>
          </a:prstGeom>
        </p:spPr>
      </p:pic>
      <p:pic>
        <p:nvPicPr>
          <p:cNvPr id="10" name="Picture 3" descr="C:\Documents\Expériences&amp;Projets\WatTo\data\WaterTower_4Yannis.png">
            <a:extLst>
              <a:ext uri="{FF2B5EF4-FFF2-40B4-BE49-F238E27FC236}">
                <a16:creationId xmlns:a16="http://schemas.microsoft.com/office/drawing/2014/main" id="{7F4D052D-A542-2091-B798-A2BAA1DA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31" y="868776"/>
            <a:ext cx="5397100" cy="518912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48;g134062b2546_4_53">
            <a:extLst>
              <a:ext uri="{FF2B5EF4-FFF2-40B4-BE49-F238E27FC236}">
                <a16:creationId xmlns:a16="http://schemas.microsoft.com/office/drawing/2014/main" id="{F76E483C-3D6C-C331-3471-F7ED1A6AE92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6" y="4298798"/>
            <a:ext cx="1819022" cy="1832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7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67" y="2868616"/>
            <a:ext cx="3119660" cy="207977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ScanPyramids</a:t>
            </a:r>
            <a:r>
              <a:rPr lang="fr-FR" dirty="0" smtClean="0"/>
              <a:t>: </a:t>
            </a:r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Requirements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42226" y="770687"/>
            <a:ext cx="11525924" cy="6011113"/>
          </a:xfrm>
        </p:spPr>
        <p:txBody>
          <a:bodyPr>
            <a:noAutofit/>
          </a:bodyPr>
          <a:lstStyle/>
          <a:p>
            <a:pPr marL="182563" indent="-182563"/>
            <a:r>
              <a:rPr lang="en-GB" dirty="0" smtClean="0"/>
              <a:t>Need improvement for gas/gain stability: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Flux: </a:t>
            </a:r>
            <a:r>
              <a:rPr lang="en-GB" dirty="0" err="1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BronKhorst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flowmeter (digital/analogic)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Non-flammable mixture: Ar-CF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4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-iC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4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H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10</a:t>
            </a:r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 (95-3-2)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Gain corrections in function of:</a:t>
            </a:r>
          </a:p>
          <a:p>
            <a:pPr marL="1096963" lvl="2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Mission 1: outside temperature</a:t>
            </a:r>
          </a:p>
          <a:p>
            <a:pPr marL="1096963" lvl="2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Mission 2: gas temperature</a:t>
            </a:r>
          </a:p>
          <a:p>
            <a:pPr marL="1096963" lvl="2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Mission 3 and others: mean amplitude of signals</a:t>
            </a:r>
          </a:p>
          <a:p>
            <a:pPr marL="182563" indent="-182563"/>
            <a:r>
              <a:rPr lang="en-GB" dirty="0" smtClean="0"/>
              <a:t>Environmental conditions</a:t>
            </a:r>
            <a:endParaRPr lang="en-GB" sz="14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Temperature/pressure/humidity sensor</a:t>
            </a:r>
          </a:p>
          <a:p>
            <a:pPr marL="1096963" lvl="2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Mission 1: external</a:t>
            </a:r>
          </a:p>
          <a:p>
            <a:pPr marL="1096963" lvl="2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Mission 2: external + internal</a:t>
            </a:r>
          </a:p>
          <a:p>
            <a:pPr marL="1096963" lvl="2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Mission 3: external + internal</a:t>
            </a:r>
          </a:p>
          <a:p>
            <a:pPr marL="1096963" lvl="2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Others: + O</a:t>
            </a:r>
            <a:r>
              <a:rPr lang="en-GB" baseline="-25000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2</a:t>
            </a:r>
          </a:p>
          <a:p>
            <a:pPr marL="182563" indent="-182563"/>
            <a:r>
              <a:rPr lang="en-GB" dirty="0" smtClean="0"/>
              <a:t>Online monitoring and analysis </a:t>
            </a:r>
            <a:endParaRPr lang="en-GB" sz="1400" dirty="0" smtClean="0">
              <a:solidFill>
                <a:srgbClr val="00B050"/>
              </a:solidFill>
              <a:latin typeface="+mj-lt"/>
            </a:endParaRP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Temperature/pressure</a:t>
            </a:r>
          </a:p>
          <a:p>
            <a:pPr marL="639763" lvl="1" indent="-182563"/>
            <a:r>
              <a:rPr lang="en-GB" dirty="0" smtClean="0">
                <a:solidFill>
                  <a:srgbClr val="0070C0"/>
                </a:solidFill>
                <a:ea typeface="Cambria Math" pitchFamily="18" charset="0"/>
                <a:cs typeface="Vijaya" pitchFamily="34" charset="0"/>
              </a:rPr>
              <a:t>Mean amplitude : </a:t>
            </a:r>
            <a:r>
              <a:rPr lang="en-GB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[Patented]</a:t>
            </a:r>
            <a:endParaRPr lang="en-GB" dirty="0">
              <a:solidFill>
                <a:srgbClr val="0070C0"/>
              </a:solidFill>
              <a:ea typeface="Cambria Math" pitchFamily="18" charset="0"/>
              <a:cs typeface="Vijay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024" y="615539"/>
            <a:ext cx="2722925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90" y="2597196"/>
            <a:ext cx="2723359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90" y="4578853"/>
            <a:ext cx="2726784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yoctopuce.com/projects/yoctometeo/img/illustr-yocto-meteo-usb-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53" y="5196084"/>
            <a:ext cx="189000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9164" r="24102" b="11672"/>
          <a:stretch/>
        </p:blipFill>
        <p:spPr>
          <a:xfrm>
            <a:off x="7680507" y="5234184"/>
            <a:ext cx="1582892" cy="12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88" y="694487"/>
            <a:ext cx="3150639" cy="2100426"/>
          </a:xfrm>
          <a:prstGeom prst="rect">
            <a:avLst/>
          </a:prstGeom>
        </p:spPr>
      </p:pic>
      <p:sp>
        <p:nvSpPr>
          <p:cNvPr id="14" name="Google Shape;181;g134062b2546_0_0">
            <a:extLst>
              <a:ext uri="{FF2B5EF4-FFF2-40B4-BE49-F238E27FC236}">
                <a16:creationId xmlns:a16="http://schemas.microsoft.com/office/drawing/2014/main" id="{231A25DB-E186-39DC-EC43-51322AFB8F6E}"/>
              </a:ext>
            </a:extLst>
          </p:cNvPr>
          <p:cNvSpPr txBox="1"/>
          <p:nvPr/>
        </p:nvSpPr>
        <p:spPr>
          <a:xfrm>
            <a:off x="6304780" y="5664084"/>
            <a:ext cx="133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Yocto-Meteo</a:t>
            </a:r>
            <a:endParaRPr lang="en-GB" dirty="0">
              <a:solidFill>
                <a:srgbClr val="00B05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004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1373</Words>
  <Application>Microsoft Office PowerPoint</Application>
  <PresentationFormat>Grand écran</PresentationFormat>
  <Paragraphs>295</Paragraphs>
  <Slides>18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Noto Sans Symbols</vt:lpstr>
      <vt:lpstr>Symbol</vt:lpstr>
      <vt:lpstr>Vijaya</vt:lpstr>
      <vt:lpstr>Wingdings</vt:lpstr>
      <vt:lpstr>Thème Office</vt:lpstr>
      <vt:lpstr>Recirculation/purification for muon tomography</vt:lpstr>
      <vt:lpstr>Summary</vt:lpstr>
      <vt:lpstr>Muon Tomography</vt:lpstr>
      <vt:lpstr>Micromegas Technology</vt:lpstr>
      <vt:lpstr>Gaseous detectors developed for muon tomography at Irfu</vt:lpstr>
      <vt:lpstr>Muon Tomography Telescopes at Irfu</vt:lpstr>
      <vt:lpstr>Some Project Highlights</vt:lpstr>
      <vt:lpstr>WatTo: First Micromegas Telescope Outside the Lab</vt:lpstr>
      <vt:lpstr>ScanPyramids: Gas Requirements</vt:lpstr>
      <vt:lpstr>Studies for autonomy optimization: Pipes</vt:lpstr>
      <vt:lpstr>Studies for autonomy optimization: Pipes</vt:lpstr>
      <vt:lpstr>Studies for autonomy optimization: Recirculation</vt:lpstr>
      <vt:lpstr>Studies for autonomy optimization: Filtration</vt:lpstr>
      <vt:lpstr>Studies for autonomy optimization: Filtration</vt:lpstr>
      <vt:lpstr>Recirculation System with Home Made Components</vt:lpstr>
      <vt:lpstr>Recirculation System with Industrial Components</vt:lpstr>
      <vt:lpstr>Specific card for Gas Sensors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tomographie muonique</dc:title>
  <dc:creator>ATTIE David</dc:creator>
  <cp:lastModifiedBy>ATTIE David</cp:lastModifiedBy>
  <cp:revision>356</cp:revision>
  <dcterms:created xsi:type="dcterms:W3CDTF">2022-06-13T10:31:04Z</dcterms:created>
  <dcterms:modified xsi:type="dcterms:W3CDTF">2023-06-09T09:36:47Z</dcterms:modified>
</cp:coreProperties>
</file>